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257" r:id="rId2"/>
    <p:sldId id="602" r:id="rId3"/>
    <p:sldId id="601" r:id="rId4"/>
    <p:sldId id="603" r:id="rId5"/>
    <p:sldId id="604" r:id="rId6"/>
    <p:sldId id="605" r:id="rId7"/>
    <p:sldId id="606" r:id="rId8"/>
    <p:sldId id="607" r:id="rId9"/>
    <p:sldId id="608" r:id="rId10"/>
    <p:sldId id="609" r:id="rId11"/>
    <p:sldId id="610" r:id="rId12"/>
    <p:sldId id="611" r:id="rId13"/>
    <p:sldId id="612" r:id="rId14"/>
    <p:sldId id="614" r:id="rId15"/>
    <p:sldId id="615" r:id="rId16"/>
    <p:sldId id="616" r:id="rId17"/>
    <p:sldId id="617" r:id="rId18"/>
    <p:sldId id="618" r:id="rId19"/>
    <p:sldId id="620" r:id="rId20"/>
    <p:sldId id="621" r:id="rId21"/>
    <p:sldId id="622" r:id="rId22"/>
    <p:sldId id="623" r:id="rId23"/>
    <p:sldId id="624" r:id="rId24"/>
    <p:sldId id="625" r:id="rId25"/>
    <p:sldId id="626" r:id="rId26"/>
    <p:sldId id="627" r:id="rId27"/>
    <p:sldId id="578" r:id="rId28"/>
  </p:sldIdLst>
  <p:sldSz cx="9144000" cy="6858000" type="screen4x3"/>
  <p:notesSz cx="8686800" cy="113760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8000"/>
    <a:srgbClr val="FFCC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569" autoAdjust="0"/>
    <p:restoredTop sz="85401" autoAdjust="0"/>
  </p:normalViewPr>
  <p:slideViewPr>
    <p:cSldViewPr>
      <p:cViewPr varScale="1">
        <p:scale>
          <a:sx n="107" d="100"/>
          <a:sy n="107" d="100"/>
        </p:scale>
        <p:origin x="-96" y="-414"/>
      </p:cViewPr>
      <p:guideLst>
        <p:guide orient="horz" pos="20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69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541338"/>
            <a:ext cx="868680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427" tIns="54215" rIns="108427" bIns="54215" numCol="1" anchor="t" anchorCtr="0" compatLnSpc="1">
            <a:prstTxWarp prst="textNoShape">
              <a:avLst/>
            </a:prstTxWarp>
          </a:bodyPr>
          <a:lstStyle>
            <a:lvl1pPr defTabSz="1084263">
              <a:defRPr sz="1400" b="0" i="1">
                <a:latin typeface="Times New Roman" panose="02020603050405020304" pitchFamily="18" charset="0"/>
              </a:defRPr>
            </a:lvl1pPr>
          </a:lstStyle>
          <a:p>
            <a:r>
              <a:rPr lang="fr-CA" altLang="en-US"/>
              <a:t>IS 340 Class Notes</a:t>
            </a:r>
            <a:endParaRPr lang="en-US" altLang="en-US"/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0563225"/>
            <a:ext cx="868680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427" tIns="54215" rIns="108427" bIns="54215" numCol="1" anchor="b" anchorCtr="0" compatLnSpc="1">
            <a:prstTxWarp prst="textNoShape">
              <a:avLst/>
            </a:prstTxWarp>
          </a:bodyPr>
          <a:lstStyle>
            <a:lvl1pPr defTabSz="1084263">
              <a:defRPr sz="1400" b="0" i="1">
                <a:latin typeface="Times New Roman" panose="02020603050405020304" pitchFamily="18" charset="0"/>
              </a:defRPr>
            </a:lvl1pPr>
          </a:lstStyle>
          <a:p>
            <a:r>
              <a:rPr lang="fr-CA" altLang="en-US"/>
              <a:t>Copyright © 2004 M. E. Kabay</a:t>
            </a:r>
            <a:r>
              <a:rPr lang="fr-CA" altLang="en-US" i="0"/>
              <a:t>                             </a:t>
            </a:r>
            <a:fld id="{003A943F-14A3-40C7-B1F4-094808D9125B}" type="slidenum">
              <a:rPr lang="en-US" altLang="en-US" b="1" i="0"/>
              <a:pPr/>
              <a:t>‹#›</a:t>
            </a:fld>
            <a:r>
              <a:rPr lang="fr-CA" altLang="en-US" i="0"/>
              <a:t>                                              </a:t>
            </a:r>
            <a:r>
              <a:rPr lang="fr-CA" altLang="en-US"/>
              <a:t>All rights reserved.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447800" y="284163"/>
            <a:ext cx="579120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18" tIns="57310" rIns="114618" bIns="57310" numCol="1" anchor="t" anchorCtr="0" compatLnSpc="1">
            <a:prstTxWarp prst="textNoShape">
              <a:avLst/>
            </a:prstTxWarp>
          </a:bodyPr>
          <a:lstStyle>
            <a:lvl1pPr defTabSz="1144588">
              <a:defRPr sz="1500" b="0" i="1">
                <a:latin typeface="Garamond" panose="02020404030301010803" pitchFamily="18" charset="0"/>
              </a:defRPr>
            </a:lvl1pPr>
          </a:lstStyle>
          <a:p>
            <a:r>
              <a:rPr lang="en-US" altLang="en-US"/>
              <a:t>IS 340  Class Notes</a:t>
            </a:r>
          </a:p>
        </p:txBody>
      </p:sp>
      <p:sp>
        <p:nvSpPr>
          <p:cNvPr id="51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500188" y="854075"/>
            <a:ext cx="5688012" cy="4265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50963" y="5416550"/>
            <a:ext cx="5984875" cy="51181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18" tIns="57310" rIns="114618" bIns="57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50963" y="10807700"/>
            <a:ext cx="598487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18" tIns="57310" rIns="114618" bIns="57310" numCol="1" anchor="b" anchorCtr="0" compatLnSpc="1">
            <a:prstTxWarp prst="textNoShape">
              <a:avLst/>
            </a:prstTxWarp>
          </a:bodyPr>
          <a:lstStyle>
            <a:lvl1pPr algn="l" defTabSz="1144588">
              <a:defRPr sz="1200" b="0" i="1">
                <a:latin typeface="Garamond" panose="02020404030301010803" pitchFamily="18" charset="0"/>
              </a:defRPr>
            </a:lvl1pPr>
          </a:lstStyle>
          <a:p>
            <a:r>
              <a:rPr lang="en-US" altLang="en-US"/>
              <a:t>Copyright © 2004 M. E. Kabay. All rights reserved.                                                                  Page </a:t>
            </a:r>
            <a:fld id="{E5D54C0F-2F77-45E3-AFF2-698E4408992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3EA352F2-5EF7-408D-B7C7-11F7BB42C33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9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0963" y="5881688"/>
            <a:ext cx="5984875" cy="4652962"/>
          </a:xfrm>
          <a:ln>
            <a:headEnd/>
            <a:tailEnd/>
          </a:ln>
        </p:spPr>
        <p:txBody>
          <a:bodyPr/>
          <a:lstStyle/>
          <a:p>
            <a:pPr algn="ctr"/>
            <a:r>
              <a:rPr lang="en-US" altLang="en-US" sz="2000" b="1"/>
              <a:t>Class Notes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4C7C113E-BCA3-4A6B-9462-6714ABFE469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075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2E0A6D6F-94E1-49AE-98D9-C341529B488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077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AF2A9EA1-F407-470E-BA67-BE87D957A7F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079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2BA757E-B746-4209-AE4D-28352C78ED1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081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D171BBC9-5666-441D-8E8B-4748018EE47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085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CF5FD763-3872-4357-8BE7-A25D829C6777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087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B015E968-8ED0-4E12-892D-F11A7AD0634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089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D37B6EE5-8110-4C44-9647-64C6BB81F640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091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3918207B-0164-4DA3-8AD6-1003944E5861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093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47AFB285-01DA-4252-81A2-8FD64BB1E5E6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099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9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FC6B84EE-F343-4865-BF8F-146FD207358A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0608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3E196BE6-64DE-40FC-8FE9-9F2C6DBDC72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101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B10485E0-786C-4177-98C4-26E30056AB80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103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EFCBBF06-0301-48D2-8A56-C1C970F416FC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105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EAE9289-B3FF-4535-B346-2BB4A08FF558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107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C6D73660-CC72-4DF6-A683-ACB0A72462D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110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2B137A6C-5704-4893-ABDD-0E6AD5A78A64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112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767C6C4A-562C-44B6-B060-AF7F854EF50E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114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0FB0BC8-9C0A-44BD-AC8F-DF1B5BF9B3AC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43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873173EF-B6DA-4DE6-AA9C-25F7EB4C33E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058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2A1A4AE8-2573-4EE6-9973-07790DB90B30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0629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8EB24046-6ED7-4308-A0A5-4CA0248A6CC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649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1595263B-C415-4F5B-9FD1-66C29FCE337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67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EC0CE88F-C716-4E6C-A178-562C01B3288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069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13A289CF-9553-4636-A050-9C5675FD323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71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07BEF96B-EFB5-4AE0-A8DE-2B0AA102753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073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1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1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4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9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58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6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52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46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6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fld id="{B956F77E-CB7E-4B70-88A4-E2DE38413F62}" type="slidenum">
              <a:rPr lang="en-US" altLang="en-US" sz="1800"/>
              <a:pPr algn="l"/>
              <a:t>‹#›</a:t>
            </a:fld>
            <a:endParaRPr lang="en-US" altLang="en-US" sz="180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2408238" y="6643688"/>
            <a:ext cx="43259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800" b="0" i="1"/>
              <a:t>Copyright © 2007 Jerry Post with additions  &amp; narration by M. E. Kabay.  All rights reserved.</a:t>
            </a:r>
          </a:p>
        </p:txBody>
      </p:sp>
      <p:pic>
        <p:nvPicPr>
          <p:cNvPr id="889866" name="Picture 10" descr="NWU_2c_stacked_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kabay@norwich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20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2819400"/>
          </a:xfrm>
        </p:spPr>
        <p:txBody>
          <a:bodyPr/>
          <a:lstStyle/>
          <a:p>
            <a:pPr algn="ctr"/>
            <a:r>
              <a:rPr lang="en-US" altLang="en-US" sz="9600"/>
              <a:t>Advanced Queries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4000"/>
              <a:t>IS240 – DBMS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600"/>
              <a:t>Lecture # 8 – 2007-03-06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/>
              <a:t>M. E. Kabay, PhD, CISSP-ISSMP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/>
              <a:t>Assoc. Prof. Information Assurance</a:t>
            </a:r>
            <a:br>
              <a:rPr lang="en-US" altLang="en-US" sz="2000"/>
            </a:br>
            <a:r>
              <a:rPr lang="en-US" altLang="en-US" sz="2000"/>
              <a:t>Division of Business &amp; Management, Norwich University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>
                <a:hlinkClick r:id="rId4"/>
              </a:rPr>
              <a:t>mailto:mkabay@norwich.edu</a:t>
            </a:r>
            <a:r>
              <a:rPr lang="en-US" altLang="en-US" sz="2000"/>
              <a:t>                                  V: 802.479.7937</a:t>
            </a:r>
          </a:p>
          <a:p>
            <a:pPr algn="ctr">
              <a:buFont typeface="Wingdings" panose="05000000000000000000" pitchFamily="2" charset="2"/>
              <a:buNone/>
            </a:pPr>
            <a:endParaRPr lang="en-US" altLang="en-US" sz="2000"/>
          </a:p>
        </p:txBody>
      </p:sp>
      <p:pic>
        <p:nvPicPr>
          <p:cNvPr id="6167" name="Picture 2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38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8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SubQuery:  NOT IN (Subtract)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7800" y="5562600"/>
            <a:ext cx="6670675" cy="10826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1800"/>
              <a:t>Which animals have </a:t>
            </a:r>
            <a:r>
              <a:rPr lang="en-US" altLang="en-US" sz="1800" i="1"/>
              <a:t>not </a:t>
            </a:r>
            <a:r>
              <a:rPr lang="en-US" altLang="en-US" sz="1800"/>
              <a:t>been sold?</a:t>
            </a:r>
          </a:p>
          <a:p>
            <a:pPr marL="742950" lvl="1" indent="-285750"/>
            <a:r>
              <a:rPr lang="en-US" altLang="en-US" sz="1800"/>
              <a:t>Start with list of all animals.</a:t>
            </a:r>
          </a:p>
          <a:p>
            <a:pPr marL="742950" lvl="1" indent="-285750"/>
            <a:r>
              <a:rPr lang="en-US" altLang="en-US" sz="1800"/>
              <a:t>Subtract out list of those who were sold.</a:t>
            </a:r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2330450"/>
            <a:ext cx="3041650" cy="1892300"/>
          </a:xfrm>
          <a:noFill/>
          <a:ln w="12700" cap="flat" algn="ctr">
            <a:solidFill>
              <a:srgbClr val="009900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969963" algn="l"/>
                <a:tab pos="194151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AnimalID	Name	Category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969963" algn="l"/>
                <a:tab pos="194151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12	Leisha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969963" algn="l"/>
                <a:tab pos="194151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19	Gene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969963" algn="l"/>
                <a:tab pos="194151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25	Vivian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969963" algn="l"/>
                <a:tab pos="194151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34	Rhonda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969963" algn="l"/>
                <a:tab pos="194151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88	Brandy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969963" algn="l"/>
                <a:tab pos="194151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181		Fish</a:t>
            </a:r>
          </a:p>
        </p:txBody>
      </p:sp>
      <p:sp>
        <p:nvSpPr>
          <p:cNvPr id="1074181" name="Rectangle 5"/>
          <p:cNvSpPr>
            <a:spLocks noChangeArrowheads="1"/>
          </p:cNvSpPr>
          <p:nvPr/>
        </p:nvSpPr>
        <p:spPr bwMode="auto">
          <a:xfrm>
            <a:off x="2362200" y="1066800"/>
            <a:ext cx="5486400" cy="1082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600" b="0"/>
              <a:t>SELECT Animal.AnimalID, Animal.Name, Animal.Category</a:t>
            </a:r>
          </a:p>
          <a:p>
            <a:pPr algn="l"/>
            <a:r>
              <a:rPr lang="en-US" altLang="en-US" sz="1600" b="0"/>
              <a:t>FROM Animal</a:t>
            </a:r>
          </a:p>
          <a:p>
            <a:pPr algn="l"/>
            <a:r>
              <a:rPr lang="en-US" altLang="en-US" sz="1600" b="0"/>
              <a:t>WHERE (Animal.AnimalID </a:t>
            </a:r>
            <a:r>
              <a:rPr lang="en-US" altLang="en-US" sz="1600"/>
              <a:t>Not In</a:t>
            </a:r>
          </a:p>
          <a:p>
            <a:pPr algn="l"/>
            <a:r>
              <a:rPr lang="en-US" altLang="en-US" sz="1600" b="0"/>
              <a:t>   (SELECT AnimalID From SaleAnimal));</a:t>
            </a:r>
          </a:p>
        </p:txBody>
      </p:sp>
      <p:graphicFrame>
        <p:nvGraphicFramePr>
          <p:cNvPr id="1074227" name="Group 51"/>
          <p:cNvGraphicFramePr>
            <a:graphicFrameLocks noGrp="1"/>
          </p:cNvGraphicFramePr>
          <p:nvPr/>
        </p:nvGraphicFramePr>
        <p:xfrm>
          <a:off x="609600" y="2362200"/>
          <a:ext cx="4648200" cy="1852613"/>
        </p:xfrm>
        <a:graphic>
          <a:graphicData uri="http://schemas.openxmlformats.org/drawingml/2006/table">
            <a:tbl>
              <a:tblPr/>
              <a:tblGrid>
                <a:gridCol w="755650">
                  <a:extLst>
                    <a:ext uri="{9D8B030D-6E8A-4147-A177-3AD203B41FA5}">
                      <a16:colId xmlns:a16="http://schemas.microsoft.com/office/drawing/2014/main" val="2606154420"/>
                    </a:ext>
                  </a:extLst>
                </a:gridCol>
                <a:gridCol w="2216150">
                  <a:extLst>
                    <a:ext uri="{9D8B030D-6E8A-4147-A177-3AD203B41FA5}">
                      <a16:colId xmlns:a16="http://schemas.microsoft.com/office/drawing/2014/main" val="249827289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315581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03972903"/>
                    </a:ext>
                  </a:extLst>
                </a:gridCol>
              </a:tblGrid>
              <a:tr h="247650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Field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AnimalID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Name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Category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410680"/>
                  </a:ext>
                </a:extLst>
              </a:tr>
              <a:tr h="338138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511022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Sort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77388"/>
                  </a:ext>
                </a:extLst>
              </a:tr>
              <a:tr h="503238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Not In (SELECT AnimalID FROM SaleAnimal)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916658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8436"/>
                  </a:ext>
                </a:extLst>
              </a:tr>
            </a:tbl>
          </a:graphicData>
        </a:graphic>
      </p:graphicFrame>
      <p:sp>
        <p:nvSpPr>
          <p:cNvPr id="1074221" name="Rectangle 45"/>
          <p:cNvSpPr>
            <a:spLocks noChangeArrowheads="1"/>
          </p:cNvSpPr>
          <p:nvPr/>
        </p:nvSpPr>
        <p:spPr bwMode="auto">
          <a:xfrm>
            <a:off x="609600" y="1295400"/>
            <a:ext cx="1219200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AnimalID</a:t>
            </a:r>
          </a:p>
          <a:p>
            <a:pPr algn="l"/>
            <a:r>
              <a:rPr lang="en-US" altLang="en-US" sz="1400" b="0"/>
              <a:t>Name</a:t>
            </a:r>
          </a:p>
          <a:p>
            <a:pPr algn="l"/>
            <a:r>
              <a:rPr lang="en-US" altLang="en-US" sz="1400" b="0"/>
              <a:t>Category</a:t>
            </a:r>
          </a:p>
          <a:p>
            <a:pPr algn="l"/>
            <a:r>
              <a:rPr lang="en-US" altLang="en-US" sz="1400" b="0"/>
              <a:t>Breed</a:t>
            </a:r>
          </a:p>
        </p:txBody>
      </p:sp>
      <p:sp>
        <p:nvSpPr>
          <p:cNvPr id="1074222" name="Rectangle 46"/>
          <p:cNvSpPr>
            <a:spLocks noChangeArrowheads="1"/>
          </p:cNvSpPr>
          <p:nvPr/>
        </p:nvSpPr>
        <p:spPr bwMode="auto">
          <a:xfrm>
            <a:off x="609600" y="10668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Animal</a:t>
            </a:r>
          </a:p>
        </p:txBody>
      </p:sp>
      <p:sp>
        <p:nvSpPr>
          <p:cNvPr id="1074226" name="Text Box 50"/>
          <p:cNvSpPr txBox="1">
            <a:spLocks noChangeArrowheads="1"/>
          </p:cNvSpPr>
          <p:nvPr/>
        </p:nvSpPr>
        <p:spPr bwMode="auto">
          <a:xfrm>
            <a:off x="1676400" y="4495800"/>
            <a:ext cx="5791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1400" b="0">
                <a:solidFill>
                  <a:srgbClr val="CC0000"/>
                </a:solidFill>
              </a:rPr>
              <a:t>SELECT Animal.AnimalID, Name, SalePrice, ListPrice</a:t>
            </a:r>
          </a:p>
          <a:p>
            <a:pPr algn="l"/>
            <a:r>
              <a:rPr lang="en-US" altLang="en-US" sz="1400" b="0">
                <a:solidFill>
                  <a:srgbClr val="CC0000"/>
                </a:solidFill>
              </a:rPr>
              <a:t>FROM Animal </a:t>
            </a:r>
          </a:p>
          <a:p>
            <a:pPr algn="l"/>
            <a:r>
              <a:rPr lang="en-US" altLang="en-US" sz="1400" b="0">
                <a:solidFill>
                  <a:srgbClr val="CC0000"/>
                </a:solidFill>
              </a:rPr>
              <a:t>INNER JOIN SaleAnimal ON Animal.AnimalID = SaleAnimal.AnimalID</a:t>
            </a:r>
          </a:p>
          <a:p>
            <a:pPr algn="l"/>
            <a:r>
              <a:rPr lang="en-US" altLang="en-US" sz="1400" b="0">
                <a:solidFill>
                  <a:srgbClr val="CC0000"/>
                </a:solidFill>
              </a:rPr>
              <a:t>….</a:t>
            </a:r>
          </a:p>
        </p:txBody>
      </p:sp>
      <p:sp>
        <p:nvSpPr>
          <p:cNvPr id="1074228" name="Line 52"/>
          <p:cNvSpPr>
            <a:spLocks noChangeShapeType="1"/>
          </p:cNvSpPr>
          <p:nvPr/>
        </p:nvSpPr>
        <p:spPr bwMode="auto">
          <a:xfrm>
            <a:off x="1676400" y="4267200"/>
            <a:ext cx="5562600" cy="1447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4229" name="Line 53"/>
          <p:cNvSpPr>
            <a:spLocks noChangeShapeType="1"/>
          </p:cNvSpPr>
          <p:nvPr/>
        </p:nvSpPr>
        <p:spPr bwMode="auto">
          <a:xfrm flipH="1">
            <a:off x="1790700" y="4114800"/>
            <a:ext cx="5562600" cy="1447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74230" name="Picture 5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6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1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4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42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SubQuery:  NOT IN (Data)</a:t>
            </a:r>
          </a:p>
        </p:txBody>
      </p:sp>
      <p:sp>
        <p:nvSpPr>
          <p:cNvPr id="1076227" name="Rectangle 3"/>
          <p:cNvSpPr>
            <a:spLocks noChangeArrowheads="1"/>
          </p:cNvSpPr>
          <p:nvPr/>
        </p:nvSpPr>
        <p:spPr bwMode="auto">
          <a:xfrm>
            <a:off x="1365250" y="1625600"/>
            <a:ext cx="3822700" cy="2444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latin typeface="Arial" panose="020B0604020202020204" pitchFamily="34" charset="0"/>
              </a:rPr>
              <a:t>	ID	Name	Category	Breed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2		Fish	Angel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4	Gary	Dog	Dalmation</a:t>
            </a:r>
            <a:endParaRPr lang="en-US" altLang="en-US" sz="1400" b="0"/>
          </a:p>
          <a:p>
            <a:r>
              <a:rPr lang="en-US" altLang="en-US" sz="1400">
                <a:latin typeface="Arial" panose="020B0604020202020204" pitchFamily="34" charset="0"/>
              </a:rPr>
              <a:t>	5		Fish	Shark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6	Rosie	Cat	Oriental Shorthair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7	Eugene	Cat	Bombay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8	Miranda	Dog	Norfolk Terrier</a:t>
            </a:r>
          </a:p>
          <a:p>
            <a:r>
              <a:rPr lang="en-US" altLang="en-US" sz="1400">
                <a:latin typeface="Arial" panose="020B0604020202020204" pitchFamily="34" charset="0"/>
              </a:rPr>
              <a:t>	9		Fish	Guppy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10	Sherri	Dog	Siberian Huskie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11	Susan	Dog	Dalmation</a:t>
            </a:r>
            <a:endParaRPr lang="en-US" altLang="en-US" sz="1400" b="0"/>
          </a:p>
          <a:p>
            <a:r>
              <a:rPr lang="en-US" altLang="en-US" sz="1400">
                <a:latin typeface="Arial" panose="020B0604020202020204" pitchFamily="34" charset="0"/>
              </a:rPr>
              <a:t>	12	Leisha	Dog	Rottweiler</a:t>
            </a:r>
          </a:p>
        </p:txBody>
      </p:sp>
      <p:sp>
        <p:nvSpPr>
          <p:cNvPr id="1076228" name="Rectangle 4"/>
          <p:cNvSpPr>
            <a:spLocks noChangeArrowheads="1"/>
          </p:cNvSpPr>
          <p:nvPr/>
        </p:nvSpPr>
        <p:spPr bwMode="auto">
          <a:xfrm>
            <a:off x="5403850" y="1625600"/>
            <a:ext cx="2908300" cy="1806575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r"/>
                <a:tab pos="1136650" algn="r"/>
                <a:tab pos="2119313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6633"/>
                </a:solidFill>
                <a:latin typeface="Arial" panose="020B0604020202020204" pitchFamily="34" charset="0"/>
              </a:rPr>
              <a:t>	ID	SaleID	SalePrice</a:t>
            </a:r>
            <a:endParaRPr lang="en-US" altLang="en-US" sz="1400" b="0">
              <a:solidFill>
                <a:srgbClr val="006633"/>
              </a:solidFill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2	35	$10.80</a:t>
            </a:r>
            <a:endParaRPr lang="en-US" altLang="en-US" sz="1400" b="0">
              <a:solidFill>
                <a:srgbClr val="006633"/>
              </a:solidFill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4	80	$156.66</a:t>
            </a:r>
            <a:endParaRPr lang="en-US" altLang="en-US" sz="1400" b="0">
              <a:solidFill>
                <a:srgbClr val="006633"/>
              </a:solidFill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6	27	$173.99</a:t>
            </a:r>
            <a:endParaRPr lang="en-US" altLang="en-US" sz="1400" b="0">
              <a:solidFill>
                <a:srgbClr val="006633"/>
              </a:solidFill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7	25	$251.59</a:t>
            </a:r>
            <a:endParaRPr lang="en-US" altLang="en-US" sz="1400" b="0">
              <a:solidFill>
                <a:srgbClr val="006633"/>
              </a:solidFill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8	4	$183.38</a:t>
            </a:r>
            <a:endParaRPr lang="en-US" altLang="en-US" sz="1400" b="0">
              <a:solidFill>
                <a:srgbClr val="006633"/>
              </a:solidFill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10	18	$150.11</a:t>
            </a:r>
            <a:endParaRPr lang="en-US" altLang="en-US" sz="1400" b="0">
              <a:solidFill>
                <a:srgbClr val="006633"/>
              </a:solidFill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11	17	$148.47</a:t>
            </a:r>
          </a:p>
        </p:txBody>
      </p:sp>
      <p:sp>
        <p:nvSpPr>
          <p:cNvPr id="1076229" name="Rectangle 5"/>
          <p:cNvSpPr>
            <a:spLocks noChangeArrowheads="1"/>
          </p:cNvSpPr>
          <p:nvPr/>
        </p:nvSpPr>
        <p:spPr bwMode="auto">
          <a:xfrm>
            <a:off x="1508125" y="12271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>
                <a:solidFill>
                  <a:schemeClr val="folHlink"/>
                </a:solidFill>
              </a:rPr>
              <a:t>Animal</a:t>
            </a:r>
          </a:p>
        </p:txBody>
      </p:sp>
      <p:sp>
        <p:nvSpPr>
          <p:cNvPr id="1076230" name="Rectangle 6"/>
          <p:cNvSpPr>
            <a:spLocks noChangeArrowheads="1"/>
          </p:cNvSpPr>
          <p:nvPr/>
        </p:nvSpPr>
        <p:spPr bwMode="auto">
          <a:xfrm>
            <a:off x="5470525" y="1227138"/>
            <a:ext cx="141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>
                <a:solidFill>
                  <a:srgbClr val="006633"/>
                </a:solidFill>
              </a:rPr>
              <a:t>SaleAnimal</a:t>
            </a:r>
          </a:p>
        </p:txBody>
      </p:sp>
      <p:sp>
        <p:nvSpPr>
          <p:cNvPr id="1076232" name="Line 8"/>
          <p:cNvSpPr>
            <a:spLocks noChangeShapeType="1"/>
          </p:cNvSpPr>
          <p:nvPr/>
        </p:nvSpPr>
        <p:spPr bwMode="auto">
          <a:xfrm flipV="1">
            <a:off x="1454150" y="19685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233" name="Line 9"/>
          <p:cNvSpPr>
            <a:spLocks noChangeShapeType="1"/>
          </p:cNvSpPr>
          <p:nvPr/>
        </p:nvSpPr>
        <p:spPr bwMode="auto">
          <a:xfrm flipV="1">
            <a:off x="1454150" y="21971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234" name="Line 10"/>
          <p:cNvSpPr>
            <a:spLocks noChangeShapeType="1"/>
          </p:cNvSpPr>
          <p:nvPr/>
        </p:nvSpPr>
        <p:spPr bwMode="auto">
          <a:xfrm flipV="1">
            <a:off x="1454150" y="25781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235" name="Line 11"/>
          <p:cNvSpPr>
            <a:spLocks noChangeShapeType="1"/>
          </p:cNvSpPr>
          <p:nvPr/>
        </p:nvSpPr>
        <p:spPr bwMode="auto">
          <a:xfrm flipV="1">
            <a:off x="1454150" y="28067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236" name="Line 12"/>
          <p:cNvSpPr>
            <a:spLocks noChangeShapeType="1"/>
          </p:cNvSpPr>
          <p:nvPr/>
        </p:nvSpPr>
        <p:spPr bwMode="auto">
          <a:xfrm flipV="1">
            <a:off x="1454150" y="30353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237" name="Line 13"/>
          <p:cNvSpPr>
            <a:spLocks noChangeShapeType="1"/>
          </p:cNvSpPr>
          <p:nvPr/>
        </p:nvSpPr>
        <p:spPr bwMode="auto">
          <a:xfrm flipV="1">
            <a:off x="1454150" y="34163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238" name="Line 14"/>
          <p:cNvSpPr>
            <a:spLocks noChangeShapeType="1"/>
          </p:cNvSpPr>
          <p:nvPr/>
        </p:nvSpPr>
        <p:spPr bwMode="auto">
          <a:xfrm flipV="1">
            <a:off x="1454150" y="36449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241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482725" y="5394325"/>
            <a:ext cx="6670675" cy="10826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Which animals have </a:t>
            </a:r>
            <a:r>
              <a:rPr lang="en-US" altLang="en-US" sz="2000" i="1"/>
              <a:t>not </a:t>
            </a:r>
            <a:r>
              <a:rPr lang="en-US" altLang="en-US" sz="2000"/>
              <a:t>been sold?</a:t>
            </a:r>
          </a:p>
          <a:p>
            <a:pPr marL="742950" lvl="1" indent="-285750"/>
            <a:r>
              <a:rPr lang="en-US" altLang="en-US" sz="2000"/>
              <a:t>Start with list of all animals.</a:t>
            </a:r>
          </a:p>
          <a:p>
            <a:pPr marL="742950" lvl="1" indent="-285750"/>
            <a:r>
              <a:rPr lang="en-US" altLang="en-US" sz="2000"/>
              <a:t>Subtract out list of those who were sold.</a:t>
            </a:r>
          </a:p>
        </p:txBody>
      </p:sp>
      <p:sp>
        <p:nvSpPr>
          <p:cNvPr id="1076242" name="Rectangle 18"/>
          <p:cNvSpPr>
            <a:spLocks noChangeArrowheads="1"/>
          </p:cNvSpPr>
          <p:nvPr/>
        </p:nvSpPr>
        <p:spPr bwMode="auto">
          <a:xfrm>
            <a:off x="1371600" y="4267200"/>
            <a:ext cx="5486400" cy="1082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600" b="0"/>
              <a:t>SELECT Animal.AnimalID, Animal.Name, Animal.Category</a:t>
            </a:r>
          </a:p>
          <a:p>
            <a:pPr algn="l"/>
            <a:r>
              <a:rPr lang="en-US" altLang="en-US" sz="1600" b="0"/>
              <a:t>FROM Animal</a:t>
            </a:r>
          </a:p>
          <a:p>
            <a:pPr algn="l"/>
            <a:r>
              <a:rPr lang="en-US" altLang="en-US" sz="1600" b="0"/>
              <a:t>WHERE (Animal.AnimalID </a:t>
            </a:r>
            <a:r>
              <a:rPr lang="en-US" altLang="en-US" sz="1600"/>
              <a:t>Not In</a:t>
            </a:r>
          </a:p>
          <a:p>
            <a:pPr algn="l"/>
            <a:r>
              <a:rPr lang="en-US" altLang="en-US" sz="1600" b="0"/>
              <a:t>   (SELECT AnimalID From SaleAnimal));</a:t>
            </a:r>
          </a:p>
        </p:txBody>
      </p:sp>
      <p:pic>
        <p:nvPicPr>
          <p:cNvPr id="1076244" name="Picture 2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3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2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6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624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339" name="Rectangle 6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Left Outer Join</a:t>
            </a:r>
          </a:p>
        </p:txBody>
      </p:sp>
      <p:sp>
        <p:nvSpPr>
          <p:cNvPr id="1078340" name="Rectangle 68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334000"/>
            <a:ext cx="8915400" cy="1295400"/>
          </a:xfrm>
          <a:noFill/>
          <a:ln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</a:pPr>
            <a:r>
              <a:rPr lang="en-US" altLang="en-US" sz="1600"/>
              <a:t>Which animals have not been sold?</a:t>
            </a:r>
          </a:p>
          <a:p>
            <a:pPr marL="342900" indent="-342900">
              <a:lnSpc>
                <a:spcPct val="80000"/>
              </a:lnSpc>
            </a:pPr>
            <a:r>
              <a:rPr lang="en-US" altLang="en-US" sz="1600"/>
              <a:t>LEFT JOIN includes all rows from left table (Animal)</a:t>
            </a:r>
          </a:p>
          <a:p>
            <a:pPr marL="342900" indent="-342900">
              <a:lnSpc>
                <a:spcPct val="80000"/>
              </a:lnSpc>
            </a:pPr>
            <a:r>
              <a:rPr lang="en-US" altLang="en-US" sz="1600"/>
              <a:t>But only those from right table (SaleAnimal) </a:t>
            </a:r>
            <a:r>
              <a:rPr lang="en-US" altLang="en-US" sz="1600" i="1"/>
              <a:t>that match a row in Animal on AnimalID</a:t>
            </a:r>
            <a:r>
              <a:rPr lang="en-US" altLang="en-US" sz="1600"/>
              <a:t>.</a:t>
            </a:r>
          </a:p>
          <a:p>
            <a:pPr marL="342900" indent="-342900">
              <a:lnSpc>
                <a:spcPct val="80000"/>
              </a:lnSpc>
            </a:pPr>
            <a:r>
              <a:rPr lang="en-US" altLang="en-US" sz="1600"/>
              <a:t>Thus rows in Animal without matching data in Sale Animal will have Null data for SaleAnimal.AnimalID and SaleAnimal.SalePrice</a:t>
            </a:r>
          </a:p>
        </p:txBody>
      </p:sp>
      <p:sp>
        <p:nvSpPr>
          <p:cNvPr id="1078341" name="Rectangle 69"/>
          <p:cNvSpPr>
            <a:spLocks noChangeArrowheads="1"/>
          </p:cNvSpPr>
          <p:nvPr/>
        </p:nvSpPr>
        <p:spPr bwMode="auto">
          <a:xfrm>
            <a:off x="304800" y="990600"/>
            <a:ext cx="8077200" cy="1082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altLang="en-US" sz="1600" b="0"/>
              <a:t>SELECT Animal.AnimalID, Animal.Name, Animal.Category, SaleAnimal.SalePrice</a:t>
            </a:r>
          </a:p>
          <a:p>
            <a:pPr algn="l"/>
            <a:r>
              <a:rPr lang="en-US" altLang="en-US" sz="1600" b="0"/>
              <a:t>FROM Animal LEFT JOIN SaleAnimal</a:t>
            </a:r>
          </a:p>
          <a:p>
            <a:pPr algn="l"/>
            <a:r>
              <a:rPr lang="en-US" altLang="en-US" sz="1600" b="0"/>
              <a:t>ON Animal.AnimalID = SaleAnimal.AnimalID</a:t>
            </a:r>
          </a:p>
          <a:p>
            <a:pPr algn="l"/>
            <a:r>
              <a:rPr lang="en-US" altLang="en-US" sz="1600" b="0"/>
              <a:t>WHERE (SaleAnimal.SaleID Is Null);</a:t>
            </a:r>
          </a:p>
        </p:txBody>
      </p:sp>
      <p:sp>
        <p:nvSpPr>
          <p:cNvPr id="1078343" name="Rectangle 71"/>
          <p:cNvSpPr>
            <a:spLocks noChangeArrowheads="1"/>
          </p:cNvSpPr>
          <p:nvPr/>
        </p:nvSpPr>
        <p:spPr bwMode="auto">
          <a:xfrm>
            <a:off x="3959225" y="247015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SaleID</a:t>
            </a:r>
          </a:p>
          <a:p>
            <a:pPr algn="l"/>
            <a:r>
              <a:rPr lang="en-US" altLang="en-US" sz="1400" b="0"/>
              <a:t>AnimalID</a:t>
            </a:r>
          </a:p>
          <a:p>
            <a:pPr algn="l"/>
            <a:r>
              <a:rPr lang="en-US" altLang="en-US" sz="1400" b="0"/>
              <a:t>SalePrice</a:t>
            </a:r>
          </a:p>
        </p:txBody>
      </p:sp>
      <p:graphicFrame>
        <p:nvGraphicFramePr>
          <p:cNvPr id="1078409" name="Group 137"/>
          <p:cNvGraphicFramePr>
            <a:graphicFrameLocks noGrp="1"/>
          </p:cNvGraphicFramePr>
          <p:nvPr/>
        </p:nvGraphicFramePr>
        <p:xfrm>
          <a:off x="457200" y="3581400"/>
          <a:ext cx="5222875" cy="16637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18688303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0856989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148167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30595946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1122385220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SaleID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Category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180719"/>
                  </a:ext>
                </a:extLst>
              </a:tr>
              <a:tr h="3587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SaleAnimal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053677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977426"/>
                  </a:ext>
                </a:extLst>
              </a:tr>
              <a:tr h="273050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 Null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988298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389228"/>
                  </a:ext>
                </a:extLst>
              </a:tr>
            </a:tbl>
          </a:graphicData>
        </a:graphic>
      </p:graphicFrame>
      <p:sp>
        <p:nvSpPr>
          <p:cNvPr id="1078390" name="Rectangle 118"/>
          <p:cNvSpPr>
            <a:spLocks noChangeArrowheads="1"/>
          </p:cNvSpPr>
          <p:nvPr/>
        </p:nvSpPr>
        <p:spPr bwMode="auto">
          <a:xfrm>
            <a:off x="1749425" y="247015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AnimalID</a:t>
            </a:r>
          </a:p>
          <a:p>
            <a:pPr algn="l"/>
            <a:r>
              <a:rPr lang="en-US" altLang="en-US" sz="1400" b="0"/>
              <a:t>Name</a:t>
            </a:r>
          </a:p>
          <a:p>
            <a:pPr algn="l"/>
            <a:r>
              <a:rPr lang="en-US" altLang="en-US" sz="1400" b="0"/>
              <a:t>Category</a:t>
            </a:r>
          </a:p>
          <a:p>
            <a:pPr algn="l"/>
            <a:r>
              <a:rPr lang="en-US" altLang="en-US" sz="1400" b="0"/>
              <a:t>Breed</a:t>
            </a:r>
          </a:p>
        </p:txBody>
      </p:sp>
      <p:sp>
        <p:nvSpPr>
          <p:cNvPr id="1078391" name="Rectangle 119"/>
          <p:cNvSpPr>
            <a:spLocks noChangeArrowheads="1"/>
          </p:cNvSpPr>
          <p:nvPr/>
        </p:nvSpPr>
        <p:spPr bwMode="auto">
          <a:xfrm>
            <a:off x="3959225" y="224155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SaleAnimal</a:t>
            </a:r>
          </a:p>
        </p:txBody>
      </p:sp>
      <p:sp>
        <p:nvSpPr>
          <p:cNvPr id="1078392" name="Rectangle 120"/>
          <p:cNvSpPr>
            <a:spLocks noChangeArrowheads="1"/>
          </p:cNvSpPr>
          <p:nvPr/>
        </p:nvSpPr>
        <p:spPr bwMode="auto">
          <a:xfrm>
            <a:off x="1752600" y="224155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Animal</a:t>
            </a:r>
          </a:p>
        </p:txBody>
      </p:sp>
      <p:sp>
        <p:nvSpPr>
          <p:cNvPr id="1078393" name="Freeform 121"/>
          <p:cNvSpPr>
            <a:spLocks/>
          </p:cNvSpPr>
          <p:nvPr/>
        </p:nvSpPr>
        <p:spPr bwMode="auto">
          <a:xfrm>
            <a:off x="2971800" y="2590800"/>
            <a:ext cx="990600" cy="228600"/>
          </a:xfrm>
          <a:custGeom>
            <a:avLst/>
            <a:gdLst>
              <a:gd name="T0" fmla="*/ 0 w 624"/>
              <a:gd name="T1" fmla="*/ 0 h 144"/>
              <a:gd name="T2" fmla="*/ 144 w 624"/>
              <a:gd name="T3" fmla="*/ 0 h 144"/>
              <a:gd name="T4" fmla="*/ 480 w 624"/>
              <a:gd name="T5" fmla="*/ 144 h 144"/>
              <a:gd name="T6" fmla="*/ 624 w 624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144">
                <a:moveTo>
                  <a:pt x="0" y="0"/>
                </a:moveTo>
                <a:lnTo>
                  <a:pt x="144" y="0"/>
                </a:lnTo>
                <a:lnTo>
                  <a:pt x="480" y="144"/>
                </a:lnTo>
                <a:lnTo>
                  <a:pt x="624" y="144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8395" name="Rectangle 12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2133600"/>
            <a:ext cx="3276600" cy="1752600"/>
          </a:xfrm>
          <a:noFill/>
          <a:ln w="12700" cap="flat" algn="ctr">
            <a:solidFill>
              <a:srgbClr val="009900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1138238" algn="l"/>
                <a:tab pos="2165350" algn="l"/>
              </a:tabLst>
            </a:pPr>
            <a:r>
              <a:rPr lang="en-US" altLang="en-US" sz="1600"/>
              <a:t>AnimalID	Name	Category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1138238" algn="l"/>
                <a:tab pos="2165350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12	Leisha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1138238" algn="l"/>
                <a:tab pos="2165350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19	Gene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1138238" algn="l"/>
                <a:tab pos="2165350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25	Vivian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1138238" algn="l"/>
                <a:tab pos="2165350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34	Rhonda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1138238" algn="l"/>
                <a:tab pos="2165350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88	Brandy	Dog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tabLst>
                <a:tab pos="1138238" algn="l"/>
                <a:tab pos="2165350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181		Fish</a:t>
            </a:r>
          </a:p>
        </p:txBody>
      </p:sp>
      <p:grpSp>
        <p:nvGrpSpPr>
          <p:cNvPr id="1078413" name="Group 141"/>
          <p:cNvGrpSpPr>
            <a:grpSpLocks/>
          </p:cNvGrpSpPr>
          <p:nvPr/>
        </p:nvGrpSpPr>
        <p:grpSpPr bwMode="auto">
          <a:xfrm>
            <a:off x="5889625" y="4038600"/>
            <a:ext cx="3025775" cy="1219200"/>
            <a:chOff x="3710" y="2544"/>
            <a:chExt cx="1906" cy="768"/>
          </a:xfrm>
        </p:grpSpPr>
        <p:sp>
          <p:nvSpPr>
            <p:cNvPr id="1078410" name="Text Box 138"/>
            <p:cNvSpPr txBox="1">
              <a:spLocks noChangeArrowheads="1"/>
            </p:cNvSpPr>
            <p:nvPr/>
          </p:nvSpPr>
          <p:spPr bwMode="auto">
            <a:xfrm>
              <a:off x="3710" y="2635"/>
              <a:ext cx="1906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US" sz="1400" b="0" i="1">
                  <a:latin typeface="Arial Narrow" panose="020B0606020202030204" pitchFamily="34" charset="0"/>
                </a:rPr>
                <a:t>FROM </a:t>
              </a:r>
            </a:p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US" sz="1400" b="0" i="1">
                  <a:latin typeface="Arial Narrow" panose="020B0606020202030204" pitchFamily="34" charset="0"/>
                </a:rPr>
                <a:t>Animal INNER JOIN SaleAnimal </a:t>
              </a:r>
            </a:p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US" sz="1400" b="0" i="1">
                  <a:latin typeface="Arial Narrow" panose="020B0606020202030204" pitchFamily="34" charset="0"/>
                </a:rPr>
                <a:t>ON </a:t>
              </a:r>
            </a:p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US" sz="1400" b="0" i="1">
                  <a:latin typeface="Arial Narrow" panose="020B0606020202030204" pitchFamily="34" charset="0"/>
                </a:rPr>
                <a:t>Animal.AnimalID = SaleAnimal.AnimalID</a:t>
              </a:r>
            </a:p>
          </p:txBody>
        </p:sp>
        <p:sp>
          <p:nvSpPr>
            <p:cNvPr id="1078411" name="Line 139"/>
            <p:cNvSpPr>
              <a:spLocks noChangeShapeType="1"/>
            </p:cNvSpPr>
            <p:nvPr/>
          </p:nvSpPr>
          <p:spPr bwMode="auto">
            <a:xfrm flipV="1">
              <a:off x="3744" y="2544"/>
              <a:ext cx="1632" cy="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412" name="Line 140"/>
            <p:cNvSpPr>
              <a:spLocks noChangeShapeType="1"/>
            </p:cNvSpPr>
            <p:nvPr/>
          </p:nvSpPr>
          <p:spPr bwMode="auto">
            <a:xfrm flipH="1" flipV="1">
              <a:off x="3744" y="2544"/>
              <a:ext cx="1632" cy="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78414" name="Picture 14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9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8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8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84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Left Outer Join (Example)</a:t>
            </a:r>
          </a:p>
        </p:txBody>
      </p:sp>
      <p:sp>
        <p:nvSpPr>
          <p:cNvPr id="1080323" name="Rectangle 3"/>
          <p:cNvSpPr>
            <a:spLocks noChangeArrowheads="1"/>
          </p:cNvSpPr>
          <p:nvPr/>
        </p:nvSpPr>
        <p:spPr bwMode="auto">
          <a:xfrm>
            <a:off x="1365250" y="1289050"/>
            <a:ext cx="7315200" cy="2444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r"/>
                <a:tab pos="460375" algn="l"/>
                <a:tab pos="1260475" algn="l"/>
                <a:tab pos="21669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latin typeface="Arial" panose="020B0604020202020204" pitchFamily="34" charset="0"/>
              </a:rPr>
              <a:t>	ID	Name	Category	Breed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2		Fish	Angel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4	Gary	Dog	Dalmation</a:t>
            </a:r>
            <a:endParaRPr lang="en-US" altLang="en-US" sz="1400" b="0"/>
          </a:p>
          <a:p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	5		Fish	Shark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6	Rosie	Cat	Oriental Shorthair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7	Eugene	Cat	Bombay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8	Miranda	Dog	Norfolk Terrier</a:t>
            </a:r>
          </a:p>
          <a:p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	9		Fish	Guppy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10	Sherri	Dog	Siberian Huskie</a:t>
            </a:r>
            <a:endParaRPr lang="en-US" altLang="en-US" sz="1400" b="0"/>
          </a:p>
          <a:p>
            <a:r>
              <a:rPr lang="en-US" altLang="en-US" sz="1400" b="0">
                <a:latin typeface="Arial" panose="020B0604020202020204" pitchFamily="34" charset="0"/>
              </a:rPr>
              <a:t>	11	Susan	Dog	Dalmation</a:t>
            </a:r>
            <a:endParaRPr lang="en-US" altLang="en-US" sz="1400" b="0"/>
          </a:p>
          <a:p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	12	Leisha	Dog	Rottweiler</a:t>
            </a:r>
          </a:p>
        </p:txBody>
      </p:sp>
      <p:sp>
        <p:nvSpPr>
          <p:cNvPr id="1080324" name="Rectangle 4"/>
          <p:cNvSpPr>
            <a:spLocks noChangeArrowheads="1"/>
          </p:cNvSpPr>
          <p:nvPr/>
        </p:nvSpPr>
        <p:spPr bwMode="auto">
          <a:xfrm>
            <a:off x="5257800" y="1282700"/>
            <a:ext cx="33528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6633"/>
                </a:solidFill>
                <a:latin typeface="Arial" panose="020B0604020202020204" pitchFamily="34" charset="0"/>
              </a:rPr>
              <a:t>	ID	SaleID	SalePrice</a:t>
            </a:r>
            <a:endParaRPr lang="en-US" altLang="en-US" sz="1400" b="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2	35	$10.80</a:t>
            </a: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4	80	$156.66</a:t>
            </a: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Null	Null	Null</a:t>
            </a:r>
            <a:endParaRPr lang="en-US" altLang="en-US" sz="1400" b="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6	27	$173.99</a:t>
            </a: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7	25	$251.59</a:t>
            </a: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8	4	$183.38</a:t>
            </a: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Null	Null	Null</a:t>
            </a:r>
            <a:endParaRPr lang="en-US" altLang="en-US" sz="1400" b="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10	18	$150.11</a:t>
            </a:r>
          </a:p>
          <a:p>
            <a:r>
              <a:rPr lang="en-US" altLang="en-US" sz="1400" b="0">
                <a:solidFill>
                  <a:srgbClr val="006633"/>
                </a:solidFill>
                <a:latin typeface="Arial" panose="020B0604020202020204" pitchFamily="34" charset="0"/>
              </a:rPr>
              <a:t>	11	17	$148.47</a:t>
            </a:r>
            <a:endParaRPr lang="en-US" altLang="en-US" sz="1400" b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Null	Null	Null</a:t>
            </a:r>
          </a:p>
        </p:txBody>
      </p:sp>
      <p:pic>
        <p:nvPicPr>
          <p:cNvPr id="108032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2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0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03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685800"/>
          </a:xfrm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SubQuery for Computation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2971800"/>
            <a:ext cx="3505200" cy="9906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1600" i="1"/>
              <a:t>Don’t know the average, so use a subquery to compute it.</a:t>
            </a:r>
          </a:p>
          <a:p>
            <a:pPr marL="342900" indent="-342900"/>
            <a:r>
              <a:rPr lang="en-US" altLang="en-US" sz="1600" i="1"/>
              <a:t>Watch parentheses.</a:t>
            </a:r>
          </a:p>
        </p:txBody>
      </p:sp>
      <p:sp>
        <p:nvSpPr>
          <p:cNvPr id="1084421" name="Rectangle 5"/>
          <p:cNvSpPr>
            <a:spLocks noChangeArrowheads="1"/>
          </p:cNvSpPr>
          <p:nvPr/>
        </p:nvSpPr>
        <p:spPr bwMode="auto">
          <a:xfrm>
            <a:off x="1371600" y="762000"/>
            <a:ext cx="7378700" cy="2060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SELECT SaleAnimal.AnimalID, Animal.Category, SaleAnimal.SalePrice</a:t>
            </a: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FROM Animal</a:t>
            </a: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INNER JOIN SaleAnimal ON Animal.AnimalID = SaleAnimal.AnimalID</a:t>
            </a: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WHERE </a:t>
            </a:r>
            <a:r>
              <a:rPr lang="en-US" altLang="en-US" sz="1600">
                <a:solidFill>
                  <a:srgbClr val="008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(Animal.Category=‘</a:t>
            </a:r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Cat’</a:t>
            </a:r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) AND </a:t>
            </a:r>
            <a:r>
              <a:rPr lang="en-US" altLang="en-US" sz="1600">
                <a:solidFill>
                  <a:srgbClr val="FF00FF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SaleAnimal.SalePrice&gt;</a:t>
            </a:r>
            <a:endParaRPr lang="en-US" altLang="en-US" sz="1600" b="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	SELECT AVG(SalePrice)</a:t>
            </a:r>
          </a:p>
          <a:p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	FROM Animal</a:t>
            </a:r>
          </a:p>
          <a:p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	INNER JOIN SaleAnimal ON Animal.AnimalID = SaleAnimal.AnimalID</a:t>
            </a:r>
          </a:p>
          <a:p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	WHERE (Animal.Category=‘</a:t>
            </a:r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Cat</a:t>
            </a:r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’)                    </a:t>
            </a:r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r>
              <a:rPr lang="en-US" altLang="en-US" sz="1600" b="0">
                <a:solidFill>
                  <a:srgbClr val="006633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>
                <a:solidFill>
                  <a:srgbClr val="FF00FF"/>
                </a:solidFill>
                <a:latin typeface="Arial" panose="020B0604020202020204" pitchFamily="34" charset="0"/>
              </a:rPr>
              <a:t>)</a:t>
            </a:r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1600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1084422" name="Line 6"/>
          <p:cNvSpPr>
            <a:spLocks noChangeShapeType="1"/>
          </p:cNvSpPr>
          <p:nvPr/>
        </p:nvSpPr>
        <p:spPr bwMode="auto">
          <a:xfrm>
            <a:off x="4191000" y="1905000"/>
            <a:ext cx="1752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4423" name="Rectangle 7"/>
          <p:cNvSpPr>
            <a:spLocks noChangeArrowheads="1"/>
          </p:cNvSpPr>
          <p:nvPr/>
        </p:nvSpPr>
        <p:spPr bwMode="auto">
          <a:xfrm>
            <a:off x="3959225" y="31242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SaleID</a:t>
            </a:r>
          </a:p>
          <a:p>
            <a:pPr algn="l"/>
            <a:r>
              <a:rPr lang="en-US" altLang="en-US" sz="1400" b="0"/>
              <a:t>AnimalID</a:t>
            </a:r>
          </a:p>
          <a:p>
            <a:pPr algn="l"/>
            <a:r>
              <a:rPr lang="en-US" altLang="en-US" sz="1400" b="0"/>
              <a:t>SalePrice</a:t>
            </a:r>
          </a:p>
        </p:txBody>
      </p:sp>
      <p:graphicFrame>
        <p:nvGraphicFramePr>
          <p:cNvPr id="1084487" name="Group 71"/>
          <p:cNvGraphicFramePr>
            <a:graphicFrameLocks noGrp="1"/>
          </p:cNvGraphicFramePr>
          <p:nvPr/>
        </p:nvGraphicFramePr>
        <p:xfrm>
          <a:off x="533400" y="4191000"/>
          <a:ext cx="8458200" cy="2065338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64515363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115691583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196027278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1195878140"/>
                    </a:ext>
                  </a:extLst>
                </a:gridCol>
                <a:gridCol w="4660900">
                  <a:extLst>
                    <a:ext uri="{9D8B030D-6E8A-4147-A177-3AD203B41FA5}">
                      <a16:colId xmlns:a16="http://schemas.microsoft.com/office/drawing/2014/main" val="729811000"/>
                    </a:ext>
                  </a:extLst>
                </a:gridCol>
              </a:tblGrid>
              <a:tr h="236538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Category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SalePrice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885943"/>
                  </a:ext>
                </a:extLst>
              </a:tr>
              <a:tr h="3587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SaleAnimal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428512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438283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&gt; (SELECT Avg(SalePrice) FROM Animal INNER JOIN SaleAnimal ON Animal.AnimalID = SaleAnimal.AnimalID WHERE Animal.Category = ‘Cat’)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62201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013706"/>
                  </a:ext>
                </a:extLst>
              </a:tr>
            </a:tbl>
          </a:graphicData>
        </a:graphic>
      </p:graphicFrame>
      <p:sp>
        <p:nvSpPr>
          <p:cNvPr id="1084470" name="Rectangle 54"/>
          <p:cNvSpPr>
            <a:spLocks noChangeArrowheads="1"/>
          </p:cNvSpPr>
          <p:nvPr/>
        </p:nvSpPr>
        <p:spPr bwMode="auto">
          <a:xfrm>
            <a:off x="1749425" y="312420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AnimalID</a:t>
            </a:r>
          </a:p>
          <a:p>
            <a:pPr algn="l"/>
            <a:r>
              <a:rPr lang="en-US" altLang="en-US" sz="1400" b="0"/>
              <a:t>Name</a:t>
            </a:r>
          </a:p>
          <a:p>
            <a:pPr algn="l"/>
            <a:r>
              <a:rPr lang="en-US" altLang="en-US" sz="1400" b="0"/>
              <a:t>Category</a:t>
            </a:r>
          </a:p>
          <a:p>
            <a:pPr algn="l"/>
            <a:r>
              <a:rPr lang="en-US" altLang="en-US" sz="1400" b="0"/>
              <a:t>Breed</a:t>
            </a:r>
          </a:p>
        </p:txBody>
      </p:sp>
      <p:sp>
        <p:nvSpPr>
          <p:cNvPr id="1084471" name="Rectangle 55"/>
          <p:cNvSpPr>
            <a:spLocks noChangeArrowheads="1"/>
          </p:cNvSpPr>
          <p:nvPr/>
        </p:nvSpPr>
        <p:spPr bwMode="auto">
          <a:xfrm>
            <a:off x="3959225" y="289560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SaleAnimal</a:t>
            </a:r>
          </a:p>
        </p:txBody>
      </p:sp>
      <p:sp>
        <p:nvSpPr>
          <p:cNvPr id="1084472" name="Rectangle 56"/>
          <p:cNvSpPr>
            <a:spLocks noChangeArrowheads="1"/>
          </p:cNvSpPr>
          <p:nvPr/>
        </p:nvSpPr>
        <p:spPr bwMode="auto">
          <a:xfrm>
            <a:off x="1752600" y="28956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Animal</a:t>
            </a:r>
          </a:p>
        </p:txBody>
      </p:sp>
      <p:sp>
        <p:nvSpPr>
          <p:cNvPr id="1084473" name="Freeform 57"/>
          <p:cNvSpPr>
            <a:spLocks/>
          </p:cNvSpPr>
          <p:nvPr/>
        </p:nvSpPr>
        <p:spPr bwMode="auto">
          <a:xfrm>
            <a:off x="2971800" y="3276600"/>
            <a:ext cx="990600" cy="228600"/>
          </a:xfrm>
          <a:custGeom>
            <a:avLst/>
            <a:gdLst>
              <a:gd name="T0" fmla="*/ 0 w 624"/>
              <a:gd name="T1" fmla="*/ 0 h 144"/>
              <a:gd name="T2" fmla="*/ 144 w 624"/>
              <a:gd name="T3" fmla="*/ 0 h 144"/>
              <a:gd name="T4" fmla="*/ 480 w 624"/>
              <a:gd name="T5" fmla="*/ 144 h 144"/>
              <a:gd name="T6" fmla="*/ 624 w 624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144">
                <a:moveTo>
                  <a:pt x="0" y="0"/>
                </a:moveTo>
                <a:lnTo>
                  <a:pt x="144" y="0"/>
                </a:lnTo>
                <a:lnTo>
                  <a:pt x="480" y="144"/>
                </a:lnTo>
                <a:lnTo>
                  <a:pt x="624" y="144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84488" name="Picture 7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7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4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448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Correlated Subquery</a:t>
            </a:r>
          </a:p>
        </p:txBody>
      </p:sp>
      <p:sp>
        <p:nvSpPr>
          <p:cNvPr id="1086467" name="Rectangle 3"/>
          <p:cNvSpPr>
            <a:spLocks noChangeArrowheads="1"/>
          </p:cNvSpPr>
          <p:nvPr/>
        </p:nvSpPr>
        <p:spPr bwMode="auto">
          <a:xfrm>
            <a:off x="1341438" y="1744663"/>
            <a:ext cx="7618412" cy="17049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500" b="0">
                <a:solidFill>
                  <a:srgbClr val="0000FF"/>
                </a:solidFill>
              </a:rPr>
              <a:t>SELECT AnimalID, Name, Category, SalePrice</a:t>
            </a:r>
          </a:p>
          <a:p>
            <a:pPr algn="l"/>
            <a:r>
              <a:rPr lang="en-US" altLang="en-US" sz="1500" b="0">
                <a:solidFill>
                  <a:srgbClr val="0000FF"/>
                </a:solidFill>
              </a:rPr>
              <a:t>FROM Animal INNER JOIN SaleAnimal ON Animal.AnimalID = SaleAnimal.AnimalID</a:t>
            </a:r>
          </a:p>
          <a:p>
            <a:pPr algn="l"/>
            <a:r>
              <a:rPr lang="en-US" altLang="en-US" sz="1500" b="0">
                <a:solidFill>
                  <a:srgbClr val="0000FF"/>
                </a:solidFill>
              </a:rPr>
              <a:t>WHERE (SaleAnimal.SalePrice&gt;</a:t>
            </a:r>
          </a:p>
          <a:p>
            <a:pPr algn="l"/>
            <a:r>
              <a:rPr lang="en-US" altLang="en-US" sz="1500" b="0">
                <a:solidFill>
                  <a:srgbClr val="0000FF"/>
                </a:solidFill>
              </a:rPr>
              <a:t>    (SELECT Avg(SaleAnimal.SalePrice)</a:t>
            </a:r>
          </a:p>
          <a:p>
            <a:pPr algn="l"/>
            <a:r>
              <a:rPr lang="en-US" altLang="en-US" sz="1500" b="0">
                <a:solidFill>
                  <a:srgbClr val="0000FF"/>
                </a:solidFill>
              </a:rPr>
              <a:t>     FROM Animal INNER JOIN SaleAnimal ON Animal.AnimalID = SaleAnimal.AnimalID</a:t>
            </a:r>
          </a:p>
          <a:p>
            <a:pPr algn="l"/>
            <a:r>
              <a:rPr lang="en-US" altLang="en-US" sz="1500" b="0">
                <a:solidFill>
                  <a:srgbClr val="0000FF"/>
                </a:solidFill>
              </a:rPr>
              <a:t>     WHERE </a:t>
            </a:r>
            <a:r>
              <a:rPr lang="en-US" altLang="en-US" sz="1500" b="0">
                <a:solidFill>
                  <a:schemeClr val="tx2"/>
                </a:solidFill>
              </a:rPr>
              <a:t>(Animal.Category = Animal.Category)</a:t>
            </a:r>
            <a:r>
              <a:rPr lang="en-US" altLang="en-US" sz="1500" b="0">
                <a:solidFill>
                  <a:srgbClr val="0000FF"/>
                </a:solidFill>
              </a:rPr>
              <a:t> )  )</a:t>
            </a:r>
          </a:p>
          <a:p>
            <a:pPr algn="l"/>
            <a:r>
              <a:rPr lang="en-US" altLang="en-US" sz="1500" b="0">
                <a:solidFill>
                  <a:srgbClr val="0000FF"/>
                </a:solidFill>
              </a:rPr>
              <a:t>ORDER BY SaleAnimal.SalePrice DESC;</a:t>
            </a:r>
          </a:p>
        </p:txBody>
      </p:sp>
      <p:sp>
        <p:nvSpPr>
          <p:cNvPr id="10864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7781925" cy="86042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List the Animals that have sold for a price higher than the </a:t>
            </a:r>
            <a:r>
              <a:rPr lang="en-US" altLang="en-US" sz="2000" i="1"/>
              <a:t>average</a:t>
            </a:r>
            <a:r>
              <a:rPr lang="en-US" altLang="en-US" sz="2000"/>
              <a:t> for animals in that Category.</a:t>
            </a:r>
          </a:p>
        </p:txBody>
      </p:sp>
      <p:sp>
        <p:nvSpPr>
          <p:cNvPr id="1086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341438" y="3725863"/>
            <a:ext cx="7620000" cy="243205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The subquery needs to compute the average for a given category.</a:t>
            </a:r>
          </a:p>
          <a:p>
            <a:pPr marL="342900" indent="-342900"/>
            <a:r>
              <a:rPr lang="en-US" altLang="en-US" sz="2000"/>
              <a:t>Problem: Which category?</a:t>
            </a:r>
          </a:p>
          <a:p>
            <a:pPr marL="342900" indent="-342900"/>
            <a:r>
              <a:rPr lang="en-US" altLang="en-US" sz="2000"/>
              <a:t>Answer: the category that matches the category from the main part of the query.</a:t>
            </a:r>
          </a:p>
          <a:p>
            <a:pPr marL="342900" indent="-342900"/>
            <a:r>
              <a:rPr lang="en-US" altLang="en-US" sz="2000"/>
              <a:t>Problem: How do we refer to it? Both tables are called Animal. </a:t>
            </a:r>
            <a:r>
              <a:rPr lang="en-US" altLang="en-US" sz="2000">
                <a:solidFill>
                  <a:schemeClr val="tx2"/>
                </a:solidFill>
              </a:rPr>
              <a:t>This query will not work yet.</a:t>
            </a:r>
          </a:p>
        </p:txBody>
      </p:sp>
      <p:sp>
        <p:nvSpPr>
          <p:cNvPr id="1086470" name="Line 6"/>
          <p:cNvSpPr>
            <a:spLocks noChangeShapeType="1"/>
          </p:cNvSpPr>
          <p:nvPr/>
        </p:nvSpPr>
        <p:spPr bwMode="auto">
          <a:xfrm flipV="1">
            <a:off x="3962400" y="3200400"/>
            <a:ext cx="1143000" cy="2514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8647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76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5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6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647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Correlated SubQuery (Avoid)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1138" y="5486400"/>
            <a:ext cx="6180137" cy="609600"/>
          </a:xfrm>
          <a:noFill/>
          <a:ln/>
        </p:spPr>
        <p:txBody>
          <a:bodyPr lIns="92075" tIns="46038" rIns="92075" bIns="46038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List the Animals that have sold for a price higher than the average for animals in that Category.</a:t>
            </a:r>
          </a:p>
        </p:txBody>
      </p:sp>
      <p:sp>
        <p:nvSpPr>
          <p:cNvPr id="10885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143000" y="1066800"/>
            <a:ext cx="7162800" cy="16764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1800"/>
              <a:t>Match category in subquery with top level</a:t>
            </a:r>
          </a:p>
          <a:p>
            <a:pPr marL="742950" lvl="1" indent="-285750"/>
            <a:r>
              <a:rPr lang="en-US" altLang="en-US" sz="1800"/>
              <a:t>Rename tables (As)</a:t>
            </a:r>
          </a:p>
          <a:p>
            <a:pPr marL="342900" indent="-342900"/>
            <a:r>
              <a:rPr lang="en-US" altLang="en-US" sz="1800"/>
              <a:t>Correlated Subquery</a:t>
            </a:r>
          </a:p>
          <a:p>
            <a:pPr marL="742950" lvl="1" indent="-285750"/>
            <a:r>
              <a:rPr lang="en-US" altLang="en-US" sz="1800"/>
              <a:t>Recompute subquery for every row in top level--slow!</a:t>
            </a:r>
          </a:p>
          <a:p>
            <a:pPr marL="742950" lvl="1" indent="-285750"/>
            <a:r>
              <a:rPr lang="en-US" altLang="en-US" sz="1800"/>
              <a:t>Better to compute and save Subquery, then use in join.</a:t>
            </a:r>
          </a:p>
        </p:txBody>
      </p:sp>
      <p:sp>
        <p:nvSpPr>
          <p:cNvPr id="1088517" name="Rectangle 5"/>
          <p:cNvSpPr>
            <a:spLocks noChangeArrowheads="1"/>
          </p:cNvSpPr>
          <p:nvPr/>
        </p:nvSpPr>
        <p:spPr bwMode="auto">
          <a:xfrm>
            <a:off x="1209675" y="2895600"/>
            <a:ext cx="6723063" cy="23050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600"/>
              <a:t>SELECT A1.AnimalID, A1.Name, A1.Category, SaleAnimal.SalePrice</a:t>
            </a:r>
          </a:p>
          <a:p>
            <a:pPr algn="l"/>
            <a:r>
              <a:rPr lang="en-US" altLang="en-US" sz="1600"/>
              <a:t>FROM Animal As A1 INNER JOIN SaleAnimal </a:t>
            </a:r>
          </a:p>
          <a:p>
            <a:pPr algn="l"/>
            <a:r>
              <a:rPr lang="en-US" altLang="en-US" sz="1600"/>
              <a:t>	ON A1.AnimalID = SaleAnimal.AnimalID</a:t>
            </a:r>
          </a:p>
          <a:p>
            <a:pPr algn="l"/>
            <a:r>
              <a:rPr lang="en-US" altLang="en-US" sz="1600"/>
              <a:t>WHERE (SaleAnimal.SalePrice&gt;</a:t>
            </a:r>
          </a:p>
          <a:p>
            <a:pPr algn="l"/>
            <a:r>
              <a:rPr lang="en-US" altLang="en-US" sz="1600"/>
              <a:t>    (SELECT Avg(SaleAnimal.SalePrice)</a:t>
            </a:r>
          </a:p>
          <a:p>
            <a:pPr algn="l"/>
            <a:r>
              <a:rPr lang="en-US" altLang="en-US" sz="1600"/>
              <a:t>     FROM Animal As A2  INNER JOIN SaleAnimal </a:t>
            </a:r>
          </a:p>
          <a:p>
            <a:pPr algn="l"/>
            <a:r>
              <a:rPr lang="en-US" altLang="en-US" sz="1600"/>
              <a:t>	ON A2.AnimalID = SaleAnimal.AnimalID</a:t>
            </a:r>
          </a:p>
          <a:p>
            <a:pPr algn="l"/>
            <a:r>
              <a:rPr lang="en-US" altLang="en-US" sz="1600"/>
              <a:t>     WHERE (A2.Category = A1.Category) )  )</a:t>
            </a:r>
          </a:p>
          <a:p>
            <a:pPr algn="l"/>
            <a:r>
              <a:rPr lang="en-US" altLang="en-US" sz="1600"/>
              <a:t>ORDER BY SaleAnimal.SalePrice DESC;</a:t>
            </a:r>
          </a:p>
        </p:txBody>
      </p:sp>
      <p:sp>
        <p:nvSpPr>
          <p:cNvPr id="1088519" name="AutoShape 7"/>
          <p:cNvSpPr>
            <a:spLocks/>
          </p:cNvSpPr>
          <p:nvPr/>
        </p:nvSpPr>
        <p:spPr bwMode="auto">
          <a:xfrm>
            <a:off x="6019800" y="4038600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/>
          </a:p>
        </p:txBody>
      </p:sp>
      <p:sp>
        <p:nvSpPr>
          <p:cNvPr id="1088521" name="Text Box 9"/>
          <p:cNvSpPr txBox="1">
            <a:spLocks noChangeArrowheads="1"/>
          </p:cNvSpPr>
          <p:nvPr/>
        </p:nvSpPr>
        <p:spPr bwMode="auto">
          <a:xfrm>
            <a:off x="6324600" y="4114800"/>
            <a:ext cx="137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1200"/>
              <a:t>This is recomputed </a:t>
            </a:r>
          </a:p>
          <a:p>
            <a:pPr algn="l"/>
            <a:r>
              <a:rPr lang="en-US" altLang="en-US" sz="1200"/>
              <a:t>for every new category</a:t>
            </a:r>
          </a:p>
        </p:txBody>
      </p:sp>
      <p:pic>
        <p:nvPicPr>
          <p:cNvPr id="1088522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47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5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8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85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Correlated Subquery Problem</a:t>
            </a:r>
          </a:p>
        </p:txBody>
      </p:sp>
      <p:sp>
        <p:nvSpPr>
          <p:cNvPr id="1090563" name="Rectangle 3"/>
          <p:cNvSpPr>
            <a:spLocks noChangeArrowheads="1"/>
          </p:cNvSpPr>
          <p:nvPr/>
        </p:nvSpPr>
        <p:spPr bwMode="auto">
          <a:xfrm>
            <a:off x="1473200" y="1865313"/>
            <a:ext cx="2293938" cy="23050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Fish	$10.80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$156.66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Fish	$19.80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Cat	$173.99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Cat	$251.59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$183.38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Fish	$1.80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$150.11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$148.47</a:t>
            </a:r>
          </a:p>
        </p:txBody>
      </p:sp>
      <p:sp>
        <p:nvSpPr>
          <p:cNvPr id="1090564" name="Rectangle 4"/>
          <p:cNvSpPr>
            <a:spLocks noChangeArrowheads="1"/>
          </p:cNvSpPr>
          <p:nvPr/>
        </p:nvSpPr>
        <p:spPr bwMode="auto">
          <a:xfrm>
            <a:off x="1452563" y="1538288"/>
            <a:ext cx="2552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Category	SalePrice</a:t>
            </a:r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1517650" y="1116013"/>
            <a:ext cx="229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folHlink"/>
                </a:solidFill>
              </a:rPr>
              <a:t>Animal + SaleAnimal</a:t>
            </a:r>
          </a:p>
        </p:txBody>
      </p:sp>
      <p:sp>
        <p:nvSpPr>
          <p:cNvPr id="1090566" name="Rectangle 6"/>
          <p:cNvSpPr>
            <a:spLocks noChangeArrowheads="1"/>
          </p:cNvSpPr>
          <p:nvPr/>
        </p:nvSpPr>
        <p:spPr bwMode="auto">
          <a:xfrm>
            <a:off x="4876800" y="1812925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tx2"/>
                </a:solidFill>
              </a:rPr>
              <a:t>Compute Avg: $37.78</a:t>
            </a:r>
          </a:p>
        </p:txBody>
      </p:sp>
      <p:sp>
        <p:nvSpPr>
          <p:cNvPr id="1090567" name="Rectangle 7"/>
          <p:cNvSpPr>
            <a:spLocks noChangeArrowheads="1"/>
          </p:cNvSpPr>
          <p:nvPr/>
        </p:nvSpPr>
        <p:spPr bwMode="auto">
          <a:xfrm>
            <a:off x="4876800" y="2095500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tx2"/>
                </a:solidFill>
              </a:rPr>
              <a:t>Compute Avg: $174.20</a:t>
            </a:r>
          </a:p>
        </p:txBody>
      </p:sp>
      <p:sp>
        <p:nvSpPr>
          <p:cNvPr id="1090568" name="Rectangle 8"/>
          <p:cNvSpPr>
            <a:spLocks noChangeArrowheads="1"/>
          </p:cNvSpPr>
          <p:nvPr/>
        </p:nvSpPr>
        <p:spPr bwMode="auto">
          <a:xfrm>
            <a:off x="4876800" y="2366963"/>
            <a:ext cx="239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tx2"/>
                </a:solidFill>
              </a:rPr>
              <a:t>Compute Avg: $37.78</a:t>
            </a:r>
          </a:p>
        </p:txBody>
      </p:sp>
      <p:sp>
        <p:nvSpPr>
          <p:cNvPr id="1090569" name="Rectangle 9"/>
          <p:cNvSpPr>
            <a:spLocks noChangeArrowheads="1"/>
          </p:cNvSpPr>
          <p:nvPr/>
        </p:nvSpPr>
        <p:spPr bwMode="auto">
          <a:xfrm>
            <a:off x="4876800" y="2625725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tx2"/>
                </a:solidFill>
              </a:rPr>
              <a:t>Compute Avg: $169.73</a:t>
            </a:r>
          </a:p>
        </p:txBody>
      </p:sp>
      <p:sp>
        <p:nvSpPr>
          <p:cNvPr id="1090570" name="Rectangle 10"/>
          <p:cNvSpPr>
            <a:spLocks noChangeArrowheads="1"/>
          </p:cNvSpPr>
          <p:nvPr/>
        </p:nvSpPr>
        <p:spPr bwMode="auto">
          <a:xfrm>
            <a:off x="4876800" y="2933700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tx2"/>
                </a:solidFill>
              </a:rPr>
              <a:t>Compute Avg: $169.73</a:t>
            </a:r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 flipV="1">
            <a:off x="3309938" y="1987550"/>
            <a:ext cx="1609725" cy="25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3297238" y="2270125"/>
            <a:ext cx="1660525" cy="381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3297238" y="2514600"/>
            <a:ext cx="1609725" cy="25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Line 14"/>
          <p:cNvSpPr>
            <a:spLocks noChangeShapeType="1"/>
          </p:cNvSpPr>
          <p:nvPr/>
        </p:nvSpPr>
        <p:spPr bwMode="auto">
          <a:xfrm>
            <a:off x="3309938" y="2720975"/>
            <a:ext cx="1558925" cy="381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Line 15"/>
          <p:cNvSpPr>
            <a:spLocks noChangeShapeType="1"/>
          </p:cNvSpPr>
          <p:nvPr/>
        </p:nvSpPr>
        <p:spPr bwMode="auto">
          <a:xfrm>
            <a:off x="3284538" y="3030538"/>
            <a:ext cx="1622425" cy="50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Rectangle 16"/>
          <p:cNvSpPr>
            <a:spLocks noChangeArrowheads="1"/>
          </p:cNvSpPr>
          <p:nvPr/>
        </p:nvSpPr>
        <p:spPr bwMode="auto">
          <a:xfrm>
            <a:off x="4814888" y="3286125"/>
            <a:ext cx="25511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0">
                <a:solidFill>
                  <a:srgbClr val="0000FF"/>
                </a:solidFill>
              </a:rPr>
              <a:t>Recompute average for every row in the main query!</a:t>
            </a:r>
          </a:p>
        </p:txBody>
      </p:sp>
      <p:sp>
        <p:nvSpPr>
          <p:cNvPr id="1090577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619625"/>
            <a:ext cx="7064375" cy="17049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Assume small query</a:t>
            </a:r>
          </a:p>
          <a:p>
            <a:pPr marL="742950" lvl="1" indent="-285750"/>
            <a:r>
              <a:rPr lang="en-US" altLang="en-US" sz="2000"/>
              <a:t>100,000 rows</a:t>
            </a:r>
          </a:p>
          <a:p>
            <a:pPr marL="742950" lvl="1" indent="-285750"/>
            <a:r>
              <a:rPr lang="en-US" altLang="en-US" sz="2000"/>
              <a:t>5 categories of 20,000 rows</a:t>
            </a:r>
          </a:p>
          <a:p>
            <a:pPr marL="342900" indent="-342900"/>
            <a:r>
              <a:rPr lang="en-US" altLang="en-US" sz="2000"/>
              <a:t>100,000 * 20,000 = 1 billion rows to read!</a:t>
            </a:r>
          </a:p>
        </p:txBody>
      </p:sp>
      <p:pic>
        <p:nvPicPr>
          <p:cNvPr id="1090579" name="Picture 1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5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8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0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057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More Efficient Solution: </a:t>
            </a:r>
            <a:br>
              <a:rPr lang="en-US" altLang="en-US"/>
            </a:br>
            <a:r>
              <a:rPr lang="en-US" altLang="en-US"/>
              <a:t>2 queries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2350" y="4800600"/>
            <a:ext cx="7099300" cy="14986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Compute the averages once and save query</a:t>
            </a:r>
          </a:p>
          <a:p>
            <a:pPr marL="342900" indent="-342900"/>
            <a:r>
              <a:rPr lang="en-US" altLang="en-US" sz="2000"/>
              <a:t>JOIN saved query to main query</a:t>
            </a:r>
          </a:p>
          <a:p>
            <a:pPr marL="342900" indent="-342900"/>
            <a:r>
              <a:rPr lang="en-US" altLang="en-US" sz="2000"/>
              <a:t>Two passes through table: 1 billion / 200,000 =&gt; 10,000</a:t>
            </a:r>
          </a:p>
        </p:txBody>
      </p:sp>
      <p:sp>
        <p:nvSpPr>
          <p:cNvPr id="1092612" name="Rectangle 4"/>
          <p:cNvSpPr>
            <a:spLocks noChangeArrowheads="1"/>
          </p:cNvSpPr>
          <p:nvPr/>
        </p:nvSpPr>
        <p:spPr bwMode="auto">
          <a:xfrm>
            <a:off x="1473200" y="1865313"/>
            <a:ext cx="2293938" cy="23050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Fish	$10.80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$156.66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Fish	$19.80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Cat	$173.99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Cat	$251.59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$183.38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Fish	$1.80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$150.11</a:t>
            </a:r>
            <a:endParaRPr lang="en-US" altLang="en-US" sz="1600" b="0">
              <a:solidFill>
                <a:srgbClr val="0000FF"/>
              </a:solidFill>
            </a:endParaRPr>
          </a:p>
          <a:p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</a:rPr>
              <a:t>Dog	$148.47</a:t>
            </a:r>
          </a:p>
        </p:txBody>
      </p:sp>
      <p:sp>
        <p:nvSpPr>
          <p:cNvPr id="1092613" name="Rectangle 5"/>
          <p:cNvSpPr>
            <a:spLocks noChangeArrowheads="1"/>
          </p:cNvSpPr>
          <p:nvPr/>
        </p:nvSpPr>
        <p:spPr bwMode="auto">
          <a:xfrm>
            <a:off x="1452563" y="1538288"/>
            <a:ext cx="2552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81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Category	SalePrice</a:t>
            </a:r>
          </a:p>
        </p:txBody>
      </p:sp>
      <p:sp>
        <p:nvSpPr>
          <p:cNvPr id="1092614" name="Rectangle 6"/>
          <p:cNvSpPr>
            <a:spLocks noChangeArrowheads="1"/>
          </p:cNvSpPr>
          <p:nvPr/>
        </p:nvSpPr>
        <p:spPr bwMode="auto">
          <a:xfrm>
            <a:off x="1517650" y="1116013"/>
            <a:ext cx="229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folHlink"/>
                </a:solidFill>
              </a:rPr>
              <a:t>Animal + SaleAnimal</a:t>
            </a:r>
          </a:p>
        </p:txBody>
      </p:sp>
      <p:sp>
        <p:nvSpPr>
          <p:cNvPr id="1092615" name="Rectangle 7"/>
          <p:cNvSpPr>
            <a:spLocks noChangeArrowheads="1"/>
          </p:cNvSpPr>
          <p:nvPr/>
        </p:nvSpPr>
        <p:spPr bwMode="auto">
          <a:xfrm>
            <a:off x="5965825" y="2279650"/>
            <a:ext cx="1908175" cy="181610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0" algn="dec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Bird	$176.57</a:t>
            </a:r>
            <a:endParaRPr lang="en-US" altLang="en-US" sz="1600" b="0">
              <a:solidFill>
                <a:srgbClr val="FF0066"/>
              </a:solidFill>
            </a:endParaRPr>
          </a:p>
          <a:p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Cat	$169.73</a:t>
            </a:r>
            <a:endParaRPr lang="en-US" altLang="en-US" sz="1600" b="0">
              <a:solidFill>
                <a:srgbClr val="FF0066"/>
              </a:solidFill>
            </a:endParaRPr>
          </a:p>
          <a:p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Dog	$174.20</a:t>
            </a:r>
            <a:endParaRPr lang="en-US" altLang="en-US" sz="1600" b="0">
              <a:solidFill>
                <a:srgbClr val="FF0066"/>
              </a:solidFill>
            </a:endParaRPr>
          </a:p>
          <a:p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Fish	$37.78</a:t>
            </a:r>
            <a:endParaRPr lang="en-US" altLang="en-US" sz="1600" b="0">
              <a:solidFill>
                <a:srgbClr val="FF0066"/>
              </a:solidFill>
            </a:endParaRPr>
          </a:p>
          <a:p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Mammal	$80.72</a:t>
            </a:r>
            <a:endParaRPr lang="en-US" altLang="en-US" sz="1600" b="0">
              <a:solidFill>
                <a:srgbClr val="FF0066"/>
              </a:solidFill>
            </a:endParaRPr>
          </a:p>
          <a:p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Reptile	$181.83</a:t>
            </a:r>
            <a:endParaRPr lang="en-US" altLang="en-US" sz="1600" b="0">
              <a:solidFill>
                <a:srgbClr val="FF0066"/>
              </a:solidFill>
            </a:endParaRPr>
          </a:p>
          <a:p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Spider	$118.16</a:t>
            </a:r>
          </a:p>
        </p:txBody>
      </p:sp>
      <p:sp>
        <p:nvSpPr>
          <p:cNvPr id="1092616" name="Rectangle 8"/>
          <p:cNvSpPr>
            <a:spLocks noChangeArrowheads="1"/>
          </p:cNvSpPr>
          <p:nvPr/>
        </p:nvSpPr>
        <p:spPr bwMode="auto">
          <a:xfrm>
            <a:off x="5648325" y="1809750"/>
            <a:ext cx="2622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600">
                <a:solidFill>
                  <a:srgbClr val="FF0066"/>
                </a:solidFill>
              </a:rPr>
              <a:t>Category	AvgOfSalePrice</a:t>
            </a:r>
          </a:p>
        </p:txBody>
      </p:sp>
      <p:sp>
        <p:nvSpPr>
          <p:cNvPr id="1092617" name="Rectangle 9"/>
          <p:cNvSpPr>
            <a:spLocks noChangeArrowheads="1"/>
          </p:cNvSpPr>
          <p:nvPr/>
        </p:nvSpPr>
        <p:spPr bwMode="auto">
          <a:xfrm>
            <a:off x="6102350" y="1439863"/>
            <a:ext cx="151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chemeClr val="folHlink"/>
                </a:solidFill>
              </a:rPr>
              <a:t>Saved Query</a:t>
            </a:r>
          </a:p>
        </p:txBody>
      </p:sp>
      <p:sp>
        <p:nvSpPr>
          <p:cNvPr id="1092618" name="Rectangle 10"/>
          <p:cNvSpPr>
            <a:spLocks noChangeArrowheads="1"/>
          </p:cNvSpPr>
          <p:nvPr/>
        </p:nvSpPr>
        <p:spPr bwMode="auto">
          <a:xfrm>
            <a:off x="4592638" y="2493963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rgbClr val="0000FF"/>
                </a:solidFill>
              </a:rPr>
              <a:t>JOIN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>
            <a:off x="3773488" y="2965450"/>
            <a:ext cx="22018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2620" name="Rectangle 12"/>
          <p:cNvSpPr>
            <a:spLocks noChangeArrowheads="1"/>
          </p:cNvSpPr>
          <p:nvPr/>
        </p:nvSpPr>
        <p:spPr bwMode="auto">
          <a:xfrm>
            <a:off x="3794125" y="3017838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0">
                <a:solidFill>
                  <a:srgbClr val="0000FF"/>
                </a:solidFill>
              </a:rPr>
              <a:t>Animal.Category = Query1.Category</a:t>
            </a:r>
          </a:p>
        </p:txBody>
      </p:sp>
      <p:pic>
        <p:nvPicPr>
          <p:cNvPr id="1092621" name="Picture 1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06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9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26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26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UNION Operator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852988"/>
            <a:ext cx="7162800" cy="1471612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Offices in Los Angeles and New York.</a:t>
            </a:r>
          </a:p>
          <a:p>
            <a:pPr marL="342900" indent="-342900"/>
            <a:r>
              <a:rPr lang="en-US" altLang="en-US" sz="2000"/>
              <a:t>Each has an Employee table (East and West).</a:t>
            </a:r>
          </a:p>
          <a:p>
            <a:pPr marL="342900" indent="-342900"/>
            <a:r>
              <a:rPr lang="en-US" altLang="en-US" sz="2000"/>
              <a:t>Need to search data from both tables.</a:t>
            </a:r>
          </a:p>
          <a:p>
            <a:pPr marL="342900" indent="-342900"/>
            <a:r>
              <a:rPr lang="en-US" altLang="en-US" sz="2000"/>
              <a:t>Columns in the two SELECT lines must match.</a:t>
            </a:r>
          </a:p>
        </p:txBody>
      </p:sp>
      <p:sp>
        <p:nvSpPr>
          <p:cNvPr id="1098756" name="Rectangle 4"/>
          <p:cNvSpPr>
            <a:spLocks noChangeArrowheads="1"/>
          </p:cNvSpPr>
          <p:nvPr/>
        </p:nvSpPr>
        <p:spPr bwMode="auto">
          <a:xfrm>
            <a:off x="2176463" y="977900"/>
            <a:ext cx="5683250" cy="1477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rgbClr val="0000FF"/>
                </a:solidFill>
              </a:rPr>
              <a:t>SELECT EID, Name, Phone, Salary, ‘East’ AS Office</a:t>
            </a:r>
          </a:p>
          <a:p>
            <a:pPr algn="l"/>
            <a:r>
              <a:rPr lang="en-US" altLang="en-US" sz="1800" b="0">
                <a:solidFill>
                  <a:srgbClr val="0000FF"/>
                </a:solidFill>
              </a:rPr>
              <a:t>FROM EmployeeEast</a:t>
            </a:r>
          </a:p>
          <a:p>
            <a:pPr algn="l"/>
            <a:r>
              <a:rPr lang="en-US" altLang="en-US" sz="1800" b="0">
                <a:solidFill>
                  <a:srgbClr val="FF0066"/>
                </a:solidFill>
              </a:rPr>
              <a:t>UNION</a:t>
            </a:r>
            <a:endParaRPr lang="en-US" altLang="en-US" sz="1800" b="0">
              <a:solidFill>
                <a:srgbClr val="0000FF"/>
              </a:solidFill>
            </a:endParaRPr>
          </a:p>
          <a:p>
            <a:pPr algn="l"/>
            <a:r>
              <a:rPr lang="en-US" altLang="en-US" sz="1800" b="0">
                <a:solidFill>
                  <a:srgbClr val="0000FF"/>
                </a:solidFill>
              </a:rPr>
              <a:t>SELECT EID, Name, Phone, Salary, ‘West’ AS Office</a:t>
            </a:r>
          </a:p>
          <a:p>
            <a:pPr algn="l"/>
            <a:r>
              <a:rPr lang="en-US" altLang="en-US" sz="1800" b="0">
                <a:solidFill>
                  <a:srgbClr val="0000FF"/>
                </a:solidFill>
              </a:rPr>
              <a:t>FROM EmployeeWest</a:t>
            </a:r>
          </a:p>
        </p:txBody>
      </p:sp>
      <p:sp>
        <p:nvSpPr>
          <p:cNvPr id="1098757" name="Rectangle 5"/>
          <p:cNvSpPr>
            <a:spLocks noChangeArrowheads="1"/>
          </p:cNvSpPr>
          <p:nvPr/>
        </p:nvSpPr>
        <p:spPr bwMode="auto">
          <a:xfrm>
            <a:off x="2808288" y="2562225"/>
            <a:ext cx="4537075" cy="1816100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altLang="en-US" sz="1600">
                <a:solidFill>
                  <a:srgbClr val="006633"/>
                </a:solidFill>
              </a:rPr>
              <a:t>EID	Name	Phone	Salary	Office</a:t>
            </a:r>
            <a:endParaRPr lang="en-US" altLang="en-US" sz="1600" b="0">
              <a:solidFill>
                <a:srgbClr val="006633"/>
              </a:solidFill>
            </a:endParaRP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352	Jones	3352	45,000	East</a:t>
            </a: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876	Inez	8736	47,000	East</a:t>
            </a: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372	Stoiko	7632	38,000	East</a:t>
            </a:r>
          </a:p>
          <a:p>
            <a:pPr algn="l"/>
            <a:endParaRPr lang="en-US" altLang="en-US" sz="1600" b="0">
              <a:solidFill>
                <a:srgbClr val="006633"/>
              </a:solidFill>
            </a:endParaRP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890	Smythe	9803	62,000	West</a:t>
            </a:r>
            <a:endParaRPr lang="en-US" altLang="en-US" sz="1600">
              <a:solidFill>
                <a:srgbClr val="006633"/>
              </a:solidFill>
            </a:endParaRP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361	Kim	7736	73,000	West</a:t>
            </a:r>
          </a:p>
        </p:txBody>
      </p:sp>
      <p:pic>
        <p:nvPicPr>
          <p:cNvPr id="109875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7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9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8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875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</a:t>
            </a:r>
          </a:p>
        </p:txBody>
      </p:sp>
      <p:sp>
        <p:nvSpPr>
          <p:cNvPr id="10598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162800" cy="5638800"/>
          </a:xfrm>
        </p:spPr>
        <p:txBody>
          <a:bodyPr/>
          <a:lstStyle/>
          <a:p>
            <a:r>
              <a:rPr lang="en-US" altLang="en-US"/>
              <a:t>Sub-query for Calculation</a:t>
            </a:r>
          </a:p>
          <a:p>
            <a:r>
              <a:rPr lang="en-US" altLang="en-US"/>
              <a:t>Query Sets (IN)</a:t>
            </a:r>
          </a:p>
          <a:p>
            <a:r>
              <a:rPr lang="en-US" altLang="en-US"/>
              <a:t>Using IN with a Sub-query</a:t>
            </a:r>
          </a:p>
          <a:p>
            <a:r>
              <a:rPr lang="en-US" altLang="en-US"/>
              <a:t>Left Outer Join</a:t>
            </a:r>
          </a:p>
          <a:p>
            <a:r>
              <a:rPr lang="en-US" altLang="en-US"/>
              <a:t>Older Syntax for Left Join</a:t>
            </a:r>
          </a:p>
          <a:p>
            <a:r>
              <a:rPr lang="en-US" altLang="en-US"/>
              <a:t>SubQuery for Computation</a:t>
            </a:r>
          </a:p>
          <a:p>
            <a:r>
              <a:rPr lang="en-US" altLang="en-US"/>
              <a:t>Correlated Subquery</a:t>
            </a:r>
          </a:p>
          <a:p>
            <a:r>
              <a:rPr lang="en-US" altLang="en-US"/>
              <a:t>UNION Operator</a:t>
            </a:r>
          </a:p>
          <a:p>
            <a:r>
              <a:rPr lang="en-US" altLang="en-US"/>
              <a:t>Multiple JOIN Columns</a:t>
            </a:r>
          </a:p>
          <a:p>
            <a:r>
              <a:rPr lang="en-US" altLang="en-US"/>
              <a:t>CASE Function</a:t>
            </a:r>
          </a:p>
          <a:p>
            <a:r>
              <a:rPr lang="en-US" altLang="en-US"/>
              <a:t>Inequality Join</a:t>
            </a:r>
          </a:p>
          <a:p>
            <a:r>
              <a:rPr lang="en-US" altLang="en-US"/>
              <a:t>SQL SELECT &amp; SQL Mnemonic</a:t>
            </a:r>
          </a:p>
        </p:txBody>
      </p:sp>
      <p:pic>
        <p:nvPicPr>
          <p:cNvPr id="1059850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88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9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9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985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UNION, INTERSECT, EXCEPT</a:t>
            </a:r>
          </a:p>
        </p:txBody>
      </p:sp>
      <p:sp>
        <p:nvSpPr>
          <p:cNvPr id="1100803" name="Rectangle 3"/>
          <p:cNvSpPr>
            <a:spLocks noChangeArrowheads="1"/>
          </p:cNvSpPr>
          <p:nvPr/>
        </p:nvSpPr>
        <p:spPr bwMode="auto">
          <a:xfrm>
            <a:off x="1981200" y="1524000"/>
            <a:ext cx="2819400" cy="2057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4" name="Oval 4"/>
          <p:cNvSpPr>
            <a:spLocks noChangeArrowheads="1"/>
          </p:cNvSpPr>
          <p:nvPr/>
        </p:nvSpPr>
        <p:spPr bwMode="auto">
          <a:xfrm>
            <a:off x="2209800" y="1752600"/>
            <a:ext cx="1447800" cy="1447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 b="0"/>
          </a:p>
        </p:txBody>
      </p:sp>
      <p:sp>
        <p:nvSpPr>
          <p:cNvPr id="1100805" name="Oval 5"/>
          <p:cNvSpPr>
            <a:spLocks noChangeArrowheads="1"/>
          </p:cNvSpPr>
          <p:nvPr/>
        </p:nvSpPr>
        <p:spPr bwMode="auto">
          <a:xfrm>
            <a:off x="3048000" y="1752600"/>
            <a:ext cx="1447800" cy="1447800"/>
          </a:xfrm>
          <a:prstGeom prst="ellipse">
            <a:avLst/>
          </a:prstGeom>
          <a:solidFill>
            <a:srgbClr val="CCFFCC">
              <a:alpha val="50000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6" name="Freeform 6"/>
          <p:cNvSpPr>
            <a:spLocks/>
          </p:cNvSpPr>
          <p:nvPr/>
        </p:nvSpPr>
        <p:spPr bwMode="auto">
          <a:xfrm>
            <a:off x="3048000" y="1868488"/>
            <a:ext cx="631825" cy="1198562"/>
          </a:xfrm>
          <a:custGeom>
            <a:avLst/>
            <a:gdLst>
              <a:gd name="T0" fmla="*/ 192 w 398"/>
              <a:gd name="T1" fmla="*/ 14 h 755"/>
              <a:gd name="T2" fmla="*/ 48 w 398"/>
              <a:gd name="T3" fmla="*/ 170 h 755"/>
              <a:gd name="T4" fmla="*/ 9 w 398"/>
              <a:gd name="T5" fmla="*/ 464 h 755"/>
              <a:gd name="T6" fmla="*/ 99 w 398"/>
              <a:gd name="T7" fmla="*/ 662 h 755"/>
              <a:gd name="T8" fmla="*/ 189 w 398"/>
              <a:gd name="T9" fmla="*/ 746 h 755"/>
              <a:gd name="T10" fmla="*/ 330 w 398"/>
              <a:gd name="T11" fmla="*/ 605 h 755"/>
              <a:gd name="T12" fmla="*/ 390 w 398"/>
              <a:gd name="T13" fmla="*/ 323 h 755"/>
              <a:gd name="T14" fmla="*/ 279 w 398"/>
              <a:gd name="T15" fmla="*/ 86 h 755"/>
              <a:gd name="T16" fmla="*/ 192 w 398"/>
              <a:gd name="T17" fmla="*/ 14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8" h="755">
                <a:moveTo>
                  <a:pt x="192" y="14"/>
                </a:moveTo>
                <a:cubicBezTo>
                  <a:pt x="154" y="28"/>
                  <a:pt x="78" y="95"/>
                  <a:pt x="48" y="170"/>
                </a:cubicBezTo>
                <a:cubicBezTo>
                  <a:pt x="18" y="245"/>
                  <a:pt x="0" y="382"/>
                  <a:pt x="9" y="464"/>
                </a:cubicBezTo>
                <a:cubicBezTo>
                  <a:pt x="18" y="546"/>
                  <a:pt x="69" y="615"/>
                  <a:pt x="99" y="662"/>
                </a:cubicBezTo>
                <a:cubicBezTo>
                  <a:pt x="129" y="709"/>
                  <a:pt x="151" y="755"/>
                  <a:pt x="189" y="746"/>
                </a:cubicBezTo>
                <a:cubicBezTo>
                  <a:pt x="227" y="737"/>
                  <a:pt x="296" y="675"/>
                  <a:pt x="330" y="605"/>
                </a:cubicBezTo>
                <a:cubicBezTo>
                  <a:pt x="364" y="535"/>
                  <a:pt x="398" y="409"/>
                  <a:pt x="390" y="323"/>
                </a:cubicBezTo>
                <a:cubicBezTo>
                  <a:pt x="382" y="237"/>
                  <a:pt x="313" y="139"/>
                  <a:pt x="279" y="86"/>
                </a:cubicBezTo>
                <a:cubicBezTo>
                  <a:pt x="245" y="33"/>
                  <a:pt x="230" y="0"/>
                  <a:pt x="192" y="14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0807" name="Text Box 7"/>
          <p:cNvSpPr txBox="1">
            <a:spLocks noChangeArrowheads="1"/>
          </p:cNvSpPr>
          <p:nvPr/>
        </p:nvSpPr>
        <p:spPr bwMode="auto">
          <a:xfrm>
            <a:off x="2667000" y="32004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/>
              <a:t>T1</a:t>
            </a:r>
          </a:p>
        </p:txBody>
      </p:sp>
      <p:sp>
        <p:nvSpPr>
          <p:cNvPr id="1100808" name="Text Box 8"/>
          <p:cNvSpPr txBox="1">
            <a:spLocks noChangeArrowheads="1"/>
          </p:cNvSpPr>
          <p:nvPr/>
        </p:nvSpPr>
        <p:spPr bwMode="auto">
          <a:xfrm>
            <a:off x="3581400" y="32004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/>
              <a:t>T2</a:t>
            </a:r>
          </a:p>
        </p:txBody>
      </p:sp>
      <p:sp>
        <p:nvSpPr>
          <p:cNvPr id="1100809" name="Text Box 9"/>
          <p:cNvSpPr txBox="1">
            <a:spLocks noChangeArrowheads="1"/>
          </p:cNvSpPr>
          <p:nvPr/>
        </p:nvSpPr>
        <p:spPr bwMode="auto">
          <a:xfrm>
            <a:off x="2514600" y="2209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/>
              <a:t>A</a:t>
            </a:r>
          </a:p>
        </p:txBody>
      </p:sp>
      <p:sp>
        <p:nvSpPr>
          <p:cNvPr id="1100810" name="Text Box 10"/>
          <p:cNvSpPr txBox="1">
            <a:spLocks noChangeArrowheads="1"/>
          </p:cNvSpPr>
          <p:nvPr/>
        </p:nvSpPr>
        <p:spPr bwMode="auto">
          <a:xfrm>
            <a:off x="3200400" y="2209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/>
              <a:t>B</a:t>
            </a:r>
          </a:p>
        </p:txBody>
      </p:sp>
      <p:sp>
        <p:nvSpPr>
          <p:cNvPr id="1100811" name="Text Box 11"/>
          <p:cNvSpPr txBox="1">
            <a:spLocks noChangeArrowheads="1"/>
          </p:cNvSpPr>
          <p:nvPr/>
        </p:nvSpPr>
        <p:spPr bwMode="auto">
          <a:xfrm>
            <a:off x="3810000" y="22098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/>
              <a:t>C</a:t>
            </a:r>
          </a:p>
        </p:txBody>
      </p:sp>
      <p:sp>
        <p:nvSpPr>
          <p:cNvPr id="1100812" name="Text Box 12"/>
          <p:cNvSpPr txBox="1">
            <a:spLocks noChangeArrowheads="1"/>
          </p:cNvSpPr>
          <p:nvPr/>
        </p:nvSpPr>
        <p:spPr bwMode="auto">
          <a:xfrm>
            <a:off x="6096000" y="3733800"/>
            <a:ext cx="2470150" cy="1477963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>
                <a:solidFill>
                  <a:srgbClr val="008000"/>
                </a:solidFill>
              </a:rPr>
              <a:t>SELECT EID, Name</a:t>
            </a:r>
          </a:p>
          <a:p>
            <a:pPr algn="l"/>
            <a:r>
              <a:rPr lang="en-US" altLang="en-US" sz="1800" b="0">
                <a:solidFill>
                  <a:srgbClr val="008000"/>
                </a:solidFill>
              </a:rPr>
              <a:t>FROM EmployeeEast</a:t>
            </a:r>
          </a:p>
          <a:p>
            <a:pPr algn="l"/>
            <a:r>
              <a:rPr lang="en-US" altLang="en-US" sz="1800" b="0">
                <a:solidFill>
                  <a:srgbClr val="008000"/>
                </a:solidFill>
              </a:rPr>
              <a:t>INTERSECT</a:t>
            </a:r>
          </a:p>
          <a:p>
            <a:pPr algn="l"/>
            <a:r>
              <a:rPr lang="en-US" altLang="en-US" sz="1800" b="0">
                <a:solidFill>
                  <a:srgbClr val="008000"/>
                </a:solidFill>
              </a:rPr>
              <a:t>SELECT EID, Name</a:t>
            </a:r>
          </a:p>
          <a:p>
            <a:pPr algn="l"/>
            <a:r>
              <a:rPr lang="en-US" altLang="en-US" sz="1800" b="0">
                <a:solidFill>
                  <a:srgbClr val="008000"/>
                </a:solidFill>
              </a:rPr>
              <a:t>FROM EmployeeWest</a:t>
            </a:r>
          </a:p>
        </p:txBody>
      </p:sp>
      <p:sp>
        <p:nvSpPr>
          <p:cNvPr id="1100813" name="Text Box 13"/>
          <p:cNvSpPr txBox="1">
            <a:spLocks noChangeArrowheads="1"/>
          </p:cNvSpPr>
          <p:nvPr/>
        </p:nvSpPr>
        <p:spPr bwMode="auto">
          <a:xfrm>
            <a:off x="5334000" y="1752600"/>
            <a:ext cx="3352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1800" b="0"/>
              <a:t>List the name of any employee who has worked for both the East and West regions.</a:t>
            </a:r>
          </a:p>
        </p:txBody>
      </p:sp>
      <p:graphicFrame>
        <p:nvGraphicFramePr>
          <p:cNvPr id="1100814" name="Object 14"/>
          <p:cNvGraphicFramePr>
            <a:graphicFrameLocks noChangeAspect="1"/>
          </p:cNvGraphicFramePr>
          <p:nvPr/>
        </p:nvGraphicFramePr>
        <p:xfrm>
          <a:off x="1524000" y="3733800"/>
          <a:ext cx="40386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816" name="Document" r:id="rId5" imgW="5632920" imgH="709920" progId="Word.Document.8">
                  <p:embed/>
                </p:oleObj>
              </mc:Choice>
              <mc:Fallback>
                <p:oleObj name="Document" r:id="rId5" imgW="5632920" imgH="709920" progId="Word.Documen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8073" b="24832"/>
                      <a:stretch>
                        <a:fillRect/>
                      </a:stretch>
                    </p:blipFill>
                    <p:spPr bwMode="auto">
                      <a:xfrm>
                        <a:off x="1524000" y="3733800"/>
                        <a:ext cx="403860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0815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40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08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08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Multiple JOIN Columns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318125"/>
            <a:ext cx="7620000" cy="10064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Sometimes need to JOIN tables on more than one column.</a:t>
            </a:r>
          </a:p>
          <a:p>
            <a:pPr marL="342900" indent="-342900"/>
            <a:r>
              <a:rPr lang="en-US" altLang="en-US" sz="2000"/>
              <a:t>PetStore:  Category and Breed.</a:t>
            </a:r>
          </a:p>
        </p:txBody>
      </p:sp>
      <p:sp>
        <p:nvSpPr>
          <p:cNvPr id="1102852" name="Rectangle 4"/>
          <p:cNvSpPr>
            <a:spLocks noChangeArrowheads="1"/>
          </p:cNvSpPr>
          <p:nvPr/>
        </p:nvSpPr>
        <p:spPr bwMode="auto">
          <a:xfrm>
            <a:off x="4254500" y="1244600"/>
            <a:ext cx="1187450" cy="2027238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>
                <a:solidFill>
                  <a:srgbClr val="006633"/>
                </a:solidFill>
              </a:rPr>
              <a:t>AnimalID</a:t>
            </a:r>
            <a:endParaRPr lang="en-US" altLang="en-US" sz="1800" b="0">
              <a:solidFill>
                <a:srgbClr val="006633"/>
              </a:solidFill>
            </a:endParaRPr>
          </a:p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Name</a:t>
            </a:r>
          </a:p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Category</a:t>
            </a:r>
          </a:p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Breed</a:t>
            </a:r>
          </a:p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DateBorn</a:t>
            </a:r>
          </a:p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Gender</a:t>
            </a:r>
          </a:p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. . .</a:t>
            </a:r>
          </a:p>
        </p:txBody>
      </p:sp>
      <p:sp>
        <p:nvSpPr>
          <p:cNvPr id="1102853" name="Rectangle 5"/>
          <p:cNvSpPr>
            <a:spLocks noChangeArrowheads="1"/>
          </p:cNvSpPr>
          <p:nvPr/>
        </p:nvSpPr>
        <p:spPr bwMode="auto">
          <a:xfrm>
            <a:off x="1628775" y="1666875"/>
            <a:ext cx="1187450" cy="654050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>
                <a:solidFill>
                  <a:srgbClr val="006633"/>
                </a:solidFill>
              </a:rPr>
              <a:t>Category</a:t>
            </a:r>
          </a:p>
          <a:p>
            <a:pPr algn="l"/>
            <a:r>
              <a:rPr lang="en-US" altLang="en-US" sz="1800">
                <a:solidFill>
                  <a:srgbClr val="006633"/>
                </a:solidFill>
              </a:rPr>
              <a:t>Breed</a:t>
            </a:r>
          </a:p>
        </p:txBody>
      </p:sp>
      <p:sp>
        <p:nvSpPr>
          <p:cNvPr id="1102854" name="Rectangle 6"/>
          <p:cNvSpPr>
            <a:spLocks noChangeArrowheads="1"/>
          </p:cNvSpPr>
          <p:nvPr/>
        </p:nvSpPr>
        <p:spPr bwMode="auto">
          <a:xfrm>
            <a:off x="1600200" y="13716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Breed</a:t>
            </a:r>
          </a:p>
        </p:txBody>
      </p:sp>
      <p:sp>
        <p:nvSpPr>
          <p:cNvPr id="1102855" name="Rectangle 7"/>
          <p:cNvSpPr>
            <a:spLocks noChangeArrowheads="1"/>
          </p:cNvSpPr>
          <p:nvPr/>
        </p:nvSpPr>
        <p:spPr bwMode="auto">
          <a:xfrm>
            <a:off x="4267200" y="9144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Animal</a:t>
            </a:r>
          </a:p>
        </p:txBody>
      </p:sp>
      <p:sp>
        <p:nvSpPr>
          <p:cNvPr id="1102856" name="Line 8"/>
          <p:cNvSpPr>
            <a:spLocks noChangeShapeType="1"/>
          </p:cNvSpPr>
          <p:nvPr/>
        </p:nvSpPr>
        <p:spPr bwMode="auto">
          <a:xfrm>
            <a:off x="2819400" y="1828800"/>
            <a:ext cx="1447800" cy="152400"/>
          </a:xfrm>
          <a:prstGeom prst="line">
            <a:avLst/>
          </a:prstGeom>
          <a:noFill/>
          <a:ln w="12700">
            <a:solidFill>
              <a:srgbClr val="0066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7" name="Line 9"/>
          <p:cNvSpPr>
            <a:spLocks noChangeShapeType="1"/>
          </p:cNvSpPr>
          <p:nvPr/>
        </p:nvSpPr>
        <p:spPr bwMode="auto">
          <a:xfrm>
            <a:off x="2819400" y="2133600"/>
            <a:ext cx="1447800" cy="152400"/>
          </a:xfrm>
          <a:prstGeom prst="line">
            <a:avLst/>
          </a:prstGeom>
          <a:noFill/>
          <a:ln w="12700">
            <a:solidFill>
              <a:srgbClr val="0066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858" name="Rectangle 10"/>
          <p:cNvSpPr>
            <a:spLocks noChangeArrowheads="1"/>
          </p:cNvSpPr>
          <p:nvPr/>
        </p:nvSpPr>
        <p:spPr bwMode="auto">
          <a:xfrm>
            <a:off x="2568575" y="3475038"/>
            <a:ext cx="4154488" cy="1203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/>
              <a:t>SELECT *</a:t>
            </a:r>
          </a:p>
          <a:p>
            <a:pPr algn="l"/>
            <a:r>
              <a:rPr lang="en-US" altLang="en-US" sz="1800" b="0"/>
              <a:t>FROM Breed INNER JOIN Animal</a:t>
            </a:r>
          </a:p>
          <a:p>
            <a:pPr algn="l"/>
            <a:r>
              <a:rPr lang="en-US" altLang="en-US" sz="1800" b="0">
                <a:solidFill>
                  <a:srgbClr val="FF0066"/>
                </a:solidFill>
              </a:rPr>
              <a:t>ON Breed.Category = Animal.Category</a:t>
            </a:r>
          </a:p>
          <a:p>
            <a:pPr algn="l"/>
            <a:r>
              <a:rPr lang="en-US" altLang="en-US" sz="1800" b="0">
                <a:solidFill>
                  <a:srgbClr val="FF0066"/>
                </a:solidFill>
              </a:rPr>
              <a:t>AND Breed.Breed = Animal.Breed</a:t>
            </a:r>
          </a:p>
        </p:txBody>
      </p:sp>
      <p:pic>
        <p:nvPicPr>
          <p:cNvPr id="1102860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10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8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2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286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Reflexive Join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930775"/>
            <a:ext cx="7092950" cy="139382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Need to connect a table to itself.</a:t>
            </a:r>
          </a:p>
          <a:p>
            <a:pPr marL="342900" indent="-342900"/>
            <a:r>
              <a:rPr lang="en-US" altLang="en-US" sz="2000"/>
              <a:t>Common example:  Employee(</a:t>
            </a:r>
            <a:r>
              <a:rPr lang="en-US" altLang="en-US" sz="2000" u="sng"/>
              <a:t>EID</a:t>
            </a:r>
            <a:r>
              <a:rPr lang="en-US" altLang="en-US" sz="2000"/>
              <a:t>, Name, . . ., Manager)</a:t>
            </a:r>
          </a:p>
          <a:p>
            <a:pPr marL="742950" lvl="1" indent="-285750"/>
            <a:r>
              <a:rPr lang="en-US" altLang="en-US" sz="2000"/>
              <a:t>A manager is also an employee.</a:t>
            </a:r>
          </a:p>
          <a:p>
            <a:pPr marL="742950" lvl="1" indent="-285750"/>
            <a:r>
              <a:rPr lang="en-US" altLang="en-US" sz="2000"/>
              <a:t>Use a second copy of the table and an alias.</a:t>
            </a: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300163" y="1606550"/>
            <a:ext cx="3570287" cy="2028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0"/>
              <a:t>SELECT Employee.EID, Employee.Name, Employee.Manager, E2.Name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FROM Employee INNER JOIN Employee AS E2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>
                <a:solidFill>
                  <a:srgbClr val="FF0066"/>
                </a:solidFill>
              </a:rPr>
              <a:t>ON Employee.Manager = E2.EID</a:t>
            </a:r>
          </a:p>
        </p:txBody>
      </p:sp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5099050" y="1212850"/>
            <a:ext cx="3898900" cy="1693863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altLang="en-US" sz="1600">
                <a:solidFill>
                  <a:srgbClr val="006633"/>
                </a:solidFill>
              </a:rPr>
              <a:t>EID	Name	. . .	Manager</a:t>
            </a:r>
            <a:endParaRPr lang="en-US" altLang="en-US" sz="1600" b="0">
              <a:solidFill>
                <a:srgbClr val="006633"/>
              </a:solidFill>
            </a:endParaRP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115	Sanchez		765</a:t>
            </a: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462	Miller		115</a:t>
            </a: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523	Hawk		115</a:t>
            </a:r>
          </a:p>
          <a:p>
            <a:pPr algn="l"/>
            <a:r>
              <a:rPr lang="en-US" altLang="en-US" sz="1600" b="0">
                <a:solidFill>
                  <a:srgbClr val="006633"/>
                </a:solidFill>
              </a:rPr>
              <a:t>765	Munoz		886</a:t>
            </a:r>
          </a:p>
          <a:p>
            <a:pPr algn="l">
              <a:spcBef>
                <a:spcPct val="50000"/>
              </a:spcBef>
            </a:pPr>
            <a:endParaRPr lang="en-US" altLang="en-US" sz="1600" b="0">
              <a:solidFill>
                <a:srgbClr val="006633"/>
              </a:solidFill>
            </a:endParaRPr>
          </a:p>
        </p:txBody>
      </p:sp>
      <p:sp>
        <p:nvSpPr>
          <p:cNvPr id="1104902" name="Rectangle 6"/>
          <p:cNvSpPr>
            <a:spLocks noChangeArrowheads="1"/>
          </p:cNvSpPr>
          <p:nvPr/>
        </p:nvSpPr>
        <p:spPr bwMode="auto">
          <a:xfrm>
            <a:off x="5849938" y="890588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Employee</a:t>
            </a:r>
          </a:p>
        </p:txBody>
      </p:sp>
      <p:sp>
        <p:nvSpPr>
          <p:cNvPr id="1104906" name="Rectangle 10"/>
          <p:cNvSpPr>
            <a:spLocks noChangeArrowheads="1"/>
          </p:cNvSpPr>
          <p:nvPr/>
        </p:nvSpPr>
        <p:spPr bwMode="auto">
          <a:xfrm>
            <a:off x="5033963" y="3511550"/>
            <a:ext cx="3949700" cy="1082675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  <a:tab pos="17113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solidFill>
                  <a:srgbClr val="006633"/>
                </a:solidFill>
                <a:latin typeface="Arial" panose="020B0604020202020204" pitchFamily="34" charset="0"/>
              </a:rPr>
              <a:t>EID	Name	Manager	</a:t>
            </a:r>
            <a:r>
              <a:rPr lang="en-US" altLang="en-US" sz="1600">
                <a:solidFill>
                  <a:srgbClr val="FF0066"/>
                </a:solidFill>
                <a:latin typeface="Arial" panose="020B0604020202020204" pitchFamily="34" charset="0"/>
              </a:rPr>
              <a:t>Name</a:t>
            </a:r>
            <a:endParaRPr lang="en-US" altLang="en-US" sz="1600" b="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6633"/>
                </a:solidFill>
                <a:latin typeface="Arial" panose="020B0604020202020204" pitchFamily="34" charset="0"/>
              </a:rPr>
              <a:t>115	Sanchez	765	</a:t>
            </a:r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Munoz</a:t>
            </a:r>
            <a:endParaRPr lang="en-US" altLang="en-US" sz="1600" b="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6633"/>
                </a:solidFill>
                <a:latin typeface="Arial" panose="020B0604020202020204" pitchFamily="34" charset="0"/>
              </a:rPr>
              <a:t>462	Miller	115	</a:t>
            </a:r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Sanchez</a:t>
            </a:r>
            <a:endParaRPr lang="en-US" altLang="en-US" sz="1600" b="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6633"/>
                </a:solidFill>
                <a:latin typeface="Arial" panose="020B0604020202020204" pitchFamily="34" charset="0"/>
              </a:rPr>
              <a:t>523	Hawk	115	</a:t>
            </a:r>
            <a:r>
              <a:rPr lang="en-US" altLang="en-US" sz="1600" b="0">
                <a:solidFill>
                  <a:srgbClr val="FF0066"/>
                </a:solidFill>
                <a:latin typeface="Arial" panose="020B0604020202020204" pitchFamily="34" charset="0"/>
              </a:rPr>
              <a:t>Sanchez</a:t>
            </a:r>
          </a:p>
        </p:txBody>
      </p:sp>
      <p:sp>
        <p:nvSpPr>
          <p:cNvPr id="1104907" name="Rectangle 11"/>
          <p:cNvSpPr>
            <a:spLocks noChangeArrowheads="1"/>
          </p:cNvSpPr>
          <p:nvPr/>
        </p:nvSpPr>
        <p:spPr bwMode="auto">
          <a:xfrm>
            <a:off x="2116138" y="12715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/>
              <a:t>SQL</a:t>
            </a:r>
          </a:p>
        </p:txBody>
      </p:sp>
      <p:sp>
        <p:nvSpPr>
          <p:cNvPr id="1104908" name="Rectangle 12"/>
          <p:cNvSpPr>
            <a:spLocks noChangeArrowheads="1"/>
          </p:cNvSpPr>
          <p:nvPr/>
        </p:nvSpPr>
        <p:spPr bwMode="auto">
          <a:xfrm>
            <a:off x="6230938" y="317658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800" b="0">
                <a:solidFill>
                  <a:srgbClr val="006633"/>
                </a:solidFill>
              </a:rPr>
              <a:t>Result</a:t>
            </a:r>
          </a:p>
        </p:txBody>
      </p:sp>
      <p:grpSp>
        <p:nvGrpSpPr>
          <p:cNvPr id="1104912" name="Group 16"/>
          <p:cNvGrpSpPr>
            <a:grpSpLocks/>
          </p:cNvGrpSpPr>
          <p:nvPr/>
        </p:nvGrpSpPr>
        <p:grpSpPr bwMode="auto">
          <a:xfrm>
            <a:off x="5486400" y="1676400"/>
            <a:ext cx="2590800" cy="457200"/>
            <a:chOff x="3456" y="1056"/>
            <a:chExt cx="1632" cy="288"/>
          </a:xfrm>
        </p:grpSpPr>
        <p:sp>
          <p:nvSpPr>
            <p:cNvPr id="1104910" name="Freeform 14"/>
            <p:cNvSpPr>
              <a:spLocks/>
            </p:cNvSpPr>
            <p:nvPr/>
          </p:nvSpPr>
          <p:spPr bwMode="auto">
            <a:xfrm>
              <a:off x="3456" y="1056"/>
              <a:ext cx="1632" cy="160"/>
            </a:xfrm>
            <a:custGeom>
              <a:avLst/>
              <a:gdLst>
                <a:gd name="T0" fmla="*/ 1536 w 1704"/>
                <a:gd name="T1" fmla="*/ 144 h 160"/>
                <a:gd name="T2" fmla="*/ 1488 w 1704"/>
                <a:gd name="T3" fmla="*/ 144 h 160"/>
                <a:gd name="T4" fmla="*/ 240 w 1704"/>
                <a:gd name="T5" fmla="*/ 48 h 160"/>
                <a:gd name="T6" fmla="*/ 48 w 1704"/>
                <a:gd name="T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4" h="160">
                  <a:moveTo>
                    <a:pt x="1536" y="144"/>
                  </a:moveTo>
                  <a:cubicBezTo>
                    <a:pt x="1620" y="152"/>
                    <a:pt x="1704" y="160"/>
                    <a:pt x="1488" y="144"/>
                  </a:cubicBezTo>
                  <a:cubicBezTo>
                    <a:pt x="1272" y="128"/>
                    <a:pt x="480" y="72"/>
                    <a:pt x="240" y="48"/>
                  </a:cubicBezTo>
                  <a:cubicBezTo>
                    <a:pt x="0" y="24"/>
                    <a:pt x="24" y="12"/>
                    <a:pt x="48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4911" name="Line 15"/>
            <p:cNvSpPr>
              <a:spLocks noChangeShapeType="1"/>
            </p:cNvSpPr>
            <p:nvPr/>
          </p:nvSpPr>
          <p:spPr bwMode="auto">
            <a:xfrm flipH="1" flipV="1">
              <a:off x="4407" y="1167"/>
              <a:ext cx="585" cy="1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4913" name="Freeform 17"/>
          <p:cNvSpPr>
            <a:spLocks/>
          </p:cNvSpPr>
          <p:nvPr/>
        </p:nvSpPr>
        <p:spPr bwMode="auto">
          <a:xfrm>
            <a:off x="5562600" y="1600200"/>
            <a:ext cx="3086100" cy="1155700"/>
          </a:xfrm>
          <a:custGeom>
            <a:avLst/>
            <a:gdLst>
              <a:gd name="T0" fmla="*/ 1728 w 1944"/>
              <a:gd name="T1" fmla="*/ 0 h 728"/>
              <a:gd name="T2" fmla="*/ 1872 w 1944"/>
              <a:gd name="T3" fmla="*/ 480 h 728"/>
              <a:gd name="T4" fmla="*/ 1296 w 1944"/>
              <a:gd name="T5" fmla="*/ 720 h 728"/>
              <a:gd name="T6" fmla="*/ 0 w 1944"/>
              <a:gd name="T7" fmla="*/ 528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44" h="728">
                <a:moveTo>
                  <a:pt x="1728" y="0"/>
                </a:moveTo>
                <a:cubicBezTo>
                  <a:pt x="1836" y="180"/>
                  <a:pt x="1944" y="360"/>
                  <a:pt x="1872" y="480"/>
                </a:cubicBezTo>
                <a:cubicBezTo>
                  <a:pt x="1800" y="600"/>
                  <a:pt x="1608" y="712"/>
                  <a:pt x="1296" y="720"/>
                </a:cubicBezTo>
                <a:cubicBezTo>
                  <a:pt x="984" y="728"/>
                  <a:pt x="216" y="560"/>
                  <a:pt x="0" y="52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4914" name="Picture 1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8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7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49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49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CASE Function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232275"/>
            <a:ext cx="7092950" cy="209232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Used to change data to a different context.</a:t>
            </a:r>
          </a:p>
          <a:p>
            <a:pPr marL="342900" indent="-342900"/>
            <a:r>
              <a:rPr lang="en-US" altLang="en-US" sz="2000"/>
              <a:t>Example: Define age categories for the animals.</a:t>
            </a:r>
          </a:p>
          <a:p>
            <a:pPr marL="742950" lvl="1" indent="-285750"/>
            <a:r>
              <a:rPr lang="en-US" altLang="en-US" sz="2000"/>
              <a:t>Less than 3 months</a:t>
            </a:r>
          </a:p>
          <a:p>
            <a:pPr marL="742950" lvl="1" indent="-285750"/>
            <a:r>
              <a:rPr lang="en-US" altLang="en-US" sz="2000"/>
              <a:t>Between 3 months and 9 months</a:t>
            </a:r>
          </a:p>
          <a:p>
            <a:pPr marL="742950" lvl="1" indent="-285750"/>
            <a:r>
              <a:rPr lang="en-US" altLang="en-US" sz="2000"/>
              <a:t>Between 9 months and 1 year</a:t>
            </a:r>
          </a:p>
          <a:p>
            <a:pPr marL="742950" lvl="1" indent="-285750"/>
            <a:r>
              <a:rPr lang="en-US" altLang="en-US" sz="2000"/>
              <a:t>Over 1 year</a:t>
            </a:r>
          </a:p>
        </p:txBody>
      </p:sp>
      <p:sp>
        <p:nvSpPr>
          <p:cNvPr id="1106948" name="Rectangle 4"/>
          <p:cNvSpPr>
            <a:spLocks noChangeArrowheads="1"/>
          </p:cNvSpPr>
          <p:nvPr/>
        </p:nvSpPr>
        <p:spPr bwMode="auto">
          <a:xfrm>
            <a:off x="2125663" y="984250"/>
            <a:ext cx="6248400" cy="285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0">
                <a:latin typeface="Arial" panose="020B0604020202020204" pitchFamily="34" charset="0"/>
              </a:rPr>
              <a:t>Select AnimalID,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CASE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	WHEN Date()-DateBorn &lt; 90 Then “Baby”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	WHEN Date()-DateBorn &gt;= 90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	   AND Date()-DateBorn &lt; 270 Then “Young”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	WHEN Date()-DateBorn &gt;= 270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	   AND Date()-DateBorn &lt; 365 Then “Grown”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	ELSE “Experienced”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	END</a:t>
            </a:r>
          </a:p>
          <a:p>
            <a:r>
              <a:rPr lang="en-US" altLang="en-US" sz="1800" b="0">
                <a:latin typeface="Arial" panose="020B0604020202020204" pitchFamily="34" charset="0"/>
              </a:rPr>
              <a:t>FROM Animal;</a:t>
            </a:r>
          </a:p>
        </p:txBody>
      </p:sp>
      <p:sp>
        <p:nvSpPr>
          <p:cNvPr id="1106949" name="Rectangle 5"/>
          <p:cNvSpPr>
            <a:spLocks noChangeArrowheads="1"/>
          </p:cNvSpPr>
          <p:nvPr/>
        </p:nvSpPr>
        <p:spPr bwMode="auto">
          <a:xfrm>
            <a:off x="762000" y="3886200"/>
            <a:ext cx="7989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>
                <a:solidFill>
                  <a:srgbClr val="CC0000"/>
                </a:solidFill>
              </a:rPr>
              <a:t>Not available in Microsoft Access. It is in SQL Server and Oracle.</a:t>
            </a:r>
          </a:p>
        </p:txBody>
      </p:sp>
      <p:pic>
        <p:nvPicPr>
          <p:cNvPr id="110695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3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77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69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95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Inequality Join</a:t>
            </a:r>
          </a:p>
        </p:txBody>
      </p:sp>
      <p:sp>
        <p:nvSpPr>
          <p:cNvPr id="1108995" name="Rectangle 3"/>
          <p:cNvSpPr>
            <a:spLocks noChangeArrowheads="1"/>
          </p:cNvSpPr>
          <p:nvPr/>
        </p:nvSpPr>
        <p:spPr bwMode="auto">
          <a:xfrm>
            <a:off x="1447800" y="2917825"/>
            <a:ext cx="536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/>
              <a:t>AR(</a:t>
            </a:r>
            <a:r>
              <a:rPr lang="en-US" altLang="en-US" sz="1800" b="0" u="sng"/>
              <a:t>TransactionID</a:t>
            </a:r>
            <a:r>
              <a:rPr lang="en-US" altLang="en-US" sz="1800" b="0"/>
              <a:t>, CustomerID, Amount, DateDue)</a:t>
            </a:r>
          </a:p>
        </p:txBody>
      </p:sp>
      <p:sp>
        <p:nvSpPr>
          <p:cNvPr id="11089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990600"/>
            <a:ext cx="6705600" cy="1905000"/>
          </a:xfrm>
        </p:spPr>
        <p:txBody>
          <a:bodyPr/>
          <a:lstStyle/>
          <a:p>
            <a:pPr marL="342900" indent="-342900"/>
            <a:r>
              <a:rPr lang="en-US" altLang="en-US" sz="2000"/>
              <a:t>AccountsReceivable (“AR”)</a:t>
            </a:r>
          </a:p>
          <a:p>
            <a:pPr marL="342900" indent="-342900"/>
            <a:r>
              <a:rPr lang="en-US" altLang="en-US" sz="2000"/>
              <a:t>Categorize by Days Late</a:t>
            </a:r>
          </a:p>
          <a:p>
            <a:pPr marL="742950" lvl="1" indent="-285750"/>
            <a:r>
              <a:rPr lang="en-US" altLang="en-US" sz="2000"/>
              <a:t>30, 90, 120+</a:t>
            </a:r>
          </a:p>
          <a:p>
            <a:pPr marL="342900" indent="-342900"/>
            <a:r>
              <a:rPr lang="en-US" altLang="en-US" sz="2000"/>
              <a:t>Three queries?</a:t>
            </a:r>
          </a:p>
          <a:p>
            <a:pPr marL="342900" indent="-342900"/>
            <a:r>
              <a:rPr lang="en-US" altLang="en-US" sz="2000"/>
              <a:t>Better: JOIN to new table for business rules</a:t>
            </a: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1447800" y="3298825"/>
            <a:ext cx="596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0"/>
              <a:t>LateCategory(</a:t>
            </a:r>
            <a:r>
              <a:rPr lang="en-US" altLang="en-US" sz="1800" b="0" u="sng"/>
              <a:t>Category</a:t>
            </a:r>
            <a:r>
              <a:rPr lang="en-US" altLang="en-US" sz="1800" b="0"/>
              <a:t>, MinDays, MaxDays, Charge, …)</a:t>
            </a:r>
          </a:p>
        </p:txBody>
      </p:sp>
      <p:sp>
        <p:nvSpPr>
          <p:cNvPr id="1108998" name="Text Box 6"/>
          <p:cNvSpPr txBox="1">
            <a:spLocks noChangeArrowheads="1"/>
          </p:cNvSpPr>
          <p:nvPr/>
        </p:nvSpPr>
        <p:spPr bwMode="auto">
          <a:xfrm>
            <a:off x="2971800" y="3733800"/>
            <a:ext cx="449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9263" algn="r"/>
                <a:tab pos="2747963" algn="r"/>
                <a:tab pos="371157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0">
                <a:solidFill>
                  <a:srgbClr val="009900"/>
                </a:solidFill>
                <a:latin typeface="Arial" panose="020B0604020202020204" pitchFamily="34" charset="0"/>
              </a:rPr>
              <a:t>Month	30	90	3%</a:t>
            </a:r>
          </a:p>
          <a:p>
            <a:r>
              <a:rPr lang="en-US" altLang="en-US" sz="1800" b="0">
                <a:solidFill>
                  <a:srgbClr val="009900"/>
                </a:solidFill>
                <a:latin typeface="Arial" panose="020B0604020202020204" pitchFamily="34" charset="0"/>
              </a:rPr>
              <a:t>Quarter	90	120	5%</a:t>
            </a:r>
          </a:p>
          <a:p>
            <a:r>
              <a:rPr lang="en-US" altLang="en-US" sz="1800" b="0">
                <a:solidFill>
                  <a:srgbClr val="009900"/>
                </a:solidFill>
                <a:latin typeface="Arial" panose="020B0604020202020204" pitchFamily="34" charset="0"/>
              </a:rPr>
              <a:t>Overdue	120	9999	10%</a:t>
            </a:r>
          </a:p>
        </p:txBody>
      </p:sp>
      <p:sp>
        <p:nvSpPr>
          <p:cNvPr id="1108999" name="Rectangle 7"/>
          <p:cNvSpPr>
            <a:spLocks noChangeArrowheads="1"/>
          </p:cNvSpPr>
          <p:nvPr/>
        </p:nvSpPr>
        <p:spPr bwMode="auto">
          <a:xfrm>
            <a:off x="1371600" y="4694238"/>
            <a:ext cx="6507163" cy="1323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b="0"/>
              <a:t>SELECT *</a:t>
            </a:r>
          </a:p>
          <a:p>
            <a:pPr algn="l"/>
            <a:r>
              <a:rPr lang="en-US" altLang="en-US" b="0"/>
              <a:t>FROM AR INNER JOIN LateCategory</a:t>
            </a:r>
          </a:p>
          <a:p>
            <a:pPr algn="l"/>
            <a:r>
              <a:rPr lang="en-US" altLang="en-US" b="0"/>
              <a:t> ON ((Date() - AR.DateDue) &gt;= LateCategory.MinDays)</a:t>
            </a:r>
          </a:p>
          <a:p>
            <a:pPr algn="l"/>
            <a:r>
              <a:rPr lang="en-US" altLang="en-US" b="0"/>
              <a:t> AND ((Date() - AR.DateDue) &lt; LateCategory.MaxDays)</a:t>
            </a:r>
          </a:p>
        </p:txBody>
      </p:sp>
      <p:pic>
        <p:nvPicPr>
          <p:cNvPr id="110900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2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90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900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SQL SELECT: REVIEW</a:t>
            </a:r>
          </a:p>
        </p:txBody>
      </p:sp>
      <p:sp>
        <p:nvSpPr>
          <p:cNvPr id="1111043" name="Text Box 3"/>
          <p:cNvSpPr txBox="1">
            <a:spLocks noChangeArrowheads="1"/>
          </p:cNvSpPr>
          <p:nvPr/>
        </p:nvSpPr>
        <p:spPr bwMode="auto">
          <a:xfrm>
            <a:off x="1219200" y="1143000"/>
            <a:ext cx="777240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00" b="0">
                <a:latin typeface="Arial" panose="020B0604020202020204" pitchFamily="34" charset="0"/>
              </a:rPr>
              <a:t>SELECT DISTINCT Table.Column {AS alias} , . . .</a:t>
            </a:r>
          </a:p>
          <a:p>
            <a:r>
              <a:rPr lang="en-US" altLang="en-US" sz="2200" b="0">
                <a:latin typeface="Arial" panose="020B0604020202020204" pitchFamily="34" charset="0"/>
              </a:rPr>
              <a:t>FROM Table/Query</a:t>
            </a:r>
          </a:p>
          <a:p>
            <a:r>
              <a:rPr lang="en-US" altLang="en-US" sz="2200" b="0">
                <a:latin typeface="Arial" panose="020B0604020202020204" pitchFamily="34" charset="0"/>
              </a:rPr>
              <a:t>INNER JOIN Table/Query ON T1.ColA = T2.ColB</a:t>
            </a:r>
          </a:p>
          <a:p>
            <a:r>
              <a:rPr lang="en-US" altLang="en-US" sz="2200" b="0">
                <a:latin typeface="Arial" panose="020B0604020202020204" pitchFamily="34" charset="0"/>
              </a:rPr>
              <a:t>WHERE (condition)</a:t>
            </a:r>
          </a:p>
          <a:p>
            <a:r>
              <a:rPr lang="en-US" altLang="en-US" sz="2200" b="0">
                <a:latin typeface="Arial" panose="020B0604020202020204" pitchFamily="34" charset="0"/>
              </a:rPr>
              <a:t>GROUP BY Column</a:t>
            </a:r>
          </a:p>
          <a:p>
            <a:r>
              <a:rPr lang="en-US" altLang="en-US" sz="2200" b="0">
                <a:latin typeface="Arial" panose="020B0604020202020204" pitchFamily="34" charset="0"/>
              </a:rPr>
              <a:t>HAVING (group condition)</a:t>
            </a:r>
          </a:p>
          <a:p>
            <a:r>
              <a:rPr lang="en-US" altLang="en-US" sz="2200" b="0">
                <a:latin typeface="Arial" panose="020B0604020202020204" pitchFamily="34" charset="0"/>
              </a:rPr>
              <a:t>ORDER BY Table.Column</a:t>
            </a:r>
          </a:p>
          <a:p>
            <a:r>
              <a:rPr lang="en-US" altLang="en-US" sz="2200" b="0">
                <a:latin typeface="Arial" panose="020B0604020202020204" pitchFamily="34" charset="0"/>
              </a:rPr>
              <a:t>{ Union   second select }</a:t>
            </a:r>
          </a:p>
          <a:p>
            <a:endParaRPr lang="en-US" altLang="en-US" sz="2200" b="0">
              <a:latin typeface="Arial" panose="020B0604020202020204" pitchFamily="34" charset="0"/>
            </a:endParaRPr>
          </a:p>
        </p:txBody>
      </p:sp>
      <p:pic>
        <p:nvPicPr>
          <p:cNvPr id="111104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0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1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104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SQL Mnemonic</a:t>
            </a:r>
          </a:p>
        </p:txBody>
      </p:sp>
      <p:sp>
        <p:nvSpPr>
          <p:cNvPr id="1113091" name="Text Box 3"/>
          <p:cNvSpPr txBox="1">
            <a:spLocks noChangeArrowheads="1"/>
          </p:cNvSpPr>
          <p:nvPr/>
        </p:nvSpPr>
        <p:spPr bwMode="auto">
          <a:xfrm>
            <a:off x="1676400" y="1524000"/>
            <a:ext cx="19050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0"/>
              <a:t>Someone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From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Ireland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Will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Grow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Horseradish and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Onions</a:t>
            </a:r>
          </a:p>
        </p:txBody>
      </p:sp>
      <p:sp>
        <p:nvSpPr>
          <p:cNvPr id="1113092" name="Text Box 4"/>
          <p:cNvSpPr txBox="1">
            <a:spLocks noChangeArrowheads="1"/>
          </p:cNvSpPr>
          <p:nvPr/>
        </p:nvSpPr>
        <p:spPr bwMode="auto">
          <a:xfrm>
            <a:off x="3733800" y="1524000"/>
            <a:ext cx="16002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0"/>
              <a:t>SELECT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FROM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INNER JOIN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WHERE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GROUP BY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HAVING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/>
              <a:t>ORDER BY</a:t>
            </a:r>
          </a:p>
        </p:txBody>
      </p:sp>
      <p:sp>
        <p:nvSpPr>
          <p:cNvPr id="1113093" name="Text Box 5"/>
          <p:cNvSpPr txBox="1">
            <a:spLocks noChangeArrowheads="1"/>
          </p:cNvSpPr>
          <p:nvPr/>
        </p:nvSpPr>
        <p:spPr bwMode="auto">
          <a:xfrm>
            <a:off x="6324600" y="1676400"/>
            <a:ext cx="2286000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0">
                <a:solidFill>
                  <a:srgbClr val="008000"/>
                </a:solidFill>
              </a:rPr>
              <a:t>SQL is picky about putting the commands in the proper sequence.</a:t>
            </a:r>
          </a:p>
          <a:p>
            <a:pPr algn="l">
              <a:spcBef>
                <a:spcPct val="50000"/>
              </a:spcBef>
            </a:pPr>
            <a:r>
              <a:rPr lang="en-US" altLang="en-US" sz="1800" b="0">
                <a:solidFill>
                  <a:srgbClr val="008000"/>
                </a:solidFill>
              </a:rPr>
              <a:t>If you have to memorize the sequence, this mnemonic may be helpful.</a:t>
            </a:r>
          </a:p>
        </p:txBody>
      </p:sp>
      <p:pic>
        <p:nvPicPr>
          <p:cNvPr id="111309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3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309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altLang="en-US" sz="8000"/>
              <a:t>DISCUSSION</a:t>
            </a:r>
          </a:p>
        </p:txBody>
      </p:sp>
      <p:pic>
        <p:nvPicPr>
          <p:cNvPr id="68403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2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3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40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Tables</a:t>
            </a:r>
          </a:p>
        </p:txBody>
      </p:sp>
      <p:graphicFrame>
        <p:nvGraphicFramePr>
          <p:cNvPr id="1057795" name="Object 3"/>
          <p:cNvGraphicFramePr>
            <a:graphicFrameLocks noChangeAspect="1"/>
          </p:cNvGraphicFramePr>
          <p:nvPr/>
        </p:nvGraphicFramePr>
        <p:xfrm>
          <a:off x="152400" y="838200"/>
          <a:ext cx="8839200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799" name="Document" r:id="rId5" imgW="5553720" imgH="3607200" progId="Word.Document.8">
                  <p:embed/>
                </p:oleObj>
              </mc:Choice>
              <mc:Fallback>
                <p:oleObj name="Document" r:id="rId5" imgW="5553720" imgH="36072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8839200" cy="574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779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57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7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779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Harder Questions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676400"/>
            <a:ext cx="3511550" cy="30988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How many cats are “in-stock” on 10/1/04?</a:t>
            </a:r>
          </a:p>
          <a:p>
            <a:pPr marL="342900" indent="-342900"/>
            <a:r>
              <a:rPr lang="en-US" altLang="en-US" sz="2000"/>
              <a:t>Which cats sold for more than the average price?</a:t>
            </a:r>
          </a:p>
          <a:p>
            <a:pPr marL="342900" indent="-342900"/>
            <a:r>
              <a:rPr lang="en-US" altLang="en-US" sz="2000"/>
              <a:t>Which animals sold for more than the average price of animals in their category?</a:t>
            </a:r>
          </a:p>
          <a:p>
            <a:pPr marL="342900" indent="-342900"/>
            <a:r>
              <a:rPr lang="en-US" altLang="en-US" sz="2000"/>
              <a:t>Which animals have </a:t>
            </a:r>
            <a:r>
              <a:rPr lang="en-US" altLang="en-US" sz="2000" i="1"/>
              <a:t>not</a:t>
            </a:r>
            <a:r>
              <a:rPr lang="en-US" altLang="en-US" sz="2000"/>
              <a:t> been sold?</a:t>
            </a:r>
          </a:p>
        </p:txBody>
      </p:sp>
      <p:sp>
        <p:nvSpPr>
          <p:cNvPr id="1061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1850" y="1676400"/>
            <a:ext cx="3511550" cy="30988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Which customers (who bought something at least once) did </a:t>
            </a:r>
            <a:r>
              <a:rPr lang="en-US" altLang="en-US" sz="2000" i="1"/>
              <a:t>not</a:t>
            </a:r>
            <a:r>
              <a:rPr lang="en-US" altLang="en-US" sz="2000"/>
              <a:t> buy anything between 11/1/04 and 12/31/04?</a:t>
            </a:r>
          </a:p>
          <a:p>
            <a:pPr marL="342900" indent="-342900"/>
            <a:r>
              <a:rPr lang="en-US" altLang="en-US" sz="2000"/>
              <a:t>Which customers who bought Dogs also bought products for Cats (at any time)?</a:t>
            </a:r>
          </a:p>
        </p:txBody>
      </p:sp>
      <p:pic>
        <p:nvPicPr>
          <p:cNvPr id="106189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7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1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189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Sub-query for Calculation</a:t>
            </a:r>
          </a:p>
        </p:txBody>
      </p:sp>
      <p:sp>
        <p:nvSpPr>
          <p:cNvPr id="1063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2788" y="990600"/>
            <a:ext cx="7718425" cy="13716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Which cats sold for more than the average sale price of cats?</a:t>
            </a:r>
          </a:p>
          <a:p>
            <a:pPr marL="742950" lvl="1" indent="-285750"/>
            <a:r>
              <a:rPr lang="en-US" altLang="en-US" sz="2000"/>
              <a:t>Assume we know the average price is $170.</a:t>
            </a:r>
          </a:p>
          <a:p>
            <a:pPr marL="742950" lvl="1" indent="-285750"/>
            <a:r>
              <a:rPr lang="en-US" altLang="en-US" sz="2000"/>
              <a:t>Usually we need to compute it first.</a:t>
            </a:r>
          </a:p>
        </p:txBody>
      </p:sp>
      <p:sp>
        <p:nvSpPr>
          <p:cNvPr id="1063940" name="Rectangle 4"/>
          <p:cNvSpPr>
            <a:spLocks noChangeArrowheads="1"/>
          </p:cNvSpPr>
          <p:nvPr/>
        </p:nvSpPr>
        <p:spPr bwMode="auto">
          <a:xfrm>
            <a:off x="685800" y="2438400"/>
            <a:ext cx="6824663" cy="132715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altLang="en-US" sz="1600">
                <a:solidFill>
                  <a:srgbClr val="0000FF"/>
                </a:solidFill>
              </a:rPr>
              <a:t>SELECT SaleAnimal.AnimalID, Animal.Category, SaleAnimal.SalePrice</a:t>
            </a:r>
          </a:p>
          <a:p>
            <a:pPr algn="l"/>
            <a:r>
              <a:rPr lang="en-US" altLang="en-US" sz="1600">
                <a:solidFill>
                  <a:srgbClr val="0000FF"/>
                </a:solidFill>
              </a:rPr>
              <a:t>FROM Animal</a:t>
            </a:r>
          </a:p>
          <a:p>
            <a:pPr algn="l"/>
            <a:r>
              <a:rPr lang="en-US" altLang="en-US" sz="1600">
                <a:solidFill>
                  <a:srgbClr val="0000FF"/>
                </a:solidFill>
              </a:rPr>
              <a:t>INNER JOIN SaleAnimal ON Animal.AnimalID = SaleAnimal.AnimalID</a:t>
            </a:r>
          </a:p>
          <a:p>
            <a:pPr algn="l"/>
            <a:r>
              <a:rPr lang="en-US" altLang="en-US" sz="1600">
                <a:solidFill>
                  <a:srgbClr val="0000FF"/>
                </a:solidFill>
              </a:rPr>
              <a:t>WHERE ((Animal.Category=‘Cat’) AND (SaleAnimal.SalePrice&gt;</a:t>
            </a:r>
            <a:r>
              <a:rPr lang="en-US" altLang="en-US" sz="1600">
                <a:solidFill>
                  <a:srgbClr val="FF0066"/>
                </a:solidFill>
              </a:rPr>
              <a:t>170</a:t>
            </a:r>
            <a:r>
              <a:rPr lang="en-US" altLang="en-US" sz="1600">
                <a:solidFill>
                  <a:srgbClr val="0000FF"/>
                </a:solidFill>
              </a:rPr>
              <a:t>));</a:t>
            </a:r>
          </a:p>
        </p:txBody>
      </p:sp>
      <p:sp>
        <p:nvSpPr>
          <p:cNvPr id="1063941" name="Rectangle 5"/>
          <p:cNvSpPr>
            <a:spLocks noChangeArrowheads="1"/>
          </p:cNvSpPr>
          <p:nvPr/>
        </p:nvSpPr>
        <p:spPr bwMode="auto">
          <a:xfrm>
            <a:off x="685800" y="3886200"/>
            <a:ext cx="7378700" cy="25495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SELECT SaleAnimal.AnimalID, Animal.Category, SaleAnimal.SalePrice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FROM Animal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INNER JOIN SaleAnimal ON Animal.AnimalID = SaleAnimal.AnimalID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WHERE ((Animal.Category=‘Cat’) AND (SaleAnimal.SalePrice&gt;</a:t>
            </a:r>
            <a:endParaRPr lang="en-US" altLang="en-US" sz="1600">
              <a:solidFill>
                <a:srgbClr val="006633"/>
              </a:solidFill>
              <a:latin typeface="Arial" panose="020B0604020202020204" pitchFamily="34" charset="0"/>
            </a:endParaRPr>
          </a:p>
          <a:p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    (	SELECT AVG(SalePrice)</a:t>
            </a:r>
          </a:p>
          <a:p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	FROM Animal</a:t>
            </a:r>
          </a:p>
          <a:p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	INNER JOIN SaleAnimal ON Animal.AnimalID = SaleAnimal.AnimalID</a:t>
            </a:r>
          </a:p>
          <a:p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	WHERE (Animal.Category=‘Cat’)</a:t>
            </a:r>
          </a:p>
          <a:p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    )</a:t>
            </a:r>
            <a:r>
              <a:rPr lang="en-US" altLang="en-US" sz="1600">
                <a:solidFill>
                  <a:srgbClr val="0066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  )   );</a:t>
            </a:r>
          </a:p>
        </p:txBody>
      </p:sp>
      <p:sp>
        <p:nvSpPr>
          <p:cNvPr id="1063942" name="Arc 6"/>
          <p:cNvSpPr>
            <a:spLocks/>
          </p:cNvSpPr>
          <p:nvPr/>
        </p:nvSpPr>
        <p:spPr bwMode="auto">
          <a:xfrm>
            <a:off x="4427538" y="3606800"/>
            <a:ext cx="2368550" cy="16875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597 w 21597"/>
              <a:gd name="T1" fmla="*/ 346 h 21600"/>
              <a:gd name="T2" fmla="*/ 0 w 21597"/>
              <a:gd name="T3" fmla="*/ 21600 h 21600"/>
              <a:gd name="T4" fmla="*/ 0 w 21597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7" h="21600" fill="none" extrusionOk="0">
                <a:moveTo>
                  <a:pt x="21597" y="346"/>
                </a:moveTo>
                <a:cubicBezTo>
                  <a:pt x="21408" y="12138"/>
                  <a:pt x="11794" y="21600"/>
                  <a:pt x="0" y="21600"/>
                </a:cubicBezTo>
              </a:path>
              <a:path w="21597" h="21600" stroke="0" extrusionOk="0">
                <a:moveTo>
                  <a:pt x="21597" y="346"/>
                </a:moveTo>
                <a:cubicBezTo>
                  <a:pt x="21408" y="12138"/>
                  <a:pt x="11794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6394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6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1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39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394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Query Sets (IN)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781675"/>
            <a:ext cx="7092950" cy="542925"/>
          </a:xfrm>
          <a:noFill/>
          <a:ln/>
        </p:spPr>
        <p:txBody>
          <a:bodyPr lIns="92075" tIns="46038" rIns="92075" bIns="46038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List all customers (Name) who purchased one of the following items:  1, 2, 30, 32, 33.</a:t>
            </a:r>
          </a:p>
        </p:txBody>
      </p:sp>
      <p:sp>
        <p:nvSpPr>
          <p:cNvPr id="1065988" name="Rectangle 4"/>
          <p:cNvSpPr>
            <a:spLocks noChangeArrowheads="1"/>
          </p:cNvSpPr>
          <p:nvPr/>
        </p:nvSpPr>
        <p:spPr bwMode="auto">
          <a:xfrm>
            <a:off x="384175" y="1519238"/>
            <a:ext cx="8064500" cy="132715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600"/>
              <a:t>SELECT Customer.LastName, Customer.FirstName, SaleItem.ItemID</a:t>
            </a:r>
          </a:p>
          <a:p>
            <a:pPr algn="l"/>
            <a:r>
              <a:rPr lang="en-US" altLang="en-US" sz="1600"/>
              <a:t>FROM (Customer INNER JOIN Sale ON Customer.CustomerID = Sale.CustomerID)</a:t>
            </a:r>
          </a:p>
          <a:p>
            <a:pPr algn="l"/>
            <a:r>
              <a:rPr lang="en-US" altLang="en-US" sz="1600"/>
              <a:t>   INNER JOIN SaleItem ON Sale.SaleID = SaleItem.SaleID</a:t>
            </a:r>
          </a:p>
          <a:p>
            <a:pPr algn="l"/>
            <a:r>
              <a:rPr lang="en-US" altLang="en-US" sz="1600"/>
              <a:t>WHERE (SaleItem.ItemID In (</a:t>
            </a:r>
            <a:r>
              <a:rPr lang="en-US" altLang="en-US" sz="1600">
                <a:solidFill>
                  <a:srgbClr val="CC0000"/>
                </a:solidFill>
              </a:rPr>
              <a:t>1,2,30,32,33</a:t>
            </a:r>
            <a:r>
              <a:rPr lang="en-US" altLang="en-US" sz="1600"/>
              <a:t>))</a:t>
            </a:r>
          </a:p>
          <a:p>
            <a:pPr algn="l"/>
            <a:r>
              <a:rPr lang="en-US" altLang="en-US" sz="1600"/>
              <a:t>ORDER BY Customer.LastName, Customer.FirstName;</a:t>
            </a:r>
          </a:p>
        </p:txBody>
      </p:sp>
      <p:sp>
        <p:nvSpPr>
          <p:cNvPr id="1065990" name="Rectangle 6"/>
          <p:cNvSpPr>
            <a:spLocks noChangeArrowheads="1"/>
          </p:cNvSpPr>
          <p:nvPr/>
        </p:nvSpPr>
        <p:spPr bwMode="auto">
          <a:xfrm>
            <a:off x="3962400" y="31242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SaleID</a:t>
            </a:r>
          </a:p>
          <a:p>
            <a:pPr algn="l"/>
            <a:r>
              <a:rPr lang="en-US" altLang="en-US" sz="1400" b="0"/>
              <a:t>SaleDate</a:t>
            </a:r>
          </a:p>
          <a:p>
            <a:pPr algn="l"/>
            <a:r>
              <a:rPr lang="en-US" altLang="en-US" sz="1400" b="0"/>
              <a:t>EmployeeID</a:t>
            </a:r>
          </a:p>
          <a:p>
            <a:pPr algn="l"/>
            <a:r>
              <a:rPr lang="en-US" altLang="en-US" sz="1400" b="0"/>
              <a:t>CustomerID</a:t>
            </a:r>
          </a:p>
        </p:txBody>
      </p:sp>
      <p:graphicFrame>
        <p:nvGraphicFramePr>
          <p:cNvPr id="1066040" name="Group 56"/>
          <p:cNvGraphicFramePr>
            <a:graphicFrameLocks noGrp="1"/>
          </p:cNvGraphicFramePr>
          <p:nvPr/>
        </p:nvGraphicFramePr>
        <p:xfrm>
          <a:off x="1711325" y="4191000"/>
          <a:ext cx="5721350" cy="1489075"/>
        </p:xfrm>
        <a:graphic>
          <a:graphicData uri="http://schemas.openxmlformats.org/drawingml/2006/table">
            <a:tbl>
              <a:tblPr/>
              <a:tblGrid>
                <a:gridCol w="1073150">
                  <a:extLst>
                    <a:ext uri="{9D8B030D-6E8A-4147-A177-3AD203B41FA5}">
                      <a16:colId xmlns:a16="http://schemas.microsoft.com/office/drawing/2014/main" val="216664838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994135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8289141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572907296"/>
                    </a:ext>
                  </a:extLst>
                </a:gridCol>
              </a:tblGrid>
              <a:tr h="236538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FirstName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ItemID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450368"/>
                  </a:ext>
                </a:extLst>
              </a:tr>
              <a:tr h="3587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SaleItem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0581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738316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(1,2,30,32,33)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794535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946293"/>
                  </a:ext>
                </a:extLst>
              </a:tr>
            </a:tbl>
          </a:graphicData>
        </a:graphic>
      </p:graphicFrame>
      <p:sp>
        <p:nvSpPr>
          <p:cNvPr id="1066029" name="Rectangle 45"/>
          <p:cNvSpPr>
            <a:spLocks noChangeArrowheads="1"/>
          </p:cNvSpPr>
          <p:nvPr/>
        </p:nvSpPr>
        <p:spPr bwMode="auto">
          <a:xfrm>
            <a:off x="1752600" y="312420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CustomerID</a:t>
            </a:r>
          </a:p>
          <a:p>
            <a:pPr algn="l"/>
            <a:r>
              <a:rPr lang="en-US" altLang="en-US" sz="1400" b="0"/>
              <a:t>Phone</a:t>
            </a:r>
          </a:p>
          <a:p>
            <a:pPr algn="l"/>
            <a:r>
              <a:rPr lang="en-US" altLang="en-US" sz="1400" b="0"/>
              <a:t>FirstName</a:t>
            </a:r>
          </a:p>
          <a:p>
            <a:pPr algn="l"/>
            <a:r>
              <a:rPr lang="en-US" altLang="en-US" sz="1400" b="0"/>
              <a:t>LastName</a:t>
            </a:r>
          </a:p>
        </p:txBody>
      </p:sp>
      <p:sp>
        <p:nvSpPr>
          <p:cNvPr id="1066030" name="Rectangle 46"/>
          <p:cNvSpPr>
            <a:spLocks noChangeArrowheads="1"/>
          </p:cNvSpPr>
          <p:nvPr/>
        </p:nvSpPr>
        <p:spPr bwMode="auto">
          <a:xfrm>
            <a:off x="3962400" y="289560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Sale</a:t>
            </a:r>
          </a:p>
        </p:txBody>
      </p:sp>
      <p:sp>
        <p:nvSpPr>
          <p:cNvPr id="1066031" name="Rectangle 47"/>
          <p:cNvSpPr>
            <a:spLocks noChangeArrowheads="1"/>
          </p:cNvSpPr>
          <p:nvPr/>
        </p:nvSpPr>
        <p:spPr bwMode="auto">
          <a:xfrm>
            <a:off x="1755775" y="28956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Customer</a:t>
            </a:r>
          </a:p>
        </p:txBody>
      </p:sp>
      <p:sp>
        <p:nvSpPr>
          <p:cNvPr id="1066032" name="Rectangle 48"/>
          <p:cNvSpPr>
            <a:spLocks noChangeArrowheads="1"/>
          </p:cNvSpPr>
          <p:nvPr/>
        </p:nvSpPr>
        <p:spPr bwMode="auto">
          <a:xfrm>
            <a:off x="6096000" y="31242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 b="0"/>
              <a:t>SaleID</a:t>
            </a:r>
          </a:p>
          <a:p>
            <a:pPr algn="l"/>
            <a:r>
              <a:rPr lang="en-US" altLang="en-US" sz="1400" b="0"/>
              <a:t>ItemID</a:t>
            </a:r>
          </a:p>
          <a:p>
            <a:pPr algn="l"/>
            <a:r>
              <a:rPr lang="en-US" altLang="en-US" sz="1400" b="0"/>
              <a:t>Quantity</a:t>
            </a:r>
          </a:p>
          <a:p>
            <a:pPr algn="l"/>
            <a:r>
              <a:rPr lang="en-US" altLang="en-US" sz="1400" b="0"/>
              <a:t>SalePrice</a:t>
            </a:r>
          </a:p>
        </p:txBody>
      </p:sp>
      <p:sp>
        <p:nvSpPr>
          <p:cNvPr id="1066033" name="Rectangle 49"/>
          <p:cNvSpPr>
            <a:spLocks noChangeArrowheads="1"/>
          </p:cNvSpPr>
          <p:nvPr/>
        </p:nvSpPr>
        <p:spPr bwMode="auto">
          <a:xfrm>
            <a:off x="6099175" y="2895600"/>
            <a:ext cx="11430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b="0"/>
              <a:t>SaleItem</a:t>
            </a:r>
          </a:p>
        </p:txBody>
      </p:sp>
      <p:sp>
        <p:nvSpPr>
          <p:cNvPr id="1066034" name="Freeform 50"/>
          <p:cNvSpPr>
            <a:spLocks/>
          </p:cNvSpPr>
          <p:nvPr/>
        </p:nvSpPr>
        <p:spPr bwMode="auto">
          <a:xfrm>
            <a:off x="2971800" y="3276600"/>
            <a:ext cx="990600" cy="685800"/>
          </a:xfrm>
          <a:custGeom>
            <a:avLst/>
            <a:gdLst>
              <a:gd name="T0" fmla="*/ 0 w 624"/>
              <a:gd name="T1" fmla="*/ 0 h 432"/>
              <a:gd name="T2" fmla="*/ 144 w 624"/>
              <a:gd name="T3" fmla="*/ 0 h 432"/>
              <a:gd name="T4" fmla="*/ 480 w 624"/>
              <a:gd name="T5" fmla="*/ 432 h 432"/>
              <a:gd name="T6" fmla="*/ 624 w 624"/>
              <a:gd name="T7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432">
                <a:moveTo>
                  <a:pt x="0" y="0"/>
                </a:moveTo>
                <a:lnTo>
                  <a:pt x="144" y="0"/>
                </a:lnTo>
                <a:lnTo>
                  <a:pt x="480" y="432"/>
                </a:lnTo>
                <a:lnTo>
                  <a:pt x="624" y="432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6035" name="Line 51"/>
          <p:cNvSpPr>
            <a:spLocks noChangeShapeType="1"/>
          </p:cNvSpPr>
          <p:nvPr/>
        </p:nvSpPr>
        <p:spPr bwMode="auto">
          <a:xfrm>
            <a:off x="5105400" y="3276600"/>
            <a:ext cx="990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66042" name="Picture 5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48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36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6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604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Using IN with a Sub-query</a:t>
            </a:r>
          </a:p>
        </p:txBody>
      </p:sp>
      <p:sp>
        <p:nvSpPr>
          <p:cNvPr id="1068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676400"/>
            <a:ext cx="7005638" cy="5207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2000"/>
              <a:t>List all customers who bought items for cats.</a:t>
            </a:r>
          </a:p>
        </p:txBody>
      </p:sp>
      <p:sp>
        <p:nvSpPr>
          <p:cNvPr id="1068036" name="Rectangle 4"/>
          <p:cNvSpPr>
            <a:spLocks noChangeArrowheads="1"/>
          </p:cNvSpPr>
          <p:nvPr/>
        </p:nvSpPr>
        <p:spPr bwMode="auto">
          <a:xfrm>
            <a:off x="1525588" y="2084388"/>
            <a:ext cx="6799262" cy="18161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SELECT Customer.LastName, Customer.FirstName, SaleItem.ItemID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FROM (Customer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	INNER JOIN Sale ON Customer.CustomerID = Sale.CustomerID)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	INNER JOIN SaleItem ON Sale.SaleID = SaleItem.SaleID</a:t>
            </a: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WHERE (SaleItem.ItemID In</a:t>
            </a:r>
          </a:p>
          <a:p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	(SELECT ItemID FROM Merchandise WHERE Category=‘Cat’)</a:t>
            </a:r>
            <a:endParaRPr lang="en-US" altLang="en-US" sz="16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	);</a:t>
            </a:r>
          </a:p>
        </p:txBody>
      </p:sp>
      <p:pic>
        <p:nvPicPr>
          <p:cNvPr id="106803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8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1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80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80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848600" cy="762000"/>
          </a:xfrm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SubQuery (IN:  Look up a Set)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5943600"/>
            <a:ext cx="8305800" cy="762000"/>
          </a:xfrm>
          <a:noFill/>
          <a:ln/>
        </p:spPr>
        <p:txBody>
          <a:bodyPr lIns="92075" tIns="46038" rIns="92075" bIns="46038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List all of the customers who bought something in March and who also bought something in May.  (Two tests on the same data!)</a:t>
            </a:r>
          </a:p>
        </p:txBody>
      </p:sp>
      <p:sp>
        <p:nvSpPr>
          <p:cNvPr id="1070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2667000"/>
            <a:ext cx="2590800" cy="1225550"/>
          </a:xfrm>
          <a:solidFill>
            <a:srgbClr val="FFCC66"/>
          </a:solidFill>
          <a:ln w="12700" cap="flat">
            <a:solidFill>
              <a:srgbClr val="009900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None/>
              <a:tabLst>
                <a:tab pos="1541463" algn="l"/>
              </a:tabLst>
            </a:pPr>
            <a:r>
              <a:rPr lang="en-US" altLang="en-US" sz="1600" b="0">
                <a:solidFill>
                  <a:srgbClr val="009900"/>
                </a:solidFill>
              </a:rPr>
              <a:t>LastName	First</a:t>
            </a:r>
            <a:endParaRPr lang="en-US" altLang="en-US" sz="1600">
              <a:solidFill>
                <a:srgbClr val="009900"/>
              </a:solidFill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None/>
              <a:tabLst>
                <a:tab pos="154146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Adkins	Inga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None/>
              <a:tabLst>
                <a:tab pos="154146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McCain	Sam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None/>
              <a:tabLst>
                <a:tab pos="1541463" algn="l"/>
              </a:tabLst>
            </a:pPr>
            <a:r>
              <a:rPr lang="en-US" altLang="en-US" sz="1600">
                <a:solidFill>
                  <a:srgbClr val="009900"/>
                </a:solidFill>
              </a:rPr>
              <a:t>Grimes	Earl</a:t>
            </a:r>
          </a:p>
        </p:txBody>
      </p:sp>
      <p:sp>
        <p:nvSpPr>
          <p:cNvPr id="1070085" name="Rectangle 5"/>
          <p:cNvSpPr>
            <a:spLocks noChangeArrowheads="1"/>
          </p:cNvSpPr>
          <p:nvPr/>
        </p:nvSpPr>
        <p:spPr bwMode="auto">
          <a:xfrm>
            <a:off x="533400" y="914400"/>
            <a:ext cx="7927975" cy="15716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en-US" sz="1600"/>
              <a:t>SELECT Customer.LastName, Customer.FirstName</a:t>
            </a:r>
          </a:p>
          <a:p>
            <a:pPr algn="l"/>
            <a:r>
              <a:rPr lang="en-US" altLang="en-US" sz="1600"/>
              <a:t>FROM Customer INNER JOIN Sale ON Customer.CustomerID = Sale.CustomerID</a:t>
            </a:r>
          </a:p>
          <a:p>
            <a:pPr algn="l"/>
            <a:r>
              <a:rPr lang="en-US" altLang="en-US" sz="1600"/>
              <a:t>WHERE ((Month([SaleDate])=3)) And Customer.CustomerID In</a:t>
            </a:r>
          </a:p>
          <a:p>
            <a:pPr algn="l"/>
            <a:r>
              <a:rPr lang="en-US" altLang="en-US" sz="1600"/>
              <a:t>   (SELECT CustomerID</a:t>
            </a:r>
          </a:p>
          <a:p>
            <a:pPr algn="l"/>
            <a:r>
              <a:rPr lang="en-US" altLang="en-US" sz="1600"/>
              <a:t>    FROM Sale</a:t>
            </a:r>
          </a:p>
          <a:p>
            <a:pPr algn="l"/>
            <a:r>
              <a:rPr lang="en-US" altLang="en-US" sz="1600"/>
              <a:t>    WHERE (Month([SaleDate])=5) );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3959225" y="29718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/>
              <a:t>SaleID</a:t>
            </a:r>
          </a:p>
          <a:p>
            <a:pPr algn="l"/>
            <a:r>
              <a:rPr lang="en-US" altLang="en-US" sz="1400"/>
              <a:t>SaleDate</a:t>
            </a:r>
          </a:p>
          <a:p>
            <a:pPr algn="l"/>
            <a:r>
              <a:rPr lang="en-US" altLang="en-US" sz="1400"/>
              <a:t>EmployeeID</a:t>
            </a:r>
          </a:p>
          <a:p>
            <a:pPr algn="l"/>
            <a:r>
              <a:rPr lang="en-US" altLang="en-US" sz="1400"/>
              <a:t>CustomerID</a:t>
            </a:r>
          </a:p>
        </p:txBody>
      </p:sp>
      <p:graphicFrame>
        <p:nvGraphicFramePr>
          <p:cNvPr id="1070145" name="Group 65"/>
          <p:cNvGraphicFramePr>
            <a:graphicFrameLocks noGrp="1"/>
          </p:cNvGraphicFramePr>
          <p:nvPr/>
        </p:nvGraphicFramePr>
        <p:xfrm>
          <a:off x="381000" y="4114800"/>
          <a:ext cx="8305800" cy="168116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927317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6603038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94751664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33069703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030421207"/>
                    </a:ext>
                  </a:extLst>
                </a:gridCol>
              </a:tblGrid>
              <a:tr h="236538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FirstName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Month(SaleDate)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CustomerID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257030"/>
                  </a:ext>
                </a:extLst>
              </a:tr>
              <a:tr h="3587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476141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829060"/>
                  </a:ext>
                </a:extLst>
              </a:tr>
              <a:tr h="119063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(SELECT CustomerID FROM State WHERE (Month(SaleDate)=5)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017895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Font typeface="Wingdings" panose="05000000000000000000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lnSpc>
                          <a:spcPct val="90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017247"/>
                  </a:ext>
                </a:extLst>
              </a:tr>
            </a:tbl>
          </a:graphicData>
        </a:graphic>
      </p:graphicFrame>
      <p:sp>
        <p:nvSpPr>
          <p:cNvPr id="1070134" name="Rectangle 54"/>
          <p:cNvSpPr>
            <a:spLocks noChangeArrowheads="1"/>
          </p:cNvSpPr>
          <p:nvPr/>
        </p:nvSpPr>
        <p:spPr bwMode="auto">
          <a:xfrm>
            <a:off x="1749425" y="297180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/>
            <a:r>
              <a:rPr lang="en-US" altLang="en-US" sz="1400"/>
              <a:t>CustomerID</a:t>
            </a:r>
          </a:p>
          <a:p>
            <a:pPr algn="l"/>
            <a:r>
              <a:rPr lang="en-US" altLang="en-US" sz="1400"/>
              <a:t>Phone</a:t>
            </a:r>
          </a:p>
          <a:p>
            <a:pPr algn="l"/>
            <a:r>
              <a:rPr lang="en-US" altLang="en-US" sz="1400"/>
              <a:t>FirstName</a:t>
            </a:r>
          </a:p>
          <a:p>
            <a:pPr algn="l"/>
            <a:r>
              <a:rPr lang="en-US" altLang="en-US" sz="1400"/>
              <a:t>LastName</a:t>
            </a:r>
          </a:p>
        </p:txBody>
      </p:sp>
      <p:sp>
        <p:nvSpPr>
          <p:cNvPr id="1070135" name="Rectangle 55"/>
          <p:cNvSpPr>
            <a:spLocks noChangeArrowheads="1"/>
          </p:cNvSpPr>
          <p:nvPr/>
        </p:nvSpPr>
        <p:spPr bwMode="auto">
          <a:xfrm>
            <a:off x="3959225" y="274320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/>
              <a:t>Sale</a:t>
            </a:r>
          </a:p>
        </p:txBody>
      </p:sp>
      <p:sp>
        <p:nvSpPr>
          <p:cNvPr id="1070136" name="Rectangle 56"/>
          <p:cNvSpPr>
            <a:spLocks noChangeArrowheads="1"/>
          </p:cNvSpPr>
          <p:nvPr/>
        </p:nvSpPr>
        <p:spPr bwMode="auto">
          <a:xfrm>
            <a:off x="1752600" y="27432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/>
              <a:t>Customer</a:t>
            </a:r>
          </a:p>
        </p:txBody>
      </p:sp>
      <p:sp>
        <p:nvSpPr>
          <p:cNvPr id="1070137" name="Freeform 57"/>
          <p:cNvSpPr>
            <a:spLocks/>
          </p:cNvSpPr>
          <p:nvPr/>
        </p:nvSpPr>
        <p:spPr bwMode="auto">
          <a:xfrm>
            <a:off x="2968625" y="3124200"/>
            <a:ext cx="990600" cy="685800"/>
          </a:xfrm>
          <a:custGeom>
            <a:avLst/>
            <a:gdLst>
              <a:gd name="T0" fmla="*/ 0 w 624"/>
              <a:gd name="T1" fmla="*/ 0 h 432"/>
              <a:gd name="T2" fmla="*/ 144 w 624"/>
              <a:gd name="T3" fmla="*/ 0 h 432"/>
              <a:gd name="T4" fmla="*/ 480 w 624"/>
              <a:gd name="T5" fmla="*/ 432 h 432"/>
              <a:gd name="T6" fmla="*/ 624 w 624"/>
              <a:gd name="T7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432">
                <a:moveTo>
                  <a:pt x="0" y="0"/>
                </a:moveTo>
                <a:lnTo>
                  <a:pt x="144" y="0"/>
                </a:lnTo>
                <a:lnTo>
                  <a:pt x="480" y="432"/>
                </a:lnTo>
                <a:lnTo>
                  <a:pt x="624" y="432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70146" name="Picture 6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9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0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0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01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 altLang="en-US"/>
              <a:t>SubQuery (ANY, ALL)</a:t>
            </a:r>
          </a:p>
        </p:txBody>
      </p:sp>
      <p:sp>
        <p:nvSpPr>
          <p:cNvPr id="1072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5525" y="4953000"/>
            <a:ext cx="7092950" cy="15240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altLang="en-US" sz="1800">
                <a:solidFill>
                  <a:srgbClr val="CC0000"/>
                </a:solidFill>
              </a:rPr>
              <a:t>Any</a:t>
            </a:r>
            <a:r>
              <a:rPr lang="en-US" altLang="en-US" sz="1800"/>
              <a:t>:  value is compared to each item in the list.  If it is True for any of the items, the statement is evaluated to True.</a:t>
            </a:r>
          </a:p>
          <a:p>
            <a:pPr marL="342900" indent="-342900"/>
            <a:r>
              <a:rPr lang="en-US" altLang="en-US" sz="1800">
                <a:solidFill>
                  <a:srgbClr val="CC0000"/>
                </a:solidFill>
              </a:rPr>
              <a:t>All</a:t>
            </a:r>
            <a:r>
              <a:rPr lang="en-US" altLang="en-US" sz="1800"/>
              <a:t>:  value is compared to each item in the list.  If it is True for every item in the list, the statement is evaluated to True (much more restrictive than </a:t>
            </a:r>
            <a:r>
              <a:rPr lang="en-US" altLang="en-US" sz="1800" i="1"/>
              <a:t>any)</a:t>
            </a:r>
            <a:r>
              <a:rPr lang="en-US" altLang="en-US" sz="1800"/>
              <a:t>.</a:t>
            </a:r>
          </a:p>
        </p:txBody>
      </p:sp>
      <p:sp>
        <p:nvSpPr>
          <p:cNvPr id="1072132" name="Rectangle 4"/>
          <p:cNvSpPr>
            <a:spLocks noChangeArrowheads="1"/>
          </p:cNvSpPr>
          <p:nvPr/>
        </p:nvSpPr>
        <p:spPr bwMode="auto">
          <a:xfrm>
            <a:off x="339725" y="2244725"/>
            <a:ext cx="7708900" cy="25495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altLang="en-US" sz="1600"/>
              <a:t>SELECT Animal.AnimalID, Name, SalePrice, ListPrice</a:t>
            </a:r>
          </a:p>
          <a:p>
            <a:pPr algn="l"/>
            <a:r>
              <a:rPr lang="en-US" altLang="en-US" sz="1600"/>
              <a:t>FROM Animal </a:t>
            </a:r>
          </a:p>
          <a:p>
            <a:pPr algn="l"/>
            <a:r>
              <a:rPr lang="en-US" altLang="en-US" sz="1600"/>
              <a:t>INNER JOIN SaleAnimal ON Animal.AnimalID = SaleAnimal.AnimalID</a:t>
            </a:r>
          </a:p>
          <a:p>
            <a:pPr algn="l"/>
            <a:r>
              <a:rPr lang="en-US" altLang="en-US" sz="1600"/>
              <a:t>WHERE ((SalePrice &gt; </a:t>
            </a:r>
            <a:r>
              <a:rPr lang="en-US" altLang="en-US" sz="1600">
                <a:solidFill>
                  <a:srgbClr val="CC0000"/>
                </a:solidFill>
              </a:rPr>
              <a:t>Any</a:t>
            </a:r>
          </a:p>
          <a:p>
            <a:pPr algn="l">
              <a:spcBef>
                <a:spcPct val="50000"/>
              </a:spcBef>
            </a:pPr>
            <a:r>
              <a:rPr lang="en-US" altLang="en-US" sz="1600"/>
              <a:t>   (SELECT ListPrice</a:t>
            </a:r>
          </a:p>
          <a:p>
            <a:pPr algn="l"/>
            <a:r>
              <a:rPr lang="en-US" altLang="en-US" sz="1600"/>
              <a:t>    FROM Animal </a:t>
            </a:r>
          </a:p>
          <a:p>
            <a:pPr algn="l"/>
            <a:r>
              <a:rPr lang="en-US" altLang="en-US" sz="1600"/>
              <a:t>    INNER JOIN SaleAnimal ON Animal.AnimalID = SaleAnimal.AnimalID</a:t>
            </a:r>
          </a:p>
          <a:p>
            <a:pPr algn="l"/>
            <a:r>
              <a:rPr lang="en-US" altLang="en-US" sz="1600"/>
              <a:t>    WHERE Category = ‘Cat’))</a:t>
            </a:r>
          </a:p>
          <a:p>
            <a:pPr algn="l">
              <a:spcBef>
                <a:spcPct val="50000"/>
              </a:spcBef>
            </a:pPr>
            <a:r>
              <a:rPr lang="en-US" altLang="en-US" sz="1600"/>
              <a:t> AND (Category=‘Cat’);</a:t>
            </a:r>
          </a:p>
        </p:txBody>
      </p:sp>
      <p:sp>
        <p:nvSpPr>
          <p:cNvPr id="1072134" name="Text Box 6"/>
          <p:cNvSpPr txBox="1">
            <a:spLocks noChangeArrowheads="1"/>
          </p:cNvSpPr>
          <p:nvPr/>
        </p:nvSpPr>
        <p:spPr bwMode="auto">
          <a:xfrm>
            <a:off x="339725" y="1254125"/>
            <a:ext cx="8389938" cy="7016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/>
              <a:t>Find animals that sold for </a:t>
            </a:r>
            <a:r>
              <a:rPr lang="en-US" altLang="en-US" i="1"/>
              <a:t>more than any of the prices</a:t>
            </a:r>
            <a:r>
              <a:rPr lang="en-US" altLang="en-US"/>
              <a:t> of cats</a:t>
            </a:r>
          </a:p>
          <a:p>
            <a:pPr algn="l"/>
            <a:r>
              <a:rPr lang="en-US" altLang="en-US"/>
              <a:t>(= find animals that sold for </a:t>
            </a:r>
            <a:r>
              <a:rPr lang="en-US" altLang="en-US" i="1"/>
              <a:t>more than the greatest price</a:t>
            </a:r>
            <a:r>
              <a:rPr lang="en-US" altLang="en-US"/>
              <a:t> of any cat) </a:t>
            </a:r>
          </a:p>
        </p:txBody>
      </p:sp>
      <p:pic>
        <p:nvPicPr>
          <p:cNvPr id="107213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42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0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2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21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S240_notes">
  <a:themeElements>
    <a:clrScheme name="IS240_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240_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IS240_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240_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IS240_notes</Template>
  <TotalTime>378</TotalTime>
  <Words>2139</Words>
  <Application>Microsoft Office PowerPoint</Application>
  <PresentationFormat>On-screen Show (4:3)</PresentationFormat>
  <Paragraphs>544</Paragraphs>
  <Slides>27</Slides>
  <Notes>27</Notes>
  <HiddenSlides>0</HiddenSlides>
  <MMClips>27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Times New Roman</vt:lpstr>
      <vt:lpstr>Bookman Old Style</vt:lpstr>
      <vt:lpstr>Arial</vt:lpstr>
      <vt:lpstr>Wingdings</vt:lpstr>
      <vt:lpstr>Garamond</vt:lpstr>
      <vt:lpstr>Arial Narrow</vt:lpstr>
      <vt:lpstr>IS240_notes</vt:lpstr>
      <vt:lpstr>Microsoft Word Document</vt:lpstr>
      <vt:lpstr>Advanced Queries</vt:lpstr>
      <vt:lpstr>Topics</vt:lpstr>
      <vt:lpstr>Tables</vt:lpstr>
      <vt:lpstr>Harder Questions</vt:lpstr>
      <vt:lpstr>Sub-query for Calculation</vt:lpstr>
      <vt:lpstr>Query Sets (IN)</vt:lpstr>
      <vt:lpstr>Using IN with a Sub-query</vt:lpstr>
      <vt:lpstr>SubQuery (IN:  Look up a Set)</vt:lpstr>
      <vt:lpstr>SubQuery (ANY, ALL)</vt:lpstr>
      <vt:lpstr>SubQuery:  NOT IN (Subtract)</vt:lpstr>
      <vt:lpstr>SubQuery:  NOT IN (Data)</vt:lpstr>
      <vt:lpstr>Left Outer Join</vt:lpstr>
      <vt:lpstr>Left Outer Join (Example)</vt:lpstr>
      <vt:lpstr>SubQuery for Computation</vt:lpstr>
      <vt:lpstr>Correlated Subquery</vt:lpstr>
      <vt:lpstr>Correlated SubQuery (Avoid)</vt:lpstr>
      <vt:lpstr>Correlated Subquery Problem</vt:lpstr>
      <vt:lpstr>More Efficient Solution:  2 queries</vt:lpstr>
      <vt:lpstr>UNION Operator</vt:lpstr>
      <vt:lpstr>UNION, INTERSECT, EXCEPT</vt:lpstr>
      <vt:lpstr>Multiple JOIN Columns</vt:lpstr>
      <vt:lpstr>Reflexive Join</vt:lpstr>
      <vt:lpstr>CASE Function</vt:lpstr>
      <vt:lpstr>Inequality Join</vt:lpstr>
      <vt:lpstr>SQL SELECT: REVIEW</vt:lpstr>
      <vt:lpstr>SQL Mnemonic</vt:lpstr>
      <vt:lpstr>DISCUSSION</vt:lpstr>
    </vt:vector>
  </TitlesOfParts>
  <Manager>Frank Vanecek, DBA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Queries -- narrated</dc:title>
  <dc:subject>IS240 lecture #8</dc:subject>
  <dc:creator>Jerry Post, PhD &amp; M. E. Kabay, PhD, CISSP-ISSMP</dc:creator>
  <dc:description>Narrated 2007-03-07_x000d_
Updated 2007-03-06</dc:description>
  <cp:lastModifiedBy>Mich Kabay</cp:lastModifiedBy>
  <cp:revision>24</cp:revision>
  <cp:lastPrinted>2000-03-28T00:08:39Z</cp:lastPrinted>
  <dcterms:created xsi:type="dcterms:W3CDTF">2007-02-27T11:03:53Z</dcterms:created>
  <dcterms:modified xsi:type="dcterms:W3CDTF">2016-02-01T00:58:33Z</dcterms:modified>
  <cp:category/>
</cp:coreProperties>
</file>