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57"/>
  </p:notesMasterIdLst>
  <p:handoutMasterIdLst>
    <p:handoutMasterId r:id="rId58"/>
  </p:handoutMasterIdLst>
  <p:sldIdLst>
    <p:sldId id="257" r:id="rId2"/>
    <p:sldId id="581" r:id="rId3"/>
    <p:sldId id="582" r:id="rId4"/>
    <p:sldId id="627" r:id="rId5"/>
    <p:sldId id="628" r:id="rId6"/>
    <p:sldId id="629" r:id="rId7"/>
    <p:sldId id="585" r:id="rId8"/>
    <p:sldId id="630" r:id="rId9"/>
    <p:sldId id="631" r:id="rId10"/>
    <p:sldId id="632" r:id="rId11"/>
    <p:sldId id="633" r:id="rId12"/>
    <p:sldId id="634" r:id="rId13"/>
    <p:sldId id="635" r:id="rId14"/>
    <p:sldId id="636" r:id="rId15"/>
    <p:sldId id="637" r:id="rId16"/>
    <p:sldId id="638" r:id="rId17"/>
    <p:sldId id="639" r:id="rId18"/>
    <p:sldId id="640" r:id="rId19"/>
    <p:sldId id="641" r:id="rId20"/>
    <p:sldId id="642" r:id="rId21"/>
    <p:sldId id="643" r:id="rId22"/>
    <p:sldId id="644" r:id="rId23"/>
    <p:sldId id="645" r:id="rId24"/>
    <p:sldId id="646" r:id="rId25"/>
    <p:sldId id="647" r:id="rId26"/>
    <p:sldId id="648" r:id="rId27"/>
    <p:sldId id="601" r:id="rId28"/>
    <p:sldId id="602" r:id="rId29"/>
    <p:sldId id="603" r:id="rId30"/>
    <p:sldId id="650" r:id="rId31"/>
    <p:sldId id="649" r:id="rId32"/>
    <p:sldId id="607" r:id="rId33"/>
    <p:sldId id="608" r:id="rId34"/>
    <p:sldId id="609" r:id="rId35"/>
    <p:sldId id="610" r:id="rId36"/>
    <p:sldId id="611" r:id="rId37"/>
    <p:sldId id="612" r:id="rId38"/>
    <p:sldId id="613" r:id="rId39"/>
    <p:sldId id="614" r:id="rId40"/>
    <p:sldId id="615" r:id="rId41"/>
    <p:sldId id="616" r:id="rId42"/>
    <p:sldId id="617" r:id="rId43"/>
    <p:sldId id="618" r:id="rId44"/>
    <p:sldId id="619" r:id="rId45"/>
    <p:sldId id="620" r:id="rId46"/>
    <p:sldId id="651" r:id="rId47"/>
    <p:sldId id="621" r:id="rId48"/>
    <p:sldId id="652" r:id="rId49"/>
    <p:sldId id="622" r:id="rId50"/>
    <p:sldId id="653" r:id="rId51"/>
    <p:sldId id="623" r:id="rId52"/>
    <p:sldId id="624" r:id="rId53"/>
    <p:sldId id="625" r:id="rId54"/>
    <p:sldId id="626" r:id="rId55"/>
    <p:sldId id="578" r:id="rId5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66FF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021" autoAdjust="0"/>
    <p:restoredTop sz="86346" autoAdjust="0"/>
  </p:normalViewPr>
  <p:slideViewPr>
    <p:cSldViewPr>
      <p:cViewPr>
        <p:scale>
          <a:sx n="75" d="100"/>
          <a:sy n="75" d="100"/>
        </p:scale>
        <p:origin x="1114" y="67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594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57200"/>
            <a:ext cx="7315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CA"/>
              <a:t>IS 301 Class Notes</a:t>
            </a:r>
            <a:endParaRPr lang="en-US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fr-CA" altLang="en-US"/>
              <a:t>Copyright © 2004 M. E. Kabay</a:t>
            </a:r>
            <a:r>
              <a:rPr lang="fr-CA" altLang="en-US" i="0"/>
              <a:t>                             </a:t>
            </a:r>
            <a:fld id="{A742B227-A22E-428A-8898-70B09F450573}" type="slidenum">
              <a:rPr lang="en-US" altLang="en-US" b="1" i="0"/>
              <a:pPr>
                <a:defRPr/>
              </a:pPr>
              <a:t>‹#›</a:t>
            </a:fld>
            <a:r>
              <a:rPr lang="fr-CA" altLang="en-US" i="0"/>
              <a:t>                                              </a:t>
            </a:r>
            <a:r>
              <a:rPr lang="fr-CA" altLang="en-US"/>
              <a:t>All rights reserved.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19200" y="239713"/>
            <a:ext cx="4876800" cy="23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ctr" defTabSz="966788">
              <a:defRPr sz="1300" b="0" i="1">
                <a:latin typeface="Garamond" pitchFamily="18" charset="0"/>
              </a:defRPr>
            </a:lvl1pPr>
          </a:lstStyle>
          <a:p>
            <a:pPr>
              <a:defRPr/>
            </a:pPr>
            <a:r>
              <a:rPr lang="en-US"/>
              <a:t>IS301 Class Notes</a:t>
            </a:r>
          </a:p>
        </p:txBody>
      </p:sp>
      <p:sp>
        <p:nvSpPr>
          <p:cNvPr id="2051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38238" y="4560888"/>
            <a:ext cx="5038725" cy="431958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38238" y="9121775"/>
            <a:ext cx="5038725" cy="23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ctr" defTabSz="966788">
              <a:defRPr sz="1100" b="0" i="1">
                <a:latin typeface="Garamond" pitchFamily="18" charset="0"/>
              </a:defRPr>
            </a:lvl1pPr>
          </a:lstStyle>
          <a:p>
            <a:pPr>
              <a:defRPr/>
            </a:pPr>
            <a:r>
              <a:rPr lang="en-US"/>
              <a:t>Copyright © 2004 M. E. Kabay.                                                            All rights reserved.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51200" y="9121775"/>
            <a:ext cx="1057275" cy="23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ctr" defTabSz="966788">
              <a:defRPr sz="1100" b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1-</a:t>
            </a:r>
            <a:fld id="{F717A9B6-E77A-41FD-89D6-F5BBDD5E3283}" type="slidenum">
              <a:rPr lang="en-US" altLang="en-US"/>
              <a:pPr>
                <a:defRPr/>
              </a:pPr>
              <a:t>‹#›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75F7E316-CC2B-4868-85BB-1AD1DE457F37}" type="slidenum">
              <a:rPr lang="en-US" altLang="en-US" sz="1100" b="0" smtClean="0">
                <a:latin typeface="Garamond" panose="02020404030301010803" pitchFamily="18" charset="0"/>
              </a:rPr>
              <a:pPr/>
              <a:t>1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grpSp>
        <p:nvGrpSpPr>
          <p:cNvPr id="5124" name="Group 9"/>
          <p:cNvGrpSpPr>
            <a:grpSpLocks noChangeAspect="1"/>
          </p:cNvGrpSpPr>
          <p:nvPr/>
        </p:nvGrpSpPr>
        <p:grpSpPr bwMode="auto">
          <a:xfrm>
            <a:off x="1295400" y="2209800"/>
            <a:ext cx="4719638" cy="6629400"/>
            <a:chOff x="816" y="1728"/>
            <a:chExt cx="2802" cy="3936"/>
          </a:xfrm>
        </p:grpSpPr>
        <p:pic>
          <p:nvPicPr>
            <p:cNvPr id="5127" name="Picture 5" descr="Tangerinetilefad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3696"/>
              <a:ext cx="1410" cy="1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Picture 6" descr="Tangerinetilefad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3696"/>
              <a:ext cx="1410" cy="1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9" name="Picture 7" descr="Tangerinetilefad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1728"/>
              <a:ext cx="1410" cy="1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0" name="Picture 8" descr="Tangerinetilefad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728"/>
              <a:ext cx="1410" cy="1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8238" y="4953000"/>
            <a:ext cx="5038725" cy="3927475"/>
          </a:xfrm>
          <a:noFill/>
        </p:spPr>
        <p:txBody>
          <a:bodyPr/>
          <a:lstStyle/>
          <a:p>
            <a:pPr algn="ctr"/>
            <a:r>
              <a:rPr lang="en-US" altLang="en-US" sz="2000" b="1" smtClean="0"/>
              <a:t>M. E. Kabay, PhD, CISSP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706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A76E4626-FED5-4C09-BF2E-022850F5E306}" type="slidenum">
              <a:rPr lang="en-US" altLang="en-US" sz="1100" b="0" smtClean="0">
                <a:latin typeface="Garamond" panose="02020404030301010803" pitchFamily="18" charset="0"/>
              </a:rPr>
              <a:pPr/>
              <a:t>55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7066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A314E34C-A3EB-426D-B64F-635480AB9396}" type="slidenum">
              <a:rPr lang="en-US" altLang="en-US" sz="1100" b="0" smtClean="0">
                <a:latin typeface="Garamond" panose="02020404030301010803" pitchFamily="18" charset="0"/>
              </a:rPr>
              <a:pPr/>
              <a:t>4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922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831975" y="819150"/>
            <a:ext cx="3630613" cy="27225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D7C6915D-92F5-4741-BBBA-F4BE5C5D354C}" type="slidenum">
              <a:rPr lang="en-US" altLang="en-US" sz="1100" b="0" smtClean="0">
                <a:latin typeface="Garamond" panose="02020404030301010803" pitchFamily="18" charset="0"/>
              </a:rPr>
              <a:pPr/>
              <a:t>8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1434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419225" y="839788"/>
            <a:ext cx="4479925" cy="33591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01F4B447-EDCE-4A42-A0F4-E989A0E27E0C}" type="slidenum">
              <a:rPr lang="en-US" altLang="en-US" sz="1100" b="0" smtClean="0">
                <a:latin typeface="Garamond" panose="02020404030301010803" pitchFamily="18" charset="0"/>
              </a:rPr>
              <a:pPr/>
              <a:t>16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2355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419225" y="839788"/>
            <a:ext cx="4479925" cy="33591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1998FAE8-3275-4A16-890C-5EB65BF2231E}" type="slidenum">
              <a:rPr lang="en-US" altLang="en-US" sz="1100" b="0" smtClean="0">
                <a:latin typeface="Garamond" panose="02020404030301010803" pitchFamily="18" charset="0"/>
              </a:rPr>
              <a:pPr/>
              <a:t>17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2560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419225" y="839788"/>
            <a:ext cx="4479925" cy="33591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09874D5D-D33F-4F4B-8FAE-E3ED23D4B75C}" type="slidenum">
              <a:rPr lang="en-US" altLang="en-US" sz="1100" b="0" smtClean="0">
                <a:latin typeface="Garamond" panose="02020404030301010803" pitchFamily="18" charset="0"/>
              </a:rPr>
              <a:pPr/>
              <a:t>19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2867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419225" y="839788"/>
            <a:ext cx="4479925" cy="33591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307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11FDD992-F66C-482C-A609-436D1CF6EB8D}" type="slidenum">
              <a:rPr lang="en-US" altLang="en-US" sz="1100" b="0" smtClean="0">
                <a:latin typeface="Garamond" panose="02020404030301010803" pitchFamily="18" charset="0"/>
              </a:rPr>
              <a:pPr/>
              <a:t>20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3072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419225" y="839788"/>
            <a:ext cx="4479925" cy="33591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FA317A07-97EA-4ED2-B438-920484CEDCFC}" type="slidenum">
              <a:rPr lang="en-US" altLang="en-US" sz="1100" b="0" smtClean="0">
                <a:latin typeface="Garamond" panose="02020404030301010803" pitchFamily="18" charset="0"/>
              </a:rPr>
              <a:pPr/>
              <a:t>21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3277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419225" y="839788"/>
            <a:ext cx="4479925" cy="33591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Copyright © 2004 M. E. Kabay.                                                            All rights reserved.</a:t>
            </a:r>
          </a:p>
        </p:txBody>
      </p:sp>
      <p:sp>
        <p:nvSpPr>
          <p:cNvPr id="358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" b="0" smtClean="0">
                <a:latin typeface="Garamond" panose="02020404030301010803" pitchFamily="18" charset="0"/>
              </a:rPr>
              <a:t>1-</a:t>
            </a:r>
            <a:fld id="{87CE8A10-FB72-4D7D-BBE5-40E5C50F7994}" type="slidenum">
              <a:rPr lang="en-US" altLang="en-US" sz="1100" b="0" smtClean="0">
                <a:latin typeface="Garamond" panose="02020404030301010803" pitchFamily="18" charset="0"/>
              </a:rPr>
              <a:pPr/>
              <a:t>23</a:t>
            </a:fld>
            <a:endParaRPr lang="en-US" altLang="en-US" sz="1300" b="0" smtClean="0">
              <a:latin typeface="Times New Roman" panose="02020603050405020304" pitchFamily="18" charset="0"/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4063"/>
            <a:ext cx="5365750" cy="4044950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9795" tIns="44109" rIns="89795" bIns="44109"/>
          <a:lstStyle/>
          <a:p>
            <a:endParaRPr lang="en-US" altLang="en-US" smtClean="0"/>
          </a:p>
        </p:txBody>
      </p:sp>
      <p:sp>
        <p:nvSpPr>
          <p:cNvPr id="3584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419225" y="839788"/>
            <a:ext cx="4479925" cy="33591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0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6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6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876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5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1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1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918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231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6185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6494463"/>
            <a:ext cx="4603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F1CA0C0B-E929-476F-8255-B83A35B9484A}" type="slidenum">
              <a:rPr lang="en-US" altLang="en-US" sz="1800" smtClean="0"/>
              <a:pPr>
                <a:defRPr/>
              </a:pPr>
              <a:t>‹#›</a:t>
            </a:fld>
            <a:endParaRPr lang="en-US" altLang="en-US" sz="1800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endParaRPr lang="en-US" sz="2400" b="0" smtClean="0">
              <a:latin typeface="Times New Roman" pitchFamily="18" charset="0"/>
            </a:endParaRPr>
          </a:p>
        </p:txBody>
      </p:sp>
      <p:pic>
        <p:nvPicPr>
          <p:cNvPr id="1030" name="Picture 6" descr="Logo v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0"/>
            <a:ext cx="950912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763713" y="6643688"/>
            <a:ext cx="56165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sz="800" b="0" i="1" smtClean="0"/>
              <a:t>Note content copyright © 2004 Ian Sommerville.  NU-specific content copyright © 2004 M. E. Kabay. 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anose="05000000000000000000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anose="05000000000000000000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kabay@norwich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2971800"/>
          </a:xfrm>
        </p:spPr>
        <p:txBody>
          <a:bodyPr/>
          <a:lstStyle/>
          <a:p>
            <a:pPr algn="ctr"/>
            <a:r>
              <a:rPr lang="en-US" altLang="en-US" sz="10600" smtClean="0"/>
              <a:t>Software</a:t>
            </a:r>
            <a:br>
              <a:rPr lang="en-US" altLang="en-US" sz="10600" smtClean="0"/>
            </a:br>
            <a:r>
              <a:rPr lang="en-US" altLang="en-US" sz="10600" smtClean="0"/>
              <a:t>Evolution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3429000"/>
            <a:ext cx="9144000" cy="30480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4000" dirty="0" smtClean="0"/>
              <a:t>IS301 – Software Engineering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3600" dirty="0" smtClean="0"/>
              <a:t>Lecture #28 – 2004-11-05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dirty="0" smtClean="0"/>
              <a:t>M. E. Kabay, PhD, </a:t>
            </a:r>
            <a:r>
              <a:rPr lang="en-US" altLang="en-US" dirty="0" smtClean="0"/>
              <a:t>CISSP-ISSMP</a:t>
            </a:r>
            <a:endParaRPr lang="en-US" altLang="en-US" dirty="0" smtClean="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000" dirty="0" smtClean="0"/>
              <a:t>Professor of Computer </a:t>
            </a:r>
            <a:r>
              <a:rPr lang="en-US" altLang="en-US" sz="2000" dirty="0" smtClean="0"/>
              <a:t>Information </a:t>
            </a:r>
            <a:r>
              <a:rPr lang="en-US" altLang="en-US" sz="2000" dirty="0" smtClean="0"/>
              <a:t>Systems</a:t>
            </a:r>
            <a:r>
              <a:rPr lang="en-US" altLang="en-US" sz="2000" smtClean="0"/>
              <a:t/>
            </a:r>
            <a:br>
              <a:rPr lang="en-US" altLang="en-US" sz="2000" smtClean="0"/>
            </a:br>
            <a:r>
              <a:rPr lang="en-US" altLang="en-US" sz="2000" smtClean="0"/>
              <a:t>School </a:t>
            </a:r>
            <a:r>
              <a:rPr lang="en-US" altLang="en-US" sz="2000" dirty="0" smtClean="0"/>
              <a:t>of Business &amp; Management, Norwich University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000" dirty="0" smtClean="0">
                <a:hlinkClick r:id="rId3"/>
              </a:rPr>
              <a:t>mailto:mkabay@norwich.edu</a:t>
            </a:r>
            <a:r>
              <a:rPr lang="en-US" altLang="en-US" sz="2000" dirty="0" smtClean="0"/>
              <a:t>                                  V: 802.479.7937</a:t>
            </a: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Continuing Change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smtClean="0"/>
              <a:t>A program used in a real-world environment must necessarily change or it will progressively become less useful in that environment.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Increasing Complexity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400" smtClean="0"/>
              <a:t>As an evolving program changes, its structure tends to become more complex.  </a:t>
            </a:r>
          </a:p>
          <a:p>
            <a:pPr>
              <a:lnSpc>
                <a:spcPct val="80000"/>
              </a:lnSpc>
            </a:pPr>
            <a:r>
              <a:rPr lang="en-US" altLang="en-US" sz="4400" smtClean="0"/>
              <a:t>Extra resources must be devoted to preserving and simplifying the structure.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Large Program Evolution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000" smtClean="0"/>
              <a:t>Program evolution is a self-regulating process.</a:t>
            </a:r>
          </a:p>
          <a:p>
            <a:pPr>
              <a:lnSpc>
                <a:spcPct val="80000"/>
              </a:lnSpc>
            </a:pPr>
            <a:r>
              <a:rPr lang="en-US" altLang="en-US" sz="4000" smtClean="0"/>
              <a:t>System attributes such as size, time between releases and the number of reported errors are approximately invariant for each system release.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Organizational Stability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620000" cy="4648200"/>
          </a:xfrm>
        </p:spPr>
        <p:txBody>
          <a:bodyPr/>
          <a:lstStyle/>
          <a:p>
            <a:r>
              <a:rPr lang="en-US" altLang="en-US" sz="4400" smtClean="0"/>
              <a:t>Over a program’s lifetime, its rate of development is approximately constant and independent of the resources devoted to system development.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Conservation of Familiarity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5400" smtClean="0"/>
              <a:t>Over the lifetime of a system, the incremental change in each release is approximately constant.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Applicability of </a:t>
            </a:r>
            <a:br>
              <a:rPr lang="en-US" altLang="en-US" smtClean="0"/>
            </a:br>
            <a:r>
              <a:rPr lang="en-US" altLang="en-US" smtClean="0"/>
              <a:t>Lehman’s Laws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Not yet been established</a:t>
            </a:r>
          </a:p>
          <a:p>
            <a:r>
              <a:rPr lang="en-US" altLang="en-US" smtClean="0"/>
              <a:t>Generally applicable to </a:t>
            </a:r>
          </a:p>
          <a:p>
            <a:pPr lvl="1"/>
            <a:r>
              <a:rPr lang="en-US" altLang="en-US" smtClean="0"/>
              <a:t>Large, tailored systems </a:t>
            </a:r>
          </a:p>
          <a:p>
            <a:pPr lvl="1"/>
            <a:r>
              <a:rPr lang="en-US" altLang="en-US" smtClean="0"/>
              <a:t>Developed by large organizations</a:t>
            </a:r>
          </a:p>
          <a:p>
            <a:r>
              <a:rPr lang="en-US" altLang="en-US" smtClean="0"/>
              <a:t>Not clear how they should be modified for</a:t>
            </a:r>
          </a:p>
          <a:p>
            <a:pPr lvl="1"/>
            <a:r>
              <a:rPr lang="en-US" altLang="en-US" smtClean="0"/>
              <a:t>Shrink-wrapped software products</a:t>
            </a:r>
          </a:p>
          <a:p>
            <a:pPr lvl="1"/>
            <a:r>
              <a:rPr lang="en-US" altLang="en-US" smtClean="0"/>
              <a:t>Systems that incorporate significant number of COTS components</a:t>
            </a:r>
          </a:p>
          <a:p>
            <a:pPr lvl="1"/>
            <a:r>
              <a:rPr lang="en-US" altLang="en-US" smtClean="0"/>
              <a:t>Small organizations</a:t>
            </a:r>
          </a:p>
          <a:p>
            <a:pPr lvl="1"/>
            <a:r>
              <a:rPr lang="en-US" altLang="en-US" smtClean="0"/>
              <a:t>Medium sized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Software Maintenance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467600" cy="4724400"/>
          </a:xfrm>
        </p:spPr>
        <p:txBody>
          <a:bodyPr/>
          <a:lstStyle/>
          <a:p>
            <a:r>
              <a:rPr lang="en-US" altLang="en-US" smtClean="0"/>
              <a:t>Modifying program after it has been put into use</a:t>
            </a:r>
          </a:p>
          <a:p>
            <a:r>
              <a:rPr lang="en-US" altLang="en-US" smtClean="0"/>
              <a:t>Does not normally involve major changes to system’s architecture</a:t>
            </a:r>
          </a:p>
          <a:p>
            <a:r>
              <a:rPr lang="en-US" altLang="en-US" smtClean="0"/>
              <a:t>Changes are implemented by </a:t>
            </a:r>
          </a:p>
          <a:p>
            <a:pPr lvl="1"/>
            <a:r>
              <a:rPr lang="en-US" altLang="en-US" smtClean="0"/>
              <a:t>Modifying existing components and </a:t>
            </a:r>
          </a:p>
          <a:p>
            <a:pPr lvl="1"/>
            <a:r>
              <a:rPr lang="en-US" altLang="en-US" smtClean="0"/>
              <a:t>Adding new components to system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Maintenance Inevitable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543800" cy="4953000"/>
          </a:xfrm>
        </p:spPr>
        <p:txBody>
          <a:bodyPr/>
          <a:lstStyle/>
          <a:p>
            <a:r>
              <a:rPr lang="en-US" altLang="en-US" smtClean="0"/>
              <a:t>System requirements likely to change </a:t>
            </a:r>
            <a:br>
              <a:rPr lang="en-US" altLang="en-US" smtClean="0"/>
            </a:br>
            <a:r>
              <a:rPr lang="en-US" altLang="en-US" smtClean="0"/>
              <a:t>while system being developed </a:t>
            </a:r>
          </a:p>
          <a:p>
            <a:pPr lvl="1"/>
            <a:r>
              <a:rPr lang="en-US" altLang="en-US" smtClean="0"/>
              <a:t>Because environment changing</a:t>
            </a:r>
          </a:p>
          <a:p>
            <a:pPr lvl="1"/>
            <a:r>
              <a:rPr lang="en-US" altLang="en-US" smtClean="0"/>
              <a:t>Therefore delivered system won't meet its requirements (!)</a:t>
            </a:r>
          </a:p>
          <a:p>
            <a:r>
              <a:rPr lang="en-US" altLang="en-US" smtClean="0"/>
              <a:t>Systems tightly coupled with their environment</a:t>
            </a:r>
          </a:p>
          <a:p>
            <a:pPr lvl="1"/>
            <a:r>
              <a:rPr lang="en-US" altLang="en-US" smtClean="0"/>
              <a:t>When system installed in environment it changes that environment </a:t>
            </a:r>
          </a:p>
          <a:p>
            <a:pPr lvl="1"/>
            <a:r>
              <a:rPr lang="en-US" altLang="en-US" smtClean="0"/>
              <a:t>Therefore changes system requirements</a:t>
            </a:r>
          </a:p>
          <a:p>
            <a:r>
              <a:rPr lang="en-US" altLang="en-US" smtClean="0"/>
              <a:t>Systems MUST be maintained if they are to remain useful in their environment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Tool/Problem Relation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6600" smtClean="0"/>
              <a:t>Availability of a tool changes the perception of what is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Types of Maintenance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Repair software faults</a:t>
            </a:r>
          </a:p>
          <a:p>
            <a:r>
              <a:rPr lang="en-US" altLang="en-US" smtClean="0"/>
              <a:t>Adapt software to different operating environment (e.g., new computer, OS)</a:t>
            </a:r>
          </a:p>
          <a:p>
            <a:r>
              <a:rPr lang="en-US" altLang="en-US" smtClean="0"/>
              <a:t>Add to or modify system’s functionality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Objectives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To explain why change is inevitable if software systems are to remain useful</a:t>
            </a:r>
          </a:p>
          <a:p>
            <a:r>
              <a:rPr lang="en-US" altLang="en-US" smtClean="0"/>
              <a:t>To discuss software maintenance and maintenance cost factors</a:t>
            </a:r>
          </a:p>
          <a:p>
            <a:r>
              <a:rPr lang="en-US" altLang="en-US" smtClean="0"/>
              <a:t>To describe the processes involved in software evolution</a:t>
            </a:r>
          </a:p>
          <a:p>
            <a:r>
              <a:rPr lang="en-US" altLang="en-US" smtClean="0"/>
              <a:t>To discuss an approach to assessing evolution strategies for legacy systems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Distribution of Maintenance Effort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600200" y="1274763"/>
          <a:ext cx="5943600" cy="558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Bitmap Image" r:id="rId4" imgW="4229690" imgH="4258269" progId="Paint.Picture">
                  <p:embed/>
                </p:oleObj>
              </mc:Choice>
              <mc:Fallback>
                <p:oleObj name="Bitmap Image" r:id="rId4" imgW="4229690" imgH="4258269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74763"/>
                        <a:ext cx="5943600" cy="558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Maintenance Costs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Usually greater than development costs </a:t>
            </a:r>
            <a:br>
              <a:rPr lang="en-US" altLang="en-US" smtClean="0"/>
            </a:br>
            <a:r>
              <a:rPr lang="en-US" altLang="en-US" smtClean="0"/>
              <a:t>(2* to 100* depending on application)</a:t>
            </a:r>
          </a:p>
          <a:p>
            <a:r>
              <a:rPr lang="en-US" altLang="en-US" smtClean="0"/>
              <a:t>Affected by both technical and non-technical </a:t>
            </a:r>
            <a:br>
              <a:rPr lang="en-US" altLang="en-US" smtClean="0"/>
            </a:br>
            <a:r>
              <a:rPr lang="en-US" altLang="en-US" smtClean="0"/>
              <a:t>factors</a:t>
            </a:r>
          </a:p>
          <a:p>
            <a:r>
              <a:rPr lang="en-US" altLang="en-US" smtClean="0"/>
              <a:t>Increases as software maintained</a:t>
            </a:r>
          </a:p>
          <a:p>
            <a:pPr lvl="1"/>
            <a:r>
              <a:rPr lang="en-US" altLang="en-US" smtClean="0"/>
              <a:t>Maintenance corrupts software structure thus making further maintenance more difficult</a:t>
            </a:r>
          </a:p>
          <a:p>
            <a:r>
              <a:rPr lang="en-US" altLang="en-US" smtClean="0"/>
              <a:t>Ageing software can have high support costs </a:t>
            </a:r>
            <a:br>
              <a:rPr lang="en-US" altLang="en-US" smtClean="0"/>
            </a:br>
            <a:r>
              <a:rPr lang="en-US" altLang="en-US" smtClean="0"/>
              <a:t>(e.g. old languages, compilers etc.)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Development/Maintenance Costs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0" y="1882775"/>
          <a:ext cx="9144000" cy="393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7" name="Bitmap Image" r:id="rId3" imgW="7923810" imgH="3409524" progId="Paint.Picture">
                  <p:embed/>
                </p:oleObj>
              </mc:Choice>
              <mc:Fallback>
                <p:oleObj name="Bitmap Image" r:id="rId3" imgW="7923810" imgH="3409524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82775"/>
                        <a:ext cx="9144000" cy="393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Maintenance Cost Factors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6200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mtClean="0"/>
              <a:t>Team stability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$$ reduced if same staff involved with them for some time</a:t>
            </a:r>
          </a:p>
          <a:p>
            <a:pPr>
              <a:lnSpc>
                <a:spcPct val="80000"/>
              </a:lnSpc>
            </a:pPr>
            <a:r>
              <a:rPr lang="en-US" altLang="en-US" smtClean="0"/>
              <a:t>Contractual responsibility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Developers of system may have no contractual responsibility for maintenance 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So no incentive to design for future change</a:t>
            </a:r>
          </a:p>
          <a:p>
            <a:pPr>
              <a:lnSpc>
                <a:spcPct val="80000"/>
              </a:lnSpc>
            </a:pPr>
            <a:r>
              <a:rPr lang="en-US" altLang="en-US" smtClean="0"/>
              <a:t>Staff skills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Maintenance staff often inexperienced and may have limited domain knowledge</a:t>
            </a:r>
          </a:p>
          <a:p>
            <a:pPr>
              <a:lnSpc>
                <a:spcPct val="80000"/>
              </a:lnSpc>
            </a:pPr>
            <a:r>
              <a:rPr lang="en-US" altLang="en-US" smtClean="0"/>
              <a:t>Program age and structure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As programs age, their structure degraded and they become harder to understand and change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Maintenance Prediction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0" y="1408113"/>
          <a:ext cx="9144000" cy="461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9" name="Bitmap Image" r:id="rId3" imgW="6885714" imgH="3476190" progId="Paint.Picture">
                  <p:embed/>
                </p:oleObj>
              </mc:Choice>
              <mc:Fallback>
                <p:oleObj name="Bitmap Image" r:id="rId3" imgW="6885714" imgH="3476190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08113"/>
                        <a:ext cx="9144000" cy="461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Complexity Metrics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Predictions of maintainability can be made by assessing complexity of system components</a:t>
            </a:r>
          </a:p>
          <a:p>
            <a:r>
              <a:rPr lang="en-US" altLang="en-US" smtClean="0"/>
              <a:t>Studies have shown that most maintenance effort spent on relatively small number of system components</a:t>
            </a:r>
          </a:p>
          <a:p>
            <a:r>
              <a:rPr lang="en-US" altLang="en-US" smtClean="0"/>
              <a:t>Complexity depends on</a:t>
            </a:r>
          </a:p>
          <a:p>
            <a:pPr lvl="1"/>
            <a:r>
              <a:rPr lang="en-US" altLang="en-US" smtClean="0"/>
              <a:t>Complexity of control structures</a:t>
            </a:r>
          </a:p>
          <a:p>
            <a:pPr lvl="1"/>
            <a:r>
              <a:rPr lang="en-US" altLang="en-US" smtClean="0"/>
              <a:t>Complexity of data structures</a:t>
            </a:r>
          </a:p>
          <a:p>
            <a:pPr lvl="1"/>
            <a:r>
              <a:rPr lang="en-US" altLang="en-US" smtClean="0"/>
              <a:t>Procedure and module size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Process Metrics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648200"/>
          </a:xfrm>
        </p:spPr>
        <p:txBody>
          <a:bodyPr/>
          <a:lstStyle/>
          <a:p>
            <a:r>
              <a:rPr lang="en-US" altLang="en-US" smtClean="0"/>
              <a:t>Process measurements may be used to assess maintainability</a:t>
            </a:r>
          </a:p>
          <a:p>
            <a:pPr lvl="1"/>
            <a:r>
              <a:rPr lang="en-US" altLang="en-US" smtClean="0"/>
              <a:t>Number of requests for corrective maintenance</a:t>
            </a:r>
          </a:p>
          <a:p>
            <a:pPr lvl="1"/>
            <a:r>
              <a:rPr lang="en-US" altLang="en-US" smtClean="0"/>
              <a:t>Average time required for impact analysis</a:t>
            </a:r>
          </a:p>
          <a:p>
            <a:pPr lvl="1"/>
            <a:r>
              <a:rPr lang="en-US" altLang="en-US" smtClean="0"/>
              <a:t>Average time taken to implement change request</a:t>
            </a:r>
          </a:p>
          <a:p>
            <a:pPr lvl="1"/>
            <a:r>
              <a:rPr lang="en-US" altLang="en-US" smtClean="0"/>
              <a:t>Number of outstanding change requests</a:t>
            </a:r>
          </a:p>
          <a:p>
            <a:r>
              <a:rPr lang="en-US" altLang="en-US" smtClean="0"/>
              <a:t>If any or all of these increasing, this may indicate decline in maintainability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Evolution processes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Evolution processes depend on</a:t>
            </a:r>
          </a:p>
          <a:p>
            <a:pPr lvl="1"/>
            <a:r>
              <a:rPr lang="en-US" altLang="en-US" smtClean="0"/>
              <a:t>The type of software being maintained;</a:t>
            </a:r>
          </a:p>
          <a:p>
            <a:pPr lvl="1"/>
            <a:r>
              <a:rPr lang="en-US" altLang="en-US" smtClean="0"/>
              <a:t>The development processes used;</a:t>
            </a:r>
          </a:p>
          <a:p>
            <a:pPr lvl="1"/>
            <a:r>
              <a:rPr lang="en-US" altLang="en-US" smtClean="0"/>
              <a:t>The skills and experience of the people involved.</a:t>
            </a:r>
          </a:p>
          <a:p>
            <a:r>
              <a:rPr lang="en-US" altLang="en-US" smtClean="0"/>
              <a:t>Proposals for change are the driver for system evolution. Change identification and evolution continue throughout the system lifetime.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Change Identification and Evolution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685800" y="1600200"/>
            <a:ext cx="7772400" cy="4648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4096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6705600" cy="427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System Evolution Process</a:t>
            </a:r>
          </a:p>
        </p:txBody>
      </p:sp>
      <p:pic>
        <p:nvPicPr>
          <p:cNvPr id="4198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57400"/>
            <a:ext cx="8458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Topics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Program evolution dynamics</a:t>
            </a:r>
          </a:p>
          <a:p>
            <a:r>
              <a:rPr lang="en-US" altLang="en-US" smtClean="0"/>
              <a:t>Software maintenance</a:t>
            </a:r>
          </a:p>
          <a:p>
            <a:r>
              <a:rPr lang="en-US" altLang="en-US" smtClean="0"/>
              <a:t>Evolution processes</a:t>
            </a:r>
          </a:p>
          <a:p>
            <a:r>
              <a:rPr lang="en-US" altLang="en-US" smtClean="0"/>
              <a:t>Legacy system evolution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Change Implementation</a:t>
            </a:r>
          </a:p>
        </p:txBody>
      </p:sp>
      <p:grpSp>
        <p:nvGrpSpPr>
          <p:cNvPr id="43011" name="Group 3"/>
          <p:cNvGrpSpPr>
            <a:grpSpLocks/>
          </p:cNvGrpSpPr>
          <p:nvPr/>
        </p:nvGrpSpPr>
        <p:grpSpPr bwMode="auto">
          <a:xfrm>
            <a:off x="457200" y="1130300"/>
            <a:ext cx="8686800" cy="5727700"/>
            <a:chOff x="0" y="720"/>
            <a:chExt cx="5472" cy="3608"/>
          </a:xfrm>
        </p:grpSpPr>
        <p:graphicFrame>
          <p:nvGraphicFramePr>
            <p:cNvPr id="43012" name="Object 4"/>
            <p:cNvGraphicFramePr>
              <a:graphicFrameLocks noChangeAspect="1"/>
            </p:cNvGraphicFramePr>
            <p:nvPr/>
          </p:nvGraphicFramePr>
          <p:xfrm>
            <a:off x="0" y="720"/>
            <a:ext cx="5472" cy="18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19" name="Bitmap Image" r:id="rId3" imgW="7400000" imgH="1247619" progId="Paint.Picture">
                    <p:embed/>
                  </p:oleObj>
                </mc:Choice>
                <mc:Fallback>
                  <p:oleObj name="Bitmap Image" r:id="rId3" imgW="7400000" imgH="1247619" progId="Paint.Picture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r="50833"/>
                        <a:stretch>
                          <a:fillRect/>
                        </a:stretch>
                      </p:blipFill>
                      <p:spPr bwMode="auto">
                        <a:xfrm>
                          <a:off x="0" y="720"/>
                          <a:ext cx="5472" cy="18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013" name="Object 5"/>
            <p:cNvGraphicFramePr>
              <a:graphicFrameLocks noChangeAspect="1"/>
            </p:cNvGraphicFramePr>
            <p:nvPr/>
          </p:nvGraphicFramePr>
          <p:xfrm>
            <a:off x="0" y="2544"/>
            <a:ext cx="5472" cy="17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20" name="Bitmap Image" r:id="rId5" imgW="7400000" imgH="1247619" progId="Paint.Picture">
                    <p:embed/>
                  </p:oleObj>
                </mc:Choice>
                <mc:Fallback>
                  <p:oleObj name="Bitmap Image" r:id="rId5" imgW="7400000" imgH="1247619" progId="Paint.Picture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48334"/>
                        <a:stretch>
                          <a:fillRect/>
                        </a:stretch>
                      </p:blipFill>
                      <p:spPr bwMode="auto">
                        <a:xfrm>
                          <a:off x="0" y="2544"/>
                          <a:ext cx="5472" cy="17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>
              <a:off x="5472" y="1824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 flipH="1">
              <a:off x="0" y="2832"/>
              <a:ext cx="5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>
              <a:off x="0" y="2832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Emergency Repair</a:t>
            </a:r>
          </a:p>
        </p:txBody>
      </p:sp>
      <p:grpSp>
        <p:nvGrpSpPr>
          <p:cNvPr id="44035" name="Group 3"/>
          <p:cNvGrpSpPr>
            <a:grpSpLocks/>
          </p:cNvGrpSpPr>
          <p:nvPr/>
        </p:nvGrpSpPr>
        <p:grpSpPr bwMode="auto">
          <a:xfrm>
            <a:off x="0" y="1752600"/>
            <a:ext cx="9144000" cy="4702175"/>
            <a:chOff x="0" y="1104"/>
            <a:chExt cx="5760" cy="2962"/>
          </a:xfrm>
        </p:grpSpPr>
        <p:graphicFrame>
          <p:nvGraphicFramePr>
            <p:cNvPr id="44036" name="Object 4"/>
            <p:cNvGraphicFramePr>
              <a:graphicFrameLocks noChangeAspect="1"/>
            </p:cNvGraphicFramePr>
            <p:nvPr/>
          </p:nvGraphicFramePr>
          <p:xfrm>
            <a:off x="0" y="1104"/>
            <a:ext cx="5760" cy="1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43" name="Bitmap Image" r:id="rId3" imgW="7457143" imgH="838095" progId="Paint.Picture">
                    <p:embed/>
                  </p:oleObj>
                </mc:Choice>
                <mc:Fallback>
                  <p:oleObj name="Bitmap Image" r:id="rId3" imgW="7457143" imgH="838095" progId="Paint.Picture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r="51666"/>
                        <a:stretch>
                          <a:fillRect/>
                        </a:stretch>
                      </p:blipFill>
                      <p:spPr bwMode="auto">
                        <a:xfrm>
                          <a:off x="0" y="1104"/>
                          <a:ext cx="5760" cy="13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37" name="Object 5"/>
            <p:cNvGraphicFramePr>
              <a:graphicFrameLocks noChangeAspect="1"/>
            </p:cNvGraphicFramePr>
            <p:nvPr/>
          </p:nvGraphicFramePr>
          <p:xfrm>
            <a:off x="0" y="2832"/>
            <a:ext cx="576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44" name="Bitmap Image" r:id="rId5" imgW="7457143" imgH="838095" progId="Paint.Picture">
                    <p:embed/>
                  </p:oleObj>
                </mc:Choice>
                <mc:Fallback>
                  <p:oleObj name="Bitmap Image" r:id="rId5" imgW="7457143" imgH="838095" progId="Paint.Picture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47501"/>
                        <a:stretch>
                          <a:fillRect/>
                        </a:stretch>
                      </p:blipFill>
                      <p:spPr bwMode="auto">
                        <a:xfrm>
                          <a:off x="0" y="2832"/>
                          <a:ext cx="5760" cy="1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038" name="Line 6"/>
            <p:cNvSpPr>
              <a:spLocks noChangeShapeType="1"/>
            </p:cNvSpPr>
            <p:nvPr/>
          </p:nvSpPr>
          <p:spPr bwMode="auto">
            <a:xfrm>
              <a:off x="5760" y="1680"/>
              <a:ext cx="0" cy="9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39" name="Line 7"/>
            <p:cNvSpPr>
              <a:spLocks noChangeShapeType="1"/>
            </p:cNvSpPr>
            <p:nvPr/>
          </p:nvSpPr>
          <p:spPr bwMode="auto">
            <a:xfrm flipH="1">
              <a:off x="0" y="2592"/>
              <a:ext cx="57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0" name="Line 8"/>
            <p:cNvSpPr>
              <a:spLocks noChangeShapeType="1"/>
            </p:cNvSpPr>
            <p:nvPr/>
          </p:nvSpPr>
          <p:spPr bwMode="auto">
            <a:xfrm>
              <a:off x="0" y="2592"/>
              <a:ext cx="0" cy="7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System re-engineering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Re-structuring or re-writing part or all of a </a:t>
            </a:r>
            <a:br>
              <a:rPr lang="en-US" altLang="en-US" smtClean="0"/>
            </a:br>
            <a:r>
              <a:rPr lang="en-US" altLang="en-US" smtClean="0"/>
              <a:t>legacy system without changing its </a:t>
            </a:r>
            <a:br>
              <a:rPr lang="en-US" altLang="en-US" smtClean="0"/>
            </a:br>
            <a:r>
              <a:rPr lang="en-US" altLang="en-US" smtClean="0"/>
              <a:t>functionality.</a:t>
            </a:r>
          </a:p>
          <a:p>
            <a:r>
              <a:rPr lang="en-US" altLang="en-US" smtClean="0"/>
              <a:t>Applicable where some but not all sub-systems of a larger system require frequent </a:t>
            </a:r>
            <a:br>
              <a:rPr lang="en-US" altLang="en-US" smtClean="0"/>
            </a:br>
            <a:r>
              <a:rPr lang="en-US" altLang="en-US" smtClean="0"/>
              <a:t>maintenance.</a:t>
            </a:r>
          </a:p>
          <a:p>
            <a:r>
              <a:rPr lang="en-US" altLang="en-US" smtClean="0"/>
              <a:t>Re-engineering involves adding effort to make them easier to maintain. The system may be re-structured and re-documented.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Advantages of Reengineering</a:t>
            </a:r>
          </a:p>
        </p:txBody>
      </p:sp>
      <p:sp>
        <p:nvSpPr>
          <p:cNvPr id="4608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Reduced risk</a:t>
            </a:r>
          </a:p>
          <a:p>
            <a:pPr lvl="1"/>
            <a:r>
              <a:rPr lang="en-US" altLang="en-US" smtClean="0"/>
              <a:t>There is a high risk in new software development. There may be development problems, staffing problems and specification problems.</a:t>
            </a:r>
          </a:p>
          <a:p>
            <a:r>
              <a:rPr lang="en-US" altLang="en-US" smtClean="0"/>
              <a:t>Reduced cost</a:t>
            </a:r>
          </a:p>
          <a:p>
            <a:pPr lvl="1"/>
            <a:r>
              <a:rPr lang="en-US" altLang="en-US" smtClean="0"/>
              <a:t>The cost of re-engineering is often significantly less than the costs of developing new software.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Forward and Re-engineering</a:t>
            </a:r>
          </a:p>
        </p:txBody>
      </p:sp>
      <p:pic>
        <p:nvPicPr>
          <p:cNvPr id="47107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90675"/>
            <a:ext cx="8839200" cy="367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re-engineering process</a:t>
            </a:r>
          </a:p>
        </p:txBody>
      </p:sp>
      <p:pic>
        <p:nvPicPr>
          <p:cNvPr id="481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19238"/>
            <a:ext cx="8686800" cy="404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Reengineering Process Activities</a:t>
            </a:r>
          </a:p>
        </p:txBody>
      </p:sp>
      <p:sp>
        <p:nvSpPr>
          <p:cNvPr id="4915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162800" cy="4953000"/>
          </a:xfrm>
        </p:spPr>
        <p:txBody>
          <a:bodyPr/>
          <a:lstStyle/>
          <a:p>
            <a:r>
              <a:rPr lang="en-US" altLang="en-US" smtClean="0"/>
              <a:t>Source code translation</a:t>
            </a:r>
          </a:p>
          <a:p>
            <a:pPr lvl="1"/>
            <a:r>
              <a:rPr lang="en-US" altLang="en-US" smtClean="0"/>
              <a:t>Convert code to a new language.</a:t>
            </a:r>
          </a:p>
          <a:p>
            <a:r>
              <a:rPr lang="en-US" altLang="en-US" smtClean="0"/>
              <a:t>Reverse engineering</a:t>
            </a:r>
          </a:p>
          <a:p>
            <a:pPr lvl="1"/>
            <a:r>
              <a:rPr lang="en-US" altLang="en-US" smtClean="0"/>
              <a:t>Analyze the program to understand it;</a:t>
            </a:r>
          </a:p>
          <a:p>
            <a:r>
              <a:rPr lang="en-US" altLang="en-US" smtClean="0"/>
              <a:t>Program structure improvement</a:t>
            </a:r>
          </a:p>
          <a:p>
            <a:pPr lvl="1"/>
            <a:r>
              <a:rPr lang="en-US" altLang="en-US" smtClean="0"/>
              <a:t>Restructure automatically for understandability;</a:t>
            </a:r>
          </a:p>
          <a:p>
            <a:r>
              <a:rPr lang="en-US" altLang="en-US" smtClean="0"/>
              <a:t>Program modularization</a:t>
            </a:r>
          </a:p>
          <a:p>
            <a:pPr lvl="1"/>
            <a:r>
              <a:rPr lang="en-US" altLang="en-US" smtClean="0"/>
              <a:t>Reorganize the program structure;</a:t>
            </a:r>
          </a:p>
          <a:p>
            <a:r>
              <a:rPr lang="en-US" altLang="en-US" smtClean="0"/>
              <a:t>Data reengineering</a:t>
            </a:r>
          </a:p>
          <a:p>
            <a:pPr lvl="1"/>
            <a:r>
              <a:rPr lang="en-US" altLang="en-US" smtClean="0"/>
              <a:t>Clean-up and restructure system data.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Re-engineering Approaches</a:t>
            </a:r>
          </a:p>
        </p:txBody>
      </p:sp>
      <p:sp>
        <p:nvSpPr>
          <p:cNvPr id="50179" name="Text Box 7"/>
          <p:cNvSpPr txBox="1">
            <a:spLocks noChangeArrowheads="1"/>
          </p:cNvSpPr>
          <p:nvPr/>
        </p:nvSpPr>
        <p:spPr bwMode="auto">
          <a:xfrm>
            <a:off x="1295400" y="1828800"/>
            <a:ext cx="2611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Automated program</a:t>
            </a:r>
            <a:br>
              <a:rPr lang="en-US" altLang="en-US"/>
            </a:br>
            <a:r>
              <a:rPr lang="en-US" altLang="en-US"/>
              <a:t>restructuring</a:t>
            </a:r>
          </a:p>
        </p:txBody>
      </p:sp>
      <p:sp>
        <p:nvSpPr>
          <p:cNvPr id="50180" name="Text Box 8"/>
          <p:cNvSpPr txBox="1">
            <a:spLocks noChangeArrowheads="1"/>
          </p:cNvSpPr>
          <p:nvPr/>
        </p:nvSpPr>
        <p:spPr bwMode="auto">
          <a:xfrm>
            <a:off x="6096000" y="1828800"/>
            <a:ext cx="2343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Program and data</a:t>
            </a:r>
            <a:br>
              <a:rPr lang="en-US" altLang="en-US"/>
            </a:br>
            <a:r>
              <a:rPr lang="en-US" altLang="en-US"/>
              <a:t>restructuring</a:t>
            </a:r>
          </a:p>
        </p:txBody>
      </p:sp>
      <p:sp>
        <p:nvSpPr>
          <p:cNvPr id="50181" name="Text Box 9"/>
          <p:cNvSpPr txBox="1">
            <a:spLocks noChangeArrowheads="1"/>
          </p:cNvSpPr>
          <p:nvPr/>
        </p:nvSpPr>
        <p:spPr bwMode="auto">
          <a:xfrm>
            <a:off x="593725" y="4119563"/>
            <a:ext cx="2484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Automated source </a:t>
            </a:r>
            <a:br>
              <a:rPr lang="en-US" altLang="en-US"/>
            </a:br>
            <a:r>
              <a:rPr lang="en-US" altLang="en-US"/>
              <a:t>code conversion</a:t>
            </a:r>
          </a:p>
        </p:txBody>
      </p:sp>
      <p:sp>
        <p:nvSpPr>
          <p:cNvPr id="50182" name="Text Box 10"/>
          <p:cNvSpPr txBox="1">
            <a:spLocks noChangeArrowheads="1"/>
          </p:cNvSpPr>
          <p:nvPr/>
        </p:nvSpPr>
        <p:spPr bwMode="auto">
          <a:xfrm>
            <a:off x="3794125" y="3968750"/>
            <a:ext cx="23399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Automated test</a:t>
            </a:r>
            <a:br>
              <a:rPr lang="en-US" altLang="en-US"/>
            </a:br>
            <a:r>
              <a:rPr lang="en-US" altLang="en-US"/>
              <a:t>restructuring with</a:t>
            </a:r>
            <a:br>
              <a:rPr lang="en-US" altLang="en-US"/>
            </a:br>
            <a:r>
              <a:rPr lang="en-US" altLang="en-US"/>
              <a:t>manual changes</a:t>
            </a:r>
          </a:p>
        </p:txBody>
      </p:sp>
      <p:sp>
        <p:nvSpPr>
          <p:cNvPr id="50183" name="Text Box 12"/>
          <p:cNvSpPr txBox="1">
            <a:spLocks noChangeArrowheads="1"/>
          </p:cNvSpPr>
          <p:nvPr/>
        </p:nvSpPr>
        <p:spPr bwMode="auto">
          <a:xfrm>
            <a:off x="6553200" y="3967163"/>
            <a:ext cx="24415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Restructuring plus</a:t>
            </a:r>
            <a:br>
              <a:rPr lang="en-US" altLang="en-US"/>
            </a:br>
            <a:r>
              <a:rPr lang="en-US" altLang="en-US"/>
              <a:t>architectural</a:t>
            </a:r>
            <a:br>
              <a:rPr lang="en-US" altLang="en-US"/>
            </a:br>
            <a:r>
              <a:rPr lang="en-US" altLang="en-US"/>
              <a:t>changes</a:t>
            </a:r>
          </a:p>
        </p:txBody>
      </p:sp>
      <p:sp>
        <p:nvSpPr>
          <p:cNvPr id="50184" name="Text Box 13"/>
          <p:cNvSpPr txBox="1">
            <a:spLocks noChangeArrowheads="1"/>
          </p:cNvSpPr>
          <p:nvPr/>
        </p:nvSpPr>
        <p:spPr bwMode="auto">
          <a:xfrm>
            <a:off x="6705600" y="5562600"/>
            <a:ext cx="196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Increased cost</a:t>
            </a:r>
          </a:p>
        </p:txBody>
      </p:sp>
      <p:sp>
        <p:nvSpPr>
          <p:cNvPr id="50185" name="Rectangle 14"/>
          <p:cNvSpPr>
            <a:spLocks noChangeArrowheads="1"/>
          </p:cNvSpPr>
          <p:nvPr/>
        </p:nvSpPr>
        <p:spPr bwMode="auto">
          <a:xfrm>
            <a:off x="304800" y="2590800"/>
            <a:ext cx="8534400" cy="1219200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A5002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0186" name="AutoShape 16"/>
          <p:cNvSpPr>
            <a:spLocks noChangeArrowheads="1"/>
          </p:cNvSpPr>
          <p:nvPr/>
        </p:nvSpPr>
        <p:spPr bwMode="auto">
          <a:xfrm>
            <a:off x="381000" y="5181600"/>
            <a:ext cx="8382000" cy="3810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1045462871 h 21600"/>
              <a:gd name="T4" fmla="*/ 2147483646 w 21600"/>
              <a:gd name="T5" fmla="*/ 2090926042 h 21600"/>
              <a:gd name="T6" fmla="*/ 2147483646 w 21600"/>
              <a:gd name="T7" fmla="*/ 104546287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66FF33"/>
              </a:gs>
              <a:gs pos="100000">
                <a:srgbClr val="A5002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Reengineering Cost Factors</a:t>
            </a:r>
          </a:p>
        </p:txBody>
      </p:sp>
      <p:sp>
        <p:nvSpPr>
          <p:cNvPr id="5120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The quality of the software to be reengineered.</a:t>
            </a:r>
          </a:p>
          <a:p>
            <a:r>
              <a:rPr lang="en-US" altLang="en-US" smtClean="0"/>
              <a:t>The tool support available for reengineering.</a:t>
            </a:r>
          </a:p>
          <a:p>
            <a:r>
              <a:rPr lang="en-US" altLang="en-US" smtClean="0"/>
              <a:t>The extent of the data conversion which is required.</a:t>
            </a:r>
          </a:p>
          <a:p>
            <a:r>
              <a:rPr lang="en-US" altLang="en-US" smtClean="0"/>
              <a:t>The availability of expert staff for reengineering. </a:t>
            </a:r>
          </a:p>
          <a:p>
            <a:pPr lvl="1"/>
            <a:r>
              <a:rPr lang="en-US" altLang="en-US" smtClean="0"/>
              <a:t>This can be a problem with old systems based on technology that is no longer widely used.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Legacy System Evolution</a:t>
            </a:r>
          </a:p>
        </p:txBody>
      </p:sp>
      <p:sp>
        <p:nvSpPr>
          <p:cNvPr id="5222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Organizations that rely on legacy systems must choose a strategy for evolving these systems</a:t>
            </a:r>
          </a:p>
          <a:p>
            <a:pPr lvl="1"/>
            <a:r>
              <a:rPr lang="en-US" altLang="en-US" smtClean="0"/>
              <a:t>Scrap the system completely and modify business processes so that it is no longer required;</a:t>
            </a:r>
          </a:p>
          <a:p>
            <a:pPr lvl="1"/>
            <a:r>
              <a:rPr lang="en-US" altLang="en-US" smtClean="0"/>
              <a:t>Continue maintaining the system;</a:t>
            </a:r>
          </a:p>
          <a:p>
            <a:pPr lvl="1"/>
            <a:r>
              <a:rPr lang="en-US" altLang="en-US" smtClean="0"/>
              <a:t>Transform the system by re-engineering to improve its maintainability;</a:t>
            </a:r>
          </a:p>
          <a:p>
            <a:pPr lvl="1"/>
            <a:r>
              <a:rPr lang="en-US" altLang="en-US" smtClean="0"/>
              <a:t>Replace the system with a new system.</a:t>
            </a:r>
          </a:p>
          <a:p>
            <a:r>
              <a:rPr lang="en-US" altLang="en-US" smtClean="0"/>
              <a:t>The strategy chosen should depend on the system quality and its business value.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Software Change (1)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7200" smtClean="0"/>
              <a:t>Managing processes of software system change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System Quality and Business Value</a:t>
            </a:r>
          </a:p>
        </p:txBody>
      </p:sp>
      <p:pic>
        <p:nvPicPr>
          <p:cNvPr id="5325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6477000" cy="434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Text Box 7"/>
          <p:cNvSpPr txBox="1">
            <a:spLocks noChangeArrowheads="1"/>
          </p:cNvSpPr>
          <p:nvPr/>
        </p:nvSpPr>
        <p:spPr bwMode="auto">
          <a:xfrm rot="-5400000">
            <a:off x="477044" y="3790156"/>
            <a:ext cx="2033588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Business value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Legacy System Categories</a:t>
            </a:r>
          </a:p>
        </p:txBody>
      </p:sp>
      <p:sp>
        <p:nvSpPr>
          <p:cNvPr id="542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smtClean="0"/>
              <a:t>Low quality, low business value</a:t>
            </a:r>
          </a:p>
          <a:p>
            <a:pPr lvl="1"/>
            <a:r>
              <a:rPr lang="en-US" altLang="en-US" sz="2000" smtClean="0"/>
              <a:t>These systems should be scrapped. </a:t>
            </a:r>
          </a:p>
          <a:p>
            <a:r>
              <a:rPr lang="en-US" altLang="en-US" sz="2000" smtClean="0"/>
              <a:t>Low-quality, high-business value</a:t>
            </a:r>
          </a:p>
          <a:p>
            <a:pPr lvl="1"/>
            <a:r>
              <a:rPr lang="en-US" altLang="en-US" sz="2000" smtClean="0"/>
              <a:t>These make an important business contribution but are expensive to maintain. Should be re-engineered or replaced if a suitable system is available.</a:t>
            </a:r>
          </a:p>
          <a:p>
            <a:r>
              <a:rPr lang="en-US" altLang="en-US" sz="2000" smtClean="0"/>
              <a:t>High-quality, low-business value</a:t>
            </a:r>
          </a:p>
          <a:p>
            <a:pPr lvl="1"/>
            <a:r>
              <a:rPr lang="en-US" altLang="en-US" sz="2000" smtClean="0"/>
              <a:t>Replace with COTS, scrap completely or maintain.</a:t>
            </a:r>
          </a:p>
          <a:p>
            <a:r>
              <a:rPr lang="en-US" altLang="en-US" sz="2000" smtClean="0"/>
              <a:t>High-quality, high business value</a:t>
            </a:r>
          </a:p>
          <a:p>
            <a:pPr lvl="1"/>
            <a:r>
              <a:rPr lang="en-US" altLang="en-US" sz="2000" smtClean="0"/>
              <a:t>Continue in operation using normal system maintenance.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Business Value Assessment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Assessment should take different viewpoints into account</a:t>
            </a:r>
          </a:p>
          <a:p>
            <a:pPr lvl="1"/>
            <a:r>
              <a:rPr lang="en-US" altLang="en-US" smtClean="0"/>
              <a:t>System end-users;</a:t>
            </a:r>
          </a:p>
          <a:p>
            <a:pPr lvl="1"/>
            <a:r>
              <a:rPr lang="en-US" altLang="en-US" smtClean="0"/>
              <a:t>Business customers;</a:t>
            </a:r>
          </a:p>
          <a:p>
            <a:pPr lvl="1"/>
            <a:r>
              <a:rPr lang="en-US" altLang="en-US" smtClean="0"/>
              <a:t>Line managers;</a:t>
            </a:r>
          </a:p>
          <a:p>
            <a:pPr lvl="1"/>
            <a:r>
              <a:rPr lang="en-US" altLang="en-US" smtClean="0"/>
              <a:t>IT managers;</a:t>
            </a:r>
          </a:p>
          <a:p>
            <a:pPr lvl="1"/>
            <a:r>
              <a:rPr lang="en-US" altLang="en-US" smtClean="0"/>
              <a:t>Senior managers.</a:t>
            </a:r>
          </a:p>
          <a:p>
            <a:r>
              <a:rPr lang="en-US" altLang="en-US" smtClean="0"/>
              <a:t>Interview different stakeholders and collate results.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System Quality Assessment</a:t>
            </a:r>
          </a:p>
        </p:txBody>
      </p:sp>
      <p:sp>
        <p:nvSpPr>
          <p:cNvPr id="5632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Business process assessment</a:t>
            </a:r>
          </a:p>
          <a:p>
            <a:pPr lvl="1"/>
            <a:r>
              <a:rPr lang="en-US" altLang="en-US" smtClean="0"/>
              <a:t>How well does the business process support the current goals of the business?</a:t>
            </a:r>
          </a:p>
          <a:p>
            <a:r>
              <a:rPr lang="en-US" altLang="en-US" smtClean="0"/>
              <a:t>Environment assessment</a:t>
            </a:r>
          </a:p>
          <a:p>
            <a:pPr lvl="1"/>
            <a:r>
              <a:rPr lang="en-US" altLang="en-US" smtClean="0"/>
              <a:t>How effective is the system’s environment and how expensive is it to maintain?</a:t>
            </a:r>
          </a:p>
          <a:p>
            <a:r>
              <a:rPr lang="en-US" altLang="en-US" smtClean="0"/>
              <a:t>Application assessment</a:t>
            </a:r>
          </a:p>
          <a:p>
            <a:pPr lvl="1"/>
            <a:r>
              <a:rPr lang="en-US" altLang="en-US" smtClean="0"/>
              <a:t>What is the quality of the application software system?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Business Process Assessment</a:t>
            </a:r>
          </a:p>
        </p:txBody>
      </p:sp>
      <p:sp>
        <p:nvSpPr>
          <p:cNvPr id="573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848600" cy="4953000"/>
          </a:xfrm>
        </p:spPr>
        <p:txBody>
          <a:bodyPr/>
          <a:lstStyle/>
          <a:p>
            <a:r>
              <a:rPr lang="en-US" altLang="en-US" smtClean="0"/>
              <a:t>Use a viewpoint-oriented approach and seek answers from system stakeholders</a:t>
            </a:r>
          </a:p>
          <a:p>
            <a:pPr lvl="1"/>
            <a:r>
              <a:rPr lang="en-US" altLang="en-US" smtClean="0"/>
              <a:t>Is there a defined process model and is it followed?</a:t>
            </a:r>
          </a:p>
          <a:p>
            <a:pPr lvl="1"/>
            <a:r>
              <a:rPr lang="en-US" altLang="en-US" smtClean="0"/>
              <a:t>Do different parts of the organization use different processes for the same function?</a:t>
            </a:r>
          </a:p>
          <a:p>
            <a:pPr lvl="1"/>
            <a:r>
              <a:rPr lang="en-US" altLang="en-US" smtClean="0"/>
              <a:t>How has the process been adapted?</a:t>
            </a:r>
          </a:p>
          <a:p>
            <a:pPr lvl="1"/>
            <a:r>
              <a:rPr lang="en-US" altLang="en-US" smtClean="0"/>
              <a:t>What are the relationships with other business processes and are these necessary?</a:t>
            </a:r>
          </a:p>
          <a:p>
            <a:pPr lvl="1"/>
            <a:r>
              <a:rPr lang="en-US" altLang="en-US" smtClean="0"/>
              <a:t>Is the process effectively supported by the legacy application software?</a:t>
            </a:r>
          </a:p>
          <a:p>
            <a:r>
              <a:rPr lang="en-US" altLang="en-US" smtClean="0"/>
              <a:t>Example - a travel-office system may now have a low business value because of the widespread use of Web-based ordering.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Environment Assessment (1)</a:t>
            </a:r>
          </a:p>
        </p:txBody>
      </p:sp>
      <p:sp>
        <p:nvSpPr>
          <p:cNvPr id="5837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mtClean="0"/>
              <a:t>Supplier stability</a:t>
            </a:r>
          </a:p>
          <a:p>
            <a:pPr lvl="1"/>
            <a:r>
              <a:rPr lang="en-GB" altLang="en-US" smtClean="0"/>
              <a:t>Is the supplier is still in existence? </a:t>
            </a:r>
          </a:p>
          <a:p>
            <a:pPr lvl="1"/>
            <a:r>
              <a:rPr lang="en-GB" altLang="en-US" smtClean="0"/>
              <a:t>Is the supplier financially stable and likely to continue in existence? </a:t>
            </a:r>
          </a:p>
          <a:p>
            <a:pPr lvl="1"/>
            <a:r>
              <a:rPr lang="en-GB" altLang="en-US" smtClean="0"/>
              <a:t>If the supplier is no longer in business, does someone else maintain the systems? </a:t>
            </a:r>
          </a:p>
          <a:p>
            <a:r>
              <a:rPr lang="en-GB" altLang="en-US" smtClean="0"/>
              <a:t>Failure rate</a:t>
            </a:r>
          </a:p>
          <a:p>
            <a:pPr lvl="1"/>
            <a:r>
              <a:rPr lang="en-GB" altLang="en-US" smtClean="0"/>
              <a:t>Does the hardware have a high rate of reported failures? </a:t>
            </a:r>
          </a:p>
          <a:p>
            <a:pPr lvl="1"/>
            <a:r>
              <a:rPr lang="en-GB" altLang="en-US" smtClean="0"/>
              <a:t>Does the support software crash and force system restarts?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Environment Assessment (2)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mtClean="0"/>
              <a:t>Age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How old is the hardware and software? </a:t>
            </a:r>
          </a:p>
          <a:p>
            <a:pPr lvl="2">
              <a:lnSpc>
                <a:spcPct val="80000"/>
              </a:lnSpc>
            </a:pPr>
            <a:r>
              <a:rPr lang="en-GB" altLang="en-US" smtClean="0"/>
              <a:t>The older the hardware and support software, the more obsolete it will be. </a:t>
            </a:r>
          </a:p>
          <a:p>
            <a:pPr lvl="2">
              <a:lnSpc>
                <a:spcPct val="80000"/>
              </a:lnSpc>
            </a:pPr>
            <a:r>
              <a:rPr lang="en-GB" altLang="en-US" smtClean="0"/>
              <a:t>It may still function correctly but there could be significant economic and business benefits to moving to more modern systems.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Performance</a:t>
            </a:r>
          </a:p>
          <a:p>
            <a:pPr lvl="2">
              <a:lnSpc>
                <a:spcPct val="80000"/>
              </a:lnSpc>
            </a:pPr>
            <a:r>
              <a:rPr lang="en-GB" altLang="en-US" smtClean="0"/>
              <a:t>Is the performance of the system adequate? </a:t>
            </a:r>
          </a:p>
          <a:p>
            <a:pPr lvl="2">
              <a:lnSpc>
                <a:spcPct val="80000"/>
              </a:lnSpc>
            </a:pPr>
            <a:r>
              <a:rPr lang="en-GB" altLang="en-US" smtClean="0"/>
              <a:t>Do performance problems have a significant effect on system users?</a:t>
            </a:r>
            <a:endParaRPr lang="en-US" altLang="en-US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Environment Assessment (3)</a:t>
            </a:r>
          </a:p>
        </p:txBody>
      </p:sp>
      <p:sp>
        <p:nvSpPr>
          <p:cNvPr id="6041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000" smtClean="0"/>
              <a:t>Support requirements</a:t>
            </a:r>
          </a:p>
          <a:p>
            <a:pPr lvl="1"/>
            <a:r>
              <a:rPr lang="en-GB" altLang="en-US" sz="2000" smtClean="0"/>
              <a:t>What local support is required by the hardware and software? </a:t>
            </a:r>
          </a:p>
          <a:p>
            <a:pPr lvl="1"/>
            <a:r>
              <a:rPr lang="en-GB" altLang="en-US" sz="2000" smtClean="0"/>
              <a:t>If there are high costs associated with this support, it may be worth considering system replacement.</a:t>
            </a:r>
          </a:p>
          <a:p>
            <a:r>
              <a:rPr lang="en-GB" altLang="en-US" sz="2000" smtClean="0"/>
              <a:t>Maintenance costs</a:t>
            </a:r>
          </a:p>
          <a:p>
            <a:pPr lvl="1"/>
            <a:r>
              <a:rPr lang="en-GB" altLang="en-US" sz="2000" smtClean="0"/>
              <a:t>What are the costs of hardware maintenance and support software licences? </a:t>
            </a:r>
          </a:p>
          <a:p>
            <a:pPr lvl="1"/>
            <a:r>
              <a:rPr lang="en-GB" altLang="en-US" sz="2000" smtClean="0"/>
              <a:t>Older hardware may have higher maintenance costs than modern systems. </a:t>
            </a:r>
          </a:p>
          <a:p>
            <a:pPr lvl="1"/>
            <a:r>
              <a:rPr lang="en-GB" altLang="en-US" sz="2000" smtClean="0"/>
              <a:t>Support software may have high annual licensing costs.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Environment Assessment (4)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mtClean="0"/>
              <a:t>Interoperability</a:t>
            </a:r>
          </a:p>
          <a:p>
            <a:pPr lvl="1"/>
            <a:r>
              <a:rPr lang="en-GB" altLang="en-US" smtClean="0"/>
              <a:t>Are there problems interfacing the system to other systems? </a:t>
            </a:r>
          </a:p>
          <a:p>
            <a:pPr lvl="1"/>
            <a:r>
              <a:rPr lang="en-GB" altLang="en-US" smtClean="0"/>
              <a:t>Can compilers etc. be used with current versions of the operating system? </a:t>
            </a:r>
          </a:p>
          <a:p>
            <a:pPr lvl="1"/>
            <a:r>
              <a:rPr lang="en-GB" altLang="en-US" smtClean="0"/>
              <a:t>Is hardware emulation required?</a:t>
            </a:r>
            <a:endParaRPr lang="en-US" altLang="en-US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Application Assessment (1)</a:t>
            </a:r>
          </a:p>
        </p:txBody>
      </p:sp>
      <p:sp>
        <p:nvSpPr>
          <p:cNvPr id="6246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162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mtClean="0"/>
              <a:t>Support requirements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What local support is required by the hardware and software? 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If there are high costs associated with this support, it may be worth considering system replacement.</a:t>
            </a:r>
          </a:p>
          <a:p>
            <a:pPr>
              <a:lnSpc>
                <a:spcPct val="80000"/>
              </a:lnSpc>
            </a:pPr>
            <a:r>
              <a:rPr lang="en-GB" altLang="en-US" smtClean="0"/>
              <a:t>Maintenance costs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What are the costs of hardware maintenance and support software licences? 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Older hardware may have higher maintenance costs than modern systems. 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Support software may have high annual licensing costs.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Software Change (2)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800600"/>
          </a:xfrm>
        </p:spPr>
        <p:txBody>
          <a:bodyPr/>
          <a:lstStyle/>
          <a:p>
            <a:r>
              <a:rPr lang="en-US" altLang="en-US" smtClean="0"/>
              <a:t>Software change inevitable</a:t>
            </a:r>
          </a:p>
          <a:p>
            <a:pPr lvl="1"/>
            <a:r>
              <a:rPr lang="en-US" altLang="en-US" smtClean="0"/>
              <a:t>New requirements emerge when software used</a:t>
            </a:r>
          </a:p>
          <a:p>
            <a:pPr lvl="1"/>
            <a:r>
              <a:rPr lang="en-US" altLang="en-US" smtClean="0"/>
              <a:t>Business environment changes</a:t>
            </a:r>
          </a:p>
          <a:p>
            <a:pPr lvl="1"/>
            <a:r>
              <a:rPr lang="en-US" altLang="en-US" smtClean="0"/>
              <a:t>Errors must be repaired</a:t>
            </a:r>
          </a:p>
          <a:p>
            <a:pPr lvl="1"/>
            <a:r>
              <a:rPr lang="en-US" altLang="en-US" smtClean="0"/>
              <a:t>New equipment must be accommodated</a:t>
            </a:r>
          </a:p>
          <a:p>
            <a:pPr lvl="1"/>
            <a:r>
              <a:rPr lang="en-US" altLang="en-US" smtClean="0"/>
              <a:t>Performance or reliability may have to be improved</a:t>
            </a:r>
          </a:p>
          <a:p>
            <a:r>
              <a:rPr lang="en-US" altLang="en-US" smtClean="0"/>
              <a:t>Key problem for organizations:</a:t>
            </a:r>
          </a:p>
          <a:p>
            <a:pPr lvl="1"/>
            <a:r>
              <a:rPr lang="en-US" altLang="en-US" smtClean="0"/>
              <a:t>Implementing and managing change to legacy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Application Assessment (2)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mtClean="0"/>
              <a:t>Interoperability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Are there problems interfacing the system to other systems? 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Can compilers etc. be used with current versions of the operating system? 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Is hardware emulation required?</a:t>
            </a:r>
            <a:endParaRPr lang="en-US" altLang="en-US" smtClean="0"/>
          </a:p>
          <a:p>
            <a:pPr>
              <a:lnSpc>
                <a:spcPct val="80000"/>
              </a:lnSpc>
            </a:pPr>
            <a:r>
              <a:rPr lang="en-GB" altLang="en-US" smtClean="0"/>
              <a:t>Programming language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Are modern compilers available for the programming language used to develop the system? </a:t>
            </a:r>
          </a:p>
          <a:p>
            <a:pPr lvl="1">
              <a:lnSpc>
                <a:spcPct val="80000"/>
              </a:lnSpc>
            </a:pPr>
            <a:r>
              <a:rPr lang="en-GB" altLang="en-US" smtClean="0"/>
              <a:t>Is the programming language still used for new system development?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Application Assessment (3)</a:t>
            </a:r>
          </a:p>
        </p:txBody>
      </p:sp>
      <p:sp>
        <p:nvSpPr>
          <p:cNvPr id="6451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924800" cy="5410200"/>
          </a:xfrm>
        </p:spPr>
        <p:txBody>
          <a:bodyPr/>
          <a:lstStyle/>
          <a:p>
            <a:r>
              <a:rPr lang="en-GB" altLang="en-US" sz="2200" smtClean="0"/>
              <a:t>Configuration management</a:t>
            </a:r>
          </a:p>
          <a:p>
            <a:pPr lvl="1"/>
            <a:r>
              <a:rPr lang="en-GB" altLang="en-US" sz="2200" smtClean="0"/>
              <a:t>Are all versions of all parts of the system managed by a configuration management system? </a:t>
            </a:r>
          </a:p>
          <a:p>
            <a:pPr lvl="1"/>
            <a:r>
              <a:rPr lang="en-GB" altLang="en-US" sz="2200" smtClean="0"/>
              <a:t>Is there an explicit description of the versions of components that are used in the current system?</a:t>
            </a:r>
          </a:p>
          <a:p>
            <a:r>
              <a:rPr lang="en-GB" altLang="en-US" sz="2200" smtClean="0"/>
              <a:t>Test data</a:t>
            </a:r>
          </a:p>
          <a:p>
            <a:pPr lvl="1"/>
            <a:r>
              <a:rPr lang="en-GB" altLang="en-US" sz="2200" smtClean="0"/>
              <a:t>Do test data for the system exist? </a:t>
            </a:r>
          </a:p>
          <a:p>
            <a:pPr lvl="1"/>
            <a:r>
              <a:rPr lang="en-GB" altLang="en-US" sz="2200" smtClean="0"/>
              <a:t>Is there a record of regression tests carried out when new features have been added to the system? </a:t>
            </a:r>
          </a:p>
          <a:p>
            <a:r>
              <a:rPr lang="en-GB" altLang="en-US" sz="2200" smtClean="0"/>
              <a:t>Personnel skills</a:t>
            </a:r>
          </a:p>
          <a:p>
            <a:pPr lvl="1"/>
            <a:r>
              <a:rPr lang="en-GB" altLang="en-US" sz="2200" smtClean="0"/>
              <a:t>Are there people available who have the skills to maintain the application? </a:t>
            </a:r>
          </a:p>
          <a:p>
            <a:pPr lvl="1"/>
            <a:r>
              <a:rPr lang="en-GB" altLang="en-US" sz="2200" smtClean="0"/>
              <a:t>Are there only a limited number of people who understand the system? </a:t>
            </a:r>
            <a:endParaRPr lang="en-US" altLang="en-US" sz="2200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System Measurement</a:t>
            </a:r>
          </a:p>
        </p:txBody>
      </p:sp>
      <p:sp>
        <p:nvSpPr>
          <p:cNvPr id="6553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You may collect quantitative data to make an assessment of the quality of the application system</a:t>
            </a:r>
          </a:p>
          <a:p>
            <a:pPr lvl="1"/>
            <a:r>
              <a:rPr lang="en-US" altLang="en-US" smtClean="0"/>
              <a:t>The number of system change requests; </a:t>
            </a:r>
          </a:p>
          <a:p>
            <a:pPr lvl="1"/>
            <a:r>
              <a:rPr lang="en-US" altLang="en-US" smtClean="0"/>
              <a:t>The number of different user interfaces used by the system;</a:t>
            </a:r>
          </a:p>
          <a:p>
            <a:pPr lvl="1"/>
            <a:r>
              <a:rPr lang="en-US" altLang="en-US" smtClean="0"/>
              <a:t>The volume of data used by the system.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Key points</a:t>
            </a:r>
          </a:p>
        </p:txBody>
      </p:sp>
      <p:sp>
        <p:nvSpPr>
          <p:cNvPr id="665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Software development and evolution should be a single iterative process.</a:t>
            </a:r>
          </a:p>
          <a:p>
            <a:r>
              <a:rPr lang="en-US" altLang="en-US" smtClean="0"/>
              <a:t>Lehman’s Laws describe a number of insights into system evolution.</a:t>
            </a:r>
          </a:p>
          <a:p>
            <a:r>
              <a:rPr lang="en-US" altLang="en-US" smtClean="0"/>
              <a:t>Three types of maintenance are bug fixing, modifying software for a new environment and implementing new requirements.</a:t>
            </a:r>
          </a:p>
          <a:p>
            <a:r>
              <a:rPr lang="en-US" altLang="en-US" smtClean="0"/>
              <a:t>For custom systems, maintenance costs usually exceed development costs.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Key points</a:t>
            </a:r>
          </a:p>
        </p:txBody>
      </p:sp>
      <p:sp>
        <p:nvSpPr>
          <p:cNvPr id="6758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The process of evolution is driven by requests for changes from system stakeholders.</a:t>
            </a:r>
          </a:p>
          <a:p>
            <a:r>
              <a:rPr lang="en-US" altLang="en-US" smtClean="0"/>
              <a:t>Software re-engineering is concerned with re-structuring and re-documenting software to make it easier to change.</a:t>
            </a:r>
          </a:p>
          <a:p>
            <a:r>
              <a:rPr lang="en-US" altLang="en-US" smtClean="0"/>
              <a:t>The business value of a legacy system and its quality should determine the evolution strategy that is used.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162800" cy="5334000"/>
          </a:xfrm>
        </p:spPr>
        <p:txBody>
          <a:bodyPr/>
          <a:lstStyle/>
          <a:p>
            <a:pPr algn="ctr"/>
            <a:r>
              <a:rPr lang="en-US" altLang="en-US" sz="8000" dirty="0" smtClean="0"/>
              <a:t>Now go and study</a:t>
            </a:r>
            <a:endParaRPr lang="en-US" altLang="en-US" sz="8000" dirty="0" smtClean="0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Software Change Strategies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876800"/>
          </a:xfrm>
        </p:spPr>
        <p:txBody>
          <a:bodyPr/>
          <a:lstStyle/>
          <a:p>
            <a:r>
              <a:rPr lang="en-US" altLang="en-US" smtClean="0"/>
              <a:t>Software maintenance</a:t>
            </a:r>
          </a:p>
          <a:p>
            <a:pPr lvl="1"/>
            <a:r>
              <a:rPr lang="en-US" altLang="en-US" smtClean="0"/>
              <a:t>Response to changed requirements</a:t>
            </a:r>
          </a:p>
          <a:p>
            <a:pPr lvl="1"/>
            <a:r>
              <a:rPr lang="en-US" altLang="en-US" smtClean="0"/>
              <a:t>Fundamental software structure stable</a:t>
            </a:r>
          </a:p>
          <a:p>
            <a:r>
              <a:rPr lang="en-US" altLang="en-US" smtClean="0"/>
              <a:t>Architectural transformation</a:t>
            </a:r>
          </a:p>
          <a:p>
            <a:pPr lvl="1"/>
            <a:r>
              <a:rPr lang="en-US" altLang="en-US" smtClean="0"/>
              <a:t>Generally from centralized architecture to distributed architecture</a:t>
            </a:r>
          </a:p>
          <a:p>
            <a:r>
              <a:rPr lang="en-US" altLang="en-US" smtClean="0"/>
              <a:t>Software re-engineering</a:t>
            </a:r>
          </a:p>
          <a:p>
            <a:pPr lvl="1"/>
            <a:r>
              <a:rPr lang="en-US" altLang="en-US" smtClean="0"/>
              <a:t>No new functionality added</a:t>
            </a:r>
          </a:p>
          <a:p>
            <a:pPr lvl="1"/>
            <a:r>
              <a:rPr lang="en-US" altLang="en-US" smtClean="0"/>
              <a:t>Restructured and reorganized</a:t>
            </a:r>
          </a:p>
          <a:p>
            <a:pPr lvl="1"/>
            <a:r>
              <a:rPr lang="en-US" altLang="en-US" smtClean="0"/>
              <a:t>To facilitate future changes</a:t>
            </a:r>
          </a:p>
          <a:p>
            <a:r>
              <a:rPr lang="en-US" altLang="en-US" smtClean="0"/>
              <a:t>Strategies may be applied separately or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Spiral Model Of Evolution</a:t>
            </a:r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71563"/>
            <a:ext cx="8686800" cy="553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Program Evolution Dynamics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Study of </a:t>
            </a:r>
            <a:r>
              <a:rPr lang="en-US" altLang="en-US" i="1" smtClean="0"/>
              <a:t>processes of system change</a:t>
            </a:r>
          </a:p>
          <a:p>
            <a:r>
              <a:rPr lang="en-US" altLang="en-US" smtClean="0"/>
              <a:t>Lehman and Belady </a:t>
            </a:r>
          </a:p>
          <a:p>
            <a:pPr lvl="1"/>
            <a:r>
              <a:rPr lang="en-US" altLang="en-US" smtClean="0"/>
              <a:t>Major empirical study</a:t>
            </a:r>
          </a:p>
          <a:p>
            <a:pPr lvl="1"/>
            <a:r>
              <a:rPr lang="en-US" altLang="en-US" smtClean="0"/>
              <a:t>Proposed ‘laws’ applying to all systems as they evolved</a:t>
            </a:r>
          </a:p>
          <a:p>
            <a:r>
              <a:rPr lang="en-US" altLang="en-US" smtClean="0"/>
              <a:t>Sensible observations rather than </a:t>
            </a:r>
            <a:r>
              <a:rPr lang="en-US" altLang="en-US" i="1" smtClean="0"/>
              <a:t>laws</a:t>
            </a:r>
          </a:p>
          <a:p>
            <a:pPr lvl="1"/>
            <a:r>
              <a:rPr lang="en-US" altLang="en-US" smtClean="0"/>
              <a:t>Applicable to large systems developed by large organizations</a:t>
            </a:r>
          </a:p>
          <a:p>
            <a:pPr lvl="1"/>
            <a:r>
              <a:rPr lang="en-US" altLang="en-US" smtClean="0"/>
              <a:t>Perhaps less applicable in other cases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Lehman’s Laws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Continuing Change</a:t>
            </a:r>
          </a:p>
          <a:p>
            <a:r>
              <a:rPr lang="en-US" altLang="en-US" smtClean="0"/>
              <a:t>Increasing Complexity</a:t>
            </a:r>
          </a:p>
          <a:p>
            <a:r>
              <a:rPr lang="en-US" altLang="en-US" smtClean="0"/>
              <a:t>Large Program Evolution</a:t>
            </a:r>
          </a:p>
          <a:p>
            <a:r>
              <a:rPr lang="en-US" altLang="en-US" smtClean="0"/>
              <a:t>Organizational Stability</a:t>
            </a:r>
          </a:p>
          <a:p>
            <a:r>
              <a:rPr lang="en-US" altLang="en-US" smtClean="0"/>
              <a:t>Conservation of Familiarity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 301 Class Notes">
  <a:themeElements>
    <a:clrScheme name="IS 301 Class 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 301 Class 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S 301 Class 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01 Class 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301 Class 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01 Class 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01 Class 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01 Class 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01 Class 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01 Class 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01 Class 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 301 Class Notes</Template>
  <TotalTime>56</TotalTime>
  <Words>1985</Words>
  <Application>Microsoft Office PowerPoint</Application>
  <PresentationFormat>On-screen Show (4:3)</PresentationFormat>
  <Paragraphs>305</Paragraphs>
  <Slides>55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2" baseType="lpstr">
      <vt:lpstr>Arial</vt:lpstr>
      <vt:lpstr>Bookman Old Style</vt:lpstr>
      <vt:lpstr>Wingdings</vt:lpstr>
      <vt:lpstr>Garamond</vt:lpstr>
      <vt:lpstr>Times New Roman</vt:lpstr>
      <vt:lpstr>IS 301 Class Notes</vt:lpstr>
      <vt:lpstr>Bitmap Image</vt:lpstr>
      <vt:lpstr>Software Evolution</vt:lpstr>
      <vt:lpstr>Objectives</vt:lpstr>
      <vt:lpstr>Topics</vt:lpstr>
      <vt:lpstr>Software Change (1)</vt:lpstr>
      <vt:lpstr>Software Change (2)</vt:lpstr>
      <vt:lpstr>Software Change Strategies</vt:lpstr>
      <vt:lpstr>Spiral Model Of Evolution</vt:lpstr>
      <vt:lpstr>Program Evolution Dynamics</vt:lpstr>
      <vt:lpstr>Lehman’s Laws</vt:lpstr>
      <vt:lpstr>Continuing Change</vt:lpstr>
      <vt:lpstr>Increasing Complexity</vt:lpstr>
      <vt:lpstr>Large Program Evolution</vt:lpstr>
      <vt:lpstr>Organizational Stability</vt:lpstr>
      <vt:lpstr>Conservation of Familiarity</vt:lpstr>
      <vt:lpstr>Applicability of  Lehman’s Laws</vt:lpstr>
      <vt:lpstr>Software Maintenance</vt:lpstr>
      <vt:lpstr>Maintenance Inevitable</vt:lpstr>
      <vt:lpstr>Tool/Problem Relation</vt:lpstr>
      <vt:lpstr>Types of Maintenance</vt:lpstr>
      <vt:lpstr>Distribution of Maintenance Effort</vt:lpstr>
      <vt:lpstr>Maintenance Costs</vt:lpstr>
      <vt:lpstr>Development/Maintenance Costs</vt:lpstr>
      <vt:lpstr>Maintenance Cost Factors</vt:lpstr>
      <vt:lpstr>Maintenance Prediction</vt:lpstr>
      <vt:lpstr>Complexity Metrics</vt:lpstr>
      <vt:lpstr>Process Metrics</vt:lpstr>
      <vt:lpstr>Evolution processes</vt:lpstr>
      <vt:lpstr>Change Identification and Evolution</vt:lpstr>
      <vt:lpstr>The System Evolution Process</vt:lpstr>
      <vt:lpstr>Change Implementation</vt:lpstr>
      <vt:lpstr>Emergency Repair</vt:lpstr>
      <vt:lpstr>System re-engineering</vt:lpstr>
      <vt:lpstr>Advantages of Reengineering</vt:lpstr>
      <vt:lpstr>Forward and Re-engineering</vt:lpstr>
      <vt:lpstr>The re-engineering process</vt:lpstr>
      <vt:lpstr>Reengineering Process Activities</vt:lpstr>
      <vt:lpstr>Re-engineering Approaches</vt:lpstr>
      <vt:lpstr>Reengineering Cost Factors</vt:lpstr>
      <vt:lpstr>Legacy System Evolution</vt:lpstr>
      <vt:lpstr>System Quality and Business Value</vt:lpstr>
      <vt:lpstr>Legacy System Categories</vt:lpstr>
      <vt:lpstr>Business Value Assessment</vt:lpstr>
      <vt:lpstr>System Quality Assessment</vt:lpstr>
      <vt:lpstr>Business Process Assessment</vt:lpstr>
      <vt:lpstr>Environment Assessment (1)</vt:lpstr>
      <vt:lpstr>Environment Assessment (2)</vt:lpstr>
      <vt:lpstr>Environment Assessment (3)</vt:lpstr>
      <vt:lpstr>Environment Assessment (4)</vt:lpstr>
      <vt:lpstr>Application Assessment (1)</vt:lpstr>
      <vt:lpstr>Application Assessment (2)</vt:lpstr>
      <vt:lpstr>Application Assessment (3)</vt:lpstr>
      <vt:lpstr>System Measurement</vt:lpstr>
      <vt:lpstr>Key points</vt:lpstr>
      <vt:lpstr>Key points</vt:lpstr>
      <vt:lpstr>Now go and study</vt:lpstr>
    </vt:vector>
  </TitlesOfParts>
  <Manager>Frank Vanecek, DBA</Manager>
  <Company>Norwich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Evolution</dc:title>
  <dc:subject>IS 301 Lecture #28</dc:subject>
  <dc:creator>M. E. Kabay, PhD, CISSP</dc:creator>
  <dc:description>Note content (c) Ian Sommerville.</dc:description>
  <cp:lastModifiedBy>Michel E. Kabay</cp:lastModifiedBy>
  <cp:revision>7</cp:revision>
  <cp:lastPrinted>2000-03-28T00:08:39Z</cp:lastPrinted>
  <dcterms:created xsi:type="dcterms:W3CDTF">2004-10-26T17:59:17Z</dcterms:created>
  <dcterms:modified xsi:type="dcterms:W3CDTF">2018-03-28T16:41:07Z</dcterms:modified>
  <cp:category/>
</cp:coreProperties>
</file>