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3"/>
  </p:notesMasterIdLst>
  <p:handoutMasterIdLst>
    <p:handoutMasterId r:id="rId44"/>
  </p:handoutMasterIdLst>
  <p:sldIdLst>
    <p:sldId id="257" r:id="rId2"/>
    <p:sldId id="593" r:id="rId3"/>
    <p:sldId id="580" r:id="rId4"/>
    <p:sldId id="594" r:id="rId5"/>
    <p:sldId id="595" r:id="rId6"/>
    <p:sldId id="596" r:id="rId7"/>
    <p:sldId id="579" r:id="rId8"/>
    <p:sldId id="598" r:id="rId9"/>
    <p:sldId id="597" r:id="rId10"/>
    <p:sldId id="608" r:id="rId11"/>
    <p:sldId id="599" r:id="rId12"/>
    <p:sldId id="600" r:id="rId13"/>
    <p:sldId id="601" r:id="rId14"/>
    <p:sldId id="602" r:id="rId15"/>
    <p:sldId id="603" r:id="rId16"/>
    <p:sldId id="607" r:id="rId17"/>
    <p:sldId id="581" r:id="rId18"/>
    <p:sldId id="592" r:id="rId19"/>
    <p:sldId id="609" r:id="rId20"/>
    <p:sldId id="585" r:id="rId21"/>
    <p:sldId id="584" r:id="rId22"/>
    <p:sldId id="610" r:id="rId23"/>
    <p:sldId id="590" r:id="rId24"/>
    <p:sldId id="589" r:id="rId25"/>
    <p:sldId id="611" r:id="rId26"/>
    <p:sldId id="605" r:id="rId27"/>
    <p:sldId id="606" r:id="rId28"/>
    <p:sldId id="612" r:id="rId29"/>
    <p:sldId id="604" r:id="rId30"/>
    <p:sldId id="587" r:id="rId31"/>
    <p:sldId id="613" r:id="rId32"/>
    <p:sldId id="588" r:id="rId33"/>
    <p:sldId id="614" r:id="rId34"/>
    <p:sldId id="583" r:id="rId35"/>
    <p:sldId id="615" r:id="rId36"/>
    <p:sldId id="616" r:id="rId37"/>
    <p:sldId id="617" r:id="rId38"/>
    <p:sldId id="618" r:id="rId39"/>
    <p:sldId id="619" r:id="rId40"/>
    <p:sldId id="620" r:id="rId41"/>
    <p:sldId id="578" r:id="rId42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0" autoAdjust="0"/>
    <p:restoredTop sz="86352" autoAdjust="0"/>
  </p:normalViewPr>
  <p:slideViewPr>
    <p:cSldViewPr>
      <p:cViewPr varScale="1">
        <p:scale>
          <a:sx n="82" d="100"/>
          <a:sy n="82" d="100"/>
        </p:scale>
        <p:origin x="110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89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16" y="82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5.xml"/><Relationship Id="rId18" Type="http://schemas.openxmlformats.org/officeDocument/2006/relationships/slide" Target="slides/slide23.xml"/><Relationship Id="rId3" Type="http://schemas.openxmlformats.org/officeDocument/2006/relationships/slide" Target="slides/slide4.xml"/><Relationship Id="rId21" Type="http://schemas.openxmlformats.org/officeDocument/2006/relationships/slide" Target="slides/slide29.xml"/><Relationship Id="rId7" Type="http://schemas.openxmlformats.org/officeDocument/2006/relationships/slide" Target="slides/slide8.xml"/><Relationship Id="rId12" Type="http://schemas.openxmlformats.org/officeDocument/2006/relationships/slide" Target="slides/slide14.xml"/><Relationship Id="rId17" Type="http://schemas.openxmlformats.org/officeDocument/2006/relationships/slide" Target="slides/slide21.xml"/><Relationship Id="rId25" Type="http://schemas.openxmlformats.org/officeDocument/2006/relationships/slide" Target="slides/slide41.xml"/><Relationship Id="rId2" Type="http://schemas.openxmlformats.org/officeDocument/2006/relationships/slide" Target="slides/slide3.xml"/><Relationship Id="rId16" Type="http://schemas.openxmlformats.org/officeDocument/2006/relationships/slide" Target="slides/slide20.xml"/><Relationship Id="rId20" Type="http://schemas.openxmlformats.org/officeDocument/2006/relationships/slide" Target="slides/slide26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24" Type="http://schemas.openxmlformats.org/officeDocument/2006/relationships/slide" Target="slides/slide34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32.xml"/><Relationship Id="rId10" Type="http://schemas.openxmlformats.org/officeDocument/2006/relationships/slide" Target="slides/slide12.xml"/><Relationship Id="rId19" Type="http://schemas.openxmlformats.org/officeDocument/2006/relationships/slide" Target="slides/slide24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43291"/>
            <a:ext cx="7053263" cy="22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41" tIns="44220" rIns="88441" bIns="442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POLITICS OF CYBERSPACE @ JCOGS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44165"/>
            <a:ext cx="7053263" cy="44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41" tIns="44220" rIns="88441" bIns="44220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 dirty="0"/>
              <a:t>Copyright © 2018 M. E. Kabay                             </a:t>
            </a:r>
            <a:fld id="{56FE725C-E0C2-4D1D-B105-12DF7B0A71E6}" type="slidenum">
              <a:rPr lang="en-US"/>
              <a:pPr/>
              <a:t>‹#›</a:t>
            </a:fld>
            <a:r>
              <a:rPr lang="fr-CA" dirty="0"/>
              <a:t>                                              All </a:t>
            </a:r>
            <a:r>
              <a:rPr lang="fr-CA" dirty="0" err="1"/>
              <a:t>rights</a:t>
            </a:r>
            <a:r>
              <a:rPr lang="fr-CA" dirty="0"/>
              <a:t> </a:t>
            </a:r>
            <a:r>
              <a:rPr lang="fr-CA" dirty="0" err="1"/>
              <a:t>reserved</a:t>
            </a:r>
            <a:r>
              <a:rPr lang="fr-C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75544" y="232420"/>
            <a:ext cx="4702175" cy="2324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ctr" defTabSz="935077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340  Class Notes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2963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7481" y="4422131"/>
            <a:ext cx="4858302" cy="418817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97481" y="8844261"/>
            <a:ext cx="4858302" cy="2324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ctr" defTabSz="935077">
              <a:defRPr sz="1100" b="0" i="1">
                <a:latin typeface="Garamond" pitchFamily="18" charset="0"/>
              </a:defRPr>
            </a:lvl1pPr>
          </a:lstStyle>
          <a:p>
            <a:r>
              <a:rPr lang="en-US" dirty="0"/>
              <a:t>Copyright © 2002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34784" y="8844261"/>
            <a:ext cx="1019417" cy="2324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ctr" defTabSz="935077">
              <a:defRPr sz="1100" b="0">
                <a:latin typeface="Garamond" pitchFamily="18" charset="0"/>
              </a:defRPr>
            </a:lvl1pPr>
          </a:lstStyle>
          <a:p>
            <a:r>
              <a:rPr lang="en-US" dirty="0"/>
              <a:t>1-</a:t>
            </a:r>
            <a:fld id="{D976C8F9-028E-484A-8241-77FC3C56C6EF}" type="slidenum">
              <a:rPr lang="en-US"/>
              <a:pPr/>
              <a:t>‹#›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870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2002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9C5BF17-0ACF-4E8F-8A04-AB0BB80870A2}" type="slidenum">
              <a:rPr lang="en-US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481" y="4802314"/>
            <a:ext cx="4858302" cy="3807988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1900" b="1" dirty="0"/>
              <a:t>M. E. Kabay, PhD, CISSP </a:t>
            </a:r>
          </a:p>
        </p:txBody>
      </p:sp>
    </p:spTree>
    <p:extLst>
      <p:ext uri="{BB962C8B-B14F-4D97-AF65-F5344CB8AC3E}">
        <p14:creationId xmlns:p14="http://schemas.microsoft.com/office/powerpoint/2010/main" val="243942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3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45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62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85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79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76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55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50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94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76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95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50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44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19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2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57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16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61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6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30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077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53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74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948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55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480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024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595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865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5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150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387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2002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19177D26-2DB4-430C-92F2-DB42CFA34E12}" type="slidenum">
              <a:rPr lang="en-US"/>
              <a:pPr/>
              <a:t>41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3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4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2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4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91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9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661D8A99-02C3-4E07-8723-96C95229B775}" type="slidenum">
              <a:rPr lang="en-US" sz="180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 userDrawn="1"/>
        </p:nvSpPr>
        <p:spPr bwMode="auto">
          <a:xfrm>
            <a:off x="3322638" y="6643688"/>
            <a:ext cx="25779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© 2018 M. E. Kabay.  All rights reserved.</a:t>
            </a:r>
          </a:p>
        </p:txBody>
      </p:sp>
      <p:pic>
        <p:nvPicPr>
          <p:cNvPr id="8" name="Picture 7" descr="NWU_2c_stacked_logo_1-inch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35696" y="0"/>
            <a:ext cx="908304" cy="792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4800" i="1" dirty="0"/>
              <a:t>Politics of Cyberspace</a:t>
            </a:r>
            <a:br>
              <a:rPr lang="en-US" sz="4800" dirty="0"/>
            </a:br>
            <a:r>
              <a:rPr lang="en-US" sz="4800" i="1" dirty="0"/>
              <a:t>@ JCOGS</a:t>
            </a:r>
            <a:br>
              <a:rPr lang="en-US" sz="4800" dirty="0"/>
            </a:br>
            <a:br>
              <a:rPr lang="en-US" sz="4800" dirty="0"/>
            </a:br>
            <a:r>
              <a:rPr lang="en-US" sz="7200" dirty="0"/>
              <a:t>Social Media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M. E. Kabay, PhD, CISSP-ISSMP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Professor of Computer Information Systems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School of Business &amp; Management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College of Professional Schools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Norwich University</a:t>
            </a:r>
          </a:p>
          <a:p>
            <a:pPr algn="ctr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C3F3-0D76-4467-A739-D281EE4E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ECE5-D41B-4622-A9D3-ABADE583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1752600"/>
          </a:xfrm>
        </p:spPr>
        <p:txBody>
          <a:bodyPr/>
          <a:lstStyle/>
          <a:p>
            <a:r>
              <a:rPr lang="en-US" dirty="0"/>
              <a:t>Originally “weblogs”</a:t>
            </a:r>
          </a:p>
          <a:p>
            <a:r>
              <a:rPr lang="en-US" dirty="0"/>
              <a:t>Diary-like “posts” w/ most recent first</a:t>
            </a:r>
          </a:p>
          <a:p>
            <a:r>
              <a:rPr lang="en-US" dirty="0"/>
              <a:t>~440M bloggers worldwide by 2017</a:t>
            </a:r>
          </a:p>
          <a:p>
            <a:r>
              <a:rPr lang="en-US" dirty="0"/>
              <a:t>Tumblr most used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E713C-CAC8-4930-8371-82085CD88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2971800"/>
            <a:ext cx="7515225" cy="358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C8E139-3FAF-4E4D-96FA-B0985BE1D480}"/>
              </a:ext>
            </a:extLst>
          </p:cNvPr>
          <p:cNvSpPr txBox="1"/>
          <p:nvPr/>
        </p:nvSpPr>
        <p:spPr>
          <a:xfrm>
            <a:off x="1524000" y="29718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Cumulative total of Tumblr blogs from May 2011 to April 2018</a:t>
            </a:r>
          </a:p>
          <a:p>
            <a:r>
              <a:rPr lang="en-US" sz="1400" dirty="0">
                <a:latin typeface="Arial Narrow" panose="020B0606020202030204" pitchFamily="34" charset="0"/>
              </a:rPr>
              <a:t>From &lt;</a:t>
            </a:r>
            <a:r>
              <a:rPr lang="en-US" sz="1400" b="0" dirty="0">
                <a:latin typeface="Arial Narrow" panose="020B0606020202030204" pitchFamily="34" charset="0"/>
              </a:rPr>
              <a:t> </a:t>
            </a:r>
            <a:r>
              <a:rPr lang="en-US" sz="1400" b="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https://www.statista.com/statistics/256235/total-cumulative-number-of-tumblr-blogs/</a:t>
            </a:r>
            <a:r>
              <a:rPr lang="en-US" sz="1400" b="0" dirty="0">
                <a:latin typeface="Arial Narrow" panose="020B0606020202030204" pitchFamily="34" charset="0"/>
              </a:rPr>
              <a:t> </a:t>
            </a:r>
            <a:r>
              <a:rPr lang="en-US" sz="1400" dirty="0">
                <a:latin typeface="Arial Narrow" panose="020B0606020202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3712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DFA5-6A40-4935-BFC6-0A9F90C6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(~1M users in 2017)</a:t>
            </a:r>
          </a:p>
        </p:txBody>
      </p:sp>
      <p:pic>
        <p:nvPicPr>
          <p:cNvPr id="7170" name="Picture 2" descr="AOL Instant Messenger Shuts Down">
            <a:extLst>
              <a:ext uri="{FF2B5EF4-FFF2-40B4-BE49-F238E27FC236}">
                <a16:creationId xmlns:a16="http://schemas.microsoft.com/office/drawing/2014/main" id="{12DB6120-0E57-4390-A089-7430D6048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143000"/>
            <a:ext cx="7480269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3827DC-E95B-4E01-B989-8C76916954CF}"/>
              </a:ext>
            </a:extLst>
          </p:cNvPr>
          <p:cNvSpPr txBox="1"/>
          <p:nvPr/>
        </p:nvSpPr>
        <p:spPr>
          <a:xfrm>
            <a:off x="1905000" y="5791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2017-12-15 R.I.P. AOL Instant Messenger</a:t>
            </a:r>
          </a:p>
        </p:txBody>
      </p:sp>
    </p:spTree>
    <p:extLst>
      <p:ext uri="{BB962C8B-B14F-4D97-AF65-F5344CB8AC3E}">
        <p14:creationId xmlns:p14="http://schemas.microsoft.com/office/powerpoint/2010/main" val="92338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09FB-47A5-462D-AECC-BAEDB085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(500M users 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19B6-42A1-4A3B-9E29-B03387260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8229600" cy="522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07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1691-53DF-4514-ACFD-30101B0B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MySpace</a:t>
            </a:r>
            <a:r>
              <a:rPr lang="en-US" dirty="0"/>
              <a:t> (50M users 2015)</a:t>
            </a:r>
          </a:p>
        </p:txBody>
      </p:sp>
      <p:pic>
        <p:nvPicPr>
          <p:cNvPr id="8194" name="Picture 2" descr="Image result for myspace">
            <a:extLst>
              <a:ext uri="{FF2B5EF4-FFF2-40B4-BE49-F238E27FC236}">
                <a16:creationId xmlns:a16="http://schemas.microsoft.com/office/drawing/2014/main" id="{EABBEABE-6186-4A80-923E-8FCB5619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7332"/>
            <a:ext cx="7392207" cy="480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66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D162-2FCD-4701-8F6F-77B6FE8E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(2.19B users 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D52D5-469B-4509-85FC-0DBD8C836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66800"/>
            <a:ext cx="7505700" cy="538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31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A942-B194-4E7A-8AE1-A9EC4D39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(327M users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750D4-98BD-426D-815D-453FF896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7162800" cy="1752600"/>
          </a:xfrm>
        </p:spPr>
        <p:txBody>
          <a:bodyPr/>
          <a:lstStyle/>
          <a:p>
            <a:r>
              <a:rPr lang="en-US" dirty="0"/>
              <a:t>Originally 140 characters – 280 in 2017</a:t>
            </a:r>
          </a:p>
          <a:p>
            <a:r>
              <a:rPr lang="en-US" dirty="0"/>
              <a:t>Anyone can read “tweets”</a:t>
            </a:r>
          </a:p>
          <a:p>
            <a:r>
              <a:rPr lang="en-US" dirty="0"/>
              <a:t>Must register to post tweets</a:t>
            </a:r>
          </a:p>
          <a:p>
            <a:r>
              <a:rPr lang="en-US" dirty="0"/>
              <a:t>Widely used mechanism for broadcasting information and opinions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20" name="Picture 4" descr="Image result for twitter logo">
            <a:extLst>
              <a:ext uri="{FF2B5EF4-FFF2-40B4-BE49-F238E27FC236}">
                <a16:creationId xmlns:a16="http://schemas.microsoft.com/office/drawing/2014/main" id="{E3253F61-4B35-40E4-9A0A-923EBE4C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2" y="3352800"/>
            <a:ext cx="3952240" cy="320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E4F67E-B8DC-44EB-85A4-F9A86DC91E3C}"/>
              </a:ext>
            </a:extLst>
          </p:cNvPr>
          <p:cNvSpPr txBox="1"/>
          <p:nvPr/>
        </p:nvSpPr>
        <p:spPr>
          <a:xfrm>
            <a:off x="304800" y="4058215"/>
            <a:ext cx="4419600" cy="224676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Donald Trump sent out</a:t>
            </a:r>
          </a:p>
          <a:p>
            <a:pPr marL="0" indent="0" algn="ctr">
              <a:buNone/>
            </a:pPr>
            <a:r>
              <a:rPr lang="en-US" sz="2800" i="1" dirty="0"/>
              <a:t>2,568 tweets</a:t>
            </a:r>
          </a:p>
          <a:p>
            <a:pPr marL="0" indent="0" algn="ctr">
              <a:buNone/>
            </a:pPr>
            <a:r>
              <a:rPr lang="en-US" sz="2800" i="1" dirty="0"/>
              <a:t>From 20 Jan 2017 through</a:t>
            </a:r>
          </a:p>
          <a:p>
            <a:pPr marL="0" indent="0" algn="ctr">
              <a:buNone/>
            </a:pPr>
            <a:r>
              <a:rPr lang="en-US" sz="2800" i="1" dirty="0"/>
              <a:t>20 Jan 2018.</a:t>
            </a:r>
          </a:p>
        </p:txBody>
      </p:sp>
    </p:spTree>
    <p:extLst>
      <p:ext uri="{BB962C8B-B14F-4D97-AF65-F5344CB8AC3E}">
        <p14:creationId xmlns:p14="http://schemas.microsoft.com/office/powerpoint/2010/main" val="3160899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7E0C-1A23-4631-B846-4397B3E8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Weibo (600M users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EADFF-00CB-4DB3-87FD-2470B8EE2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Generic term </a:t>
            </a:r>
            <a:r>
              <a:rPr lang="ja-JP" altLang="en-US" dirty="0"/>
              <a:t>微博 </a:t>
            </a:r>
            <a:r>
              <a:rPr lang="en-US" altLang="ja-JP" dirty="0"/>
              <a:t>means “microblog.”</a:t>
            </a:r>
          </a:p>
          <a:p>
            <a:pPr lvl="1"/>
            <a:r>
              <a:rPr lang="en-US" dirty="0"/>
              <a:t>Most popular: </a:t>
            </a:r>
            <a:r>
              <a:rPr lang="en-US" i="1" dirty="0"/>
              <a:t>Weibo.com </a:t>
            </a:r>
            <a:r>
              <a:rPr lang="en-US" dirty="0"/>
              <a:t>for </a:t>
            </a:r>
            <a:r>
              <a:rPr lang="en-US" i="1" dirty="0" err="1"/>
              <a:t>Sina</a:t>
            </a:r>
            <a:r>
              <a:rPr lang="en-US" i="1" dirty="0"/>
              <a:t> Weibo</a:t>
            </a:r>
          </a:p>
          <a:p>
            <a:pPr lvl="1"/>
            <a:r>
              <a:rPr lang="en-US" dirty="0"/>
              <a:t>Others: Alibaba, Baidu, </a:t>
            </a:r>
            <a:r>
              <a:rPr lang="en-US" dirty="0" err="1"/>
              <a:t>Ctrip</a:t>
            </a:r>
            <a:r>
              <a:rPr lang="en-US" dirty="0"/>
              <a:t>, JD.com, QQ, YY, WeChat, </a:t>
            </a:r>
            <a:r>
              <a:rPr lang="en-US" dirty="0" err="1"/>
              <a:t>Tmall</a:t>
            </a:r>
            <a:r>
              <a:rPr lang="en-US" dirty="0"/>
              <a:t>, Taobao</a:t>
            </a:r>
          </a:p>
          <a:p>
            <a:r>
              <a:rPr lang="en-US" dirty="0"/>
              <a:t>140 Chinese characters &gt; info than 280 letters via Twitter</a:t>
            </a:r>
          </a:p>
          <a:p>
            <a:r>
              <a:rPr lang="en-US" dirty="0" err="1"/>
              <a:t>Sina</a:t>
            </a:r>
            <a:r>
              <a:rPr lang="en-US" dirty="0"/>
              <a:t> Weibo – most used</a:t>
            </a:r>
          </a:p>
          <a:p>
            <a:r>
              <a:rPr lang="en-US" dirty="0"/>
              <a:t>Strictly monitored by Chinese government (see later under “Censorship”)</a:t>
            </a:r>
          </a:p>
        </p:txBody>
      </p:sp>
    </p:spTree>
    <p:extLst>
      <p:ext uri="{BB962C8B-B14F-4D97-AF65-F5344CB8AC3E}">
        <p14:creationId xmlns:p14="http://schemas.microsoft.com/office/powerpoint/2010/main" val="144292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634D-73A3-4F47-9616-8E1E12F5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Growth &amp; Projections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FF1EC-122B-46DD-96EC-8F42E61D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295400"/>
            <a:ext cx="6934200" cy="4509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1B1BB-DA43-435D-B283-BF3FC9782D6F}"/>
              </a:ext>
            </a:extLst>
          </p:cNvPr>
          <p:cNvSpPr txBox="1"/>
          <p:nvPr/>
        </p:nvSpPr>
        <p:spPr>
          <a:xfrm>
            <a:off x="967740" y="5957828"/>
            <a:ext cx="7429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Number of social network users </a:t>
            </a:r>
            <a:r>
              <a:rPr lang="en-US" sz="1600" i="1" dirty="0"/>
              <a:t>worldwide</a:t>
            </a:r>
            <a:r>
              <a:rPr lang="en-US" sz="1600" dirty="0"/>
              <a:t> from 2010 to 2021 (in billions).</a:t>
            </a:r>
            <a:r>
              <a:rPr lang="en-US" sz="1800" dirty="0"/>
              <a:t>  </a:t>
            </a:r>
          </a:p>
          <a:p>
            <a:r>
              <a:rPr lang="en-US" sz="1600" dirty="0">
                <a:latin typeface="Arial Narrow" panose="020B0606020202030204" pitchFamily="34" charset="0"/>
              </a:rPr>
              <a:t>From &lt; </a:t>
            </a:r>
            <a:r>
              <a:rPr lang="en-US" sz="1600" b="0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https://www.statista.com/statistics/278414/number-of-worldwide-social-network-users/</a:t>
            </a:r>
            <a:r>
              <a:rPr lang="en-US" sz="1600" dirty="0">
                <a:latin typeface="Arial Narrow" panose="020B0606020202030204" pitchFamily="34" charset="0"/>
              </a:rPr>
              <a:t> &gt;.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740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6F61-08E0-49E5-9B1D-65674ECA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Profit Mechanism: Advertising &amp; </a:t>
            </a:r>
            <a:r>
              <a:rPr lang="en-US" dirty="0"/>
              <a:t>Profiling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0E00B-4DC1-45AC-AB58-7FC208D71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19" y="1295400"/>
            <a:ext cx="6939281" cy="464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D582D1-4A15-4BD2-940A-4978F85C6940}"/>
              </a:ext>
            </a:extLst>
          </p:cNvPr>
          <p:cNvSpPr txBox="1"/>
          <p:nvPr/>
        </p:nvSpPr>
        <p:spPr>
          <a:xfrm>
            <a:off x="914400" y="5997714"/>
            <a:ext cx="739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Facebook's advertising revenue worldwide from 2009 to 2017</a:t>
            </a:r>
          </a:p>
          <a:p>
            <a:r>
              <a:rPr lang="en-US" sz="1600" dirty="0">
                <a:latin typeface="Arial Narrow" panose="020B0606020202030204" pitchFamily="34" charset="0"/>
              </a:rPr>
              <a:t>From</a:t>
            </a:r>
            <a:r>
              <a:rPr lang="en-US" sz="1600" b="0" dirty="0"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&lt;</a:t>
            </a:r>
            <a:r>
              <a:rPr lang="en-US" sz="1600" b="0" dirty="0">
                <a:latin typeface="Arial Narrow" panose="020B0606020202030204" pitchFamily="34" charset="0"/>
              </a:rPr>
              <a:t> </a:t>
            </a:r>
            <a:r>
              <a:rPr lang="en-US" sz="1600" b="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https://www.statista.com/statistics/271258/facebooks-advertising-revenue-worldwide/</a:t>
            </a:r>
            <a:r>
              <a:rPr lang="en-US" sz="1600" b="0" dirty="0"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&gt;.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74D5B6-B99F-47B8-9736-DEFF885D8ED4}"/>
              </a:ext>
            </a:extLst>
          </p:cNvPr>
          <p:cNvSpPr txBox="1"/>
          <p:nvPr/>
        </p:nvSpPr>
        <p:spPr>
          <a:xfrm>
            <a:off x="5791200" y="212404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~$40B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11080E5-2E7B-413E-9B34-55FE38EC001A}"/>
              </a:ext>
            </a:extLst>
          </p:cNvPr>
          <p:cNvSpPr/>
          <p:nvPr/>
        </p:nvSpPr>
        <p:spPr bwMode="auto">
          <a:xfrm>
            <a:off x="6705600" y="2209800"/>
            <a:ext cx="457200" cy="228600"/>
          </a:xfrm>
          <a:prstGeom prst="rightArrow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59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2986-A407-4D51-AA07-18546D15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0E55A-7DF1-48A1-A775-934A0E041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quizzes used to store preferences</a:t>
            </a:r>
          </a:p>
          <a:p>
            <a:r>
              <a:rPr lang="en-US" dirty="0"/>
              <a:t>Analysis generates profiles</a:t>
            </a:r>
          </a:p>
          <a:p>
            <a:r>
              <a:rPr lang="en-US" dirty="0"/>
              <a:t>Profiles influence</a:t>
            </a:r>
          </a:p>
          <a:p>
            <a:pPr lvl="1"/>
            <a:r>
              <a:rPr lang="en-US" dirty="0"/>
              <a:t>What gets posted to user’s page</a:t>
            </a:r>
          </a:p>
          <a:p>
            <a:pPr lvl="1"/>
            <a:r>
              <a:rPr lang="en-US" dirty="0"/>
              <a:t>What </a:t>
            </a:r>
            <a:r>
              <a:rPr lang="en-US" i="1" dirty="0"/>
              <a:t>advertising</a:t>
            </a:r>
            <a:r>
              <a:rPr lang="en-US" dirty="0"/>
              <a:t> appears to user</a:t>
            </a:r>
          </a:p>
          <a:p>
            <a:r>
              <a:rPr lang="en-US" dirty="0"/>
              <a:t>Critics</a:t>
            </a:r>
          </a:p>
          <a:p>
            <a:pPr lvl="1"/>
            <a:r>
              <a:rPr lang="en-US" dirty="0"/>
              <a:t>Profiling generates political </a:t>
            </a:r>
            <a:r>
              <a:rPr lang="en-US" i="1" dirty="0"/>
              <a:t>bubbles</a:t>
            </a:r>
          </a:p>
          <a:p>
            <a:pPr lvl="2"/>
            <a:r>
              <a:rPr lang="en-US" dirty="0"/>
              <a:t>Only similar materials shown</a:t>
            </a:r>
          </a:p>
          <a:p>
            <a:pPr lvl="2"/>
            <a:r>
              <a:rPr lang="en-US" dirty="0"/>
              <a:t>“Echo chambers” worsen isolation of different opinion/preference groups</a:t>
            </a:r>
          </a:p>
        </p:txBody>
      </p:sp>
    </p:spTree>
    <p:extLst>
      <p:ext uri="{BB962C8B-B14F-4D97-AF65-F5344CB8AC3E}">
        <p14:creationId xmlns:p14="http://schemas.microsoft.com/office/powerpoint/2010/main" val="32183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3C7B-1A0D-4B97-BC9E-E14F2768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AA47-2910-41CB-A970-4C19642A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257800"/>
          </a:xfrm>
        </p:spPr>
        <p:txBody>
          <a:bodyPr/>
          <a:lstStyle/>
          <a:p>
            <a:r>
              <a:rPr lang="en-US" dirty="0"/>
              <a:t>Social-Media History</a:t>
            </a:r>
          </a:p>
          <a:p>
            <a:r>
              <a:rPr lang="en-US" dirty="0"/>
              <a:t>The Profit Mechanism: Advertising &amp; Profiling</a:t>
            </a:r>
          </a:p>
          <a:p>
            <a:r>
              <a:rPr lang="en-US" dirty="0"/>
              <a:t>Cambridge Analytica Case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dirty="0"/>
              <a:t>DISINFO via Social Media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dirty="0"/>
              <a:t>Trolling &amp; Cyberbullying</a:t>
            </a:r>
          </a:p>
          <a:p>
            <a:r>
              <a:rPr lang="en-US" dirty="0"/>
              <a:t>Privacy Issues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dirty="0"/>
              <a:t>Political</a:t>
            </a:r>
            <a:r>
              <a:rPr lang="en-US" baseline="0" dirty="0"/>
              <a:t> Implications</a:t>
            </a:r>
            <a:endParaRPr lang="en-US" dirty="0"/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dirty="0"/>
              <a:t>Censorship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dirty="0"/>
              <a:t>Return of Intermediation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dirty="0"/>
              <a:t>Surveillance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dirty="0"/>
              <a:t>Identity Theft using Social Media</a:t>
            </a:r>
          </a:p>
          <a:p>
            <a:r>
              <a:rPr lang="en-US" dirty="0"/>
              <a:t>Facebook Settings</a:t>
            </a:r>
          </a:p>
        </p:txBody>
      </p:sp>
    </p:spTree>
    <p:extLst>
      <p:ext uri="{BB962C8B-B14F-4D97-AF65-F5344CB8AC3E}">
        <p14:creationId xmlns:p14="http://schemas.microsoft.com/office/powerpoint/2010/main" val="412232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D192-0CFB-46FA-AA6C-EC03D504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Cambridge Analytica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E8AE-CB7C-4BD1-AD41-346D77166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UK political consulting firm (“CA”)</a:t>
            </a:r>
          </a:p>
          <a:p>
            <a:r>
              <a:rPr lang="en-US" dirty="0"/>
              <a:t>Researcher sold CA personality profiles of 87M Facebook users</a:t>
            </a:r>
          </a:p>
          <a:p>
            <a:pPr lvl="1"/>
            <a:r>
              <a:rPr lang="en-US" dirty="0"/>
              <a:t>Violated contract</a:t>
            </a:r>
          </a:p>
          <a:p>
            <a:pPr lvl="1"/>
            <a:r>
              <a:rPr lang="en-US" dirty="0"/>
              <a:t>Only 270K users gave permission</a:t>
            </a:r>
          </a:p>
          <a:p>
            <a:pPr lvl="1"/>
            <a:r>
              <a:rPr lang="en-US" dirty="0"/>
              <a:t>But CA linked to their “friends” w/out notification</a:t>
            </a:r>
          </a:p>
          <a:p>
            <a:r>
              <a:rPr lang="en-US" dirty="0"/>
              <a:t>Owners/executives boasted about dirty-tricks campaigns in contracts to discredit politicians</a:t>
            </a:r>
          </a:p>
          <a:p>
            <a:r>
              <a:rPr lang="en-US" dirty="0"/>
              <a:t>May 1, 2018 CA filed for bankruptcy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26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36B1-E348-4339-88C6-AA8D4AFF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DISINFO</a:t>
            </a:r>
            <a:r>
              <a:rPr lang="en-US" baseline="0" dirty="0"/>
              <a:t> via Social Media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C67B4-05FB-46C7-B4E8-5DBCFD08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543800" cy="5181600"/>
          </a:xfrm>
        </p:spPr>
        <p:txBody>
          <a:bodyPr/>
          <a:lstStyle/>
          <a:p>
            <a:r>
              <a:rPr lang="en-US" dirty="0"/>
              <a:t>DISINFO = disinformation = deliberately incorrect information or false rumors</a:t>
            </a:r>
          </a:p>
          <a:p>
            <a:r>
              <a:rPr lang="en-US" dirty="0"/>
              <a:t>Methods for spreading DISINFO</a:t>
            </a:r>
          </a:p>
          <a:p>
            <a:pPr lvl="1"/>
            <a:r>
              <a:rPr lang="en-US" dirty="0"/>
              <a:t>Selective censorship (e.g., China)</a:t>
            </a:r>
          </a:p>
          <a:p>
            <a:pPr lvl="1"/>
            <a:r>
              <a:rPr lang="en-US" dirty="0"/>
              <a:t>Hacking/leaking (e.g., DNC email hack)</a:t>
            </a:r>
          </a:p>
          <a:p>
            <a:pPr lvl="1"/>
            <a:r>
              <a:rPr lang="en-US" dirty="0"/>
              <a:t>Tricking search algorithms (e.g., padding sites with thousands of invisible links to target to raise its profile in GOOGLE search)</a:t>
            </a:r>
          </a:p>
          <a:p>
            <a:pPr lvl="1"/>
            <a:r>
              <a:rPr lang="en-US" dirty="0"/>
              <a:t>Bots (from “ro</a:t>
            </a:r>
            <a:r>
              <a:rPr lang="en-US" i="1" dirty="0"/>
              <a:t>bots</a:t>
            </a:r>
            <a:r>
              <a:rPr lang="en-US" dirty="0"/>
              <a:t>”): automated fake users to spread false information</a:t>
            </a:r>
          </a:p>
          <a:p>
            <a:pPr lvl="1"/>
            <a:r>
              <a:rPr lang="en-US" dirty="0"/>
              <a:t>Trolls: humans who deliberately post lies and accusations to generate controversy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25398-B030-4F45-BE37-CDD62940B082}"/>
              </a:ext>
            </a:extLst>
          </p:cNvPr>
          <p:cNvSpPr txBox="1"/>
          <p:nvPr/>
        </p:nvSpPr>
        <p:spPr>
          <a:xfrm>
            <a:off x="990600" y="6324601"/>
            <a:ext cx="7162800" cy="30777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https://medium.com/center-for-data-science/the-state-of-disinformation-on-social-media-397d3c30f56a</a:t>
            </a:r>
          </a:p>
        </p:txBody>
      </p:sp>
    </p:spTree>
    <p:extLst>
      <p:ext uri="{BB962C8B-B14F-4D97-AF65-F5344CB8AC3E}">
        <p14:creationId xmlns:p14="http://schemas.microsoft.com/office/powerpoint/2010/main" val="229263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0B7E-65CD-44E6-98B2-FBC5F508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DISINFO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8787-CC55-42CA-8FD1-4EF07DB76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Aug-Oct 2016: Users read more from top 20 false news stories than from authentic information</a:t>
            </a:r>
          </a:p>
          <a:p>
            <a:r>
              <a:rPr lang="en-US" dirty="0"/>
              <a:t>Oct 2016: 400K bots posted 3.8M tweets</a:t>
            </a:r>
          </a:p>
          <a:p>
            <a:r>
              <a:rPr lang="en-US" dirty="0"/>
              <a:t>Credibility of false news</a:t>
            </a:r>
          </a:p>
          <a:p>
            <a:pPr lvl="1"/>
            <a:r>
              <a:rPr lang="en-US" dirty="0"/>
              <a:t>Factual topics:</a:t>
            </a:r>
          </a:p>
          <a:p>
            <a:pPr lvl="2"/>
            <a:r>
              <a:rPr lang="en-US" dirty="0"/>
              <a:t>30-40% non-experts are tricked</a:t>
            </a:r>
          </a:p>
          <a:p>
            <a:pPr lvl="2"/>
            <a:r>
              <a:rPr lang="en-US" dirty="0"/>
              <a:t>15-20% experts tricked</a:t>
            </a:r>
          </a:p>
          <a:p>
            <a:pPr lvl="1"/>
            <a:r>
              <a:rPr lang="en-US" dirty="0"/>
              <a:t>Opinions:</a:t>
            </a:r>
          </a:p>
          <a:p>
            <a:pPr lvl="2"/>
            <a:r>
              <a:rPr lang="en-US" dirty="0"/>
              <a:t>60% non-experts tricked</a:t>
            </a:r>
          </a:p>
          <a:p>
            <a:pPr lvl="2"/>
            <a:r>
              <a:rPr lang="en-US" dirty="0"/>
              <a:t>30% experts tricked</a:t>
            </a:r>
          </a:p>
        </p:txBody>
      </p:sp>
    </p:spTree>
    <p:extLst>
      <p:ext uri="{BB962C8B-B14F-4D97-AF65-F5344CB8AC3E}">
        <p14:creationId xmlns:p14="http://schemas.microsoft.com/office/powerpoint/2010/main" val="3886715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E292-EA57-4D5D-91B7-7643772C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Trolling &amp; Cyberbullying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89C5-102E-4766-BDAE-60FF03BCE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4648200"/>
          </a:xfrm>
        </p:spPr>
        <p:txBody>
          <a:bodyPr/>
          <a:lstStyle/>
          <a:p>
            <a:r>
              <a:rPr lang="en-US" dirty="0"/>
              <a:t>Trolls</a:t>
            </a:r>
          </a:p>
          <a:p>
            <a:pPr lvl="1"/>
            <a:r>
              <a:rPr lang="en-US" dirty="0"/>
              <a:t>Deliberately foment discord</a:t>
            </a:r>
          </a:p>
          <a:p>
            <a:pPr lvl="1"/>
            <a:r>
              <a:rPr lang="en-US" dirty="0"/>
              <a:t>Post off-topic comments</a:t>
            </a:r>
          </a:p>
          <a:p>
            <a:pPr lvl="1"/>
            <a:r>
              <a:rPr lang="en-US" dirty="0"/>
              <a:t>Insults, abuse</a:t>
            </a:r>
          </a:p>
          <a:p>
            <a:r>
              <a:rPr lang="en-US" dirty="0"/>
              <a:t>Cyberbullies</a:t>
            </a:r>
          </a:p>
          <a:p>
            <a:pPr lvl="1"/>
            <a:r>
              <a:rPr lang="en-US" dirty="0"/>
              <a:t>Target specific individuals or groups</a:t>
            </a:r>
          </a:p>
          <a:p>
            <a:pPr lvl="1"/>
            <a:r>
              <a:rPr lang="en-US" dirty="0"/>
              <a:t>Post sneers, insults, &amp; lies</a:t>
            </a:r>
          </a:p>
          <a:p>
            <a:pPr lvl="1"/>
            <a:r>
              <a:rPr lang="en-US" dirty="0"/>
              <a:t>Can include threats of harm</a:t>
            </a:r>
          </a:p>
          <a:p>
            <a:pPr lvl="1"/>
            <a:r>
              <a:rPr lang="en-US" dirty="0"/>
              <a:t>May post doctored photographs</a:t>
            </a:r>
          </a:p>
          <a:p>
            <a:pPr lvl="1"/>
            <a:r>
              <a:rPr lang="en-US" dirty="0"/>
              <a:t>Often directed at women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11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6104-1C26-4F2C-94D1-90647822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557C-8EDE-4A22-9D77-C8D16F79F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772400" cy="5181600"/>
          </a:xfrm>
        </p:spPr>
        <p:txBody>
          <a:bodyPr/>
          <a:lstStyle/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Limits on who sees what about whom</a:t>
            </a:r>
          </a:p>
          <a:p>
            <a:r>
              <a:rPr lang="en-US" dirty="0"/>
              <a:t>Control</a:t>
            </a:r>
          </a:p>
          <a:p>
            <a:pPr lvl="1"/>
            <a:r>
              <a:rPr lang="en-US" dirty="0"/>
              <a:t>Degree to which confidentiality can be maintained</a:t>
            </a:r>
          </a:p>
          <a:p>
            <a:r>
              <a:rPr lang="en-US" dirty="0"/>
              <a:t>Classic failure of privacy</a:t>
            </a:r>
          </a:p>
          <a:p>
            <a:pPr lvl="1"/>
            <a:r>
              <a:rPr lang="en-US" dirty="0"/>
              <a:t>Young people send nude or otherwise embarrassing pictures to a few supposed friends</a:t>
            </a:r>
          </a:p>
          <a:p>
            <a:pPr lvl="2"/>
            <a:r>
              <a:rPr lang="en-US" dirty="0"/>
              <a:t>This is attempting to define </a:t>
            </a:r>
            <a:r>
              <a:rPr lang="en-US" i="1" dirty="0"/>
              <a:t>confidentiality</a:t>
            </a:r>
          </a:p>
          <a:p>
            <a:pPr lvl="1"/>
            <a:r>
              <a:rPr lang="en-US" dirty="0"/>
              <a:t>But recipients have complete </a:t>
            </a:r>
            <a:r>
              <a:rPr lang="en-US" i="1" dirty="0"/>
              <a:t>control</a:t>
            </a:r>
            <a:r>
              <a:rPr lang="en-US" dirty="0"/>
              <a:t> over whether they share info with others w/out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81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A091-A06A-4CEB-8CAF-F269FC7E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in Cyberspace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90AB5-C8AD-451E-844F-6009ACE21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ANYONE SHARING CONFIDENTIAL INFORMATION VIA ELECTRONIC MEANS HAS </a:t>
            </a:r>
          </a:p>
          <a:p>
            <a:pPr marL="0" indent="0" algn="ctr">
              <a:buNone/>
            </a:pPr>
            <a:r>
              <a:rPr lang="en-US" sz="8800" i="1" dirty="0">
                <a:solidFill>
                  <a:srgbClr val="C00000"/>
                </a:solidFill>
                <a:latin typeface="Arial Black" panose="020B0A04020102020204" pitchFamily="34" charset="0"/>
              </a:rPr>
              <a:t>NO CONTROL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OVER HOW THAT INFORMATION WILL BE USED BY RECIPIENTS.</a:t>
            </a:r>
          </a:p>
        </p:txBody>
      </p:sp>
    </p:spTree>
    <p:extLst>
      <p:ext uri="{BB962C8B-B14F-4D97-AF65-F5344CB8AC3E}">
        <p14:creationId xmlns:p14="http://schemas.microsoft.com/office/powerpoint/2010/main" val="4082223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E901-9AA4-42ED-B52D-9ECA4ECA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4CEA-3E3E-479A-98A1-AE81D1B96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951505" cy="4114800"/>
          </a:xfrm>
        </p:spPr>
        <p:txBody>
          <a:bodyPr/>
          <a:lstStyle/>
          <a:p>
            <a:r>
              <a:rPr lang="en-US" dirty="0"/>
              <a:t>Sharing information </a:t>
            </a:r>
            <a:br>
              <a:rPr lang="en-US" dirty="0"/>
            </a:br>
            <a:r>
              <a:rPr lang="en-US" dirty="0"/>
              <a:t>can challenge </a:t>
            </a:r>
            <a:br>
              <a:rPr lang="en-US" dirty="0"/>
            </a:br>
            <a:r>
              <a:rPr lang="en-US" dirty="0"/>
              <a:t>dictatorships</a:t>
            </a:r>
          </a:p>
          <a:p>
            <a:r>
              <a:rPr lang="en-US" dirty="0"/>
              <a:t>“Arab Spring” </a:t>
            </a:r>
            <a:br>
              <a:rPr lang="en-US" dirty="0"/>
            </a:br>
            <a:r>
              <a:rPr lang="en-US" dirty="0"/>
              <a:t>demonstrated power of </a:t>
            </a:r>
            <a:br>
              <a:rPr lang="en-US" dirty="0"/>
            </a:br>
            <a:r>
              <a:rPr lang="en-US" dirty="0"/>
              <a:t>uncontrolled communications via smart phones</a:t>
            </a:r>
          </a:p>
          <a:p>
            <a:r>
              <a:rPr lang="en-US" dirty="0"/>
              <a:t>Possible to </a:t>
            </a:r>
          </a:p>
          <a:p>
            <a:pPr lvl="1"/>
            <a:r>
              <a:rPr lang="en-US" dirty="0"/>
              <a:t>Distribute recordings challenging gov lies</a:t>
            </a:r>
          </a:p>
          <a:p>
            <a:pPr lvl="1"/>
            <a:r>
              <a:rPr lang="en-US" dirty="0"/>
              <a:t>Plan &amp; announce meetings, rallies</a:t>
            </a:r>
          </a:p>
          <a:p>
            <a:r>
              <a:rPr lang="en-US" dirty="0"/>
              <a:t>Terrifies dictators – shut down networks</a:t>
            </a:r>
          </a:p>
        </p:txBody>
      </p:sp>
      <p:pic>
        <p:nvPicPr>
          <p:cNvPr id="1026" name="Picture 2" descr="Image result for arab spring">
            <a:extLst>
              <a:ext uri="{FF2B5EF4-FFF2-40B4-BE49-F238E27FC236}">
                <a16:creationId xmlns:a16="http://schemas.microsoft.com/office/drawing/2014/main" id="{65BFCEB9-8CB0-46D5-831A-B45874C4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912905" cy="220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3D49A2-6CE3-4E90-94D6-8AE5EAB48661}"/>
              </a:ext>
            </a:extLst>
          </p:cNvPr>
          <p:cNvSpPr txBox="1"/>
          <p:nvPr/>
        </p:nvSpPr>
        <p:spPr>
          <a:xfrm>
            <a:off x="533400" y="5410200"/>
            <a:ext cx="8229600" cy="101566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0" dirty="0"/>
              <a:t>See for example </a:t>
            </a:r>
            <a:r>
              <a:rPr lang="en-US" dirty="0"/>
              <a:t>Banks, R. (2015). “Smartphones and social media: driving political revolution.” </a:t>
            </a:r>
            <a:r>
              <a:rPr lang="en-US" i="1" dirty="0"/>
              <a:t>Mobile Industry Review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&lt; </a:t>
            </a:r>
            <a:r>
              <a:rPr lang="en-US" sz="14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http://www.mobileindustryreview.com/2015/01/smartphones-and-social-media-revolution.html</a:t>
            </a:r>
            <a:r>
              <a:rPr lang="en-US" dirty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2190800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D14B-3315-4006-AB98-024F073B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Censorship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02A7C-0D6B-4118-AFB2-0A0F7FA0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137920"/>
            <a:ext cx="7848600" cy="44196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Amendment of US Constitution </a:t>
            </a:r>
          </a:p>
          <a:p>
            <a:pPr lvl="1"/>
            <a:r>
              <a:rPr lang="en-US" dirty="0"/>
              <a:t>Controls </a:t>
            </a:r>
            <a:r>
              <a:rPr lang="en-US" i="1" dirty="0"/>
              <a:t>government</a:t>
            </a:r>
            <a:r>
              <a:rPr lang="en-US" dirty="0"/>
              <a:t> suppression of information</a:t>
            </a:r>
          </a:p>
          <a:p>
            <a:pPr lvl="1"/>
            <a:r>
              <a:rPr lang="en-US" dirty="0"/>
              <a:t>No restriction on suppression by private individuals or organizations</a:t>
            </a:r>
          </a:p>
          <a:p>
            <a:r>
              <a:rPr lang="en-US" dirty="0"/>
              <a:t>Most other nations do </a:t>
            </a:r>
            <a:r>
              <a:rPr lang="en-US" i="1" dirty="0"/>
              <a:t>not</a:t>
            </a:r>
            <a:r>
              <a:rPr lang="en-US" dirty="0"/>
              <a:t> have severe restrictions on government control of information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hate speech</a:t>
            </a:r>
            <a:r>
              <a:rPr lang="en-US" dirty="0"/>
              <a:t> illegal in Canada &amp; EU</a:t>
            </a:r>
          </a:p>
          <a:p>
            <a:pPr lvl="1"/>
            <a:r>
              <a:rPr lang="en-US" dirty="0"/>
              <a:t>Anything that threatens power of dictatorships</a:t>
            </a:r>
          </a:p>
          <a:p>
            <a:pPr lvl="2"/>
            <a:r>
              <a:rPr lang="en-US" dirty="0"/>
              <a:t>Chinese suppression of challenges prime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432CF-60CE-4134-98E6-97864E8DAED8}"/>
              </a:ext>
            </a:extLst>
          </p:cNvPr>
          <p:cNvSpPr txBox="1"/>
          <p:nvPr/>
        </p:nvSpPr>
        <p:spPr>
          <a:xfrm>
            <a:off x="304800" y="5562600"/>
            <a:ext cx="8534400" cy="101566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0" dirty="0"/>
              <a:t>See for example </a:t>
            </a:r>
            <a:r>
              <a:rPr lang="en-US" dirty="0" err="1"/>
              <a:t>Heins</a:t>
            </a:r>
            <a:r>
              <a:rPr lang="en-US" dirty="0"/>
              <a:t>, M. (1993). </a:t>
            </a:r>
            <a:r>
              <a:rPr lang="en-US" i="1" dirty="0"/>
              <a:t>Sex, Sin and Blasphemy: A Guide to America’s Censorship Wars.</a:t>
            </a:r>
            <a:r>
              <a:rPr lang="en-US" dirty="0"/>
              <a:t> New Press 1993. Extract:</a:t>
            </a:r>
          </a:p>
          <a:p>
            <a:r>
              <a:rPr lang="en-US" dirty="0"/>
              <a:t>“What is Censorship?” &lt;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http://ncac.org/resource/what-is-censorship</a:t>
            </a:r>
            <a:r>
              <a:rPr lang="en-US" dirty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1685494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F0F0-9EF7-4C74-8DE8-CFCCF5A8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Censorship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0714A-FE81-4881-8282-CAC6F3068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5105400"/>
          </a:xfrm>
        </p:spPr>
        <p:txBody>
          <a:bodyPr/>
          <a:lstStyle/>
          <a:p>
            <a:r>
              <a:rPr lang="en-US" dirty="0"/>
              <a:t>Wolfson, S. (23 May 2018) “Donald Trump cannot block anyone on Twitter, court rules.” </a:t>
            </a:r>
            <a:r>
              <a:rPr lang="en-US" i="1" dirty="0"/>
              <a:t>The Guardian &lt; </a:t>
            </a:r>
            <a:r>
              <a:rPr lang="en-US" sz="20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http://tinyurl.com/y8v98zts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i="1" dirty="0"/>
              <a:t>&gt;</a:t>
            </a:r>
          </a:p>
          <a:p>
            <a:r>
              <a:rPr lang="en-US" dirty="0"/>
              <a:t>Reuters (29 Apr 2018) </a:t>
            </a:r>
            <a:r>
              <a:rPr lang="en-US" i="1" dirty="0"/>
              <a:t>“</a:t>
            </a:r>
            <a:r>
              <a:rPr lang="en-US" dirty="0"/>
              <a:t>Turkey blocks Wikipedia under law designed to protect national security.” </a:t>
            </a:r>
            <a:r>
              <a:rPr lang="en-US" i="1" dirty="0"/>
              <a:t>The Guardian</a:t>
            </a:r>
            <a:r>
              <a:rPr lang="en-US" dirty="0"/>
              <a:t> &lt; </a:t>
            </a:r>
            <a:r>
              <a:rPr lang="en-US" sz="20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http://tinyurl.com/lx884sq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dirty="0"/>
              <a:t>&gt;</a:t>
            </a:r>
          </a:p>
          <a:p>
            <a:r>
              <a:rPr lang="en-US" dirty="0"/>
              <a:t>Phillips, T. (14 Mar 2018) “Chinese reporter's spectacular eye-roll sparks viral memes and censorship.”</a:t>
            </a:r>
            <a:r>
              <a:rPr lang="en-US" b="0" dirty="0"/>
              <a:t> </a:t>
            </a:r>
            <a:r>
              <a:rPr lang="en-US" i="1" dirty="0"/>
              <a:t>The Guardian</a:t>
            </a:r>
            <a:r>
              <a:rPr lang="en-US" b="0" i="1" dirty="0"/>
              <a:t> &lt; </a:t>
            </a:r>
            <a:r>
              <a:rPr lang="en-US" sz="20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http://tinyurl.com/ycfrzvnp</a:t>
            </a:r>
            <a:r>
              <a:rPr lang="en-US" sz="2000" b="0" i="1" dirty="0">
                <a:latin typeface="Arial Narrow" panose="020B0606020202030204" pitchFamily="34" charset="0"/>
              </a:rPr>
              <a:t> </a:t>
            </a:r>
            <a:r>
              <a:rPr lang="en-US" b="0" i="1" dirty="0"/>
              <a:t>&gt;</a:t>
            </a:r>
          </a:p>
          <a:p>
            <a:r>
              <a:rPr lang="en-US" dirty="0" err="1"/>
              <a:t>Sharkov</a:t>
            </a:r>
            <a:r>
              <a:rPr lang="en-US" dirty="0"/>
              <a:t>, D. (31 May 2017) “</a:t>
            </a:r>
            <a:r>
              <a:rPr lang="en-US" dirty="0" err="1"/>
              <a:t>Pornhub</a:t>
            </a:r>
            <a:r>
              <a:rPr lang="en-US" dirty="0"/>
              <a:t> Posts Putin Critic Alexey </a:t>
            </a:r>
            <a:r>
              <a:rPr lang="en-US" dirty="0" err="1"/>
              <a:t>Navalny's</a:t>
            </a:r>
            <a:r>
              <a:rPr lang="en-US" dirty="0"/>
              <a:t> Anti-Government Film Online After Russian Court Bans It.” </a:t>
            </a:r>
            <a:r>
              <a:rPr lang="en-US" i="1" dirty="0"/>
              <a:t>Newsweek</a:t>
            </a:r>
            <a:br>
              <a:rPr lang="en-US" dirty="0"/>
            </a:br>
            <a:r>
              <a:rPr lang="en-US" dirty="0"/>
              <a:t>&lt; </a:t>
            </a:r>
            <a:r>
              <a:rPr lang="en-US" sz="20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http://tinyurl.com/ya24y8mg </a:t>
            </a:r>
            <a:r>
              <a:rPr lang="en-US" dirty="0"/>
              <a:t>&gt;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3889946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76169-8F03-4F1F-8C42-CBB0D3C2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of Intermediation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E2665-4424-4428-8525-B6A4CCC59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267200"/>
          </a:xfrm>
        </p:spPr>
        <p:txBody>
          <a:bodyPr/>
          <a:lstStyle/>
          <a:p>
            <a:r>
              <a:rPr lang="en-US" dirty="0"/>
              <a:t>Disintermediation: reduction in power of conventional news sources to control information</a:t>
            </a:r>
          </a:p>
          <a:p>
            <a:r>
              <a:rPr lang="en-US" dirty="0"/>
              <a:t>Social media increasing control over content: intermediation returns</a:t>
            </a:r>
          </a:p>
          <a:p>
            <a:r>
              <a:rPr lang="en-US" dirty="0"/>
              <a:t>Waterson, J. &amp; P. Duncan (24 May 2018) “Irish anti-abortion campaigners dodge Google’s ad ban.” </a:t>
            </a:r>
            <a:r>
              <a:rPr lang="en-US" i="1" dirty="0"/>
              <a:t>The Guardian</a:t>
            </a:r>
            <a:r>
              <a:rPr lang="en-US" dirty="0"/>
              <a:t> &lt;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http://tinyurl.com/yab6hx4j</a:t>
            </a:r>
            <a:r>
              <a:rPr lang="en-US" dirty="0"/>
              <a:t> &gt;</a:t>
            </a:r>
          </a:p>
          <a:p>
            <a:r>
              <a:rPr lang="en-US" dirty="0"/>
              <a:t>Ingram, D. &amp; J. </a:t>
            </a:r>
            <a:r>
              <a:rPr lang="en-US" dirty="0" err="1"/>
              <a:t>Menn</a:t>
            </a:r>
            <a:r>
              <a:rPr lang="en-US" dirty="0"/>
              <a:t> (16 Aug 2017) “Internet firms shift stance, move to exile white supremacists.” &lt;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http://tinyurl.com/yak4v4cz </a:t>
            </a:r>
            <a:r>
              <a:rPr lang="en-US" dirty="0"/>
              <a:t>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4EBF3-3890-4AFD-B8D5-9828C5A89534}"/>
              </a:ext>
            </a:extLst>
          </p:cNvPr>
          <p:cNvSpPr txBox="1"/>
          <p:nvPr/>
        </p:nvSpPr>
        <p:spPr>
          <a:xfrm>
            <a:off x="5415280" y="5943600"/>
            <a:ext cx="2743200" cy="30777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Lecture @ JCOGS July 15</a:t>
            </a:r>
          </a:p>
        </p:txBody>
      </p:sp>
    </p:spTree>
    <p:extLst>
      <p:ext uri="{BB962C8B-B14F-4D97-AF65-F5344CB8AC3E}">
        <p14:creationId xmlns:p14="http://schemas.microsoft.com/office/powerpoint/2010/main" val="46042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A5A6-DC2A-4758-95DF-20EC6F89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Social-Media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F0DED-4C0C-4CF8-891D-3FDCF1701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14400"/>
            <a:ext cx="7162800" cy="5791200"/>
          </a:xfrm>
        </p:spPr>
        <p:txBody>
          <a:bodyPr/>
          <a:lstStyle/>
          <a:p>
            <a:r>
              <a:rPr lang="en-US" sz="2000" dirty="0"/>
              <a:t>Cave art (40,000 BCE)</a:t>
            </a:r>
          </a:p>
          <a:p>
            <a:r>
              <a:rPr lang="en-US" sz="2000" dirty="0"/>
              <a:t>Graffiti (13,000 BCE)</a:t>
            </a:r>
          </a:p>
          <a:p>
            <a:r>
              <a:rPr lang="en-US" sz="2000" dirty="0"/>
              <a:t>Cork Bulletin boards (1801)</a:t>
            </a:r>
          </a:p>
          <a:p>
            <a:r>
              <a:rPr lang="en-US" sz="2000" dirty="0"/>
              <a:t>Electronic systems (1970s ff)</a:t>
            </a:r>
          </a:p>
          <a:p>
            <a:pPr lvl="1"/>
            <a:r>
              <a:rPr lang="en-US" sz="2000" dirty="0"/>
              <a:t>CompuServe (1969)</a:t>
            </a:r>
          </a:p>
          <a:p>
            <a:pPr lvl="1"/>
            <a:r>
              <a:rPr lang="en-US" sz="2000" dirty="0"/>
              <a:t>PLATO (1970s)</a:t>
            </a:r>
          </a:p>
          <a:p>
            <a:pPr lvl="1"/>
            <a:r>
              <a:rPr lang="en-US" sz="2000" dirty="0"/>
              <a:t>USENET (1980)</a:t>
            </a:r>
          </a:p>
          <a:p>
            <a:pPr lvl="1"/>
            <a:r>
              <a:rPr lang="en-US" sz="2000" dirty="0"/>
              <a:t>IRC (1980s)</a:t>
            </a:r>
          </a:p>
          <a:p>
            <a:pPr lvl="1"/>
            <a:r>
              <a:rPr lang="en-US" sz="2000" dirty="0"/>
              <a:t>Blogs (1990s)</a:t>
            </a:r>
          </a:p>
          <a:p>
            <a:pPr lvl="1"/>
            <a:r>
              <a:rPr lang="en-US" sz="2000" dirty="0"/>
              <a:t>AIM (1997)</a:t>
            </a:r>
          </a:p>
          <a:p>
            <a:pPr lvl="1"/>
            <a:r>
              <a:rPr lang="en-US" sz="2000" dirty="0"/>
              <a:t>LinkedIn (2002)</a:t>
            </a:r>
          </a:p>
          <a:p>
            <a:pPr lvl="1"/>
            <a:r>
              <a:rPr lang="en-US" sz="2000" dirty="0" err="1"/>
              <a:t>MySpace</a:t>
            </a:r>
            <a:r>
              <a:rPr lang="en-US" sz="2000" dirty="0"/>
              <a:t> (2003)</a:t>
            </a:r>
          </a:p>
          <a:p>
            <a:pPr lvl="1"/>
            <a:r>
              <a:rPr lang="en-US" sz="2000" dirty="0"/>
              <a:t>Facebook (2004)</a:t>
            </a:r>
          </a:p>
          <a:p>
            <a:pPr lvl="1"/>
            <a:r>
              <a:rPr lang="en-US" sz="2000" dirty="0"/>
              <a:t>Twitter (2006)</a:t>
            </a:r>
          </a:p>
          <a:p>
            <a:pPr lvl="1"/>
            <a:r>
              <a:rPr lang="en-US" sz="2000" dirty="0"/>
              <a:t>Weibo (2007)</a:t>
            </a:r>
          </a:p>
        </p:txBody>
      </p:sp>
    </p:spTree>
    <p:extLst>
      <p:ext uri="{BB962C8B-B14F-4D97-AF65-F5344CB8AC3E}">
        <p14:creationId xmlns:p14="http://schemas.microsoft.com/office/powerpoint/2010/main" val="2769298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EE57A-C0BD-4AB9-ACD7-1119DA37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 (1)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EC101-B8C5-4888-926C-9E89F6275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219200"/>
            <a:ext cx="8610600" cy="424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0C3CF-3774-4363-AE7A-FE604844CF90}"/>
              </a:ext>
            </a:extLst>
          </p:cNvPr>
          <p:cNvSpPr txBox="1"/>
          <p:nvPr/>
        </p:nvSpPr>
        <p:spPr>
          <a:xfrm>
            <a:off x="2743200" y="5791200"/>
            <a:ext cx="4038600" cy="30777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https://www.gocomics.com/pearlsbeforeswine/2017/05/21</a:t>
            </a:r>
          </a:p>
        </p:txBody>
      </p:sp>
    </p:spTree>
    <p:extLst>
      <p:ext uri="{BB962C8B-B14F-4D97-AF65-F5344CB8AC3E}">
        <p14:creationId xmlns:p14="http://schemas.microsoft.com/office/powerpoint/2010/main" val="2008467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05A0-CF25-4379-A178-24FB0910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7C571-BEC9-4700-A87D-9B228F807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4724400"/>
          </a:xfrm>
        </p:spPr>
        <p:txBody>
          <a:bodyPr/>
          <a:lstStyle/>
          <a:p>
            <a:r>
              <a:rPr lang="en-US" dirty="0"/>
              <a:t>US govt under Trump secretly increasing surveillance of social-media posts</a:t>
            </a:r>
          </a:p>
          <a:p>
            <a:pPr lvl="1"/>
            <a:r>
              <a:rPr lang="en-US" dirty="0"/>
              <a:t>DHS: “Shared Social Media Screening Service”</a:t>
            </a:r>
          </a:p>
          <a:p>
            <a:pPr lvl="1"/>
            <a:r>
              <a:rPr lang="en-US" dirty="0"/>
              <a:t>ICE: $100M contract to monitor social media of visitors</a:t>
            </a:r>
          </a:p>
          <a:p>
            <a:pPr lvl="1"/>
            <a:r>
              <a:rPr lang="en-US" dirty="0"/>
              <a:t>State Dept: 14.7M applicants for work/tourist visas will submit social-media identifiers</a:t>
            </a:r>
          </a:p>
          <a:p>
            <a:pPr lvl="1"/>
            <a:r>
              <a:rPr lang="en-US" dirty="0"/>
              <a:t>FBI: task force to monitor social media posts</a:t>
            </a:r>
          </a:p>
          <a:p>
            <a:r>
              <a:rPr lang="en-US" dirty="0"/>
              <a:t>Surveillance will chill expressions of criticism of government / society</a:t>
            </a:r>
          </a:p>
          <a:p>
            <a:r>
              <a:rPr lang="en-US" dirty="0"/>
              <a:t>Discriminatory monitoring well documented (e.g., Black Lives Matter members monitored)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FD340-A6E8-4726-99C1-B28F81AACC20}"/>
              </a:ext>
            </a:extLst>
          </p:cNvPr>
          <p:cNvSpPr txBox="1"/>
          <p:nvPr/>
        </p:nvSpPr>
        <p:spPr>
          <a:xfrm>
            <a:off x="1371600" y="5943600"/>
            <a:ext cx="64008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 err="1"/>
              <a:t>Handeyside</a:t>
            </a:r>
            <a:r>
              <a:rPr lang="en-US" sz="1400" dirty="0"/>
              <a:t>, H. (24 May 2018). “We’re Demanding the Government Come Clean on Surveillance of Social Media.”</a:t>
            </a:r>
            <a:r>
              <a:rPr lang="en-US" sz="1400" b="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4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&lt; </a:t>
            </a:r>
            <a:r>
              <a:rPr lang="en-US" sz="1400" b="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http://tinyurl.com/yacln64n</a:t>
            </a:r>
            <a:r>
              <a:rPr lang="en-US" sz="14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6730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5E25-7851-44B7-B016-8E7C5157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Theft using Social Media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4E7F-B61E-4AC4-A294-64D4A660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7848600" cy="4648200"/>
          </a:xfrm>
        </p:spPr>
        <p:txBody>
          <a:bodyPr/>
          <a:lstStyle/>
          <a:p>
            <a:r>
              <a:rPr lang="en-US" i="1" dirty="0"/>
              <a:t>Authentication </a:t>
            </a:r>
            <a:r>
              <a:rPr lang="en-US" dirty="0"/>
              <a:t>is tying an identifier (e.g., user name) to a specific person (i.e., YOU).</a:t>
            </a:r>
          </a:p>
          <a:p>
            <a:r>
              <a:rPr lang="en-US" dirty="0"/>
              <a:t>If someone forgets a password, systems may ask for additional authentication using secret questions chosen by the user.</a:t>
            </a:r>
          </a:p>
          <a:p>
            <a:r>
              <a:rPr lang="en-US" dirty="0"/>
              <a:t>Some authentication routines allow users to choose whose answers are supposedly unknown by others</a:t>
            </a:r>
          </a:p>
          <a:p>
            <a:pPr lvl="1"/>
            <a:r>
              <a:rPr lang="en-US" dirty="0"/>
              <a:t>What was the name of your school in grade 3?</a:t>
            </a:r>
          </a:p>
          <a:p>
            <a:pPr lvl="1"/>
            <a:r>
              <a:rPr lang="en-US" dirty="0"/>
              <a:t>Who was your prom date in high school?</a:t>
            </a:r>
          </a:p>
          <a:p>
            <a:pPr lvl="1"/>
            <a:r>
              <a:rPr lang="en-US" dirty="0"/>
              <a:t>What was the name of your first pet?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48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3F91-93E8-47B2-8756-34459F2E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Theft using Social Media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08CA4-E342-490C-A086-2DE18CDD9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anyone can see public information from social media</a:t>
            </a:r>
          </a:p>
          <a:p>
            <a:pPr lvl="1"/>
            <a:r>
              <a:rPr lang="en-US" dirty="0"/>
              <a:t>Including answers to all the secret questions!</a:t>
            </a:r>
          </a:p>
          <a:p>
            <a:r>
              <a:rPr lang="en-US" dirty="0"/>
              <a:t>Identity thieves can use the information to impersonate victim</a:t>
            </a:r>
          </a:p>
          <a:p>
            <a:r>
              <a:rPr lang="en-US" dirty="0"/>
              <a:t>ID theft can result in</a:t>
            </a:r>
          </a:p>
          <a:p>
            <a:pPr lvl="1"/>
            <a:r>
              <a:rPr lang="en-US" dirty="0"/>
              <a:t>Theft of $$ via credit cards, banks, loans</a:t>
            </a:r>
          </a:p>
          <a:p>
            <a:pPr lvl="1"/>
            <a:r>
              <a:rPr lang="en-US" dirty="0"/>
              <a:t>Spoofing identity to tarnish/destroy reputation using fake accounts</a:t>
            </a:r>
          </a:p>
          <a:p>
            <a:r>
              <a:rPr lang="en-US" dirty="0"/>
              <a:t>Use social-media settings to restrict access to such information</a:t>
            </a:r>
          </a:p>
        </p:txBody>
      </p:sp>
    </p:spTree>
    <p:extLst>
      <p:ext uri="{BB962C8B-B14F-4D97-AF65-F5344CB8AC3E}">
        <p14:creationId xmlns:p14="http://schemas.microsoft.com/office/powerpoint/2010/main" val="2936393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1A5F-4455-4A46-B7DE-EBDA13E6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86420-1024-44A6-94B2-B557BD114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143000"/>
            <a:ext cx="4257675" cy="520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539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69D6-BD5A-40C0-9FD7-7CDEDD0A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A8678-E5C1-412C-9766-AF6453B89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524000"/>
            <a:ext cx="8458200" cy="3050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475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6A03-00C0-4001-9922-FD3877C8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8B984-A477-4F1D-85F9-257862D66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559" y="1066800"/>
            <a:ext cx="6458882" cy="5508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129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353A-2B2D-4B84-8A19-259C68FD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FB38A-A0F5-46FD-BB07-E312F66FD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47800"/>
            <a:ext cx="8153400" cy="366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80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B2B1-89AC-453F-82DA-F730FC0D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4F5C3-EF0E-456F-A5B7-BD66B07F9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762000"/>
          </a:xfrm>
        </p:spPr>
        <p:txBody>
          <a:bodyPr/>
          <a:lstStyle/>
          <a:p>
            <a:r>
              <a:rPr lang="en-US" dirty="0"/>
              <a:t>Can control who can see EVERY ELEMENT of your Facebook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1FBF3-A9F6-477B-8276-093F18174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045" y="1905000"/>
            <a:ext cx="6511909" cy="4574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923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F053-C3EE-4837-9394-387B2F4C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A7776-BB11-4B00-B17D-B4FDD2F2C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805491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63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23AD-2A16-4063-827F-823CB6B6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</a:t>
            </a:r>
            <a:r>
              <a:rPr lang="en-US" baseline="0" dirty="0"/>
              <a:t> Art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D2DB3-B879-4C72-868B-765D8031E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71628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7F5F2-70C6-42DE-B3F0-B967D68442D0}"/>
              </a:ext>
            </a:extLst>
          </p:cNvPr>
          <p:cNvSpPr txBox="1"/>
          <p:nvPr/>
        </p:nvSpPr>
        <p:spPr>
          <a:xfrm>
            <a:off x="5791200" y="342900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Cave of Hands </a:t>
            </a:r>
          </a:p>
          <a:p>
            <a:r>
              <a:rPr lang="en-US" i="1" dirty="0"/>
              <a:t>(13,000 BCE)</a:t>
            </a:r>
          </a:p>
        </p:txBody>
      </p:sp>
    </p:spTree>
    <p:extLst>
      <p:ext uri="{BB962C8B-B14F-4D97-AF65-F5344CB8AC3E}">
        <p14:creationId xmlns:p14="http://schemas.microsoft.com/office/powerpoint/2010/main" val="1971765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37AC-2F89-468A-8E42-B0B4BD85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Settings (7)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62755-F194-488C-ADF4-EBADA7669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1362075"/>
            <a:ext cx="7296150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403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016648-041A-4896-895A-8A8C3B3AA3A5}"/>
              </a:ext>
            </a:extLst>
          </p:cNvPr>
          <p:cNvSpPr txBox="1"/>
          <p:nvPr/>
        </p:nvSpPr>
        <p:spPr>
          <a:xfrm>
            <a:off x="190500" y="5491480"/>
            <a:ext cx="8763000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These notes are available as PPTX and PDF files online at</a:t>
            </a:r>
          </a:p>
          <a:p>
            <a:pPr algn="ctr"/>
            <a:r>
              <a:rPr lang="en-US" sz="2400" dirty="0">
                <a:cs typeface="Arial" panose="020B0604020202020204" pitchFamily="34" charset="0"/>
              </a:rPr>
              <a:t>&lt; </a:t>
            </a:r>
            <a:r>
              <a:rPr lang="en-US" sz="1800" u="sng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http://www.mekabay.com/courses/academic/norwich/cs407/cs407_lectures/index.htm</a:t>
            </a:r>
            <a:r>
              <a:rPr lang="en-US" sz="2400" dirty="0">
                <a:cs typeface="Arial" panose="020B0604020202020204" pitchFamily="34" charset="0"/>
              </a:rPr>
              <a:t> &gt; 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  or use the abbreviation: &lt;</a:t>
            </a:r>
            <a:r>
              <a:rPr lang="en-US" sz="2400" b="0" dirty="0">
                <a:cs typeface="Arial" panose="020B0604020202020204" pitchFamily="34" charset="0"/>
              </a:rPr>
              <a:t> </a:t>
            </a:r>
            <a:r>
              <a:rPr lang="en-US" sz="1800" u="sng" dirty="0">
                <a:solidFill>
                  <a:schemeClr val="accent6"/>
                </a:solidFill>
                <a:latin typeface="Arial Narrow" panose="020B0606020202030204" pitchFamily="34" charset="0"/>
              </a:rPr>
              <a:t>http://tinyurl.com/ybx2yykx</a:t>
            </a:r>
            <a:r>
              <a:rPr lang="en-US" sz="1800" dirty="0">
                <a:solidFill>
                  <a:schemeClr val="accent6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&gt;.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0A4CB-9709-466A-99C5-968BAB1D7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Graffiti</a:t>
            </a:r>
          </a:p>
        </p:txBody>
      </p:sp>
      <p:pic>
        <p:nvPicPr>
          <p:cNvPr id="4" name="Picture 8" descr="Satirical Alexamenos graffito, possibly the earliest known representation of Jesus">
            <a:extLst>
              <a:ext uri="{FF2B5EF4-FFF2-40B4-BE49-F238E27FC236}">
                <a16:creationId xmlns:a16="http://schemas.microsoft.com/office/drawing/2014/main" id="{CF248B21-54F5-4F5F-8EDE-7FA11E0E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1"/>
            <a:ext cx="2615459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F2F46A-95CB-4DCE-BE59-0538445CDDEE}"/>
              </a:ext>
            </a:extLst>
          </p:cNvPr>
          <p:cNvSpPr txBox="1"/>
          <p:nvPr/>
        </p:nvSpPr>
        <p:spPr>
          <a:xfrm>
            <a:off x="228600" y="4397516"/>
            <a:ext cx="320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Alexamenos</a:t>
            </a:r>
            <a:r>
              <a:rPr lang="en-US" i="1" dirty="0"/>
              <a:t> Graffito</a:t>
            </a:r>
          </a:p>
          <a:p>
            <a:pPr algn="ctr"/>
            <a:r>
              <a:rPr lang="en-US" i="1" dirty="0"/>
              <a:t>(200 CE)</a:t>
            </a:r>
          </a:p>
        </p:txBody>
      </p:sp>
      <p:pic>
        <p:nvPicPr>
          <p:cNvPr id="5122" name="Picture 2" descr="https://upload.wikimedia.org/wikipedia/commons/thumb/5/5c/Mr._Wany%27s_work-in-progress_artwork_for_Kul_Sign_Festival.JPG/1920px-Mr._Wany%27s_work-in-progress_artwork_for_Kul_Sign_Festival.JPG">
            <a:extLst>
              <a:ext uri="{FF2B5EF4-FFF2-40B4-BE49-F238E27FC236}">
                <a16:creationId xmlns:a16="http://schemas.microsoft.com/office/drawing/2014/main" id="{A554D005-E7F9-4420-BD80-090A05EA8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41" y="2286000"/>
            <a:ext cx="5587257" cy="339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F7BA4D-9432-4635-AC5F-55F1281C1A95}"/>
              </a:ext>
            </a:extLst>
          </p:cNvPr>
          <p:cNvSpPr txBox="1"/>
          <p:nvPr/>
        </p:nvSpPr>
        <p:spPr>
          <a:xfrm>
            <a:off x="3657600" y="5791200"/>
            <a:ext cx="4952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Graffiti art in Kuala Lumpur, Malaysia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9186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1C17-8654-4907-97DF-068A00B8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Cork</a:t>
            </a:r>
            <a:r>
              <a:rPr lang="en-US" baseline="0" dirty="0"/>
              <a:t> </a:t>
            </a:r>
            <a:r>
              <a:rPr lang="en-US" dirty="0"/>
              <a:t>Bulletin Boards</a:t>
            </a:r>
          </a:p>
        </p:txBody>
      </p:sp>
      <p:pic>
        <p:nvPicPr>
          <p:cNvPr id="4" name="Picture 10" descr="Image result for cork bulletin board">
            <a:extLst>
              <a:ext uri="{FF2B5EF4-FFF2-40B4-BE49-F238E27FC236}">
                <a16:creationId xmlns:a16="http://schemas.microsoft.com/office/drawing/2014/main" id="{32D97BCB-2223-4D71-8F96-B6D31975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508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0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20CF-94B3-4AD0-94EB-92E40662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461C8-2DFC-4AB9-90EA-38EE4D5D2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8001000" cy="4648200"/>
          </a:xfrm>
        </p:spPr>
        <p:txBody>
          <a:bodyPr/>
          <a:lstStyle/>
          <a:p>
            <a:r>
              <a:rPr lang="en-US" dirty="0"/>
              <a:t>Computer-mediated technologies</a:t>
            </a:r>
          </a:p>
          <a:p>
            <a:r>
              <a:rPr lang="en-US" dirty="0"/>
              <a:t>Facilitate creation &amp; sharing of information, ideas, career interests and other forms of expression via virtual communities and networks</a:t>
            </a:r>
          </a:p>
          <a:p>
            <a:r>
              <a:rPr lang="en-US" dirty="0"/>
              <a:t>User-generated content</a:t>
            </a:r>
          </a:p>
          <a:p>
            <a:pPr lvl="1"/>
            <a:r>
              <a:rPr lang="en-US" dirty="0"/>
              <a:t>Text posts, comments</a:t>
            </a:r>
          </a:p>
          <a:p>
            <a:pPr lvl="1"/>
            <a:r>
              <a:rPr lang="en-US" dirty="0"/>
              <a:t>Digital photos &amp; videos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CCCE9-199A-41F3-9DD8-05C73E0AEA44}"/>
              </a:ext>
            </a:extLst>
          </p:cNvPr>
          <p:cNvSpPr txBox="1"/>
          <p:nvPr/>
        </p:nvSpPr>
        <p:spPr>
          <a:xfrm>
            <a:off x="4419600" y="5169505"/>
            <a:ext cx="39624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https://en.wikipedia.org/wiki/Social_media</a:t>
            </a:r>
          </a:p>
        </p:txBody>
      </p:sp>
    </p:spTree>
    <p:extLst>
      <p:ext uri="{BB962C8B-B14F-4D97-AF65-F5344CB8AC3E}">
        <p14:creationId xmlns:p14="http://schemas.microsoft.com/office/powerpoint/2010/main" val="251357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8F2A7-D7A8-44DD-95E2-24A62952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CompuServe (closed 2009)</a:t>
            </a:r>
          </a:p>
        </p:txBody>
      </p:sp>
      <p:pic>
        <p:nvPicPr>
          <p:cNvPr id="2050" name="Picture 2" descr="Image result for compuserve">
            <a:extLst>
              <a:ext uri="{FF2B5EF4-FFF2-40B4-BE49-F238E27FC236}">
                <a16:creationId xmlns:a16="http://schemas.microsoft.com/office/drawing/2014/main" id="{197D7014-490B-4BEE-9611-5D0AD172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7846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67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22FF-FF4A-4019-BE49-D1B2A949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USENET </a:t>
            </a:r>
            <a:br>
              <a:rPr lang="en-US" dirty="0"/>
            </a:br>
            <a:r>
              <a:rPr lang="en-US" dirty="0"/>
              <a:t>(74M posts in Jan 2018)</a:t>
            </a:r>
          </a:p>
        </p:txBody>
      </p:sp>
      <p:pic>
        <p:nvPicPr>
          <p:cNvPr id="4" name="Picture 12" descr="Image result for USENET">
            <a:extLst>
              <a:ext uri="{FF2B5EF4-FFF2-40B4-BE49-F238E27FC236}">
                <a16:creationId xmlns:a16="http://schemas.microsoft.com/office/drawing/2014/main" id="{1938A50B-E130-49CC-8AC6-0BD27772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51844"/>
            <a:ext cx="7688032" cy="451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96D17E-3D69-4C38-8D76-7F8CBA081B10}"/>
              </a:ext>
            </a:extLst>
          </p:cNvPr>
          <p:cNvSpPr txBox="1"/>
          <p:nvPr/>
        </p:nvSpPr>
        <p:spPr>
          <a:xfrm>
            <a:off x="375557" y="6048345"/>
            <a:ext cx="823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USENET Satire: </a:t>
            </a:r>
            <a:r>
              <a:rPr lang="en-US" i="1" dirty="0" err="1"/>
              <a:t>alt.sex.bestiality.hamster.duct</a:t>
            </a:r>
            <a:r>
              <a:rPr lang="en-US" i="1" dirty="0"/>
              <a:t>-tape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2080"/>
      </p:ext>
    </p:extLst>
  </p:cSld>
  <p:clrMapOvr>
    <a:masterClrMapping/>
  </p:clrMapOvr>
</p:sld>
</file>

<file path=ppt/theme/theme1.xml><?xml version="1.0" encoding="utf-8"?>
<a:theme xmlns:a="http://schemas.openxmlformats.org/drawingml/2006/main" name="IS 340 Class Notes">
  <a:themeElements>
    <a:clrScheme name="IS 340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0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ctr">
          <a:defRPr sz="1400" b="0" u="sng" dirty="0">
            <a:solidFill>
              <a:schemeClr val="accent6">
                <a:lumMod val="60000"/>
                <a:lumOff val="40000"/>
              </a:schemeClr>
            </a:solidFill>
            <a:latin typeface="Arial Narrow" panose="020B0606020202030204" pitchFamily="34" charset="0"/>
          </a:defRPr>
        </a:defPPr>
      </a:lstStyle>
    </a:txDef>
  </a:objectDefaults>
  <a:extraClrSchemeLst>
    <a:extraClrScheme>
      <a:clrScheme name="IS 340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0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k_lecture.potx" id="{C642FDF2-8CC0-454A-B8BA-0978D12DAF97}" vid="{AE1C18F4-C570-434A-8E82-DE68AA7C908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2278</Words>
  <Application>Microsoft Office PowerPoint</Application>
  <PresentationFormat>On-screen Show (4:3)</PresentationFormat>
  <Paragraphs>298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Arial Narrow</vt:lpstr>
      <vt:lpstr>Bookman Old Style</vt:lpstr>
      <vt:lpstr>Garamond</vt:lpstr>
      <vt:lpstr>Times New Roman</vt:lpstr>
      <vt:lpstr>Wingdings</vt:lpstr>
      <vt:lpstr>IS 340 Class Notes</vt:lpstr>
      <vt:lpstr>Politics of Cyberspace @ JCOGS  Social Media</vt:lpstr>
      <vt:lpstr>Topics</vt:lpstr>
      <vt:lpstr>Social-Media History</vt:lpstr>
      <vt:lpstr>Cave Art</vt:lpstr>
      <vt:lpstr>Graffiti</vt:lpstr>
      <vt:lpstr>Cork Bulletin Boards</vt:lpstr>
      <vt:lpstr>Social Media Today</vt:lpstr>
      <vt:lpstr>CompuServe (closed 2009)</vt:lpstr>
      <vt:lpstr>USENET  (74M posts in Jan 2018)</vt:lpstr>
      <vt:lpstr>Blogs</vt:lpstr>
      <vt:lpstr>AIM (~1M users in 2017)</vt:lpstr>
      <vt:lpstr>LinkedIn (500M users 2018)</vt:lpstr>
      <vt:lpstr>MySpace (50M users 2015)</vt:lpstr>
      <vt:lpstr>Facebook (2.19B users 2018)</vt:lpstr>
      <vt:lpstr>Twitter (327M users 2018)</vt:lpstr>
      <vt:lpstr>Weibo (600M users 2017)</vt:lpstr>
      <vt:lpstr>Social Media Growth &amp; Projections</vt:lpstr>
      <vt:lpstr>The Profit Mechanism: Advertising &amp; Profiling</vt:lpstr>
      <vt:lpstr>Profiling</vt:lpstr>
      <vt:lpstr>The Cambridge Analytica Case</vt:lpstr>
      <vt:lpstr>DISINFO via Social Media</vt:lpstr>
      <vt:lpstr>Effectiveness of DISINFO</vt:lpstr>
      <vt:lpstr>Trolling &amp; Cyberbullying</vt:lpstr>
      <vt:lpstr>Privacy Issues</vt:lpstr>
      <vt:lpstr>Privacy in Cyberspace</vt:lpstr>
      <vt:lpstr>Political Implications</vt:lpstr>
      <vt:lpstr>Censorship (1)</vt:lpstr>
      <vt:lpstr>Censorship (2)</vt:lpstr>
      <vt:lpstr>Return of Intermediation</vt:lpstr>
      <vt:lpstr>Surveillance (1)</vt:lpstr>
      <vt:lpstr>Surveillance (2)</vt:lpstr>
      <vt:lpstr>Identity Theft using Social Media (1)</vt:lpstr>
      <vt:lpstr>Identity Theft using Social Media (2)</vt:lpstr>
      <vt:lpstr>Facebook Settings (1)</vt:lpstr>
      <vt:lpstr>Facebook Settings (2)</vt:lpstr>
      <vt:lpstr>Facebook Settings (3)</vt:lpstr>
      <vt:lpstr>Facebook Settings (4)</vt:lpstr>
      <vt:lpstr>Facebook Settings (5)</vt:lpstr>
      <vt:lpstr>Facebook Settings (6)</vt:lpstr>
      <vt:lpstr>Facebook Settings (7)</vt:lpstr>
      <vt:lpstr>Now go and study</vt:lpstr>
    </vt:vector>
  </TitlesOfParts>
  <Manager>David Blythe, JD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 Development &amp; QA</dc:title>
  <dc:subject>CSH5 Chapter 39</dc:subject>
  <dc:creator>M. E. Kabay, PhD, CISSP-ISSMP</dc:creator>
  <cp:keywords/>
  <dc:description/>
  <cp:lastModifiedBy>Mich Kabay</cp:lastModifiedBy>
  <cp:revision>87</cp:revision>
  <cp:lastPrinted>2018-05-24T23:59:51Z</cp:lastPrinted>
  <dcterms:created xsi:type="dcterms:W3CDTF">2002-11-07T01:48:12Z</dcterms:created>
  <dcterms:modified xsi:type="dcterms:W3CDTF">2021-02-05T19:57:41Z</dcterms:modified>
  <cp:category/>
</cp:coreProperties>
</file>