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</p:sldMasterIdLst>
  <p:notesMasterIdLst>
    <p:notesMasterId r:id="rId57"/>
  </p:notesMasterIdLst>
  <p:handoutMasterIdLst>
    <p:handoutMasterId r:id="rId58"/>
  </p:handoutMasterIdLst>
  <p:sldIdLst>
    <p:sldId id="257" r:id="rId2"/>
    <p:sldId id="580" r:id="rId3"/>
    <p:sldId id="581" r:id="rId4"/>
    <p:sldId id="582" r:id="rId5"/>
    <p:sldId id="583" r:id="rId6"/>
    <p:sldId id="584" r:id="rId7"/>
    <p:sldId id="657" r:id="rId8"/>
    <p:sldId id="588" r:id="rId9"/>
    <p:sldId id="585" r:id="rId10"/>
    <p:sldId id="586" r:id="rId11"/>
    <p:sldId id="587" r:id="rId12"/>
    <p:sldId id="639" r:id="rId13"/>
    <p:sldId id="589" r:id="rId14"/>
    <p:sldId id="590" r:id="rId15"/>
    <p:sldId id="648" r:id="rId16"/>
    <p:sldId id="647" r:id="rId17"/>
    <p:sldId id="610" r:id="rId18"/>
    <p:sldId id="611" r:id="rId19"/>
    <p:sldId id="621" r:id="rId20"/>
    <p:sldId id="622" r:id="rId21"/>
    <p:sldId id="623" r:id="rId22"/>
    <p:sldId id="591" r:id="rId23"/>
    <p:sldId id="592" r:id="rId24"/>
    <p:sldId id="631" r:id="rId25"/>
    <p:sldId id="594" r:id="rId26"/>
    <p:sldId id="595" r:id="rId27"/>
    <p:sldId id="596" r:id="rId28"/>
    <p:sldId id="597" r:id="rId29"/>
    <p:sldId id="598" r:id="rId30"/>
    <p:sldId id="599" r:id="rId31"/>
    <p:sldId id="600" r:id="rId32"/>
    <p:sldId id="602" r:id="rId33"/>
    <p:sldId id="650" r:id="rId34"/>
    <p:sldId id="603" r:id="rId35"/>
    <p:sldId id="625" r:id="rId36"/>
    <p:sldId id="627" r:id="rId37"/>
    <p:sldId id="626" r:id="rId38"/>
    <p:sldId id="656" r:id="rId39"/>
    <p:sldId id="604" r:id="rId40"/>
    <p:sldId id="605" r:id="rId41"/>
    <p:sldId id="606" r:id="rId42"/>
    <p:sldId id="640" r:id="rId43"/>
    <p:sldId id="641" r:id="rId44"/>
    <p:sldId id="642" r:id="rId45"/>
    <p:sldId id="649" r:id="rId46"/>
    <p:sldId id="643" r:id="rId47"/>
    <p:sldId id="644" r:id="rId48"/>
    <p:sldId id="645" r:id="rId49"/>
    <p:sldId id="646" r:id="rId50"/>
    <p:sldId id="651" r:id="rId51"/>
    <p:sldId id="652" r:id="rId52"/>
    <p:sldId id="655" r:id="rId53"/>
    <p:sldId id="653" r:id="rId54"/>
    <p:sldId id="654" r:id="rId55"/>
    <p:sldId id="578" r:id="rId56"/>
  </p:sldIdLst>
  <p:sldSz cx="9144000" cy="6858000" type="screen4x3"/>
  <p:notesSz cx="7053263" cy="93091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 userDrawn="1">
          <p15:clr>
            <a:srgbClr val="A4A3A4"/>
          </p15:clr>
        </p15:guide>
        <p15:guide id="2" pos="222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587" autoAdjust="0"/>
    <p:restoredTop sz="95013" autoAdjust="0"/>
  </p:normalViewPr>
  <p:slideViewPr>
    <p:cSldViewPr>
      <p:cViewPr>
        <p:scale>
          <a:sx n="66" d="100"/>
          <a:sy n="66" d="100"/>
        </p:scale>
        <p:origin x="1061" y="4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4790"/>
    </p:cViewPr>
  </p:sorterViewPr>
  <p:notesViewPr>
    <p:cSldViewPr>
      <p:cViewPr varScale="1">
        <p:scale>
          <a:sx n="61" d="100"/>
          <a:sy n="61" d="100"/>
        </p:scale>
        <p:origin x="3206" y="62"/>
      </p:cViewPr>
      <p:guideLst>
        <p:guide orient="horz" pos="2932"/>
        <p:guide pos="222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8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443291"/>
            <a:ext cx="7053263" cy="221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441" tIns="44220" rIns="88441" bIns="44220" numCol="1" anchor="t" anchorCtr="0" compatLnSpc="1">
            <a:prstTxWarp prst="textNoShape">
              <a:avLst/>
            </a:prstTxWarp>
          </a:bodyPr>
          <a:lstStyle>
            <a:lvl1pPr algn="ctr">
              <a:defRPr sz="1200" b="0" i="1">
                <a:latin typeface="Times New Roman" pitchFamily="18" charset="0"/>
              </a:defRPr>
            </a:lvl1pPr>
          </a:lstStyle>
          <a:p>
            <a:r>
              <a:rPr lang="fr-CA"/>
              <a:t>POLITICS OF CYBERSPACE @ JCOGS</a:t>
            </a:r>
            <a:endParaRPr lang="en-US" dirty="0"/>
          </a:p>
        </p:txBody>
      </p:sp>
      <p:sp>
        <p:nvSpPr>
          <p:cNvPr id="5038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44165"/>
            <a:ext cx="7053263" cy="443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441" tIns="44220" rIns="88441" bIns="44220" numCol="1" anchor="b" anchorCtr="0" compatLnSpc="1">
            <a:prstTxWarp prst="textNoShape">
              <a:avLst/>
            </a:prstTxWarp>
          </a:bodyPr>
          <a:lstStyle>
            <a:lvl1pPr algn="ctr">
              <a:defRPr sz="1200" b="0" i="1">
                <a:latin typeface="Times New Roman" pitchFamily="18" charset="0"/>
              </a:defRPr>
            </a:lvl1pPr>
          </a:lstStyle>
          <a:p>
            <a:r>
              <a:rPr lang="fr-CA" dirty="0"/>
              <a:t>Copyright © 2018 M. E. Kabay                             </a:t>
            </a:r>
            <a:fld id="{56FE725C-E0C2-4D1D-B105-12DF7B0A71E6}" type="slidenum">
              <a:rPr lang="en-US"/>
              <a:pPr/>
              <a:t>‹#›</a:t>
            </a:fld>
            <a:r>
              <a:rPr lang="fr-CA" dirty="0"/>
              <a:t>                                              All rights </a:t>
            </a:r>
            <a:r>
              <a:rPr lang="fr-CA" dirty="0" err="1"/>
              <a:t>reserved</a:t>
            </a:r>
            <a:r>
              <a:rPr lang="fr-CA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69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175544" y="232420"/>
            <a:ext cx="4702175" cy="23241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491" tIns="46746" rIns="93491" bIns="46746" numCol="1" anchor="t" anchorCtr="0" compatLnSpc="1">
            <a:prstTxWarp prst="textNoShape">
              <a:avLst/>
            </a:prstTxWarp>
          </a:bodyPr>
          <a:lstStyle>
            <a:lvl1pPr algn="ctr" defTabSz="935077">
              <a:defRPr sz="1300" b="0" i="1">
                <a:latin typeface="Garamond" pitchFamily="18" charset="0"/>
              </a:defRPr>
            </a:lvl1pPr>
          </a:lstStyle>
          <a:p>
            <a:r>
              <a:rPr lang="en-US"/>
              <a:t>IS 340  Class Notes</a:t>
            </a:r>
            <a:endParaRPr lang="en-US" dirty="0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0150" y="698500"/>
            <a:ext cx="4652963" cy="3490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097481" y="4422131"/>
            <a:ext cx="4858302" cy="4188171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</p:spPr>
        <p:txBody>
          <a:bodyPr vert="horz" wrap="square" lIns="93491" tIns="46746" rIns="93491" bIns="467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097481" y="8844261"/>
            <a:ext cx="4858302" cy="2324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491" tIns="46746" rIns="93491" bIns="46746" numCol="1" anchor="b" anchorCtr="0" compatLnSpc="1">
            <a:prstTxWarp prst="textNoShape">
              <a:avLst/>
            </a:prstTxWarp>
          </a:bodyPr>
          <a:lstStyle>
            <a:lvl1pPr algn="ctr" defTabSz="935077">
              <a:defRPr sz="1100" b="0" i="1">
                <a:latin typeface="Garamond" pitchFamily="18" charset="0"/>
              </a:defRPr>
            </a:lvl1pPr>
          </a:lstStyle>
          <a:p>
            <a:r>
              <a:rPr lang="en-US" dirty="0"/>
              <a:t>Copyright © 2002 M. E. Kabay.                                                            All rights reserved.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134784" y="8844261"/>
            <a:ext cx="1019417" cy="2324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491" tIns="46746" rIns="93491" bIns="46746" numCol="1" anchor="b" anchorCtr="0" compatLnSpc="1">
            <a:prstTxWarp prst="textNoShape">
              <a:avLst/>
            </a:prstTxWarp>
          </a:bodyPr>
          <a:lstStyle>
            <a:lvl1pPr algn="ctr" defTabSz="935077">
              <a:defRPr sz="1100" b="0">
                <a:latin typeface="Garamond" pitchFamily="18" charset="0"/>
              </a:defRPr>
            </a:lvl1pPr>
          </a:lstStyle>
          <a:p>
            <a:r>
              <a:rPr lang="en-US" dirty="0"/>
              <a:t>1-</a:t>
            </a:r>
            <a:fld id="{D976C8F9-028E-484A-8241-77FC3C56C6EF}" type="slidenum">
              <a:rPr lang="en-US"/>
              <a:pPr/>
              <a:t>‹#›</a:t>
            </a:fld>
            <a:endParaRPr lang="en-US" sz="13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3987088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000"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1143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000"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228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000"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3429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000"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000"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Copyright © 2002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 dirty="0"/>
              <a:t>1-</a:t>
            </a:r>
            <a:fld id="{A9C5BF17-0ACF-4E8F-8A04-AB0BB80870A2}" type="slidenum">
              <a:rPr lang="en-US"/>
              <a:pPr/>
              <a:t>1</a:t>
            </a:fld>
            <a:endParaRPr lang="en-US" sz="1300" dirty="0">
              <a:latin typeface="Times New Roman" pitchFamily="18" charset="0"/>
            </a:endParaRPr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97481" y="4802314"/>
            <a:ext cx="4858302" cy="3807988"/>
          </a:xfrm>
          <a:ln>
            <a:headEnd/>
            <a:tailEnd/>
          </a:ln>
        </p:spPr>
        <p:txBody>
          <a:bodyPr/>
          <a:lstStyle/>
          <a:p>
            <a:pPr algn="ctr"/>
            <a:r>
              <a:rPr lang="en-US" sz="1900" b="1" dirty="0"/>
              <a:t>M. E. Kabay, PhD, CISSP </a:t>
            </a:r>
          </a:p>
        </p:txBody>
      </p:sp>
    </p:spTree>
    <p:extLst>
      <p:ext uri="{BB962C8B-B14F-4D97-AF65-F5344CB8AC3E}">
        <p14:creationId xmlns:p14="http://schemas.microsoft.com/office/powerpoint/2010/main" val="24394298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Copyright © 2005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93CFB9-3092-4A63-BCF3-70C33C274DC1}" type="slidenum">
              <a:rPr lang="en-US"/>
              <a:pPr/>
              <a:t>10</a:t>
            </a:fld>
            <a:endParaRPr lang="en-US" sz="1300" dirty="0">
              <a:latin typeface="Times New Roman" charset="0"/>
            </a:endParaRPr>
          </a:p>
        </p:txBody>
      </p:sp>
      <p:sp>
        <p:nvSpPr>
          <p:cNvPr id="988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8163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2985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Copyright © 2005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2BE6C1-CF6D-44A0-B255-C80002C4DCA1}" type="slidenum">
              <a:rPr lang="en-US"/>
              <a:pPr/>
              <a:t>11</a:t>
            </a:fld>
            <a:endParaRPr lang="en-US" sz="1300" dirty="0">
              <a:latin typeface="Times New Roman" charset="0"/>
            </a:endParaRPr>
          </a:p>
        </p:txBody>
      </p:sp>
      <p:sp>
        <p:nvSpPr>
          <p:cNvPr id="990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0211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3804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Copyright © 2002 M. E. Kabay.                                                           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1-</a:t>
            </a:r>
            <a:fld id="{D976C8F9-028E-484A-8241-77FC3C56C6EF}" type="slidenum">
              <a:rPr lang="en-US" smtClean="0"/>
              <a:pPr/>
              <a:t>12</a:t>
            </a:fld>
            <a:endParaRPr lang="en-US" sz="13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57903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Copyright © 2005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1FEF4E-36CE-46B7-BD9C-DC9F0201123B}" type="slidenum">
              <a:rPr lang="en-US"/>
              <a:pPr/>
              <a:t>13</a:t>
            </a:fld>
            <a:endParaRPr lang="en-US" sz="1300" dirty="0">
              <a:latin typeface="Times New Roman" charset="0"/>
            </a:endParaRPr>
          </a:p>
        </p:txBody>
      </p:sp>
      <p:sp>
        <p:nvSpPr>
          <p:cNvPr id="994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4307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91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Copyright © 2005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1EF2AF-9074-493E-8DCA-420D3271D274}" type="slidenum">
              <a:rPr lang="en-US"/>
              <a:pPr/>
              <a:t>14</a:t>
            </a:fld>
            <a:endParaRPr lang="en-US" sz="1300" dirty="0">
              <a:latin typeface="Times New Roman" charset="0"/>
            </a:endParaRPr>
          </a:p>
        </p:txBody>
      </p:sp>
      <p:sp>
        <p:nvSpPr>
          <p:cNvPr id="996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6355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6118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Copyright © 2002 M. E. Kabay.                                                           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1-</a:t>
            </a:r>
            <a:fld id="{D976C8F9-028E-484A-8241-77FC3C56C6EF}" type="slidenum">
              <a:rPr lang="en-US" smtClean="0"/>
              <a:pPr/>
              <a:t>15</a:t>
            </a:fld>
            <a:endParaRPr lang="en-US" sz="13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12777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Copyright © 2002 M. E. Kabay.                                                           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1-</a:t>
            </a:r>
            <a:fld id="{D976C8F9-028E-484A-8241-77FC3C56C6EF}" type="slidenum">
              <a:rPr lang="en-US" smtClean="0"/>
              <a:pPr/>
              <a:t>16</a:t>
            </a:fld>
            <a:endParaRPr lang="en-US" sz="13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36457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Copyright © 2005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E558B7-F35F-43AB-AF40-D1F8F4B35D60}" type="slidenum">
              <a:rPr lang="en-US"/>
              <a:pPr/>
              <a:t>17</a:t>
            </a:fld>
            <a:endParaRPr lang="en-US" sz="1300" dirty="0">
              <a:latin typeface="Times New Roman" charset="0"/>
            </a:endParaRPr>
          </a:p>
        </p:txBody>
      </p:sp>
      <p:sp>
        <p:nvSpPr>
          <p:cNvPr id="1036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5238" y="727075"/>
            <a:ext cx="4781550" cy="3586163"/>
          </a:xfrm>
          <a:ln/>
        </p:spPr>
      </p:sp>
      <p:sp>
        <p:nvSpPr>
          <p:cNvPr id="1036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4560888"/>
            <a:ext cx="4876800" cy="4319587"/>
          </a:xfrm>
          <a:ln>
            <a:headEnd/>
            <a:tailEnd/>
          </a:ln>
        </p:spPr>
        <p:txBody>
          <a:bodyPr/>
          <a:lstStyle/>
          <a:p>
            <a:r>
              <a:rPr lang="en-US" dirty="0"/>
              <a:t>http://whatis.techtarget.com/definition/0,289893,sid9_gci214518,00.html</a:t>
            </a:r>
          </a:p>
          <a:p>
            <a:r>
              <a:rPr lang="en-US" dirty="0"/>
              <a:t>http://grc.com/optout.htm</a:t>
            </a:r>
          </a:p>
          <a:p>
            <a:r>
              <a:rPr lang="en-US" dirty="0"/>
              <a:t>http://www.logophilia.com/WordSpy/spyware.asp</a:t>
            </a:r>
          </a:p>
          <a:p>
            <a:r>
              <a:rPr lang="en-US" dirty="0"/>
              <a:t>http://www.acecmt.com/spyware.html</a:t>
            </a:r>
          </a:p>
          <a:p>
            <a:r>
              <a:rPr lang="en-US" dirty="0"/>
              <a:t>http://home.t-online.de/home/TschiTschi/spyware.htm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1150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Copyright © 2005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2581ED-BCFC-4BD8-8A22-72C593B95D7B}" type="slidenum">
              <a:rPr lang="en-US"/>
              <a:pPr/>
              <a:t>18</a:t>
            </a:fld>
            <a:endParaRPr lang="en-US" sz="1300" dirty="0">
              <a:latin typeface="Times New Roman" charset="0"/>
            </a:endParaRPr>
          </a:p>
        </p:txBody>
      </p:sp>
      <p:sp>
        <p:nvSpPr>
          <p:cNvPr id="1038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5238" y="727075"/>
            <a:ext cx="4781550" cy="3586163"/>
          </a:xfrm>
          <a:ln/>
        </p:spPr>
      </p:sp>
      <p:sp>
        <p:nvSpPr>
          <p:cNvPr id="1038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4560888"/>
            <a:ext cx="4876800" cy="4319587"/>
          </a:xfrm>
          <a:ln>
            <a:headEnd/>
            <a:tailEnd/>
          </a:ln>
        </p:spPr>
        <p:txBody>
          <a:bodyPr/>
          <a:lstStyle/>
          <a:p>
            <a:r>
              <a:rPr lang="en-US" dirty="0"/>
              <a:t>http://www.lavasoftusa.com/faq.html</a:t>
            </a:r>
          </a:p>
        </p:txBody>
      </p:sp>
    </p:spTree>
    <p:extLst>
      <p:ext uri="{BB962C8B-B14F-4D97-AF65-F5344CB8AC3E}">
        <p14:creationId xmlns:p14="http://schemas.microsoft.com/office/powerpoint/2010/main" val="22711039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Copyright © 2005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CF3A1F-69A0-4178-9C9E-6D115E3DCA12}" type="slidenum">
              <a:rPr lang="en-US"/>
              <a:pPr/>
              <a:t>19</a:t>
            </a:fld>
            <a:endParaRPr lang="en-US" sz="1300" dirty="0">
              <a:latin typeface="Times New Roman" charset="0"/>
            </a:endParaRPr>
          </a:p>
        </p:txBody>
      </p:sp>
      <p:sp>
        <p:nvSpPr>
          <p:cNvPr id="1058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5238" y="727075"/>
            <a:ext cx="4781550" cy="3586163"/>
          </a:xfrm>
          <a:ln/>
        </p:spPr>
      </p:sp>
      <p:sp>
        <p:nvSpPr>
          <p:cNvPr id="1058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4560888"/>
            <a:ext cx="4876800" cy="4319587"/>
          </a:xfrm>
          <a:ln>
            <a:headEnd/>
            <a:tailEnd/>
          </a:ln>
        </p:spPr>
        <p:txBody>
          <a:bodyPr/>
          <a:lstStyle/>
          <a:p>
            <a:r>
              <a:rPr lang="en-US" dirty="0"/>
              <a:t>http://www.spychecker.com/download.html</a:t>
            </a:r>
          </a:p>
        </p:txBody>
      </p:sp>
    </p:spTree>
    <p:extLst>
      <p:ext uri="{BB962C8B-B14F-4D97-AF65-F5344CB8AC3E}">
        <p14:creationId xmlns:p14="http://schemas.microsoft.com/office/powerpoint/2010/main" val="14598940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Copyright © 2005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E6D7E4-26AA-4C45-91A1-E9ED36FE8B53}" type="slidenum">
              <a:rPr lang="en-US"/>
              <a:pPr/>
              <a:t>2</a:t>
            </a:fld>
            <a:endParaRPr lang="en-US" sz="1300" dirty="0">
              <a:latin typeface="Times New Roman" charset="0"/>
            </a:endParaRPr>
          </a:p>
        </p:txBody>
      </p:sp>
      <p:sp>
        <p:nvSpPr>
          <p:cNvPr id="975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5875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547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Copyright © 2005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E3BB03-6B9E-457D-8E52-57D1B86531D9}" type="slidenum">
              <a:rPr lang="en-US"/>
              <a:pPr/>
              <a:t>20</a:t>
            </a:fld>
            <a:endParaRPr lang="en-US" sz="1300" dirty="0">
              <a:latin typeface="Times New Roman" charset="0"/>
            </a:endParaRPr>
          </a:p>
        </p:txBody>
      </p:sp>
      <p:sp>
        <p:nvSpPr>
          <p:cNvPr id="1060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5238" y="727075"/>
            <a:ext cx="4781550" cy="3586163"/>
          </a:xfrm>
          <a:ln/>
        </p:spPr>
      </p:sp>
      <p:sp>
        <p:nvSpPr>
          <p:cNvPr id="1060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4560888"/>
            <a:ext cx="4876800" cy="4319587"/>
          </a:xfrm>
          <a:ln>
            <a:headEnd/>
            <a:tailEnd/>
          </a:ln>
        </p:spPr>
        <p:txBody>
          <a:bodyPr/>
          <a:lstStyle/>
          <a:p>
            <a:r>
              <a:rPr lang="en-US" dirty="0"/>
              <a:t>http://www.firewallguide.com/</a:t>
            </a:r>
          </a:p>
        </p:txBody>
      </p:sp>
    </p:spTree>
    <p:extLst>
      <p:ext uri="{BB962C8B-B14F-4D97-AF65-F5344CB8AC3E}">
        <p14:creationId xmlns:p14="http://schemas.microsoft.com/office/powerpoint/2010/main" val="906625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Copyright © 2005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1D307D-D89A-47DD-B83B-9F17EB163162}" type="slidenum">
              <a:rPr lang="en-US"/>
              <a:pPr/>
              <a:t>21</a:t>
            </a:fld>
            <a:endParaRPr lang="en-US" sz="1300" dirty="0">
              <a:latin typeface="Times New Roman" charset="0"/>
            </a:endParaRPr>
          </a:p>
        </p:txBody>
      </p:sp>
      <p:sp>
        <p:nvSpPr>
          <p:cNvPr id="1062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5238" y="727075"/>
            <a:ext cx="4781550" cy="3586163"/>
          </a:xfrm>
          <a:ln/>
        </p:spPr>
      </p:sp>
      <p:sp>
        <p:nvSpPr>
          <p:cNvPr id="1062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4560888"/>
            <a:ext cx="4876800" cy="4319587"/>
          </a:xfrm>
          <a:ln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3715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Copyright © 2005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1EC11D-C5D5-4308-A56B-1ACEAD3DD26C}" type="slidenum">
              <a:rPr lang="en-US"/>
              <a:pPr/>
              <a:t>22</a:t>
            </a:fld>
            <a:endParaRPr lang="en-US" sz="1300" dirty="0">
              <a:latin typeface="Times New Roman" charset="0"/>
            </a:endParaRPr>
          </a:p>
        </p:txBody>
      </p:sp>
      <p:sp>
        <p:nvSpPr>
          <p:cNvPr id="998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8403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59336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Copyright © 2005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D55986-E84B-41EB-9334-5F1DF19FE4B0}" type="slidenum">
              <a:rPr lang="en-US"/>
              <a:pPr/>
              <a:t>23</a:t>
            </a:fld>
            <a:endParaRPr lang="en-US" sz="1300" dirty="0">
              <a:latin typeface="Times New Roman" charset="0"/>
            </a:endParaRPr>
          </a:p>
        </p:txBody>
      </p:sp>
      <p:sp>
        <p:nvSpPr>
          <p:cNvPr id="1000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0451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09705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Copyright © 2005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1D84F0-3091-4DCB-AE92-8A659CD9461C}" type="slidenum">
              <a:rPr lang="en-US"/>
              <a:pPr/>
              <a:t>24</a:t>
            </a:fld>
            <a:endParaRPr lang="en-US" sz="1300" dirty="0">
              <a:latin typeface="Times New Roman" charset="0"/>
            </a:endParaRPr>
          </a:p>
        </p:txBody>
      </p:sp>
      <p:sp>
        <p:nvSpPr>
          <p:cNvPr id="1002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2499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494368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Copyright © 2005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164636-6571-4695-8BC5-A33DEB750FDC}" type="slidenum">
              <a:rPr lang="en-US"/>
              <a:pPr/>
              <a:t>25</a:t>
            </a:fld>
            <a:endParaRPr lang="en-US" sz="1300" dirty="0">
              <a:latin typeface="Times New Roman" charset="0"/>
            </a:endParaRPr>
          </a:p>
        </p:txBody>
      </p:sp>
      <p:sp>
        <p:nvSpPr>
          <p:cNvPr id="1004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4547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62712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Copyright © 2005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CE080B-5BFF-47A1-97C4-509746700908}" type="slidenum">
              <a:rPr lang="en-US"/>
              <a:pPr/>
              <a:t>26</a:t>
            </a:fld>
            <a:endParaRPr lang="en-US" sz="1300" dirty="0">
              <a:latin typeface="Times New Roman" charset="0"/>
            </a:endParaRPr>
          </a:p>
        </p:txBody>
      </p:sp>
      <p:sp>
        <p:nvSpPr>
          <p:cNvPr id="1006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6595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61498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Copyright © 2005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7259BC-5C7E-4412-AEE9-FB41DF2E4B66}" type="slidenum">
              <a:rPr lang="en-US"/>
              <a:pPr/>
              <a:t>27</a:t>
            </a:fld>
            <a:endParaRPr lang="en-US" sz="1300" dirty="0">
              <a:latin typeface="Times New Roman" charset="0"/>
            </a:endParaRPr>
          </a:p>
        </p:txBody>
      </p:sp>
      <p:sp>
        <p:nvSpPr>
          <p:cNvPr id="1008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8643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29656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Copyright © 2005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254B9C-90CD-4ABB-B1D4-2BCDB68523E2}" type="slidenum">
              <a:rPr lang="en-US"/>
              <a:pPr/>
              <a:t>28</a:t>
            </a:fld>
            <a:endParaRPr lang="en-US" sz="1300" dirty="0">
              <a:latin typeface="Times New Roman" charset="0"/>
            </a:endParaRPr>
          </a:p>
        </p:txBody>
      </p:sp>
      <p:sp>
        <p:nvSpPr>
          <p:cNvPr id="1010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0691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23280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Copyright © 2005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261A1F-C423-4B6C-B339-CE49A7EDC485}" type="slidenum">
              <a:rPr lang="en-US"/>
              <a:pPr/>
              <a:t>29</a:t>
            </a:fld>
            <a:endParaRPr lang="en-US" sz="1300" dirty="0">
              <a:latin typeface="Times New Roman" charset="0"/>
            </a:endParaRPr>
          </a:p>
        </p:txBody>
      </p:sp>
      <p:sp>
        <p:nvSpPr>
          <p:cNvPr id="1012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2739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7107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Copyright © 2005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71840E-7549-4895-A804-28FD99860E60}" type="slidenum">
              <a:rPr lang="en-US"/>
              <a:pPr/>
              <a:t>3</a:t>
            </a:fld>
            <a:endParaRPr lang="en-US" sz="1300" dirty="0">
              <a:latin typeface="Times New Roman" charset="0"/>
            </a:endParaRPr>
          </a:p>
        </p:txBody>
      </p:sp>
      <p:sp>
        <p:nvSpPr>
          <p:cNvPr id="977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7923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548972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Copyright © 2005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E5CE0A-0621-46A3-935D-EB06D8C7D3E1}" type="slidenum">
              <a:rPr lang="en-US"/>
              <a:pPr/>
              <a:t>30</a:t>
            </a:fld>
            <a:endParaRPr lang="en-US" sz="1300" dirty="0">
              <a:latin typeface="Times New Roman" charset="0"/>
            </a:endParaRPr>
          </a:p>
        </p:txBody>
      </p:sp>
      <p:sp>
        <p:nvSpPr>
          <p:cNvPr id="1014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4787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53156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Copyright © 2005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70BA66-1F1F-4FDC-86BA-4287061E88CD}" type="slidenum">
              <a:rPr lang="en-US"/>
              <a:pPr/>
              <a:t>31</a:t>
            </a:fld>
            <a:endParaRPr lang="en-US" sz="1300" dirty="0">
              <a:latin typeface="Times New Roman" charset="0"/>
            </a:endParaRPr>
          </a:p>
        </p:txBody>
      </p:sp>
      <p:sp>
        <p:nvSpPr>
          <p:cNvPr id="1016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6835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96537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Copyright © 2005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E62092-66AD-461B-AE5D-7CC05542B4EF}" type="slidenum">
              <a:rPr lang="en-US"/>
              <a:pPr/>
              <a:t>32</a:t>
            </a:fld>
            <a:endParaRPr lang="en-US" sz="1300" dirty="0">
              <a:latin typeface="Times New Roman" charset="0"/>
            </a:endParaRPr>
          </a:p>
        </p:txBody>
      </p:sp>
      <p:sp>
        <p:nvSpPr>
          <p:cNvPr id="1020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0931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49857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Copyright © 2002 M. E. Kabay.                                                           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1-</a:t>
            </a:r>
            <a:fld id="{D976C8F9-028E-484A-8241-77FC3C56C6EF}" type="slidenum">
              <a:rPr lang="en-US" smtClean="0"/>
              <a:pPr/>
              <a:t>33</a:t>
            </a:fld>
            <a:endParaRPr lang="en-US" sz="13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442257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Copyright © 2005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A307B2-8F4E-4DCA-B3DA-EC84CCC1C775}" type="slidenum">
              <a:rPr lang="en-US"/>
              <a:pPr/>
              <a:t>34</a:t>
            </a:fld>
            <a:endParaRPr lang="en-US" sz="1300" dirty="0">
              <a:latin typeface="Times New Roman" charset="0"/>
            </a:endParaRPr>
          </a:p>
        </p:txBody>
      </p:sp>
      <p:sp>
        <p:nvSpPr>
          <p:cNvPr id="1022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2979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0914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Copyright © 2005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ADDF75-AC68-496A-940B-147153EA3663}" type="slidenum">
              <a:rPr lang="en-US"/>
              <a:pPr/>
              <a:t>35</a:t>
            </a:fld>
            <a:endParaRPr lang="en-US" sz="1300" dirty="0">
              <a:latin typeface="Times New Roman" charset="0"/>
            </a:endParaRPr>
          </a:p>
        </p:txBody>
      </p:sp>
      <p:sp>
        <p:nvSpPr>
          <p:cNvPr id="1067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7011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89196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Copyright © 2005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882CDD-189E-49B3-89A4-CF48DC94C9EF}" type="slidenum">
              <a:rPr lang="en-US"/>
              <a:pPr/>
              <a:t>36</a:t>
            </a:fld>
            <a:endParaRPr lang="en-US" sz="1300" dirty="0">
              <a:latin typeface="Times New Roman" charset="0"/>
            </a:endParaRPr>
          </a:p>
        </p:txBody>
      </p:sp>
      <p:sp>
        <p:nvSpPr>
          <p:cNvPr id="1071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1107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41910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Copyright © 2005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43FB4C-60CC-43CB-A0FD-CDE8002100D4}" type="slidenum">
              <a:rPr lang="en-US"/>
              <a:pPr/>
              <a:t>37</a:t>
            </a:fld>
            <a:endParaRPr lang="en-US" sz="1300" dirty="0">
              <a:latin typeface="Times New Roman" charset="0"/>
            </a:endParaRPr>
          </a:p>
        </p:txBody>
      </p:sp>
      <p:sp>
        <p:nvSpPr>
          <p:cNvPr id="1069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9059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98377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Copyright © 2002 M. E. Kabay.                                                           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1-</a:t>
            </a:r>
            <a:fld id="{D976C8F9-028E-484A-8241-77FC3C56C6EF}" type="slidenum">
              <a:rPr lang="en-US" smtClean="0"/>
              <a:pPr/>
              <a:t>38</a:t>
            </a:fld>
            <a:endParaRPr lang="en-US" sz="13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686190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Copyright © 2005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32642E-261D-4DC7-AA39-B89AD2237751}" type="slidenum">
              <a:rPr lang="en-US"/>
              <a:pPr/>
              <a:t>39</a:t>
            </a:fld>
            <a:endParaRPr lang="en-US" sz="1300" dirty="0">
              <a:latin typeface="Times New Roman" charset="0"/>
            </a:endParaRPr>
          </a:p>
        </p:txBody>
      </p:sp>
      <p:sp>
        <p:nvSpPr>
          <p:cNvPr id="1025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5027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8778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Copyright © 2005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FFFF28-1273-4B9A-BB4F-1E2B0AEAD558}" type="slidenum">
              <a:rPr lang="en-US"/>
              <a:pPr/>
              <a:t>4</a:t>
            </a:fld>
            <a:endParaRPr lang="en-US" sz="1300" dirty="0">
              <a:latin typeface="Times New Roman" charset="0"/>
            </a:endParaRPr>
          </a:p>
        </p:txBody>
      </p:sp>
      <p:sp>
        <p:nvSpPr>
          <p:cNvPr id="979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9971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95717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Copyright © 2005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B98B82-B827-4F00-9625-35847F87CBD7}" type="slidenum">
              <a:rPr lang="en-US"/>
              <a:pPr/>
              <a:t>40</a:t>
            </a:fld>
            <a:endParaRPr lang="en-US" sz="1300" dirty="0">
              <a:latin typeface="Times New Roman" charset="0"/>
            </a:endParaRPr>
          </a:p>
        </p:txBody>
      </p:sp>
      <p:sp>
        <p:nvSpPr>
          <p:cNvPr id="1027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7075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87379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Copyright © 2005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3A142E-36EA-47D0-8E22-662D68E32675}" type="slidenum">
              <a:rPr lang="en-US"/>
              <a:pPr/>
              <a:t>41</a:t>
            </a:fld>
            <a:endParaRPr lang="en-US" sz="1300" dirty="0">
              <a:latin typeface="Times New Roman" charset="0"/>
            </a:endParaRPr>
          </a:p>
        </p:txBody>
      </p:sp>
      <p:sp>
        <p:nvSpPr>
          <p:cNvPr id="1029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9123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74892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Copyright © 2002 M. E. Kabay.                                                           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1-</a:t>
            </a:r>
            <a:fld id="{D976C8F9-028E-484A-8241-77FC3C56C6EF}" type="slidenum">
              <a:rPr lang="en-US" smtClean="0"/>
              <a:pPr/>
              <a:t>42</a:t>
            </a:fld>
            <a:endParaRPr lang="en-US" sz="13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122416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Copyright © 2002 M. E. Kabay.                                                           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1-</a:t>
            </a:r>
            <a:fld id="{D976C8F9-028E-484A-8241-77FC3C56C6EF}" type="slidenum">
              <a:rPr lang="en-US" smtClean="0"/>
              <a:pPr/>
              <a:t>43</a:t>
            </a:fld>
            <a:endParaRPr lang="en-US" sz="13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786307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Copyright © 2002 M. E. Kabay.                                                           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1-</a:t>
            </a:r>
            <a:fld id="{D976C8F9-028E-484A-8241-77FC3C56C6EF}" type="slidenum">
              <a:rPr lang="en-US" smtClean="0"/>
              <a:pPr/>
              <a:t>44</a:t>
            </a:fld>
            <a:endParaRPr lang="en-US" sz="13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243401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Copyright © 2002 M. E. Kabay.                                                           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1-</a:t>
            </a:r>
            <a:fld id="{D976C8F9-028E-484A-8241-77FC3C56C6EF}" type="slidenum">
              <a:rPr lang="en-US" smtClean="0"/>
              <a:pPr/>
              <a:t>45</a:t>
            </a:fld>
            <a:endParaRPr lang="en-US" sz="13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09076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Copyright © 2002 M. E. Kabay.                                                           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1-</a:t>
            </a:r>
            <a:fld id="{D976C8F9-028E-484A-8241-77FC3C56C6EF}" type="slidenum">
              <a:rPr lang="en-US" smtClean="0"/>
              <a:pPr/>
              <a:t>46</a:t>
            </a:fld>
            <a:endParaRPr lang="en-US" sz="13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434424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Copyright © 2002 M. E. Kabay.                                                           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1-</a:t>
            </a:r>
            <a:fld id="{D976C8F9-028E-484A-8241-77FC3C56C6EF}" type="slidenum">
              <a:rPr lang="en-US" smtClean="0"/>
              <a:pPr/>
              <a:t>47</a:t>
            </a:fld>
            <a:endParaRPr lang="en-US" sz="13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442314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Copyright © 2002 M. E. Kabay.                                                           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1-</a:t>
            </a:r>
            <a:fld id="{D976C8F9-028E-484A-8241-77FC3C56C6EF}" type="slidenum">
              <a:rPr lang="en-US" smtClean="0"/>
              <a:pPr/>
              <a:t>48</a:t>
            </a:fld>
            <a:endParaRPr lang="en-US" sz="13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145014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Copyright © 2002 M. E. Kabay.                                                           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1-</a:t>
            </a:r>
            <a:fld id="{D976C8F9-028E-484A-8241-77FC3C56C6EF}" type="slidenum">
              <a:rPr lang="en-US" smtClean="0"/>
              <a:pPr/>
              <a:t>49</a:t>
            </a:fld>
            <a:endParaRPr lang="en-US" sz="13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9503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Copyright © 2005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E9B5A6-665A-4C91-9B73-B550E59C3F70}" type="slidenum">
              <a:rPr lang="en-US"/>
              <a:pPr/>
              <a:t>5</a:t>
            </a:fld>
            <a:endParaRPr lang="en-US" sz="1300" dirty="0">
              <a:latin typeface="Times New Roman" charset="0"/>
            </a:endParaRPr>
          </a:p>
        </p:txBody>
      </p:sp>
      <p:sp>
        <p:nvSpPr>
          <p:cNvPr id="982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2019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86255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Copyright © 2002 M. E. Kabay.                                                           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1-</a:t>
            </a:r>
            <a:fld id="{D976C8F9-028E-484A-8241-77FC3C56C6EF}" type="slidenum">
              <a:rPr lang="en-US" smtClean="0"/>
              <a:pPr/>
              <a:t>50</a:t>
            </a:fld>
            <a:endParaRPr lang="en-US" sz="13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05088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Copyright © 2002 M. E. Kabay.                                                           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1-</a:t>
            </a:r>
            <a:fld id="{D976C8F9-028E-484A-8241-77FC3C56C6EF}" type="slidenum">
              <a:rPr lang="en-US" smtClean="0"/>
              <a:pPr/>
              <a:t>51</a:t>
            </a:fld>
            <a:endParaRPr lang="en-US" sz="13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967027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Copyright © 2002 M. E. Kabay.                                                           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1-</a:t>
            </a:r>
            <a:fld id="{D976C8F9-028E-484A-8241-77FC3C56C6EF}" type="slidenum">
              <a:rPr lang="en-US" smtClean="0"/>
              <a:pPr/>
              <a:t>52</a:t>
            </a:fld>
            <a:endParaRPr lang="en-US" sz="13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4640554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Copyright © 2002 M. E. Kabay.                                                           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1-</a:t>
            </a:r>
            <a:fld id="{D976C8F9-028E-484A-8241-77FC3C56C6EF}" type="slidenum">
              <a:rPr lang="en-US" smtClean="0"/>
              <a:pPr/>
              <a:t>53</a:t>
            </a:fld>
            <a:endParaRPr lang="en-US" sz="13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548513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Copyright © 2002 M. E. Kabay.                                                           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1-</a:t>
            </a:r>
            <a:fld id="{D976C8F9-028E-484A-8241-77FC3C56C6EF}" type="slidenum">
              <a:rPr lang="en-US" smtClean="0"/>
              <a:pPr/>
              <a:t>54</a:t>
            </a:fld>
            <a:endParaRPr lang="en-US" sz="13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994545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Copyright © 2002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 dirty="0"/>
              <a:t>1-</a:t>
            </a:r>
            <a:fld id="{19177D26-2DB4-430C-92F2-DB42CFA34E12}" type="slidenum">
              <a:rPr lang="en-US"/>
              <a:pPr/>
              <a:t>55</a:t>
            </a:fld>
            <a:endParaRPr lang="en-US" sz="1300" dirty="0">
              <a:latin typeface="Times New Roman" pitchFamily="18" charset="0"/>
            </a:endParaRPr>
          </a:p>
        </p:txBody>
      </p:sp>
      <p:sp>
        <p:nvSpPr>
          <p:cNvPr id="74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3427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1344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Copyright © 2005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0353B1-542E-407F-A260-F0AA3D451CBD}" type="slidenum">
              <a:rPr lang="en-US"/>
              <a:pPr/>
              <a:t>6</a:t>
            </a:fld>
            <a:endParaRPr lang="en-US" sz="1300" dirty="0">
              <a:latin typeface="Times New Roman" charset="0"/>
            </a:endParaRPr>
          </a:p>
        </p:txBody>
      </p:sp>
      <p:sp>
        <p:nvSpPr>
          <p:cNvPr id="984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4067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9248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Copyright © 2002 M. E. Kabay.                                                           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1-</a:t>
            </a:r>
            <a:fld id="{D976C8F9-028E-484A-8241-77FC3C56C6EF}" type="slidenum">
              <a:rPr lang="en-US" smtClean="0"/>
              <a:pPr/>
              <a:t>7</a:t>
            </a:fld>
            <a:endParaRPr lang="en-US" sz="13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78974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Copyright © 2005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93F6AB-3090-4BC3-8977-BE70D2E6D40E}" type="slidenum">
              <a:rPr lang="en-US"/>
              <a:pPr/>
              <a:t>8</a:t>
            </a:fld>
            <a:endParaRPr lang="en-US" sz="1300" dirty="0">
              <a:latin typeface="Times New Roman" charset="0"/>
            </a:endParaRPr>
          </a:p>
        </p:txBody>
      </p:sp>
      <p:sp>
        <p:nvSpPr>
          <p:cNvPr id="992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2259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1272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Copyright © 2005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8DEE5A-D718-495E-85EB-9726D4578E78}" type="slidenum">
              <a:rPr lang="en-US"/>
              <a:pPr/>
              <a:t>9</a:t>
            </a:fld>
            <a:endParaRPr lang="en-US" sz="1300" dirty="0">
              <a:latin typeface="Times New Roman" charset="0"/>
            </a:endParaRPr>
          </a:p>
        </p:txBody>
      </p:sp>
      <p:sp>
        <p:nvSpPr>
          <p:cNvPr id="986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6115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89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152400"/>
            <a:ext cx="1790700" cy="6172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152400"/>
            <a:ext cx="5219700" cy="6172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676400"/>
            <a:ext cx="35052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5052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8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152400"/>
            <a:ext cx="71628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SLIDE TITLE</a:t>
            </a:r>
          </a:p>
        </p:txBody>
      </p:sp>
      <p:sp>
        <p:nvSpPr>
          <p:cNvPr id="8898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676400"/>
            <a:ext cx="7162800" cy="464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Body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89860" name="Rectangle 4"/>
          <p:cNvSpPr>
            <a:spLocks noChangeArrowheads="1"/>
          </p:cNvSpPr>
          <p:nvPr/>
        </p:nvSpPr>
        <p:spPr bwMode="auto">
          <a:xfrm>
            <a:off x="0" y="6494463"/>
            <a:ext cx="46037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fld id="{661D8A99-02C3-4E07-8723-96C95229B775}" type="slidenum">
              <a:rPr lang="en-US" sz="1800"/>
              <a:pPr/>
              <a:t>‹#›</a:t>
            </a:fld>
            <a:endParaRPr lang="en-US" sz="1800" dirty="0"/>
          </a:p>
        </p:txBody>
      </p:sp>
      <p:sp>
        <p:nvSpPr>
          <p:cNvPr id="889861" name="Text Box 5"/>
          <p:cNvSpPr txBox="1">
            <a:spLocks noChangeArrowheads="1"/>
          </p:cNvSpPr>
          <p:nvPr/>
        </p:nvSpPr>
        <p:spPr bwMode="auto">
          <a:xfrm>
            <a:off x="8839200" y="152400"/>
            <a:ext cx="1841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endParaRPr lang="en-US" sz="2400" b="0" dirty="0">
              <a:latin typeface="Times New Roman" pitchFamily="18" charset="0"/>
            </a:endParaRPr>
          </a:p>
        </p:txBody>
      </p:sp>
      <p:sp>
        <p:nvSpPr>
          <p:cNvPr id="889863" name="Text Box 7"/>
          <p:cNvSpPr txBox="1">
            <a:spLocks noChangeArrowheads="1"/>
          </p:cNvSpPr>
          <p:nvPr userDrawn="1"/>
        </p:nvSpPr>
        <p:spPr bwMode="auto">
          <a:xfrm>
            <a:off x="3322638" y="6643688"/>
            <a:ext cx="2577950" cy="21544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800" b="0" i="1" dirty="0"/>
              <a:t>Copyright © 2018 M. E. Kabay.  All rights reserved.</a:t>
            </a:r>
          </a:p>
        </p:txBody>
      </p:sp>
      <p:pic>
        <p:nvPicPr>
          <p:cNvPr id="8" name="Picture 7" descr="NWU_2c_stacked_logo_1-inch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8235696" y="0"/>
            <a:ext cx="908304" cy="79248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l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+mj-lt"/>
          <a:ea typeface="+mj-ea"/>
          <a:cs typeface="+mj-cs"/>
        </a:defRPr>
      </a:lvl1pPr>
      <a:lvl2pPr algn="l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2pPr>
      <a:lvl3pPr algn="l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3pPr>
      <a:lvl4pPr algn="l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4pPr>
      <a:lvl5pPr algn="l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5pPr>
      <a:lvl6pPr marL="457200" algn="l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6pPr>
      <a:lvl7pPr marL="914400" algn="l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7pPr>
      <a:lvl8pPr marL="1371600" algn="l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8pPr>
      <a:lvl9pPr marL="1828800" algn="l" defTabSz="91757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9pPr>
    </p:titleStyle>
    <p:bodyStyle>
      <a:lvl1pPr marL="285750" indent="-2857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Font typeface="Wingdings" pitchFamily="2" charset="2"/>
        <a:buChar char="Ø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q"/>
        <a:defRPr sz="24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Font typeface="Wingdings" pitchFamily="2" charset="2"/>
        <a:buChar char="ü"/>
        <a:defRPr sz="2400" b="1">
          <a:solidFill>
            <a:schemeClr val="tx1"/>
          </a:solidFill>
          <a:latin typeface="+mn-lt"/>
        </a:defRPr>
      </a:lvl3pPr>
      <a:lvl4pPr marL="1543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Font typeface="Wingdings" pitchFamily="2" charset="2"/>
        <a:buChar char="§"/>
        <a:defRPr sz="2400" b="1">
          <a:solidFill>
            <a:schemeClr val="tx1"/>
          </a:solidFill>
          <a:latin typeface="+mn-lt"/>
        </a:defRPr>
      </a:lvl4pPr>
      <a:lvl5pPr marL="20002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•"/>
        <a:defRPr sz="2400" b="1">
          <a:solidFill>
            <a:schemeClr val="tx1"/>
          </a:solidFill>
          <a:latin typeface="+mn-lt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•"/>
        <a:defRPr sz="2400" b="1">
          <a:solidFill>
            <a:schemeClr val="tx1"/>
          </a:solidFill>
          <a:latin typeface="+mn-lt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•"/>
        <a:defRPr sz="2400" b="1">
          <a:solidFill>
            <a:schemeClr val="tx1"/>
          </a:solidFill>
          <a:latin typeface="+mn-lt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•"/>
        <a:defRPr sz="2400" b="1">
          <a:solidFill>
            <a:schemeClr val="tx1"/>
          </a:solidFill>
          <a:latin typeface="+mn-lt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•"/>
        <a:defRPr sz="24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tc.gov/os/statutes/fcra.htm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ff.org/Legal/Cases/SJG/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psr.org/cpsr/privacy/wiretap/ecpa86.html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cc.gov/ccb/consumer_news/tcpa.html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cfa.gov/hipaa/hipaahm.htm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nate.gov/~banking/conf/grmleach.htm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3429000"/>
          </a:xfrm>
        </p:spPr>
        <p:txBody>
          <a:bodyPr/>
          <a:lstStyle/>
          <a:p>
            <a:pPr algn="ctr"/>
            <a:r>
              <a:rPr lang="en-US" sz="4800" i="1" dirty="0"/>
              <a:t>Politics of Cyberspace</a:t>
            </a:r>
            <a:br>
              <a:rPr lang="en-US" sz="4800" dirty="0"/>
            </a:br>
            <a:r>
              <a:rPr lang="en-US" sz="4800" i="1" dirty="0"/>
              <a:t>@ JCOGS</a:t>
            </a:r>
            <a:br>
              <a:rPr lang="en-US" sz="4800" dirty="0"/>
            </a:br>
            <a:r>
              <a:rPr lang="en-US" sz="11500" dirty="0"/>
              <a:t>Privacy</a:t>
            </a:r>
            <a:endParaRPr lang="en-US" sz="7200" dirty="0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0" y="3429000"/>
            <a:ext cx="9144000" cy="30480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sz="3600" dirty="0"/>
              <a:t>M. E. Kabay, PhD, CISSP-ISSMP</a:t>
            </a:r>
          </a:p>
          <a:p>
            <a:pPr algn="ctr">
              <a:buFont typeface="Wingdings" pitchFamily="2" charset="2"/>
              <a:buNone/>
            </a:pPr>
            <a:r>
              <a:rPr lang="en-US" sz="2800" dirty="0"/>
              <a:t>Professor of Computer Information Systems</a:t>
            </a:r>
          </a:p>
          <a:p>
            <a:pPr algn="ctr">
              <a:buFont typeface="Wingdings" pitchFamily="2" charset="2"/>
              <a:buNone/>
            </a:pPr>
            <a:r>
              <a:rPr lang="en-US" sz="2800" dirty="0"/>
              <a:t>School of Business &amp; Management</a:t>
            </a:r>
          </a:p>
          <a:p>
            <a:pPr algn="ctr">
              <a:buFont typeface="Wingdings" pitchFamily="2" charset="2"/>
              <a:buNone/>
            </a:pPr>
            <a:r>
              <a:rPr lang="en-US" sz="2800" dirty="0"/>
              <a:t>College of Professional Schools</a:t>
            </a:r>
          </a:p>
          <a:p>
            <a:pPr algn="ctr">
              <a:buFont typeface="Wingdings" pitchFamily="2" charset="2"/>
              <a:buNone/>
            </a:pPr>
            <a:r>
              <a:rPr lang="en-US" sz="2800" dirty="0"/>
              <a:t>Norwich University</a:t>
            </a:r>
          </a:p>
          <a:p>
            <a:pPr algn="ctr">
              <a:buFont typeface="Wingdings" pitchFamily="2" charset="2"/>
              <a:buNone/>
            </a:pPr>
            <a:endParaRPr lang="en-US" dirty="0"/>
          </a:p>
        </p:txBody>
      </p:sp>
    </p:spTree>
  </p:cSld>
  <p:clrMapOvr>
    <a:masterClrMapping/>
  </p:clrMapOvr>
  <p:transition>
    <p:zo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13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7848600" cy="1143000"/>
          </a:xfrm>
        </p:spPr>
        <p:txBody>
          <a:bodyPr/>
          <a:lstStyle/>
          <a:p>
            <a:r>
              <a:rPr lang="en-US" dirty="0"/>
              <a:t>Informational Privacy</a:t>
            </a:r>
          </a:p>
        </p:txBody>
      </p:sp>
      <p:sp>
        <p:nvSpPr>
          <p:cNvPr id="987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23950"/>
            <a:ext cx="7848600" cy="5029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/>
              <a:t>US law traditionally did </a:t>
            </a:r>
            <a:br>
              <a:rPr lang="en-US" dirty="0"/>
            </a:br>
            <a:r>
              <a:rPr lang="en-US" dirty="0"/>
              <a:t>not limit uses of </a:t>
            </a:r>
            <a:br>
              <a:rPr lang="en-US" dirty="0"/>
            </a:br>
            <a:r>
              <a:rPr lang="en-US" dirty="0"/>
              <a:t>observations about </a:t>
            </a:r>
            <a:br>
              <a:rPr lang="en-US" dirty="0"/>
            </a:br>
            <a:r>
              <a:rPr lang="en-US" dirty="0"/>
              <a:t>consumers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What you buy / read / </a:t>
            </a:r>
            <a:br>
              <a:rPr lang="en-US" dirty="0"/>
            </a:br>
            <a:r>
              <a:rPr lang="en-US" dirty="0"/>
              <a:t>view / eat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Data shared among </a:t>
            </a:r>
            <a:br>
              <a:rPr lang="en-US" dirty="0"/>
            </a:br>
            <a:r>
              <a:rPr lang="en-US" dirty="0"/>
              <a:t>credit agencies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Names, addresses, preferences sold to advertisers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Even medical data were not much protected</a:t>
            </a:r>
          </a:p>
          <a:p>
            <a:pPr>
              <a:lnSpc>
                <a:spcPct val="80000"/>
              </a:lnSpc>
            </a:pPr>
            <a:r>
              <a:rPr lang="en-US" dirty="0"/>
              <a:t>European Privacy Directive much more stringent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Caused problems for US firms – barred from doing business because of lax laws</a:t>
            </a:r>
          </a:p>
        </p:txBody>
      </p:sp>
      <p:pic>
        <p:nvPicPr>
          <p:cNvPr id="3074" name="Picture 2" descr="Touchpoint Legal Privacy Law">
            <a:extLst>
              <a:ext uri="{FF2B5EF4-FFF2-40B4-BE49-F238E27FC236}">
                <a16:creationId xmlns:a16="http://schemas.microsoft.com/office/drawing/2014/main" id="{1BCC03CA-574B-480B-91B2-2A74CBE202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104900"/>
            <a:ext cx="4648200" cy="2324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79499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918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7848600" cy="1143000"/>
          </a:xfrm>
        </p:spPr>
        <p:txBody>
          <a:bodyPr/>
          <a:lstStyle/>
          <a:p>
            <a:r>
              <a:rPr lang="en-US" dirty="0"/>
              <a:t>Privacy and the Internet</a:t>
            </a:r>
          </a:p>
        </p:txBody>
      </p:sp>
      <p:sp>
        <p:nvSpPr>
          <p:cNvPr id="989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47799"/>
            <a:ext cx="8648700" cy="4876800"/>
          </a:xfrm>
        </p:spPr>
        <p:txBody>
          <a:bodyPr/>
          <a:lstStyle/>
          <a:p>
            <a:r>
              <a:rPr lang="en-US" dirty="0"/>
              <a:t>Google bought DejaNews</a:t>
            </a:r>
          </a:p>
          <a:p>
            <a:pPr lvl="1"/>
            <a:r>
              <a:rPr lang="en-US" dirty="0"/>
              <a:t>Archive of all USENET </a:t>
            </a:r>
            <a:br>
              <a:rPr lang="en-US" dirty="0"/>
            </a:br>
            <a:r>
              <a:rPr lang="en-US" dirty="0"/>
              <a:t>discussions</a:t>
            </a:r>
          </a:p>
          <a:p>
            <a:pPr lvl="1"/>
            <a:r>
              <a:rPr lang="en-US" dirty="0"/>
              <a:t>Spans ~15 years</a:t>
            </a:r>
          </a:p>
          <a:p>
            <a:pPr lvl="1"/>
            <a:r>
              <a:rPr lang="en-US" dirty="0"/>
              <a:t>Can provide interesting information about previous levels of professionalism</a:t>
            </a:r>
          </a:p>
          <a:p>
            <a:r>
              <a:rPr lang="en-US" dirty="0"/>
              <a:t>Google caches Web pages</a:t>
            </a:r>
          </a:p>
          <a:p>
            <a:pPr lvl="1"/>
            <a:r>
              <a:rPr lang="en-US" dirty="0"/>
              <a:t>Owner can remove an embarrassing page from Web site</a:t>
            </a:r>
          </a:p>
          <a:p>
            <a:pPr lvl="1"/>
            <a:r>
              <a:rPr lang="en-US" dirty="0"/>
              <a:t>But cached copy persists for months</a:t>
            </a:r>
          </a:p>
          <a:p>
            <a:r>
              <a:rPr lang="en-US" dirty="0"/>
              <a:t>Wayback Machine </a:t>
            </a:r>
          </a:p>
          <a:p>
            <a:pPr lvl="1"/>
            <a:r>
              <a:rPr lang="en-US" dirty="0"/>
              <a:t>&gt;332 billion web pages saved</a:t>
            </a:r>
          </a:p>
          <a:p>
            <a:pPr lvl="1"/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8158D65-ED11-4ACA-8720-18278B206F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1295400"/>
            <a:ext cx="4457700" cy="16557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0" name="Picture 4" descr="Image result for wayback machine peabody">
            <a:extLst>
              <a:ext uri="{FF2B5EF4-FFF2-40B4-BE49-F238E27FC236}">
                <a16:creationId xmlns:a16="http://schemas.microsoft.com/office/drawing/2014/main" id="{68D9AD6A-3933-4DF5-8F20-ED3EA571D5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650" y="5105400"/>
            <a:ext cx="2095500" cy="1466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05877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52D97-631C-4A39-B9FA-B4E5FB5EB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Privacy &amp; Social Media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FD871D-DBEC-4532-936B-CBA1A1541D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697" y="1219200"/>
            <a:ext cx="7887703" cy="5105400"/>
          </a:xfrm>
        </p:spPr>
        <p:txBody>
          <a:bodyPr/>
          <a:lstStyle/>
          <a:p>
            <a:r>
              <a:rPr lang="en-US" dirty="0"/>
              <a:t>Facebook case </a:t>
            </a:r>
          </a:p>
          <a:p>
            <a:pPr lvl="1"/>
            <a:r>
              <a:rPr lang="en-US" dirty="0"/>
              <a:t>Illustrates how user </a:t>
            </a:r>
            <a:br>
              <a:rPr lang="en-US" dirty="0"/>
            </a:br>
            <a:r>
              <a:rPr lang="en-US" dirty="0"/>
              <a:t>behavior is monetized</a:t>
            </a:r>
          </a:p>
          <a:p>
            <a:pPr lvl="1"/>
            <a:r>
              <a:rPr lang="en-US" dirty="0"/>
              <a:t>What we click on, </a:t>
            </a:r>
            <a:br>
              <a:rPr lang="en-US" dirty="0"/>
            </a:br>
            <a:r>
              <a:rPr lang="en-US" dirty="0"/>
              <a:t>what we post, </a:t>
            </a:r>
            <a:br>
              <a:rPr lang="en-US" dirty="0"/>
            </a:br>
            <a:r>
              <a:rPr lang="en-US" dirty="0"/>
              <a:t>what we like – </a:t>
            </a:r>
            <a:br>
              <a:rPr lang="en-US" dirty="0"/>
            </a:br>
            <a:r>
              <a:rPr lang="en-US" dirty="0"/>
              <a:t>information sold to </a:t>
            </a:r>
            <a:br>
              <a:rPr lang="en-US" dirty="0"/>
            </a:br>
            <a:r>
              <a:rPr lang="en-US" dirty="0"/>
              <a:t>advertisers</a:t>
            </a:r>
          </a:p>
          <a:p>
            <a:r>
              <a:rPr lang="en-US" dirty="0"/>
              <a:t>Authoritarian governments redefine privacy</a:t>
            </a:r>
          </a:p>
          <a:p>
            <a:pPr lvl="1"/>
            <a:r>
              <a:rPr lang="en-US" dirty="0"/>
              <a:t>PRC govt routinely monitors postings, email</a:t>
            </a:r>
          </a:p>
          <a:p>
            <a:pPr lvl="1"/>
            <a:r>
              <a:rPr lang="en-US" dirty="0"/>
              <a:t>Those insufficiently “loyal” to the dictatorship are punished and even killed</a:t>
            </a:r>
          </a:p>
        </p:txBody>
      </p:sp>
      <p:pic>
        <p:nvPicPr>
          <p:cNvPr id="5122" name="Picture 2" descr="Image result for facebook privacy">
            <a:extLst>
              <a:ext uri="{FF2B5EF4-FFF2-40B4-BE49-F238E27FC236}">
                <a16:creationId xmlns:a16="http://schemas.microsoft.com/office/drawing/2014/main" id="{932955EE-8277-49FB-ADB3-1A8C26E73B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1464" y="1295400"/>
            <a:ext cx="4602079" cy="2590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80481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8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7848600" cy="1143000"/>
          </a:xfrm>
        </p:spPr>
        <p:txBody>
          <a:bodyPr/>
          <a:lstStyle/>
          <a:p>
            <a:r>
              <a:rPr lang="en-US" dirty="0"/>
              <a:t>Data Collection on the Web</a:t>
            </a:r>
          </a:p>
        </p:txBody>
      </p:sp>
      <p:sp>
        <p:nvSpPr>
          <p:cNvPr id="993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039100" cy="5105400"/>
          </a:xfrm>
        </p:spPr>
        <p:txBody>
          <a:bodyPr/>
          <a:lstStyle/>
          <a:p>
            <a:r>
              <a:rPr lang="en-US" dirty="0"/>
              <a:t>Cookies store information about where you </a:t>
            </a:r>
            <a:br>
              <a:rPr lang="en-US" dirty="0"/>
            </a:br>
            <a:r>
              <a:rPr lang="en-US" dirty="0"/>
              <a:t>have been on a specific Web site</a:t>
            </a:r>
          </a:p>
          <a:p>
            <a:pPr lvl="1"/>
            <a:r>
              <a:rPr lang="en-US" dirty="0"/>
              <a:t>E.g., AMAZON uses cookies to track </a:t>
            </a:r>
            <a:br>
              <a:rPr lang="en-US" dirty="0"/>
            </a:br>
            <a:r>
              <a:rPr lang="en-US" dirty="0"/>
              <a:t>your identity and your book preferences</a:t>
            </a:r>
          </a:p>
          <a:p>
            <a:pPr lvl="1"/>
            <a:r>
              <a:rPr lang="en-US" dirty="0"/>
              <a:t>Unless badly formed, cookies are not </a:t>
            </a:r>
            <a:br>
              <a:rPr lang="en-US" dirty="0"/>
            </a:br>
            <a:r>
              <a:rPr lang="en-US" dirty="0"/>
              <a:t>supposed to be shared among Web sites</a:t>
            </a:r>
          </a:p>
          <a:p>
            <a:r>
              <a:rPr lang="en-US" dirty="0"/>
              <a:t>Web bugs</a:t>
            </a:r>
          </a:p>
          <a:p>
            <a:pPr lvl="1"/>
            <a:r>
              <a:rPr lang="en-US" dirty="0"/>
              <a:t>1-pixel images (invisible) that return information to specific advertisers</a:t>
            </a:r>
          </a:p>
          <a:p>
            <a:pPr lvl="1"/>
            <a:r>
              <a:rPr lang="en-US" dirty="0"/>
              <a:t>Allow tracking of how many people </a:t>
            </a:r>
            <a:br>
              <a:rPr lang="en-US" dirty="0"/>
            </a:br>
            <a:r>
              <a:rPr lang="en-US" dirty="0"/>
              <a:t>visit a Web page vs how many click on </a:t>
            </a:r>
            <a:br>
              <a:rPr lang="en-US" dirty="0"/>
            </a:br>
            <a:r>
              <a:rPr lang="en-US" dirty="0"/>
              <a:t>ads</a:t>
            </a:r>
          </a:p>
        </p:txBody>
      </p:sp>
      <p:pic>
        <p:nvPicPr>
          <p:cNvPr id="7170" name="Picture 2" descr="http://www.20thingsilearned.com/media/illustrations/cookies01.png">
            <a:extLst>
              <a:ext uri="{FF2B5EF4-FFF2-40B4-BE49-F238E27FC236}">
                <a16:creationId xmlns:a16="http://schemas.microsoft.com/office/drawing/2014/main" id="{EBD106CE-7A8A-4E97-8108-F01524ECB0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044" y="990600"/>
            <a:ext cx="2482516" cy="30761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Image result for web bug">
            <a:extLst>
              <a:ext uri="{FF2B5EF4-FFF2-40B4-BE49-F238E27FC236}">
                <a16:creationId xmlns:a16="http://schemas.microsoft.com/office/drawing/2014/main" id="{737475CB-3220-41CE-8E30-43F9646A04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470400"/>
            <a:ext cx="2209800" cy="2209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5977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5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Collection – cont’d</a:t>
            </a:r>
          </a:p>
        </p:txBody>
      </p:sp>
      <p:sp>
        <p:nvSpPr>
          <p:cNvPr id="995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990600"/>
            <a:ext cx="8001000" cy="57150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dirty="0"/>
              <a:t>Spyware</a:t>
            </a:r>
          </a:p>
          <a:p>
            <a:r>
              <a:rPr lang="en-US" dirty="0"/>
              <a:t>Software that covertly </a:t>
            </a:r>
            <a:br>
              <a:rPr lang="en-US" dirty="0"/>
            </a:br>
            <a:r>
              <a:rPr lang="en-US" dirty="0"/>
              <a:t>communicates with a Web </a:t>
            </a:r>
            <a:br>
              <a:rPr lang="en-US" dirty="0"/>
            </a:br>
            <a:r>
              <a:rPr lang="en-US" dirty="0"/>
              <a:t>address </a:t>
            </a:r>
            <a:r>
              <a:rPr lang="en-US" i="1" dirty="0"/>
              <a:t>(phones home)</a:t>
            </a:r>
            <a:endParaRPr lang="en-US" dirty="0"/>
          </a:p>
          <a:p>
            <a:r>
              <a:rPr lang="en-US" dirty="0"/>
              <a:t>Caught by firewalls</a:t>
            </a:r>
          </a:p>
          <a:p>
            <a:r>
              <a:rPr lang="en-US" dirty="0"/>
              <a:t>E.g., was present in Comet </a:t>
            </a:r>
            <a:br>
              <a:rPr lang="en-US" dirty="0"/>
            </a:br>
            <a:r>
              <a:rPr lang="en-US" dirty="0"/>
              <a:t>Cursor – cartoon cursors favored by children</a:t>
            </a:r>
          </a:p>
          <a:p>
            <a:pPr lvl="1"/>
            <a:r>
              <a:rPr lang="en-US" dirty="0"/>
              <a:t>Sent information about exactly what Web pages kids were looking at</a:t>
            </a:r>
          </a:p>
          <a:p>
            <a:pPr lvl="1"/>
            <a:r>
              <a:rPr lang="en-US" dirty="0"/>
              <a:t>Covert market research</a:t>
            </a:r>
          </a:p>
          <a:p>
            <a:r>
              <a:rPr lang="en-US" dirty="0"/>
              <a:t>Some spyware transmits all details of everything done on infected computer</a:t>
            </a:r>
          </a:p>
          <a:p>
            <a:r>
              <a:rPr lang="en-US" i="1" dirty="0"/>
              <a:t>Some spyware does not remove itself via its uninstall function</a:t>
            </a:r>
          </a:p>
        </p:txBody>
      </p:sp>
      <p:pic>
        <p:nvPicPr>
          <p:cNvPr id="8194" name="Picture 2" descr="https://www.iclipart.com/dodl.php?linklokauth=L3RlbXAvYzE2ODU4NTBfcy5qcGcsMTUyNzk5MTg3Nyw2Ni4yMjAuMjM4LjIwMiwwLDAsTExfMCwsZTAyYmMwYTNjMWM1ZTQ5MzFjYTQ3N2E5MWY5NzY3N2Q%3D/c1685850_s.jpg">
            <a:extLst>
              <a:ext uri="{FF2B5EF4-FFF2-40B4-BE49-F238E27FC236}">
                <a16:creationId xmlns:a16="http://schemas.microsoft.com/office/drawing/2014/main" id="{5B074A72-066D-4F49-B88A-1769AF9DEE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425" y="1028700"/>
            <a:ext cx="2809875" cy="2247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17130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AEEED-00EA-4567-A8F3-1ECF42879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152400"/>
            <a:ext cx="7620000" cy="1143000"/>
          </a:xfrm>
        </p:spPr>
        <p:txBody>
          <a:bodyPr/>
          <a:lstStyle/>
          <a:p>
            <a:r>
              <a:rPr lang="en-US" dirty="0"/>
              <a:t>Internet of Things (IoT)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71BD15-834B-4D44-BC23-0CA1E2A1BD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295400"/>
            <a:ext cx="8382000" cy="5029200"/>
          </a:xfrm>
        </p:spPr>
        <p:txBody>
          <a:bodyPr/>
          <a:lstStyle/>
          <a:p>
            <a:r>
              <a:rPr lang="en-US" dirty="0"/>
              <a:t>Many electronic objects now </a:t>
            </a:r>
            <a:br>
              <a:rPr lang="en-US" dirty="0"/>
            </a:br>
            <a:r>
              <a:rPr lang="en-US" dirty="0"/>
              <a:t>connecting to remote computers </a:t>
            </a:r>
            <a:br>
              <a:rPr lang="en-US" dirty="0"/>
            </a:br>
            <a:r>
              <a:rPr lang="en-US" dirty="0"/>
              <a:t>via Internet</a:t>
            </a:r>
          </a:p>
          <a:p>
            <a:pPr lvl="1"/>
            <a:r>
              <a:rPr lang="en-US" dirty="0"/>
              <a:t>Fridges automatically send email </a:t>
            </a:r>
            <a:br>
              <a:rPr lang="en-US" dirty="0"/>
            </a:br>
            <a:r>
              <a:rPr lang="en-US" dirty="0"/>
              <a:t>about time to buy new supplies</a:t>
            </a:r>
          </a:p>
          <a:p>
            <a:pPr lvl="1"/>
            <a:r>
              <a:rPr lang="en-US" dirty="0"/>
              <a:t>Electronic speakers respond to </a:t>
            </a:r>
            <a:br>
              <a:rPr lang="en-US" dirty="0"/>
            </a:br>
            <a:r>
              <a:rPr lang="en-US" dirty="0"/>
              <a:t>voice commands</a:t>
            </a:r>
          </a:p>
          <a:p>
            <a:r>
              <a:rPr lang="en-US" dirty="0"/>
              <a:t>Concern about equipment with microphones and cameras</a:t>
            </a:r>
          </a:p>
          <a:p>
            <a:pPr lvl="1"/>
            <a:r>
              <a:rPr lang="en-US" dirty="0"/>
              <a:t>Some have primitive artificial intelligence</a:t>
            </a:r>
          </a:p>
          <a:p>
            <a:pPr lvl="1"/>
            <a:r>
              <a:rPr lang="en-US" dirty="0"/>
              <a:t>But still not smart enough to protect privacy</a:t>
            </a:r>
          </a:p>
          <a:p>
            <a:pPr lvl="1"/>
            <a:r>
              <a:rPr lang="en-US" dirty="0"/>
              <a:t>E.g., Alexa smart speaker recently transmitted conversation to someone’s voicemail by mistake</a:t>
            </a:r>
          </a:p>
        </p:txBody>
      </p:sp>
      <p:pic>
        <p:nvPicPr>
          <p:cNvPr id="25602" name="Picture 2" descr="Image result for iot privacy">
            <a:extLst>
              <a:ext uri="{FF2B5EF4-FFF2-40B4-BE49-F238E27FC236}">
                <a16:creationId xmlns:a16="http://schemas.microsoft.com/office/drawing/2014/main" id="{6C1A7770-B425-44EA-B018-3E0E031D1B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860" y="1047750"/>
            <a:ext cx="2695575" cy="23812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663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450B7-6C1A-4FD5-A2B0-96037E110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52400"/>
            <a:ext cx="7772400" cy="1143000"/>
          </a:xfrm>
        </p:spPr>
        <p:txBody>
          <a:bodyPr/>
          <a:lstStyle/>
          <a:p>
            <a:r>
              <a:rPr lang="en-US" dirty="0"/>
              <a:t>Drones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E069DE-6CE6-48D1-9E02-332EBA3EA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354" y="1104900"/>
            <a:ext cx="7162800" cy="4648200"/>
          </a:xfrm>
        </p:spPr>
        <p:txBody>
          <a:bodyPr/>
          <a:lstStyle/>
          <a:p>
            <a:r>
              <a:rPr lang="en-US" dirty="0"/>
              <a:t>Little helicopter-like </a:t>
            </a:r>
            <a:br>
              <a:rPr lang="en-US" dirty="0"/>
            </a:br>
            <a:r>
              <a:rPr lang="en-US" dirty="0"/>
              <a:t>units</a:t>
            </a:r>
          </a:p>
          <a:p>
            <a:r>
              <a:rPr lang="en-US" dirty="0"/>
              <a:t>Often equipped with </a:t>
            </a:r>
            <a:br>
              <a:rPr lang="en-US" dirty="0"/>
            </a:br>
            <a:r>
              <a:rPr lang="en-US" dirty="0"/>
              <a:t>cameras</a:t>
            </a:r>
          </a:p>
          <a:p>
            <a:r>
              <a:rPr lang="en-US" dirty="0"/>
              <a:t>Already known to </a:t>
            </a:r>
            <a:br>
              <a:rPr lang="en-US" dirty="0"/>
            </a:br>
            <a:r>
              <a:rPr lang="en-US" dirty="0"/>
              <a:t>have been used to spy </a:t>
            </a:r>
            <a:br>
              <a:rPr lang="en-US" dirty="0"/>
            </a:br>
            <a:r>
              <a:rPr lang="en-US" dirty="0"/>
              <a:t>on victims in back </a:t>
            </a:r>
            <a:br>
              <a:rPr lang="en-US" dirty="0"/>
            </a:br>
            <a:r>
              <a:rPr lang="en-US" dirty="0"/>
              <a:t>yards and through </a:t>
            </a:r>
            <a:br>
              <a:rPr lang="en-US" dirty="0"/>
            </a:br>
            <a:r>
              <a:rPr lang="en-US" dirty="0"/>
              <a:t>upper windows</a:t>
            </a:r>
          </a:p>
          <a:p>
            <a:r>
              <a:rPr lang="en-US" dirty="0"/>
              <a:t>Being used by </a:t>
            </a:r>
            <a:br>
              <a:rPr lang="en-US" dirty="0"/>
            </a:br>
            <a:r>
              <a:rPr lang="en-US" dirty="0"/>
              <a:t>law-enforcement</a:t>
            </a:r>
          </a:p>
          <a:p>
            <a:r>
              <a:rPr lang="en-US" dirty="0"/>
              <a:t>Serious questions about invasions of privacy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ADC30B-6434-4463-95CD-5C526C58DB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990600"/>
            <a:ext cx="4872078" cy="37671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813643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Spyware?</a:t>
            </a:r>
          </a:p>
        </p:txBody>
      </p:sp>
      <p:sp>
        <p:nvSpPr>
          <p:cNvPr id="1035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371600"/>
            <a:ext cx="7162800" cy="4953000"/>
          </a:xfrm>
        </p:spPr>
        <p:txBody>
          <a:bodyPr/>
          <a:lstStyle/>
          <a:p>
            <a:r>
              <a:rPr lang="en-US" dirty="0"/>
              <a:t>Spyware:  any </a:t>
            </a:r>
            <a:r>
              <a:rPr lang="en-US" i="1" dirty="0"/>
              <a:t>technology</a:t>
            </a:r>
            <a:r>
              <a:rPr lang="en-US" dirty="0"/>
              <a:t> that covertly gathers information</a:t>
            </a:r>
          </a:p>
          <a:p>
            <a:pPr lvl="1"/>
            <a:r>
              <a:rPr lang="en-US" dirty="0"/>
              <a:t>About person</a:t>
            </a:r>
          </a:p>
          <a:p>
            <a:pPr lvl="1"/>
            <a:r>
              <a:rPr lang="en-US" dirty="0"/>
              <a:t>About organization</a:t>
            </a:r>
          </a:p>
          <a:p>
            <a:pPr lvl="1"/>
            <a:r>
              <a:rPr lang="en-US" dirty="0"/>
              <a:t>About system</a:t>
            </a:r>
          </a:p>
          <a:p>
            <a:pPr lvl="1"/>
            <a:r>
              <a:rPr lang="en-US" dirty="0"/>
              <a:t>Without knowledge </a:t>
            </a:r>
            <a:br>
              <a:rPr lang="en-US" dirty="0"/>
            </a:br>
            <a:r>
              <a:rPr lang="en-US" dirty="0"/>
              <a:t>of victim</a:t>
            </a:r>
          </a:p>
          <a:p>
            <a:r>
              <a:rPr lang="en-US" dirty="0"/>
              <a:t>Any </a:t>
            </a:r>
            <a:r>
              <a:rPr lang="en-US" i="1" dirty="0"/>
              <a:t>software</a:t>
            </a:r>
            <a:r>
              <a:rPr lang="en-US" dirty="0"/>
              <a:t> which </a:t>
            </a:r>
          </a:p>
          <a:p>
            <a:pPr lvl="1"/>
            <a:r>
              <a:rPr lang="en-US" dirty="0"/>
              <a:t>Employs user's Internet connection</a:t>
            </a:r>
          </a:p>
          <a:p>
            <a:pPr lvl="1"/>
            <a:r>
              <a:rPr lang="en-US" dirty="0"/>
              <a:t>In background ("backchannel")</a:t>
            </a:r>
          </a:p>
          <a:p>
            <a:pPr lvl="1"/>
            <a:r>
              <a:rPr lang="en-US" dirty="0"/>
              <a:t>Without their knowledge or explicit permission</a:t>
            </a:r>
          </a:p>
        </p:txBody>
      </p:sp>
      <p:pic>
        <p:nvPicPr>
          <p:cNvPr id="9218" name="Picture 2" descr="https://www.iclipart.com/dodl.php?linklokauth=L3RlbXAvYzk3MzQzOV9tLmpwZywxNTI3OTkyMDg3LDY2LjIyMC4yMzguMjAyLDAsMCxMTF8wLCw0MTRiM2Y4ODYzN2FhMGNlMTIyMzM1ZTJlOWU1NWE3ZQ%3D%3D/c973439_m.jpg">
            <a:extLst>
              <a:ext uri="{FF2B5EF4-FFF2-40B4-BE49-F238E27FC236}">
                <a16:creationId xmlns:a16="http://schemas.microsoft.com/office/drawing/2014/main" id="{B39F2E60-6435-4661-8582-59B0F2BA46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905000"/>
            <a:ext cx="4191000" cy="21942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7076610"/>
      </p:ext>
    </p:extLst>
  </p:cSld>
  <p:clrMapOvr>
    <a:masterClrMapping/>
  </p:clrMapOvr>
  <p:transition>
    <p:zo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Spyware Enter a System?</a:t>
            </a:r>
          </a:p>
        </p:txBody>
      </p:sp>
      <p:sp>
        <p:nvSpPr>
          <p:cNvPr id="1037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7848600" cy="4876800"/>
          </a:xfrm>
        </p:spPr>
        <p:txBody>
          <a:bodyPr/>
          <a:lstStyle/>
          <a:p>
            <a:r>
              <a:rPr lang="en-US" dirty="0"/>
              <a:t>Install freeware, shareware</a:t>
            </a:r>
          </a:p>
          <a:p>
            <a:pPr lvl="1"/>
            <a:r>
              <a:rPr lang="en-US" dirty="0"/>
              <a:t>Often those that are </a:t>
            </a:r>
            <a:br>
              <a:rPr lang="en-US" dirty="0"/>
            </a:br>
            <a:r>
              <a:rPr lang="en-US" dirty="0"/>
              <a:t>ad-supported</a:t>
            </a:r>
          </a:p>
          <a:p>
            <a:r>
              <a:rPr lang="en-US" dirty="0"/>
              <a:t>Some browser plugins</a:t>
            </a:r>
          </a:p>
          <a:p>
            <a:pPr lvl="1"/>
            <a:r>
              <a:rPr lang="en-US" dirty="0"/>
              <a:t>Offer new functions </a:t>
            </a:r>
          </a:p>
          <a:p>
            <a:pPr lvl="1"/>
            <a:r>
              <a:rPr lang="en-US" dirty="0"/>
              <a:t>New file format </a:t>
            </a:r>
            <a:br>
              <a:rPr lang="en-US" dirty="0"/>
            </a:br>
            <a:r>
              <a:rPr lang="en-US" dirty="0"/>
              <a:t>compatibility</a:t>
            </a:r>
          </a:p>
          <a:p>
            <a:r>
              <a:rPr lang="en-US" dirty="0"/>
              <a:t>Viruses &amp; worms</a:t>
            </a:r>
          </a:p>
          <a:p>
            <a:pPr lvl="1"/>
            <a:r>
              <a:rPr lang="en-US" dirty="0"/>
              <a:t>E-mail attachments</a:t>
            </a:r>
          </a:p>
        </p:txBody>
      </p:sp>
      <p:pic>
        <p:nvPicPr>
          <p:cNvPr id="10242" name="Picture 2" descr="https://www.iclipart.com/dodl.php?linklokauth=L3RlbXAvYzE0ODI4NzVfbC5qcGcsMTUyNzk5MjIxMiw2Ni4yMjAuMjM4LjIwMiwwLDAsTExfMCwsMjA3NDJjYzhjZGZiODlmMTVkMGQ3NThiZDdiMzdhOGM%3D/c1482875_l.jpg">
            <a:extLst>
              <a:ext uri="{FF2B5EF4-FFF2-40B4-BE49-F238E27FC236}">
                <a16:creationId xmlns:a16="http://schemas.microsoft.com/office/drawing/2014/main" id="{EE949749-9B99-41B2-9F2B-F70D4A19A9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914400"/>
            <a:ext cx="4119626" cy="3733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9671418"/>
      </p:ext>
    </p:extLst>
  </p:cSld>
  <p:clrMapOvr>
    <a:masterClrMapping/>
  </p:clrMapOvr>
  <p:transition>
    <p:zo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7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52425" y="152400"/>
            <a:ext cx="7800975" cy="1143000"/>
          </a:xfrm>
        </p:spPr>
        <p:txBody>
          <a:bodyPr/>
          <a:lstStyle/>
          <a:p>
            <a:r>
              <a:rPr lang="en-US" dirty="0"/>
              <a:t>Removing Spyware</a:t>
            </a:r>
          </a:p>
        </p:txBody>
      </p:sp>
      <p:sp>
        <p:nvSpPr>
          <p:cNvPr id="1057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8305800" cy="5181600"/>
          </a:xfrm>
        </p:spPr>
        <p:txBody>
          <a:bodyPr/>
          <a:lstStyle/>
          <a:p>
            <a:r>
              <a:rPr lang="en-US" dirty="0"/>
              <a:t>Problems with uninstalling spyware</a:t>
            </a:r>
          </a:p>
          <a:p>
            <a:pPr lvl="1"/>
            <a:r>
              <a:rPr lang="en-US" dirty="0"/>
              <a:t>Some products do not (or did not) include uninstall function</a:t>
            </a:r>
          </a:p>
          <a:p>
            <a:pPr lvl="1"/>
            <a:r>
              <a:rPr lang="en-US" dirty="0"/>
              <a:t>Uninstall function failed in several cases</a:t>
            </a:r>
          </a:p>
          <a:p>
            <a:pPr lvl="1"/>
            <a:r>
              <a:rPr lang="en-US" dirty="0"/>
              <a:t>Some products reinstall themselves</a:t>
            </a:r>
          </a:p>
          <a:p>
            <a:r>
              <a:rPr lang="en-US" dirty="0"/>
              <a:t>Tools available for </a:t>
            </a:r>
            <a:br>
              <a:rPr lang="en-US" dirty="0"/>
            </a:br>
            <a:r>
              <a:rPr lang="en-US" dirty="0"/>
              <a:t>removal; e.g., </a:t>
            </a:r>
          </a:p>
          <a:p>
            <a:pPr lvl="1"/>
            <a:r>
              <a:rPr lang="en-US" dirty="0"/>
              <a:t>AdAware </a:t>
            </a:r>
          </a:p>
          <a:p>
            <a:pPr lvl="1"/>
            <a:r>
              <a:rPr lang="en-US" dirty="0"/>
              <a:t>Aureate/Radiate </a:t>
            </a:r>
            <a:br>
              <a:rPr lang="en-US" dirty="0"/>
            </a:br>
            <a:r>
              <a:rPr lang="en-US" dirty="0"/>
              <a:t>DLL remover</a:t>
            </a:r>
          </a:p>
          <a:p>
            <a:pPr lvl="1"/>
            <a:r>
              <a:rPr lang="en-US" dirty="0"/>
              <a:t>CA Anti-Spyware</a:t>
            </a:r>
          </a:p>
        </p:txBody>
      </p:sp>
      <p:pic>
        <p:nvPicPr>
          <p:cNvPr id="11266" name="Picture 2" descr="Image result for remove spyware">
            <a:extLst>
              <a:ext uri="{FF2B5EF4-FFF2-40B4-BE49-F238E27FC236}">
                <a16:creationId xmlns:a16="http://schemas.microsoft.com/office/drawing/2014/main" id="{1D341D16-D21E-42AE-86B9-9743A2E2CA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2912" y="3276600"/>
            <a:ext cx="4524375" cy="3219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3882443"/>
      </p:ext>
    </p:extLst>
  </p:cSld>
  <p:clrMapOvr>
    <a:masterClrMapping/>
  </p:clrMapOvr>
  <p:transition>
    <p:zo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4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Topics</a:t>
            </a:r>
          </a:p>
        </p:txBody>
      </p:sp>
      <p:sp>
        <p:nvSpPr>
          <p:cNvPr id="974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Privacy in US Jurisprudence</a:t>
            </a:r>
          </a:p>
          <a:p>
            <a:r>
              <a:rPr lang="en-US" dirty="0"/>
              <a:t>Effects of Information Technology on Privacy</a:t>
            </a:r>
          </a:p>
          <a:p>
            <a:r>
              <a:rPr lang="en-US" dirty="0"/>
              <a:t>Fourth Amendment </a:t>
            </a:r>
            <a:br>
              <a:rPr lang="en-US" dirty="0"/>
            </a:br>
            <a:r>
              <a:rPr lang="en-US" dirty="0"/>
              <a:t>Issues</a:t>
            </a:r>
          </a:p>
          <a:p>
            <a:r>
              <a:rPr lang="en-US" dirty="0"/>
              <a:t>Key US Laws Protecting </a:t>
            </a:r>
            <a:br>
              <a:rPr lang="en-US" dirty="0"/>
            </a:br>
            <a:r>
              <a:rPr lang="en-US" dirty="0"/>
              <a:t>Privacy</a:t>
            </a:r>
          </a:p>
          <a:p>
            <a:r>
              <a:rPr lang="en-US" dirty="0"/>
              <a:t>Defending Privacy in </a:t>
            </a:r>
            <a:br>
              <a:rPr lang="en-US" dirty="0"/>
            </a:br>
            <a:r>
              <a:rPr lang="en-US" dirty="0"/>
              <a:t>Cyberspace</a:t>
            </a:r>
          </a:p>
          <a:p>
            <a:r>
              <a:rPr lang="en-US" dirty="0"/>
              <a:t>Privacy Resources for </a:t>
            </a:r>
            <a:br>
              <a:rPr lang="en-US" dirty="0"/>
            </a:br>
            <a:r>
              <a:rPr lang="en-US" dirty="0"/>
              <a:t>Everyone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B908ED0-0686-45D1-9E50-D6EBEC7B23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2743200"/>
            <a:ext cx="3717156" cy="37004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809072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9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7696200" cy="1143000"/>
          </a:xfrm>
        </p:spPr>
        <p:txBody>
          <a:bodyPr/>
          <a:lstStyle/>
          <a:p>
            <a:r>
              <a:rPr lang="en-US" dirty="0"/>
              <a:t>Blocking &amp; Removing Spyware</a:t>
            </a:r>
          </a:p>
        </p:txBody>
      </p:sp>
      <p:sp>
        <p:nvSpPr>
          <p:cNvPr id="1059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143000"/>
            <a:ext cx="8305800" cy="5562600"/>
          </a:xfrm>
        </p:spPr>
        <p:txBody>
          <a:bodyPr/>
          <a:lstStyle/>
          <a:p>
            <a:r>
              <a:rPr lang="en-US" dirty="0"/>
              <a:t>Can prevent messages from reaching “mother ship”</a:t>
            </a:r>
          </a:p>
          <a:p>
            <a:r>
              <a:rPr lang="en-US" dirty="0"/>
              <a:t>Modern antivirus/security programs; e.g.,</a:t>
            </a:r>
          </a:p>
          <a:p>
            <a:pPr lvl="1"/>
            <a:r>
              <a:rPr lang="en-US" dirty="0"/>
              <a:t>AVG</a:t>
            </a:r>
          </a:p>
          <a:p>
            <a:pPr lvl="1"/>
            <a:r>
              <a:rPr lang="en-US" dirty="0"/>
              <a:t>Bitdefender</a:t>
            </a:r>
          </a:p>
          <a:p>
            <a:pPr lvl="1"/>
            <a:r>
              <a:rPr lang="en-US" dirty="0"/>
              <a:t>BullGuard</a:t>
            </a:r>
          </a:p>
          <a:p>
            <a:pPr lvl="1"/>
            <a:r>
              <a:rPr lang="en-US" dirty="0"/>
              <a:t>Malwarebytes</a:t>
            </a:r>
          </a:p>
          <a:p>
            <a:pPr lvl="1"/>
            <a:r>
              <a:rPr lang="en-US" dirty="0"/>
              <a:t>McAfee</a:t>
            </a:r>
          </a:p>
          <a:p>
            <a:pPr lvl="1"/>
            <a:r>
              <a:rPr lang="en-US" dirty="0"/>
              <a:t>Norton</a:t>
            </a:r>
          </a:p>
          <a:p>
            <a:pPr lvl="1"/>
            <a:r>
              <a:rPr lang="en-US" dirty="0"/>
              <a:t>PCProtect</a:t>
            </a:r>
          </a:p>
          <a:p>
            <a:pPr lvl="1"/>
            <a:r>
              <a:rPr lang="en-US" dirty="0"/>
              <a:t>Scanguard</a:t>
            </a:r>
          </a:p>
          <a:p>
            <a:pPr lvl="1"/>
            <a:r>
              <a:rPr lang="en-US" dirty="0"/>
              <a:t>TotalAV</a:t>
            </a:r>
          </a:p>
          <a:p>
            <a:pPr lvl="1"/>
            <a:r>
              <a:rPr lang="en-US" dirty="0"/>
              <a:t>TrendMicro</a:t>
            </a:r>
          </a:p>
          <a:p>
            <a:pPr lvl="1"/>
            <a:endParaRPr lang="en-US" dirty="0"/>
          </a:p>
        </p:txBody>
      </p:sp>
      <p:pic>
        <p:nvPicPr>
          <p:cNvPr id="1026" name="Picture 2" descr="https://www.iclipart.com/dodl.php?linklokauth=L3RlbXAvYzEzOTc0MDNfbS5qcGcsMTUyODAyMjY5Nyw2Ni4yMjAuMjM4LjIwMiwwLDAsTExfMCwsNmJkM2FlNDYwN2YzMjQ2OGJiMjU5MDE5MjRjMWJmODQ%3D/c1397403_m.jpg">
            <a:extLst>
              <a:ext uri="{FF2B5EF4-FFF2-40B4-BE49-F238E27FC236}">
                <a16:creationId xmlns:a16="http://schemas.microsoft.com/office/drawing/2014/main" id="{8D8DFFE4-99DA-4B1C-90F8-FF5A4B28DC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301240"/>
            <a:ext cx="5076825" cy="381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5362542"/>
      </p:ext>
    </p:extLst>
  </p:cSld>
  <p:clrMapOvr>
    <a:masterClrMapping/>
  </p:clrMapOvr>
  <p:transition>
    <p:zo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189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7848600" cy="1143000"/>
          </a:xfrm>
        </p:spPr>
        <p:txBody>
          <a:bodyPr/>
          <a:lstStyle/>
          <a:p>
            <a:r>
              <a:rPr lang="en-US" dirty="0"/>
              <a:t>Preventing Spyware Infestations</a:t>
            </a:r>
          </a:p>
        </p:txBody>
      </p:sp>
      <p:sp>
        <p:nvSpPr>
          <p:cNvPr id="1061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7848600" cy="5029200"/>
          </a:xfrm>
        </p:spPr>
        <p:txBody>
          <a:bodyPr/>
          <a:lstStyle/>
          <a:p>
            <a:r>
              <a:rPr lang="en-US" dirty="0"/>
              <a:t>Read the fine print before installing </a:t>
            </a:r>
            <a:br>
              <a:rPr lang="en-US" dirty="0"/>
            </a:br>
            <a:r>
              <a:rPr lang="en-US" dirty="0"/>
              <a:t>software</a:t>
            </a:r>
          </a:p>
          <a:p>
            <a:pPr lvl="1"/>
            <a:r>
              <a:rPr lang="en-US" dirty="0"/>
              <a:t>Especially </a:t>
            </a:r>
            <a:r>
              <a:rPr lang="en-US" i="1" dirty="0"/>
              <a:t>adware</a:t>
            </a:r>
            <a:r>
              <a:rPr lang="en-US" dirty="0"/>
              <a:t> = freeware </a:t>
            </a:r>
            <a:br>
              <a:rPr lang="en-US" dirty="0"/>
            </a:br>
            <a:r>
              <a:rPr lang="en-US" dirty="0"/>
              <a:t>supported by advertising</a:t>
            </a:r>
          </a:p>
          <a:p>
            <a:r>
              <a:rPr lang="en-US" dirty="0"/>
              <a:t>Run appropriate scanners (removal </a:t>
            </a:r>
            <a:br>
              <a:rPr lang="en-US" dirty="0"/>
            </a:br>
            <a:r>
              <a:rPr lang="en-US" dirty="0"/>
              <a:t>tools) periodically</a:t>
            </a:r>
          </a:p>
          <a:p>
            <a:r>
              <a:rPr lang="en-US" i="1" dirty="0"/>
              <a:t>Firewalls</a:t>
            </a:r>
            <a:r>
              <a:rPr lang="en-US" dirty="0"/>
              <a:t> help identify infestations as </a:t>
            </a:r>
            <a:br>
              <a:rPr lang="en-US" dirty="0"/>
            </a:br>
            <a:r>
              <a:rPr lang="en-US" dirty="0"/>
              <a:t>well as blocking transmissions</a:t>
            </a:r>
          </a:p>
          <a:p>
            <a:pPr lvl="1"/>
            <a:r>
              <a:rPr lang="en-US" dirty="0"/>
              <a:t>Choose firewall capable of trapping </a:t>
            </a:r>
            <a:br>
              <a:rPr lang="en-US" dirty="0"/>
            </a:br>
            <a:r>
              <a:rPr lang="en-US" dirty="0"/>
              <a:t>unexpected </a:t>
            </a:r>
            <a:r>
              <a:rPr lang="en-US" i="1" dirty="0"/>
              <a:t>outbound </a:t>
            </a:r>
            <a:r>
              <a:rPr lang="en-US" dirty="0"/>
              <a:t>connections</a:t>
            </a:r>
          </a:p>
          <a:p>
            <a:pPr lvl="1"/>
            <a:r>
              <a:rPr lang="en-US" dirty="0"/>
              <a:t>Set parameters to alert user to unauthorized connections</a:t>
            </a:r>
          </a:p>
        </p:txBody>
      </p:sp>
      <p:pic>
        <p:nvPicPr>
          <p:cNvPr id="2050" name="Picture 2" descr="https://www.iclipart.com/dodl.php?linklokauth=L3RlbXAvYzEwMjcwNThfbS5qcGcsMTUyODAyMjc3NSw2Ni4yMjAuMjM4LjIwMiwwLDAsTExfMCwsN2QxNjE4ODQ1ZGYxMDdmNGRkY2JhNDViOTZjMjAxNTY%3D/c1027058_m.jpg">
            <a:extLst>
              <a:ext uri="{FF2B5EF4-FFF2-40B4-BE49-F238E27FC236}">
                <a16:creationId xmlns:a16="http://schemas.microsoft.com/office/drawing/2014/main" id="{5AE79030-56C6-4BA2-A71D-6F559062DF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502" y="914400"/>
            <a:ext cx="2650998" cy="3733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4637986"/>
      </p:ext>
    </p:extLst>
  </p:cSld>
  <p:clrMapOvr>
    <a:masterClrMapping/>
  </p:clrMapOvr>
  <p:transition>
    <p:zo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7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Arguments Defending Data Collection</a:t>
            </a:r>
          </a:p>
        </p:txBody>
      </p:sp>
      <p:sp>
        <p:nvSpPr>
          <p:cNvPr id="99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Doesn’t hurt anyone</a:t>
            </a:r>
          </a:p>
          <a:p>
            <a:r>
              <a:rPr lang="en-US" dirty="0"/>
              <a:t>No names collected</a:t>
            </a:r>
          </a:p>
          <a:p>
            <a:r>
              <a:rPr lang="en-US" dirty="0"/>
              <a:t>Helps to improve effectiveness of advertising</a:t>
            </a:r>
          </a:p>
          <a:p>
            <a:r>
              <a:rPr lang="en-US" dirty="0"/>
              <a:t>Improves market mechanisms by providing statistical information about consumer preferences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5F19362-AEF4-446A-934B-905EEACE3BAA}"/>
              </a:ext>
            </a:extLst>
          </p:cNvPr>
          <p:cNvSpPr txBox="1"/>
          <p:nvPr/>
        </p:nvSpPr>
        <p:spPr>
          <a:xfrm>
            <a:off x="2209800" y="4191000"/>
            <a:ext cx="5029200" cy="2215991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3800" dirty="0">
                <a:solidFill>
                  <a:schemeClr val="accent6">
                    <a:lumMod val="60000"/>
                    <a:lumOff val="40000"/>
                  </a:schemeClr>
                </a:solidFill>
                <a:latin typeface="Chiller" panose="04020404031007020602" pitchFamily="82" charset="0"/>
              </a:rPr>
              <a:t>NO WAY</a:t>
            </a:r>
          </a:p>
        </p:txBody>
      </p:sp>
    </p:spTree>
    <p:extLst>
      <p:ext uri="{BB962C8B-B14F-4D97-AF65-F5344CB8AC3E}">
        <p14:creationId xmlns:p14="http://schemas.microsoft.com/office/powerpoint/2010/main" val="27261052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4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7696200" cy="1143000"/>
          </a:xfrm>
        </p:spPr>
        <p:txBody>
          <a:bodyPr/>
          <a:lstStyle/>
          <a:p>
            <a:r>
              <a:rPr lang="en-US" dirty="0"/>
              <a:t>Attacks on Data Collection</a:t>
            </a:r>
          </a:p>
        </p:txBody>
      </p:sp>
      <p:sp>
        <p:nvSpPr>
          <p:cNvPr id="999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7696200" cy="4648200"/>
          </a:xfrm>
        </p:spPr>
        <p:txBody>
          <a:bodyPr/>
          <a:lstStyle/>
          <a:p>
            <a:r>
              <a:rPr lang="en-US" dirty="0"/>
              <a:t>Issue is control</a:t>
            </a:r>
          </a:p>
          <a:p>
            <a:r>
              <a:rPr lang="en-US" dirty="0"/>
              <a:t>Covert data collection is </a:t>
            </a:r>
            <a:br>
              <a:rPr lang="en-US" dirty="0"/>
            </a:br>
            <a:r>
              <a:rPr lang="en-US" dirty="0"/>
              <a:t>unacceptable</a:t>
            </a:r>
          </a:p>
          <a:p>
            <a:r>
              <a:rPr lang="en-US" dirty="0"/>
              <a:t>Data subject must be </a:t>
            </a:r>
            <a:br>
              <a:rPr lang="en-US" dirty="0"/>
            </a:br>
            <a:r>
              <a:rPr lang="en-US" dirty="0"/>
              <a:t>informed</a:t>
            </a:r>
          </a:p>
          <a:p>
            <a:pPr lvl="1"/>
            <a:r>
              <a:rPr lang="en-US" dirty="0"/>
              <a:t>Who is collecting </a:t>
            </a:r>
            <a:br>
              <a:rPr lang="en-US" dirty="0"/>
            </a:br>
            <a:r>
              <a:rPr lang="en-US" dirty="0"/>
              <a:t>what info</a:t>
            </a:r>
          </a:p>
          <a:p>
            <a:pPr lvl="1"/>
            <a:r>
              <a:rPr lang="en-US" dirty="0"/>
              <a:t>For what purpose</a:t>
            </a:r>
          </a:p>
          <a:p>
            <a:pPr lvl="1"/>
            <a:r>
              <a:rPr lang="en-US" dirty="0"/>
              <a:t>How to stop collection</a:t>
            </a:r>
          </a:p>
          <a:p>
            <a:pPr lvl="1"/>
            <a:r>
              <a:rPr lang="en-US" dirty="0"/>
              <a:t>Who has used information</a:t>
            </a:r>
          </a:p>
        </p:txBody>
      </p:sp>
      <p:pic>
        <p:nvPicPr>
          <p:cNvPr id="3074" name="Picture 2" descr="https://www.iclipart.com/dodl.php?linklokauth=L3RlbXAvYzgxOTU5OV9tLmpwZywxNTI4MDIyOTExLDY2LjIyMC4yMzguMjAyLDAsMCxMTF8wLCxlYmZmMmEzYzMwNjA0Y2I0MGYzZThhZjRjN2Q5NjAwNg%3D%3D/c819599_m.jpg">
            <a:extLst>
              <a:ext uri="{FF2B5EF4-FFF2-40B4-BE49-F238E27FC236}">
                <a16:creationId xmlns:a16="http://schemas.microsoft.com/office/drawing/2014/main" id="{773B014E-F021-41D7-B268-BF65578D97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400" y="1447800"/>
            <a:ext cx="4264533" cy="32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61269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14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7772400" cy="1143000"/>
          </a:xfrm>
        </p:spPr>
        <p:txBody>
          <a:bodyPr/>
          <a:lstStyle/>
          <a:p>
            <a:r>
              <a:rPr lang="en-US" dirty="0"/>
              <a:t>Fourth Amendment Issues</a:t>
            </a:r>
          </a:p>
        </p:txBody>
      </p:sp>
      <p:sp>
        <p:nvSpPr>
          <p:cNvPr id="1001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077200" cy="5181600"/>
          </a:xfrm>
        </p:spPr>
        <p:txBody>
          <a:bodyPr/>
          <a:lstStyle/>
          <a:p>
            <a:r>
              <a:rPr lang="en-US" dirty="0"/>
              <a:t>Fourth Amendment to the </a:t>
            </a:r>
            <a:br>
              <a:rPr lang="en-US" dirty="0"/>
            </a:br>
            <a:r>
              <a:rPr lang="en-US" dirty="0"/>
              <a:t>US Constitution passed in 1791</a:t>
            </a:r>
          </a:p>
          <a:p>
            <a:pPr lvl="1"/>
            <a:r>
              <a:rPr lang="en-US" dirty="0"/>
              <a:t>Forbids unreasonable </a:t>
            </a:r>
            <a:br>
              <a:rPr lang="en-US" dirty="0"/>
            </a:br>
            <a:r>
              <a:rPr lang="en-US" dirty="0"/>
              <a:t>search and seizure by </a:t>
            </a:r>
            <a:br>
              <a:rPr lang="en-US" dirty="0"/>
            </a:br>
            <a:r>
              <a:rPr lang="en-US" i="1" dirty="0"/>
              <a:t>government</a:t>
            </a:r>
            <a:r>
              <a:rPr lang="en-US" dirty="0"/>
              <a:t> and </a:t>
            </a:r>
            <a:br>
              <a:rPr lang="en-US" dirty="0"/>
            </a:br>
            <a:r>
              <a:rPr lang="en-US" i="1" dirty="0"/>
              <a:t>law enforcement </a:t>
            </a:r>
            <a:r>
              <a:rPr lang="en-US" dirty="0"/>
              <a:t>agents</a:t>
            </a:r>
          </a:p>
          <a:p>
            <a:r>
              <a:rPr lang="en-US" dirty="0"/>
              <a:t>Did not apply to new technological </a:t>
            </a:r>
            <a:br>
              <a:rPr lang="en-US" dirty="0"/>
            </a:br>
            <a:r>
              <a:rPr lang="en-US" dirty="0"/>
              <a:t>means of information gathering</a:t>
            </a:r>
          </a:p>
          <a:p>
            <a:pPr lvl="1"/>
            <a:r>
              <a:rPr lang="en-US" dirty="0"/>
              <a:t>1928 SCOTUS decision excluded telephone wiretaps from 4</a:t>
            </a:r>
            <a:r>
              <a:rPr lang="en-US" baseline="30000" dirty="0"/>
              <a:t>th</a:t>
            </a:r>
            <a:r>
              <a:rPr lang="en-US" dirty="0"/>
              <a:t> Amendment protection</a:t>
            </a:r>
          </a:p>
          <a:p>
            <a:pPr lvl="1"/>
            <a:r>
              <a:rPr lang="en-US" dirty="0"/>
              <a:t>Brandeis dissented, arguing that interpretation must be updated to include new technologies</a:t>
            </a:r>
          </a:p>
        </p:txBody>
      </p:sp>
      <p:pic>
        <p:nvPicPr>
          <p:cNvPr id="4098" name="Picture 2" descr=" width=">
            <a:extLst>
              <a:ext uri="{FF2B5EF4-FFF2-40B4-BE49-F238E27FC236}">
                <a16:creationId xmlns:a16="http://schemas.microsoft.com/office/drawing/2014/main" id="{70087FE2-F089-403D-B101-24556098DE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990600"/>
            <a:ext cx="36195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89255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7772400" cy="1143000"/>
          </a:xfrm>
        </p:spPr>
        <p:txBody>
          <a:bodyPr/>
          <a:lstStyle/>
          <a:p>
            <a:r>
              <a:rPr lang="en-US" dirty="0"/>
              <a:t>New Interpretations of 4</a:t>
            </a:r>
            <a:r>
              <a:rPr lang="en-US" baseline="30000" dirty="0"/>
              <a:t>th</a:t>
            </a:r>
            <a:r>
              <a:rPr lang="en-US" dirty="0"/>
              <a:t> Amendment</a:t>
            </a:r>
          </a:p>
        </p:txBody>
      </p:sp>
      <p:sp>
        <p:nvSpPr>
          <p:cNvPr id="1003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7772400" cy="4648200"/>
          </a:xfrm>
        </p:spPr>
        <p:txBody>
          <a:bodyPr/>
          <a:lstStyle/>
          <a:p>
            <a:r>
              <a:rPr lang="en-US" dirty="0"/>
              <a:t>1968 Katz vs US</a:t>
            </a:r>
          </a:p>
          <a:p>
            <a:pPr lvl="1"/>
            <a:r>
              <a:rPr lang="en-US" dirty="0"/>
              <a:t>Constitution protects “people, not places”</a:t>
            </a:r>
          </a:p>
          <a:p>
            <a:pPr lvl="1"/>
            <a:r>
              <a:rPr lang="en-US" dirty="0"/>
              <a:t>Invasion of property not the issue</a:t>
            </a:r>
          </a:p>
          <a:p>
            <a:pPr lvl="1"/>
            <a:r>
              <a:rPr lang="en-US" dirty="0"/>
              <a:t>Key is whether </a:t>
            </a:r>
            <a:br>
              <a:rPr lang="en-US" dirty="0"/>
            </a:br>
            <a:r>
              <a:rPr lang="en-US" dirty="0"/>
              <a:t>person has </a:t>
            </a:r>
            <a:br>
              <a:rPr lang="en-US" dirty="0"/>
            </a:br>
            <a:r>
              <a:rPr lang="en-US" dirty="0"/>
              <a:t>“reasonable </a:t>
            </a:r>
            <a:br>
              <a:rPr lang="en-US" dirty="0"/>
            </a:br>
            <a:r>
              <a:rPr lang="en-US" dirty="0"/>
              <a:t>expectation of </a:t>
            </a:r>
            <a:br>
              <a:rPr lang="en-US" dirty="0"/>
            </a:br>
            <a:r>
              <a:rPr lang="en-US" dirty="0"/>
              <a:t>privacy”</a:t>
            </a:r>
          </a:p>
        </p:txBody>
      </p:sp>
      <p:pic>
        <p:nvPicPr>
          <p:cNvPr id="5122" name="Picture 2" descr="https://spartanink.org/wp-content/uploads/2018/01/expectation-of-privacy.jpg">
            <a:extLst>
              <a:ext uri="{FF2B5EF4-FFF2-40B4-BE49-F238E27FC236}">
                <a16:creationId xmlns:a16="http://schemas.microsoft.com/office/drawing/2014/main" id="{2BC5D535-E4BB-42F5-9EBF-DA3246A760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086100"/>
            <a:ext cx="4602480" cy="34518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8910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570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152400"/>
            <a:ext cx="7658100" cy="1143000"/>
          </a:xfrm>
        </p:spPr>
        <p:txBody>
          <a:bodyPr/>
          <a:lstStyle/>
          <a:p>
            <a:r>
              <a:rPr lang="en-US" dirty="0"/>
              <a:t>Later Judgements</a:t>
            </a:r>
          </a:p>
        </p:txBody>
      </p:sp>
      <p:sp>
        <p:nvSpPr>
          <p:cNvPr id="1005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0" y="1524000"/>
            <a:ext cx="8153400" cy="479552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dirty="0"/>
              <a:t>Would you expect privacy in</a:t>
            </a:r>
          </a:p>
          <a:p>
            <a:r>
              <a:rPr lang="en-US" dirty="0"/>
              <a:t>Bank records </a:t>
            </a:r>
            <a:br>
              <a:rPr lang="en-US" dirty="0"/>
            </a:br>
            <a:r>
              <a:rPr lang="en-US" dirty="0"/>
              <a:t>(no:  US vs Miller)</a:t>
            </a:r>
          </a:p>
          <a:p>
            <a:r>
              <a:rPr lang="en-US" dirty="0"/>
              <a:t>Car travel tracked by LoJack </a:t>
            </a:r>
            <a:br>
              <a:rPr lang="en-US" dirty="0"/>
            </a:br>
            <a:r>
              <a:rPr lang="en-US" dirty="0"/>
              <a:t>(no:  US vs Knotts)</a:t>
            </a:r>
          </a:p>
          <a:p>
            <a:r>
              <a:rPr lang="en-US" dirty="0"/>
              <a:t>Material stored in open field </a:t>
            </a:r>
            <a:br>
              <a:rPr lang="en-US" dirty="0"/>
            </a:br>
            <a:r>
              <a:rPr lang="en-US" dirty="0"/>
              <a:t>(no:  Oliver vs US)</a:t>
            </a:r>
          </a:p>
          <a:p>
            <a:r>
              <a:rPr lang="en-US" dirty="0"/>
              <a:t>Garbage on curbside (no:  CA vs Greenwood)</a:t>
            </a:r>
          </a:p>
          <a:p>
            <a:r>
              <a:rPr lang="en-US" dirty="0"/>
              <a:t>Material visible from plane (no:  Dow Chemical v US)</a:t>
            </a:r>
          </a:p>
          <a:p>
            <a:r>
              <a:rPr lang="en-US" dirty="0"/>
              <a:t>Marijuana farming Gro-Lights seen via </a:t>
            </a:r>
            <a:br>
              <a:rPr lang="en-US" dirty="0"/>
            </a:br>
            <a:r>
              <a:rPr lang="en-US" dirty="0"/>
              <a:t>infrared cameras (yes: US vs Robinson)</a:t>
            </a:r>
          </a:p>
        </p:txBody>
      </p:sp>
      <p:pic>
        <p:nvPicPr>
          <p:cNvPr id="6146" name="Picture 2" descr="https://www.iclipart.com/dodl.php?linklokauth=L3RlbXAvYzY2ODQ0OF9tLmpwZywxNTI4MDIzMjg2LDY2LjIyMC4yMzguMjAyLDAsMCxMTF8wLCxlMzI4NDljOGQ4ZTRjYTcxZTA4ZTEwYWI1YTIxZDI1Yg%3D%3D/c668448_m.jpg">
            <a:extLst>
              <a:ext uri="{FF2B5EF4-FFF2-40B4-BE49-F238E27FC236}">
                <a16:creationId xmlns:a16="http://schemas.microsoft.com/office/drawing/2014/main" id="{B3EF2F6A-6061-4B6B-B0D5-A8684B0FD6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524000"/>
            <a:ext cx="3648075" cy="24079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10956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76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7696200" cy="1143000"/>
          </a:xfrm>
        </p:spPr>
        <p:txBody>
          <a:bodyPr/>
          <a:lstStyle/>
          <a:p>
            <a:r>
              <a:rPr lang="en-US" dirty="0"/>
              <a:t>Key US Laws Protecting Privacy</a:t>
            </a:r>
          </a:p>
        </p:txBody>
      </p:sp>
      <p:sp>
        <p:nvSpPr>
          <p:cNvPr id="1007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199" y="1295400"/>
            <a:ext cx="8467725" cy="5029200"/>
          </a:xfrm>
        </p:spPr>
        <p:txBody>
          <a:bodyPr/>
          <a:lstStyle/>
          <a:p>
            <a:r>
              <a:rPr lang="en-US" dirty="0"/>
              <a:t>Fair Credit Reporting Act of 1970</a:t>
            </a:r>
          </a:p>
          <a:p>
            <a:r>
              <a:rPr lang="en-US" dirty="0"/>
              <a:t>Privacy Act of 1974</a:t>
            </a:r>
          </a:p>
          <a:p>
            <a:r>
              <a:rPr lang="en-US" dirty="0"/>
              <a:t>Right to Financial Privacy Act </a:t>
            </a:r>
            <a:br>
              <a:rPr lang="en-US" dirty="0"/>
            </a:br>
            <a:r>
              <a:rPr lang="en-US" dirty="0"/>
              <a:t>of 1978</a:t>
            </a:r>
          </a:p>
          <a:p>
            <a:r>
              <a:rPr lang="en-US" dirty="0"/>
              <a:t>Privacy Protection Act (PPA), </a:t>
            </a:r>
            <a:br>
              <a:rPr lang="en-US" dirty="0"/>
            </a:br>
            <a:r>
              <a:rPr lang="en-US" dirty="0"/>
              <a:t>1980</a:t>
            </a:r>
          </a:p>
          <a:p>
            <a:r>
              <a:rPr lang="en-US" dirty="0"/>
              <a:t>Electronic Communications Privacy Act (ECPA),  1986</a:t>
            </a:r>
          </a:p>
          <a:p>
            <a:r>
              <a:rPr lang="en-US" dirty="0"/>
              <a:t>Computer Fraud &amp; Abuse Act (1986)</a:t>
            </a:r>
          </a:p>
          <a:p>
            <a:r>
              <a:rPr lang="en-US" dirty="0"/>
              <a:t>Telephone Consumer Protection Act, 1991</a:t>
            </a:r>
          </a:p>
          <a:p>
            <a:r>
              <a:rPr lang="en-US" dirty="0"/>
              <a:t>Health Insurance Portability and Accountability Act (HIPAA), 1996</a:t>
            </a:r>
          </a:p>
          <a:p>
            <a:r>
              <a:rPr lang="en-US" dirty="0"/>
              <a:t>Gramm-Leach-Bliley Act (GLB), 1999</a:t>
            </a:r>
          </a:p>
        </p:txBody>
      </p:sp>
      <p:pic>
        <p:nvPicPr>
          <p:cNvPr id="7170" name="Picture 2" descr="https://www.iclipart.com/dodl.php?linklokauth=L3RlbXAvYzE2NjI0MV9tLmpwZywxNTI4MDIzNDQzLDY2LjIyMC4yMzguMjAyLDAsMCxMTF8wLCxkM2ViZDlmMzZjNGUzYzJmOTMzNmY5Nzg4MmEzMTQxZA%3D%3D/c166241_m.jpg">
            <a:extLst>
              <a:ext uri="{FF2B5EF4-FFF2-40B4-BE49-F238E27FC236}">
                <a16:creationId xmlns:a16="http://schemas.microsoft.com/office/drawing/2014/main" id="{FBB71695-0B3A-4B4A-AC2D-431BC7CC02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838200"/>
            <a:ext cx="3286125" cy="26394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03594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9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Fair Credit Reporting Act of 1970</a:t>
            </a:r>
          </a:p>
        </p:txBody>
      </p:sp>
      <p:sp>
        <p:nvSpPr>
          <p:cNvPr id="1009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772400" cy="5105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/>
              <a:t>Credit reports limited to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Credit application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Insurance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Employment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Government benefits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Business transactions justifying such reports</a:t>
            </a:r>
          </a:p>
          <a:p>
            <a:pPr>
              <a:lnSpc>
                <a:spcPct val="80000"/>
              </a:lnSpc>
            </a:pPr>
            <a:r>
              <a:rPr lang="en-US" dirty="0"/>
              <a:t>Credit bureaus are data sinks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Share information via clients (banks etc.)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Refusals can be mislabeled, sent on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Wrong data can circulate endlessly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FCRA requires due care to remove / correct bad info</a:t>
            </a:r>
          </a:p>
          <a:p>
            <a:pPr>
              <a:lnSpc>
                <a:spcPct val="80000"/>
              </a:lnSpc>
            </a:pPr>
            <a:r>
              <a:rPr lang="en-US" dirty="0"/>
              <a:t>See </a:t>
            </a:r>
            <a:r>
              <a:rPr lang="en-US" sz="2000" u="sng" dirty="0">
                <a:solidFill>
                  <a:schemeClr val="accent6"/>
                </a:solidFill>
                <a:latin typeface="Arial Narrow" panose="020B0606020202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http://www.ftc.gov/os/statutes/fcra.htm</a:t>
            </a:r>
            <a:endParaRPr lang="en-US" sz="2000" u="sng" dirty="0">
              <a:solidFill>
                <a:schemeClr val="accent6"/>
              </a:solidFill>
              <a:latin typeface="Arial Narrow" panose="020B0606020202030204" pitchFamily="34" charset="0"/>
            </a:endParaRPr>
          </a:p>
        </p:txBody>
      </p:sp>
      <p:pic>
        <p:nvPicPr>
          <p:cNvPr id="8194" name="Picture 2" descr="https://www.iclipart.com/dodl.php?linklokauth=L3RlbXAvYzU0NzcxNl9tLmpwZywxNTI4MDIzNTI5LDY2LjIyMC4yMzguMjAyLDAsMCxMTF8wLCxkMTVlMjU2MDJjZDZjYjRiZDcyNmFkOWNlZWViYzEyMQ%3D%3D/c547716_m.jpg">
            <a:extLst>
              <a:ext uri="{FF2B5EF4-FFF2-40B4-BE49-F238E27FC236}">
                <a16:creationId xmlns:a16="http://schemas.microsoft.com/office/drawing/2014/main" id="{A4762072-F4B4-4BCD-8E71-8237CFA6CE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32" t="10000" r="4479" b="12000"/>
          <a:stretch/>
        </p:blipFill>
        <p:spPr bwMode="auto">
          <a:xfrm>
            <a:off x="5105400" y="1053915"/>
            <a:ext cx="3317240" cy="2352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30294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1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Privacy Act of 1974</a:t>
            </a:r>
            <a:br>
              <a:rPr lang="en-US" dirty="0"/>
            </a:br>
            <a:r>
              <a:rPr lang="en-US" dirty="0"/>
              <a:t>5 USC §552a</a:t>
            </a:r>
          </a:p>
        </p:txBody>
      </p:sp>
      <p:sp>
        <p:nvSpPr>
          <p:cNvPr id="1011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676400"/>
            <a:ext cx="7696200" cy="4953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/>
              <a:t>Government agencies may not conceal data gathering about individuals and data repositories</a:t>
            </a:r>
          </a:p>
          <a:p>
            <a:pPr>
              <a:lnSpc>
                <a:spcPct val="80000"/>
              </a:lnSpc>
            </a:pPr>
            <a:r>
              <a:rPr lang="en-US" dirty="0"/>
              <a:t>Also restrictions on distribution</a:t>
            </a:r>
          </a:p>
          <a:p>
            <a:pPr>
              <a:lnSpc>
                <a:spcPct val="80000"/>
              </a:lnSpc>
            </a:pPr>
            <a:r>
              <a:rPr lang="en-US" dirty="0"/>
              <a:t>Publish notice giving details including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Name, location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Types of people covered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Purposes of routine uses of the data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Responsible persons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Means for </a:t>
            </a:r>
            <a:r>
              <a:rPr lang="en-US" i="1" dirty="0"/>
              <a:t>data subjects</a:t>
            </a:r>
            <a:r>
              <a:rPr lang="en-US" dirty="0"/>
              <a:t> to check correctness of record about themselves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n-US" sz="2000" u="sng" dirty="0">
                <a:solidFill>
                  <a:schemeClr val="accent6"/>
                </a:solidFill>
                <a:latin typeface="Arial Narrow" panose="020B0606020202030204" pitchFamily="34" charset="0"/>
              </a:rPr>
              <a:t>http://www4.law.cornell.edu/uscode/5/552a.html 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n-US" sz="2000" u="sng" dirty="0">
                <a:solidFill>
                  <a:schemeClr val="accent6"/>
                </a:solidFill>
                <a:latin typeface="Arial Narrow" panose="020B0606020202030204" pitchFamily="34" charset="0"/>
              </a:rPr>
              <a:t>http://www.usdoj.gov/04foia/privstat.htm</a:t>
            </a:r>
          </a:p>
        </p:txBody>
      </p:sp>
      <p:pic>
        <p:nvPicPr>
          <p:cNvPr id="9218" name="Picture 2" descr="https://www.iclipart.com/dodl.php?linklokauth=L3RlbXAvYzEzMjM3MDFfcy5qcGcsMTUyODAyMzYyMCw2Ni4yMjAuMjM4LjIwMiwwLDAsTExfMCwsOTExM2FhMWNlMmE1NDc1ZDcyZDQ4YjExNmYzMjY3Y2E%3D/c1323701_s.jpg">
            <a:extLst>
              <a:ext uri="{FF2B5EF4-FFF2-40B4-BE49-F238E27FC236}">
                <a16:creationId xmlns:a16="http://schemas.microsoft.com/office/drawing/2014/main" id="{0F745A47-59E9-4018-B6D7-2EA9F31342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362200"/>
            <a:ext cx="1905000" cy="1905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68272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6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Privacy in US Jurisprudence</a:t>
            </a:r>
          </a:p>
        </p:txBody>
      </p:sp>
      <p:sp>
        <p:nvSpPr>
          <p:cNvPr id="976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066800"/>
            <a:ext cx="7924800" cy="5486400"/>
          </a:xfrm>
        </p:spPr>
        <p:txBody>
          <a:bodyPr/>
          <a:lstStyle/>
          <a:p>
            <a:r>
              <a:rPr lang="en-US" dirty="0"/>
              <a:t>Privacy:  </a:t>
            </a:r>
          </a:p>
          <a:p>
            <a:pPr lvl="1"/>
            <a:r>
              <a:rPr lang="en-US" dirty="0"/>
              <a:t>Power to control truths about you that other people know</a:t>
            </a:r>
          </a:p>
          <a:p>
            <a:pPr lvl="1"/>
            <a:r>
              <a:rPr lang="en-US" dirty="0"/>
              <a:t>Power to hide parts of the truth</a:t>
            </a:r>
          </a:p>
          <a:p>
            <a:r>
              <a:rPr lang="en-US" dirty="0"/>
              <a:t>Myth: </a:t>
            </a:r>
            <a:r>
              <a:rPr lang="en-US" i="1" dirty="0"/>
              <a:t>“If you have done nothing wrong, you have nothing to fear from breaches of privacy.”</a:t>
            </a:r>
          </a:p>
          <a:p>
            <a:pPr lvl="1"/>
            <a:r>
              <a:rPr lang="en-US" dirty="0"/>
              <a:t>Many </a:t>
            </a:r>
            <a:r>
              <a:rPr lang="en-US" i="1" dirty="0"/>
              <a:t>private</a:t>
            </a:r>
            <a:r>
              <a:rPr lang="en-US" dirty="0"/>
              <a:t> acts and statements are not illegal or immoral, but societal norms allow them to remain </a:t>
            </a:r>
            <a:r>
              <a:rPr lang="en-US" i="1" dirty="0"/>
              <a:t>private:</a:t>
            </a:r>
            <a:r>
              <a:rPr lang="en-US" dirty="0"/>
              <a:t> known only to participants or those selected to know</a:t>
            </a:r>
          </a:p>
          <a:p>
            <a:pPr lvl="1"/>
            <a:r>
              <a:rPr lang="en-US" dirty="0"/>
              <a:t>Obvious example is sexual interactions</a:t>
            </a:r>
          </a:p>
          <a:p>
            <a:pPr lvl="1"/>
            <a:r>
              <a:rPr lang="en-US" dirty="0"/>
              <a:t>But key issue is that those in power may use breaches of privacy to punish those who threaten the political power-structures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3267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6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7620000" cy="1143000"/>
          </a:xfrm>
        </p:spPr>
        <p:txBody>
          <a:bodyPr/>
          <a:lstStyle/>
          <a:p>
            <a:r>
              <a:rPr lang="en-US" dirty="0"/>
              <a:t>Right to Financial Privacy Act of 1978 (amended 1987)</a:t>
            </a:r>
          </a:p>
        </p:txBody>
      </p:sp>
      <p:sp>
        <p:nvSpPr>
          <p:cNvPr id="1013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8153400" cy="4648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/>
              <a:t>Limits </a:t>
            </a:r>
            <a:r>
              <a:rPr lang="en-US" i="1" dirty="0"/>
              <a:t>government</a:t>
            </a:r>
            <a:r>
              <a:rPr lang="en-US" dirty="0"/>
              <a:t> access to financial </a:t>
            </a:r>
            <a:br>
              <a:rPr lang="en-US" dirty="0"/>
            </a:br>
            <a:r>
              <a:rPr lang="en-US" dirty="0"/>
              <a:t>records</a:t>
            </a:r>
          </a:p>
          <a:p>
            <a:pPr>
              <a:lnSpc>
                <a:spcPct val="80000"/>
              </a:lnSpc>
            </a:pPr>
            <a:r>
              <a:rPr lang="en-US" dirty="0"/>
              <a:t>Allows reports to government agencies </a:t>
            </a:r>
            <a:br>
              <a:rPr lang="en-US" dirty="0"/>
            </a:br>
            <a:r>
              <a:rPr lang="en-US" dirty="0"/>
              <a:t>for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Establishing collateral or security for loan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Bankruptcy proceedings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Application for government loans</a:t>
            </a:r>
          </a:p>
          <a:p>
            <a:pPr>
              <a:lnSpc>
                <a:spcPct val="80000"/>
              </a:lnSpc>
            </a:pPr>
            <a:r>
              <a:rPr lang="en-US" dirty="0"/>
              <a:t>Banks (etc.) may notify government agencies of suspected wrongdoing</a:t>
            </a:r>
          </a:p>
          <a:p>
            <a:pPr>
              <a:lnSpc>
                <a:spcPct val="80000"/>
              </a:lnSpc>
            </a:pPr>
            <a:r>
              <a:rPr lang="en-US" dirty="0"/>
              <a:t>Customers may authorize any disclosure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Permission extends max. 3 months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Permission can be revoked any time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n-US" sz="2000" u="sng" dirty="0">
                <a:solidFill>
                  <a:schemeClr val="accent6"/>
                </a:solidFill>
                <a:latin typeface="Arial Narrow" panose="020B0606020202030204" pitchFamily="34" charset="0"/>
              </a:rPr>
              <a:t>http://www.dol.gov/dol/allcfr/SOL/Title_29/Part_19/toc.htm</a:t>
            </a:r>
            <a:r>
              <a:rPr lang="en-US" dirty="0"/>
              <a:t> </a:t>
            </a:r>
          </a:p>
        </p:txBody>
      </p:sp>
      <p:pic>
        <p:nvPicPr>
          <p:cNvPr id="10242" name="Picture 2" descr="https://www.iclipart.com/dodl.php?linklokauth=L3RlbXAvYzUzODk3NF9zLmpwZywxNTI4MDIzNjc1LDY2LjIyMC4yMzguMjAyLDAsMCxMTF8wLCwwNzA3NWYxMWJjODUxYmMzMTZiMDhiMmNlNTA4NzA4Zg%3D%3D/c538974_s.jpg">
            <a:extLst>
              <a:ext uri="{FF2B5EF4-FFF2-40B4-BE49-F238E27FC236}">
                <a16:creationId xmlns:a16="http://schemas.microsoft.com/office/drawing/2014/main" id="{A0E9FF51-0C1B-430E-AC4B-FBD0102CD9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990600"/>
            <a:ext cx="1905000" cy="19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56090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58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7696200" cy="1143000"/>
          </a:xfrm>
        </p:spPr>
        <p:txBody>
          <a:bodyPr/>
          <a:lstStyle/>
          <a:p>
            <a:r>
              <a:rPr lang="en-US" dirty="0"/>
              <a:t>Privacy Protection Act (PPA) of 1980 42 USC §2000aa</a:t>
            </a:r>
          </a:p>
        </p:txBody>
      </p:sp>
      <p:sp>
        <p:nvSpPr>
          <p:cNvPr id="1015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7696200" cy="5257800"/>
          </a:xfrm>
        </p:spPr>
        <p:txBody>
          <a:bodyPr/>
          <a:lstStyle/>
          <a:p>
            <a:r>
              <a:rPr lang="en-US" dirty="0"/>
              <a:t>Protects journalists’ and writers’ materials and sources</a:t>
            </a:r>
          </a:p>
          <a:p>
            <a:r>
              <a:rPr lang="en-US" dirty="0"/>
              <a:t>Require probable cause for search or </a:t>
            </a:r>
            <a:br>
              <a:rPr lang="en-US" dirty="0"/>
            </a:br>
            <a:r>
              <a:rPr lang="en-US" dirty="0"/>
              <a:t>seizure</a:t>
            </a:r>
          </a:p>
          <a:p>
            <a:pPr lvl="1"/>
            <a:r>
              <a:rPr lang="en-US" dirty="0"/>
              <a:t>Except if crime is in process </a:t>
            </a:r>
            <a:br>
              <a:rPr lang="en-US" dirty="0"/>
            </a:br>
            <a:r>
              <a:rPr lang="en-US" dirty="0"/>
              <a:t>or has already occurred</a:t>
            </a:r>
          </a:p>
          <a:p>
            <a:pPr lvl="1"/>
            <a:r>
              <a:rPr lang="en-US" dirty="0"/>
              <a:t>To prevent immediate injury </a:t>
            </a:r>
            <a:br>
              <a:rPr lang="en-US" dirty="0"/>
            </a:br>
            <a:r>
              <a:rPr lang="en-US" dirty="0"/>
              <a:t>to a victim</a:t>
            </a:r>
          </a:p>
          <a:p>
            <a:r>
              <a:rPr lang="en-US" dirty="0"/>
              <a:t>Steve Jackson Games case</a:t>
            </a:r>
          </a:p>
          <a:p>
            <a:pPr lvl="1"/>
            <a:r>
              <a:rPr lang="en-US" dirty="0"/>
              <a:t>Secret Service raided game company</a:t>
            </a:r>
          </a:p>
          <a:p>
            <a:pPr lvl="1"/>
            <a:r>
              <a:rPr lang="en-US" dirty="0"/>
              <a:t>Seized computers, refused to return them</a:t>
            </a:r>
          </a:p>
          <a:p>
            <a:pPr lvl="1"/>
            <a:r>
              <a:rPr lang="en-US" dirty="0"/>
              <a:t>See </a:t>
            </a:r>
            <a:r>
              <a:rPr lang="en-US" sz="2000" u="sng" dirty="0">
                <a:solidFill>
                  <a:schemeClr val="accent6"/>
                </a:solidFill>
                <a:latin typeface="Arial Narrow" panose="020B0606020202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http://www.eff.org/Legal/Cases/SJG/</a:t>
            </a:r>
            <a:r>
              <a:rPr lang="en-US" sz="2000" u="sng" dirty="0">
                <a:solidFill>
                  <a:schemeClr val="accent6"/>
                </a:solidFill>
                <a:latin typeface="Arial Narrow" panose="020B0606020202030204" pitchFamily="34" charset="0"/>
              </a:rPr>
              <a:t>     http://www4.law.cornell.edu/uscode/42/2000aa.html</a:t>
            </a:r>
          </a:p>
        </p:txBody>
      </p:sp>
      <p:pic>
        <p:nvPicPr>
          <p:cNvPr id="11266" name="Picture 2" descr="https://www.iclipart.com/dodl.php?linklokauth=L3RlbXAvYzQ4MTM3OV9tLmpwZywxNTI4MDIzODIxLDY2LjIyMC4yMzguMjAyLDAsMCxMTF8wLCw0ODU4ZTg2NjIwYTkyMTYwYjkyYjg3MDU3Mjk0MGE1Yw%3D%3D/c481379_m.jpg">
            <a:extLst>
              <a:ext uri="{FF2B5EF4-FFF2-40B4-BE49-F238E27FC236}">
                <a16:creationId xmlns:a16="http://schemas.microsoft.com/office/drawing/2014/main" id="{834B42C3-02BE-4197-8385-B2F9010722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894"/>
          <a:stretch/>
        </p:blipFill>
        <p:spPr bwMode="auto">
          <a:xfrm>
            <a:off x="6781800" y="1905000"/>
            <a:ext cx="2170938" cy="3352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37302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9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Electronic Communications Privacy Act (ECPA),  1986</a:t>
            </a:r>
          </a:p>
        </p:txBody>
      </p:sp>
      <p:sp>
        <p:nvSpPr>
          <p:cNvPr id="1019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371600"/>
            <a:ext cx="7543800" cy="4953000"/>
          </a:xfrm>
        </p:spPr>
        <p:txBody>
          <a:bodyPr/>
          <a:lstStyle/>
          <a:p>
            <a:r>
              <a:rPr lang="en-US" dirty="0"/>
              <a:t>17 USC §1367 et al.</a:t>
            </a:r>
          </a:p>
          <a:p>
            <a:r>
              <a:rPr lang="en-US" dirty="0"/>
              <a:t>Governs interception and disclosure of electronic communications</a:t>
            </a:r>
          </a:p>
          <a:p>
            <a:pPr lvl="1"/>
            <a:r>
              <a:rPr lang="en-US" dirty="0"/>
              <a:t>Telephone</a:t>
            </a:r>
          </a:p>
          <a:p>
            <a:pPr lvl="1"/>
            <a:r>
              <a:rPr lang="en-US" dirty="0"/>
              <a:t>E-mail</a:t>
            </a:r>
          </a:p>
          <a:p>
            <a:pPr lvl="1"/>
            <a:r>
              <a:rPr lang="en-US" dirty="0"/>
              <a:t>Fax</a:t>
            </a:r>
          </a:p>
          <a:p>
            <a:pPr lvl="1"/>
            <a:r>
              <a:rPr lang="en-US" dirty="0"/>
              <a:t>Pager</a:t>
            </a:r>
          </a:p>
          <a:p>
            <a:r>
              <a:rPr lang="en-US" dirty="0"/>
              <a:t>Employers are not subject to ECPA restrictions on their own employees’ communications</a:t>
            </a:r>
          </a:p>
          <a:p>
            <a:pPr lvl="1"/>
            <a:r>
              <a:rPr lang="en-US" dirty="0"/>
              <a:t>Except if they have allowed a reasonable expectation of privacy to develop</a:t>
            </a:r>
          </a:p>
          <a:p>
            <a:pPr lvl="1">
              <a:buFont typeface="Wingdings" pitchFamily="2" charset="2"/>
              <a:buNone/>
            </a:pPr>
            <a:r>
              <a:rPr lang="en-US" sz="2000" u="sng" dirty="0">
                <a:solidFill>
                  <a:schemeClr val="accent6"/>
                </a:solidFill>
                <a:latin typeface="Arial Narrow" panose="020B0606020202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http://www.cpsr.org/cpsr/privacy/wiretap/ecpa86.html</a:t>
            </a:r>
            <a:r>
              <a:rPr lang="en-US" dirty="0"/>
              <a:t> </a:t>
            </a:r>
          </a:p>
        </p:txBody>
      </p:sp>
      <p:pic>
        <p:nvPicPr>
          <p:cNvPr id="12290" name="Picture 2" descr="https://www.iclipart.com/dodl.php?linklokauth=L3RlbXAvYzQ4MTM3OV9tLmpwZywxNTI4MDIzODIxLDY2LjIyMC4yMzguMjAyLDAsMCxMTF8wLCw0ODU4ZTg2NjIwYTkyMTYwYjkyYjg3MDU3Mjk0MGE1Yw%3D%3D/c481379_m.jpg">
            <a:extLst>
              <a:ext uri="{FF2B5EF4-FFF2-40B4-BE49-F238E27FC236}">
                <a16:creationId xmlns:a16="http://schemas.microsoft.com/office/drawing/2014/main" id="{40A2DD6E-738F-4AEB-97A9-3593054019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06" b="54000"/>
          <a:stretch/>
        </p:blipFill>
        <p:spPr bwMode="auto">
          <a:xfrm>
            <a:off x="5867400" y="2362200"/>
            <a:ext cx="2009775" cy="1752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99768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FF9D2-5399-4BE9-B6DB-4529925E3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Computer Fraud &amp; Abuse Act, 1986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D3BB7E-1E8E-40FC-89A2-49D5E07942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1371600"/>
            <a:ext cx="7162800" cy="5181600"/>
          </a:xfrm>
        </p:spPr>
        <p:txBody>
          <a:bodyPr/>
          <a:lstStyle/>
          <a:p>
            <a:r>
              <a:rPr lang="en-US" dirty="0"/>
              <a:t>18 USC §1030 (a) </a:t>
            </a:r>
          </a:p>
          <a:p>
            <a:r>
              <a:rPr lang="en-US" dirty="0"/>
              <a:t>Bars unauthorized access to electronic sources</a:t>
            </a:r>
          </a:p>
          <a:p>
            <a:r>
              <a:rPr lang="en-US" dirty="0"/>
              <a:t>Primary law for punishing </a:t>
            </a:r>
            <a:r>
              <a:rPr lang="en-US" i="1" dirty="0"/>
              <a:t>hackers</a:t>
            </a:r>
          </a:p>
          <a:p>
            <a:r>
              <a:rPr lang="en-US" dirty="0"/>
              <a:t>Defines intrusion as felony</a:t>
            </a:r>
          </a:p>
          <a:p>
            <a:r>
              <a:rPr lang="en-US" dirty="0"/>
              <a:t>Penalties severe</a:t>
            </a:r>
          </a:p>
          <a:p>
            <a:pPr lvl="1"/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offense</a:t>
            </a:r>
          </a:p>
          <a:p>
            <a:pPr lvl="2"/>
            <a:r>
              <a:rPr lang="en-US" dirty="0"/>
              <a:t>Up to $250,000 fine</a:t>
            </a:r>
          </a:p>
          <a:p>
            <a:pPr lvl="2"/>
            <a:r>
              <a:rPr lang="en-US" dirty="0"/>
              <a:t>Up to 5 years in federal penitentiary</a:t>
            </a:r>
          </a:p>
          <a:p>
            <a:pPr lvl="1"/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offense</a:t>
            </a:r>
          </a:p>
          <a:p>
            <a:pPr lvl="2"/>
            <a:r>
              <a:rPr lang="en-US" dirty="0"/>
              <a:t>Up to $500,000 fine</a:t>
            </a:r>
          </a:p>
          <a:p>
            <a:pPr lvl="2"/>
            <a:r>
              <a:rPr lang="en-US" dirty="0"/>
              <a:t>Up to 10 years imprisonment</a:t>
            </a:r>
          </a:p>
        </p:txBody>
      </p:sp>
      <p:pic>
        <p:nvPicPr>
          <p:cNvPr id="13314" name="Picture 2" descr="https://www.iclipart.com/dodl.php?linklokauth=L3RlbXAvYzQ4MTM3OV9tLmpwZywxNTI4MDIzODIxLDY2LjIyMC4yMzguMjAyLDAsMCxMTF8wLCw0ODU4ZTg2NjIwYTkyMTYwYjkyYjg3MDU3Mjk0MGE1Yw%3D%3D/c481379_m.jpg">
            <a:extLst>
              <a:ext uri="{FF2B5EF4-FFF2-40B4-BE49-F238E27FC236}">
                <a16:creationId xmlns:a16="http://schemas.microsoft.com/office/drawing/2014/main" id="{28646520-079C-4C6A-B4BA-7276CBED9A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76" t="46000" r="-2657"/>
          <a:stretch/>
        </p:blipFill>
        <p:spPr bwMode="auto">
          <a:xfrm>
            <a:off x="6389511" y="2209800"/>
            <a:ext cx="2686756" cy="2590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68656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1954" name="Rectangle 2"/>
          <p:cNvSpPr>
            <a:spLocks noGrp="1" noChangeArrowheads="1"/>
          </p:cNvSpPr>
          <p:nvPr>
            <p:ph type="title"/>
          </p:nvPr>
        </p:nvSpPr>
        <p:spPr>
          <a:xfrm>
            <a:off x="309638" y="152400"/>
            <a:ext cx="7843762" cy="1143000"/>
          </a:xfrm>
        </p:spPr>
        <p:txBody>
          <a:bodyPr/>
          <a:lstStyle/>
          <a:p>
            <a:r>
              <a:rPr lang="en-US" dirty="0"/>
              <a:t>Telephone Consumer Protection Act, 1991</a:t>
            </a:r>
          </a:p>
        </p:txBody>
      </p:sp>
      <p:sp>
        <p:nvSpPr>
          <p:cNvPr id="1021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9638" y="1295400"/>
            <a:ext cx="7843762" cy="5029200"/>
          </a:xfrm>
        </p:spPr>
        <p:txBody>
          <a:bodyPr/>
          <a:lstStyle/>
          <a:p>
            <a:r>
              <a:rPr lang="en-US" dirty="0"/>
              <a:t>47 USC §227</a:t>
            </a:r>
          </a:p>
          <a:p>
            <a:r>
              <a:rPr lang="en-US" dirty="0"/>
              <a:t>Bars automated calling systems that </a:t>
            </a:r>
            <a:br>
              <a:rPr lang="en-US" dirty="0"/>
            </a:br>
            <a:r>
              <a:rPr lang="en-US" dirty="0"/>
              <a:t>charge consumers</a:t>
            </a:r>
          </a:p>
          <a:p>
            <a:r>
              <a:rPr lang="en-US" dirty="0"/>
              <a:t>Makes unsolicited commercial fax </a:t>
            </a:r>
            <a:br>
              <a:rPr lang="en-US" dirty="0"/>
            </a:br>
            <a:r>
              <a:rPr lang="en-US" dirty="0"/>
              <a:t>illegal</a:t>
            </a:r>
          </a:p>
          <a:p>
            <a:pPr lvl="1"/>
            <a:r>
              <a:rPr lang="en-US" dirty="0"/>
              <a:t>Need pre-existing business relation </a:t>
            </a:r>
            <a:br>
              <a:rPr lang="en-US" dirty="0"/>
            </a:br>
            <a:r>
              <a:rPr lang="en-US" i="1" dirty="0"/>
              <a:t>or</a:t>
            </a:r>
          </a:p>
          <a:p>
            <a:pPr lvl="1"/>
            <a:r>
              <a:rPr lang="en-US" dirty="0"/>
              <a:t>Agreement of recipient</a:t>
            </a:r>
          </a:p>
          <a:p>
            <a:r>
              <a:rPr lang="en-US" dirty="0"/>
              <a:t>Some attempts to extend this law to </a:t>
            </a:r>
            <a:br>
              <a:rPr lang="en-US" dirty="0"/>
            </a:br>
            <a:r>
              <a:rPr lang="en-US" dirty="0"/>
              <a:t>junk e-mail	</a:t>
            </a:r>
          </a:p>
          <a:p>
            <a:pPr lvl="1"/>
            <a:r>
              <a:rPr lang="en-US" dirty="0"/>
              <a:t>UCE = unsolicited commercial e-mail</a:t>
            </a:r>
          </a:p>
          <a:p>
            <a:pPr lvl="1"/>
            <a:r>
              <a:rPr lang="en-US" dirty="0"/>
              <a:t>aka </a:t>
            </a:r>
            <a:r>
              <a:rPr lang="en-US" i="1" dirty="0"/>
              <a:t>SPAM</a:t>
            </a:r>
          </a:p>
          <a:p>
            <a:r>
              <a:rPr lang="en-US" sz="2000" u="sng" dirty="0">
                <a:solidFill>
                  <a:schemeClr val="accent6"/>
                </a:solidFill>
                <a:latin typeface="Arial Narrow" panose="020B0606020202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http://www.fcc.gov/ccb/consumer_news/tcpa.html</a:t>
            </a:r>
            <a:r>
              <a:rPr lang="en-US" dirty="0"/>
              <a:t>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4A8B017-A71D-4535-8E68-329D7A29AE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0" y="990600"/>
            <a:ext cx="2433562" cy="3838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766920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98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7620000" cy="1143000"/>
          </a:xfrm>
        </p:spPr>
        <p:txBody>
          <a:bodyPr/>
          <a:lstStyle/>
          <a:p>
            <a:r>
              <a:rPr lang="en-US" dirty="0"/>
              <a:t>U.S.A.P.A.T.R.I.O.T. Act (1)</a:t>
            </a:r>
          </a:p>
        </p:txBody>
      </p:sp>
      <p:sp>
        <p:nvSpPr>
          <p:cNvPr id="1065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7620000" cy="4876800"/>
          </a:xfrm>
        </p:spPr>
        <p:txBody>
          <a:bodyPr/>
          <a:lstStyle/>
          <a:p>
            <a:r>
              <a:rPr lang="en-US" u="sng" dirty="0"/>
              <a:t>U</a:t>
            </a:r>
            <a:r>
              <a:rPr lang="en-US" dirty="0"/>
              <a:t>niting and </a:t>
            </a:r>
            <a:r>
              <a:rPr lang="en-US" u="sng" dirty="0"/>
              <a:t>S</a:t>
            </a:r>
            <a:r>
              <a:rPr lang="en-US" dirty="0"/>
              <a:t>trengthening </a:t>
            </a:r>
            <a:r>
              <a:rPr lang="en-US" u="sng" dirty="0"/>
              <a:t>A</a:t>
            </a:r>
            <a:r>
              <a:rPr lang="en-US" dirty="0"/>
              <a:t>merica </a:t>
            </a:r>
            <a:br>
              <a:rPr lang="en-US" dirty="0"/>
            </a:br>
            <a:r>
              <a:rPr lang="en-US" dirty="0"/>
              <a:t>by </a:t>
            </a:r>
            <a:r>
              <a:rPr lang="en-US" u="sng" dirty="0"/>
              <a:t>P</a:t>
            </a:r>
            <a:r>
              <a:rPr lang="en-US" dirty="0"/>
              <a:t>roviding </a:t>
            </a:r>
            <a:r>
              <a:rPr lang="en-US" u="sng" dirty="0"/>
              <a:t>A</a:t>
            </a:r>
            <a:r>
              <a:rPr lang="en-US" dirty="0"/>
              <a:t>ppropriate </a:t>
            </a:r>
            <a:r>
              <a:rPr lang="en-US" u="sng" dirty="0"/>
              <a:t>T</a:t>
            </a:r>
            <a:r>
              <a:rPr lang="en-US" dirty="0"/>
              <a:t>ools </a:t>
            </a:r>
            <a:br>
              <a:rPr lang="en-US" dirty="0"/>
            </a:br>
            <a:r>
              <a:rPr lang="en-US" u="sng" dirty="0"/>
              <a:t>R</a:t>
            </a:r>
            <a:r>
              <a:rPr lang="en-US" dirty="0"/>
              <a:t>equired to </a:t>
            </a:r>
            <a:r>
              <a:rPr lang="en-US" u="sng" dirty="0"/>
              <a:t>I</a:t>
            </a:r>
            <a:r>
              <a:rPr lang="en-US" dirty="0"/>
              <a:t>ntercept and </a:t>
            </a:r>
            <a:br>
              <a:rPr lang="en-US" dirty="0"/>
            </a:br>
            <a:r>
              <a:rPr lang="en-US" u="sng" dirty="0"/>
              <a:t>O</a:t>
            </a:r>
            <a:r>
              <a:rPr lang="en-US" dirty="0"/>
              <a:t>bstruct </a:t>
            </a:r>
            <a:r>
              <a:rPr lang="en-US" u="sng" dirty="0"/>
              <a:t>T</a:t>
            </a:r>
            <a:r>
              <a:rPr lang="en-US" dirty="0"/>
              <a:t>errorism Act</a:t>
            </a:r>
          </a:p>
          <a:p>
            <a:r>
              <a:rPr lang="en-US" dirty="0"/>
              <a:t>Called the “US </a:t>
            </a:r>
            <a:r>
              <a:rPr lang="en-US" i="1" dirty="0"/>
              <a:t>Patriot</a:t>
            </a:r>
            <a:r>
              <a:rPr lang="en-US" dirty="0"/>
              <a:t> Act” </a:t>
            </a:r>
            <a:br>
              <a:rPr lang="en-US" dirty="0"/>
            </a:br>
            <a:r>
              <a:rPr lang="en-US" dirty="0"/>
              <a:t>to sway public opinion in its </a:t>
            </a:r>
            <a:br>
              <a:rPr lang="en-US" dirty="0"/>
            </a:br>
            <a:r>
              <a:rPr lang="en-US" dirty="0"/>
              <a:t>favor</a:t>
            </a:r>
          </a:p>
          <a:p>
            <a:r>
              <a:rPr lang="en-US" dirty="0"/>
              <a:t>Passed by a Congress whose </a:t>
            </a:r>
            <a:br>
              <a:rPr lang="en-US" dirty="0"/>
            </a:br>
            <a:r>
              <a:rPr lang="en-US" dirty="0"/>
              <a:t>members </a:t>
            </a:r>
            <a:r>
              <a:rPr lang="en-US" i="1" dirty="0"/>
              <a:t>did not read </a:t>
            </a:r>
            <a:r>
              <a:rPr lang="en-US" dirty="0"/>
              <a:t>the text of the </a:t>
            </a:r>
            <a:br>
              <a:rPr lang="en-US" dirty="0"/>
            </a:br>
            <a:r>
              <a:rPr lang="en-US" dirty="0"/>
              <a:t>Act before approving it </a:t>
            </a:r>
          </a:p>
          <a:p>
            <a:r>
              <a:rPr lang="en-US" dirty="0"/>
              <a:t>Based on premise that civil liberties </a:t>
            </a:r>
            <a:br>
              <a:rPr lang="en-US" dirty="0"/>
            </a:br>
            <a:r>
              <a:rPr lang="en-US" dirty="0"/>
              <a:t>prevented discovery of 9/11 plot</a:t>
            </a:r>
          </a:p>
        </p:txBody>
      </p:sp>
      <p:pic>
        <p:nvPicPr>
          <p:cNvPr id="4" name="Picture 2" descr="Image result for usa patriot act">
            <a:extLst>
              <a:ext uri="{FF2B5EF4-FFF2-40B4-BE49-F238E27FC236}">
                <a16:creationId xmlns:a16="http://schemas.microsoft.com/office/drawing/2014/main" id="{B010291B-AC23-4BD8-B93A-B7D4097134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4" r="6667"/>
          <a:stretch/>
        </p:blipFill>
        <p:spPr bwMode="auto">
          <a:xfrm>
            <a:off x="5791200" y="1752600"/>
            <a:ext cx="3200400" cy="303068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577793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7696200" cy="1143000"/>
          </a:xfrm>
        </p:spPr>
        <p:txBody>
          <a:bodyPr/>
          <a:lstStyle/>
          <a:p>
            <a:r>
              <a:rPr lang="en-US" dirty="0"/>
              <a:t>U.S.A.P.A.T.R.I.O.T. Act (2)</a:t>
            </a:r>
          </a:p>
        </p:txBody>
      </p:sp>
      <p:sp>
        <p:nvSpPr>
          <p:cNvPr id="1070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7696200" cy="5105400"/>
          </a:xfrm>
        </p:spPr>
        <p:txBody>
          <a:bodyPr/>
          <a:lstStyle/>
          <a:p>
            <a:r>
              <a:rPr lang="en-US" dirty="0"/>
              <a:t>Extension of </a:t>
            </a:r>
            <a:r>
              <a:rPr lang="en-US" i="1" dirty="0"/>
              <a:t>Foreign Intelligence Surveillance Act</a:t>
            </a:r>
            <a:r>
              <a:rPr lang="en-US" dirty="0"/>
              <a:t> (FISA) </a:t>
            </a:r>
          </a:p>
          <a:p>
            <a:pPr lvl="1"/>
            <a:r>
              <a:rPr lang="en-US" dirty="0"/>
              <a:t>Allows surveillance of US citizens and residents by CIA &amp; NSA</a:t>
            </a:r>
          </a:p>
          <a:p>
            <a:r>
              <a:rPr lang="en-US" dirty="0"/>
              <a:t>Information sharing between </a:t>
            </a:r>
            <a:br>
              <a:rPr lang="en-US" dirty="0"/>
            </a:br>
            <a:r>
              <a:rPr lang="en-US" dirty="0"/>
              <a:t>intelligence agencies and </a:t>
            </a:r>
            <a:br>
              <a:rPr lang="en-US" dirty="0"/>
            </a:br>
            <a:r>
              <a:rPr lang="en-US" dirty="0"/>
              <a:t>law enforcement</a:t>
            </a:r>
          </a:p>
          <a:p>
            <a:pPr lvl="1"/>
            <a:r>
              <a:rPr lang="en-US" dirty="0"/>
              <a:t>Had been separated </a:t>
            </a:r>
            <a:br>
              <a:rPr lang="en-US" dirty="0"/>
            </a:br>
            <a:r>
              <a:rPr lang="en-US" dirty="0"/>
              <a:t>after abuses in 1950s &amp; 1960s</a:t>
            </a:r>
          </a:p>
          <a:p>
            <a:r>
              <a:rPr lang="en-US" dirty="0"/>
              <a:t>Increased authority to </a:t>
            </a:r>
            <a:br>
              <a:rPr lang="en-US" dirty="0"/>
            </a:br>
            <a:r>
              <a:rPr lang="en-US" dirty="0"/>
              <a:t>Attorney General to circumvent </a:t>
            </a:r>
            <a:br>
              <a:rPr lang="en-US" dirty="0"/>
            </a:br>
            <a:r>
              <a:rPr lang="en-US" dirty="0"/>
              <a:t>restrictions on domestic </a:t>
            </a:r>
            <a:br>
              <a:rPr lang="en-US" dirty="0"/>
            </a:br>
            <a:r>
              <a:rPr lang="en-US" dirty="0"/>
              <a:t>surveillance limitations</a:t>
            </a:r>
          </a:p>
        </p:txBody>
      </p:sp>
      <p:pic>
        <p:nvPicPr>
          <p:cNvPr id="17412" name="Picture 4" descr="Image result for fisa court">
            <a:extLst>
              <a:ext uri="{FF2B5EF4-FFF2-40B4-BE49-F238E27FC236}">
                <a16:creationId xmlns:a16="http://schemas.microsoft.com/office/drawing/2014/main" id="{34BB661F-08F4-4D10-89D6-BEE65CA928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300" y="2438400"/>
            <a:ext cx="2857500" cy="3981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166954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8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7696200" cy="1143000"/>
          </a:xfrm>
        </p:spPr>
        <p:txBody>
          <a:bodyPr/>
          <a:lstStyle/>
          <a:p>
            <a:r>
              <a:rPr lang="en-US" dirty="0"/>
              <a:t>U.S.A.P.A.T.R.I.O.T. Act (3)</a:t>
            </a:r>
          </a:p>
        </p:txBody>
      </p:sp>
      <p:sp>
        <p:nvSpPr>
          <p:cNvPr id="1068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5334000"/>
          </a:xfrm>
        </p:spPr>
        <p:txBody>
          <a:bodyPr/>
          <a:lstStyle/>
          <a:p>
            <a:r>
              <a:rPr lang="en-US" dirty="0"/>
              <a:t>Warrant can be obtained </a:t>
            </a:r>
            <a:br>
              <a:rPr lang="en-US" dirty="0"/>
            </a:br>
            <a:r>
              <a:rPr lang="en-US" i="1" dirty="0"/>
              <a:t>without providing evidence</a:t>
            </a:r>
            <a:r>
              <a:rPr lang="en-US" dirty="0"/>
              <a:t> to justify request</a:t>
            </a:r>
          </a:p>
          <a:p>
            <a:pPr lvl="1"/>
            <a:r>
              <a:rPr lang="en-US" dirty="0"/>
              <a:t>Inform FISA Court judge that surveillance is “</a:t>
            </a:r>
            <a:r>
              <a:rPr lang="en-US" i="1" dirty="0"/>
              <a:t>relevant</a:t>
            </a:r>
            <a:r>
              <a:rPr lang="en-US" dirty="0"/>
              <a:t>” to an investigation</a:t>
            </a:r>
          </a:p>
          <a:p>
            <a:pPr lvl="1"/>
            <a:r>
              <a:rPr lang="en-US" dirty="0"/>
              <a:t>Target need not be subject of </a:t>
            </a:r>
            <a:br>
              <a:rPr lang="en-US" dirty="0"/>
            </a:br>
            <a:r>
              <a:rPr lang="en-US" dirty="0"/>
              <a:t>investigation</a:t>
            </a:r>
          </a:p>
          <a:p>
            <a:pPr lvl="1"/>
            <a:r>
              <a:rPr lang="en-US" dirty="0"/>
              <a:t>No requirement to report </a:t>
            </a:r>
            <a:br>
              <a:rPr lang="en-US" dirty="0"/>
            </a:br>
            <a:r>
              <a:rPr lang="en-US" dirty="0"/>
              <a:t>findings to judge or to subject</a:t>
            </a:r>
          </a:p>
          <a:p>
            <a:pPr lvl="1"/>
            <a:r>
              <a:rPr lang="en-US" dirty="0"/>
              <a:t>Judge has only 2 choices</a:t>
            </a:r>
          </a:p>
          <a:p>
            <a:pPr lvl="2"/>
            <a:r>
              <a:rPr lang="en-US" dirty="0"/>
              <a:t>Grant permission</a:t>
            </a:r>
          </a:p>
          <a:p>
            <a:pPr lvl="2"/>
            <a:r>
              <a:rPr lang="en-US" dirty="0"/>
              <a:t>Accuse law enforcement of lying</a:t>
            </a:r>
          </a:p>
          <a:p>
            <a:r>
              <a:rPr lang="en-US" dirty="0"/>
              <a:t>Easier surveillance in cases of suspected computer crime – some without court order</a:t>
            </a:r>
          </a:p>
        </p:txBody>
      </p:sp>
      <p:pic>
        <p:nvPicPr>
          <p:cNvPr id="20482" name="Picture 2" descr="Image result for surveillance">
            <a:extLst>
              <a:ext uri="{FF2B5EF4-FFF2-40B4-BE49-F238E27FC236}">
                <a16:creationId xmlns:a16="http://schemas.microsoft.com/office/drawing/2014/main" id="{B42B9616-07BD-43B6-9873-1EF799459B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514600"/>
            <a:ext cx="3124200" cy="3124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050813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A60F3-1095-4E6D-9D9E-6691AF929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U.S.A.P.A.T.R.I.O.T. Act (4)</a:t>
            </a:r>
          </a:p>
        </p:txBody>
      </p:sp>
      <p:pic>
        <p:nvPicPr>
          <p:cNvPr id="4" name="Picture 2" descr="Image result for usa patriot act">
            <a:extLst>
              <a:ext uri="{FF2B5EF4-FFF2-40B4-BE49-F238E27FC236}">
                <a16:creationId xmlns:a16="http://schemas.microsoft.com/office/drawing/2014/main" id="{5835ECB9-F740-4B4F-8358-14C4EF91AF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066800"/>
            <a:ext cx="7010400" cy="5457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863943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0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7848600" cy="1676400"/>
          </a:xfrm>
        </p:spPr>
        <p:txBody>
          <a:bodyPr/>
          <a:lstStyle/>
          <a:p>
            <a:r>
              <a:rPr lang="en-US" dirty="0"/>
              <a:t>Health Insurance Portability and Accountability Act (HIPAA), 1996</a:t>
            </a:r>
          </a:p>
        </p:txBody>
      </p:sp>
      <p:sp>
        <p:nvSpPr>
          <p:cNvPr id="1024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828800"/>
            <a:ext cx="7848600" cy="4724400"/>
          </a:xfrm>
        </p:spPr>
        <p:txBody>
          <a:bodyPr/>
          <a:lstStyle/>
          <a:p>
            <a:r>
              <a:rPr lang="en-US" sz="2000" dirty="0"/>
              <a:t>42 USC 1297ii</a:t>
            </a:r>
          </a:p>
          <a:p>
            <a:r>
              <a:rPr lang="en-US" sz="2000" dirty="0"/>
              <a:t>Protects employees who change jobs but want to keep their health insurance</a:t>
            </a:r>
          </a:p>
          <a:p>
            <a:r>
              <a:rPr lang="en-US" sz="2000" dirty="0"/>
              <a:t>Mandates administrative simplification</a:t>
            </a:r>
          </a:p>
          <a:p>
            <a:r>
              <a:rPr lang="en-US" sz="2000" dirty="0"/>
              <a:t>Privacy provisions affect everyone who collects, keeps and transmits medical information</a:t>
            </a:r>
          </a:p>
          <a:p>
            <a:r>
              <a:rPr lang="en-US" sz="2000" dirty="0"/>
              <a:t>Patients must have full access to their </a:t>
            </a:r>
            <a:br>
              <a:rPr lang="en-US" sz="2000" dirty="0"/>
            </a:br>
            <a:r>
              <a:rPr lang="en-US" sz="2000" dirty="0"/>
              <a:t>medical files</a:t>
            </a:r>
          </a:p>
          <a:p>
            <a:r>
              <a:rPr lang="en-US" sz="2000" dirty="0"/>
              <a:t>Standards for protecting </a:t>
            </a:r>
            <a:br>
              <a:rPr lang="en-US" sz="2000" dirty="0"/>
            </a:br>
            <a:r>
              <a:rPr lang="en-US" sz="2000" i="1" dirty="0"/>
              <a:t>individually identifiable health </a:t>
            </a:r>
            <a:br>
              <a:rPr lang="en-US" sz="2000" i="1" dirty="0"/>
            </a:br>
            <a:r>
              <a:rPr lang="en-US" sz="2000" i="1" dirty="0"/>
              <a:t>information</a:t>
            </a:r>
            <a:endParaRPr lang="en-US" sz="2000" dirty="0"/>
          </a:p>
          <a:p>
            <a:r>
              <a:rPr lang="en-US" sz="2000" u="sng" dirty="0">
                <a:solidFill>
                  <a:schemeClr val="accent6"/>
                </a:solidFill>
                <a:latin typeface="Arial Narrow" panose="020B0606020202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http://www.hcfa.gov/hipaa/hipaahm.htm</a:t>
            </a:r>
            <a:r>
              <a:rPr lang="en-US" sz="1400" dirty="0"/>
              <a:t> </a:t>
            </a:r>
          </a:p>
        </p:txBody>
      </p:sp>
      <p:pic>
        <p:nvPicPr>
          <p:cNvPr id="14338" name="Picture 2" descr="Image result for hipaa infographics">
            <a:extLst>
              <a:ext uri="{FF2B5EF4-FFF2-40B4-BE49-F238E27FC236}">
                <a16:creationId xmlns:a16="http://schemas.microsoft.com/office/drawing/2014/main" id="{4C499742-E165-4CCD-A65D-F3CE99CFF9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95713"/>
            <a:ext cx="4419600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09889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8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Law Privacy (1)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AFADE84-1408-4E64-87FE-C5A9978C84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1806936"/>
            <a:ext cx="4152900" cy="21935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78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4648200" cy="5562600"/>
          </a:xfrm>
        </p:spPr>
        <p:txBody>
          <a:bodyPr/>
          <a:lstStyle/>
          <a:p>
            <a:pPr marL="0" indent="0">
              <a:buNone/>
            </a:pPr>
            <a:r>
              <a:rPr lang="en-US" i="1" dirty="0"/>
              <a:t>The makers of our Constitution. . . Sought to protect Americans in their beliefs, their thoughts, their emotions and their sensations.  They conferred as against the Government, the right to be let alone – the most comprehensive of the rights of man and the right most valued by civilized men.”</a:t>
            </a:r>
          </a:p>
          <a:p>
            <a:pPr lvl="2">
              <a:buFont typeface="Wingdings" pitchFamily="2" charset="2"/>
              <a:buNone/>
            </a:pPr>
            <a:r>
              <a:rPr lang="en-US" dirty="0"/>
              <a:t>Justice Louis D. Brandeis</a:t>
            </a:r>
          </a:p>
          <a:p>
            <a:pPr lvl="2">
              <a:buFont typeface="Wingdings" pitchFamily="2" charset="2"/>
              <a:buNone/>
            </a:pPr>
            <a:r>
              <a:rPr lang="en-US" dirty="0"/>
              <a:t>Dissenting in the </a:t>
            </a:r>
            <a:r>
              <a:rPr lang="en-US" i="1" dirty="0"/>
              <a:t>Olmstead</a:t>
            </a:r>
            <a:r>
              <a:rPr lang="en-US" dirty="0"/>
              <a:t> decision</a:t>
            </a:r>
          </a:p>
        </p:txBody>
      </p:sp>
    </p:spTree>
    <p:extLst>
      <p:ext uri="{BB962C8B-B14F-4D97-AF65-F5344CB8AC3E}">
        <p14:creationId xmlns:p14="http://schemas.microsoft.com/office/powerpoint/2010/main" val="258417887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05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7848600" cy="1143000"/>
          </a:xfrm>
        </p:spPr>
        <p:txBody>
          <a:bodyPr/>
          <a:lstStyle/>
          <a:p>
            <a:r>
              <a:rPr lang="en-US" dirty="0"/>
              <a:t>Gramm-Leach-Bliley Act (GLB), 1999</a:t>
            </a:r>
          </a:p>
        </p:txBody>
      </p:sp>
      <p:sp>
        <p:nvSpPr>
          <p:cNvPr id="1026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7848600" cy="4953000"/>
          </a:xfrm>
        </p:spPr>
        <p:txBody>
          <a:bodyPr/>
          <a:lstStyle/>
          <a:p>
            <a:r>
              <a:rPr lang="en-US" dirty="0"/>
              <a:t>Financial Services Modernization Act</a:t>
            </a:r>
          </a:p>
          <a:p>
            <a:r>
              <a:rPr lang="en-US" dirty="0"/>
              <a:t>Many sections dealing with structure of banks, securities firm</a:t>
            </a:r>
          </a:p>
          <a:p>
            <a:r>
              <a:rPr lang="en-US" dirty="0"/>
              <a:t>Title V – Privacy</a:t>
            </a:r>
          </a:p>
          <a:p>
            <a:pPr lvl="1"/>
            <a:r>
              <a:rPr lang="en-US" dirty="0"/>
              <a:t>Clear disclosure of privacy </a:t>
            </a:r>
            <a:br>
              <a:rPr lang="en-US" dirty="0"/>
            </a:br>
            <a:r>
              <a:rPr lang="en-US" dirty="0"/>
              <a:t>policies</a:t>
            </a:r>
          </a:p>
          <a:p>
            <a:pPr lvl="1"/>
            <a:r>
              <a:rPr lang="en-US" dirty="0"/>
              <a:t>Notice to consumers</a:t>
            </a:r>
          </a:p>
          <a:p>
            <a:pPr lvl="1"/>
            <a:r>
              <a:rPr lang="en-US" dirty="0"/>
              <a:t>Opt-out of sharing consumer info</a:t>
            </a:r>
          </a:p>
          <a:p>
            <a:pPr lvl="1"/>
            <a:r>
              <a:rPr lang="en-US" dirty="0"/>
              <a:t>Enforced by FTC, federal banking </a:t>
            </a:r>
            <a:br>
              <a:rPr lang="en-US" dirty="0"/>
            </a:br>
            <a:r>
              <a:rPr lang="en-US" dirty="0"/>
              <a:t>agencies, SEC, National Credit Union Administration</a:t>
            </a:r>
          </a:p>
          <a:p>
            <a:r>
              <a:rPr lang="en-US" sz="2000" u="sng" dirty="0">
                <a:solidFill>
                  <a:schemeClr val="accent6"/>
                </a:solidFill>
                <a:latin typeface="Arial Narrow" panose="020B0606020202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http://www.senate.gov/~banking/conf/grmleach.htm</a:t>
            </a:r>
            <a:r>
              <a:rPr lang="en-US" sz="2000" u="sng" dirty="0">
                <a:solidFill>
                  <a:schemeClr val="accent6"/>
                </a:solidFill>
                <a:latin typeface="Arial Narrow" panose="020B0606020202030204" pitchFamily="34" charset="0"/>
              </a:rPr>
              <a:t> </a:t>
            </a:r>
          </a:p>
        </p:txBody>
      </p:sp>
      <p:pic>
        <p:nvPicPr>
          <p:cNvPr id="15362" name="Picture 2" descr="Image result for gramm-leach-bliley">
            <a:extLst>
              <a:ext uri="{FF2B5EF4-FFF2-40B4-BE49-F238E27FC236}">
                <a16:creationId xmlns:a16="http://schemas.microsoft.com/office/drawing/2014/main" id="{B29D9762-8705-4E5E-BCE5-1E74CC25D7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944"/>
          <a:stretch/>
        </p:blipFill>
        <p:spPr bwMode="auto">
          <a:xfrm>
            <a:off x="6019800" y="2400300"/>
            <a:ext cx="2903142" cy="2895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761405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098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152400"/>
            <a:ext cx="7162800" cy="1676400"/>
          </a:xfrm>
        </p:spPr>
        <p:txBody>
          <a:bodyPr/>
          <a:lstStyle/>
          <a:p>
            <a:pPr marL="0" marR="0" lvl="0" indent="0" algn="l" defTabSz="917575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Defending Privacy in Cyberspace: </a:t>
            </a:r>
            <a:r>
              <a:rPr lang="en-US" sz="3600" b="1" dirty="0">
                <a:solidFill>
                  <a:srgbClr val="800000"/>
                </a:solidFill>
                <a:effectLst/>
                <a:latin typeface="+mj-lt"/>
                <a:ea typeface="+mj-ea"/>
                <a:cs typeface="+mj-cs"/>
              </a:rPr>
              <a:t>Technology</a:t>
            </a:r>
            <a:endParaRPr lang="en-US" dirty="0"/>
          </a:p>
        </p:txBody>
      </p:sp>
      <p:sp>
        <p:nvSpPr>
          <p:cNvPr id="1028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828800"/>
            <a:ext cx="7543800" cy="4419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/>
              <a:t>Encryption</a:t>
            </a:r>
          </a:p>
          <a:p>
            <a:pPr>
              <a:lnSpc>
                <a:spcPct val="80000"/>
              </a:lnSpc>
            </a:pPr>
            <a:r>
              <a:rPr lang="en-US" dirty="0"/>
              <a:t>Steganography</a:t>
            </a:r>
          </a:p>
          <a:p>
            <a:pPr>
              <a:lnSpc>
                <a:spcPct val="80000"/>
              </a:lnSpc>
            </a:pPr>
            <a:r>
              <a:rPr lang="en-US" dirty="0"/>
              <a:t>Anonymizers</a:t>
            </a:r>
          </a:p>
        </p:txBody>
      </p:sp>
      <p:pic>
        <p:nvPicPr>
          <p:cNvPr id="21506" name="Picture 2" descr="Nonprofits &amp; donors: Defending privacy rights">
            <a:extLst>
              <a:ext uri="{FF2B5EF4-FFF2-40B4-BE49-F238E27FC236}">
                <a16:creationId xmlns:a16="http://schemas.microsoft.com/office/drawing/2014/main" id="{374F46DC-1CD1-4A4C-8B8A-1E473F1CAF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438400"/>
            <a:ext cx="6477000" cy="3886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264835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ACBB6D-61B0-4545-88A0-624E613AC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 eaLnBrk="0" fontAlgn="base" hangingPunct="0"/>
            <a:r>
              <a:rPr lang="en-US" sz="3600" b="1" dirty="0">
                <a:solidFill>
                  <a:srgbClr val="800000"/>
                </a:solidFill>
                <a:effectLst/>
                <a:latin typeface="+mj-lt"/>
                <a:ea typeface="+mj-ea"/>
                <a:cs typeface="+mj-cs"/>
              </a:rPr>
              <a:t>Encryption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FB977C-A31D-42BF-86DD-6A54803501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8061" y="1066800"/>
            <a:ext cx="7772400" cy="5410200"/>
          </a:xfrm>
        </p:spPr>
        <p:txBody>
          <a:bodyPr/>
          <a:lstStyle/>
          <a:p>
            <a:r>
              <a:rPr lang="en-US" dirty="0"/>
              <a:t>Methods for converting (encrypting) original text (</a:t>
            </a:r>
            <a:r>
              <a:rPr lang="en-US" i="1" dirty="0"/>
              <a:t>plaintext</a:t>
            </a:r>
            <a:r>
              <a:rPr lang="en-US" dirty="0"/>
              <a:t>) into gibberish (</a:t>
            </a:r>
            <a:r>
              <a:rPr lang="en-US" i="1" dirty="0"/>
              <a:t>ciphertext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Reversible (</a:t>
            </a:r>
            <a:r>
              <a:rPr lang="en-US" i="1" dirty="0"/>
              <a:t>decipherable</a:t>
            </a:r>
            <a:r>
              <a:rPr lang="en-US" dirty="0"/>
              <a:t>) only if recipient is given a </a:t>
            </a:r>
            <a:r>
              <a:rPr lang="en-US" i="1" dirty="0"/>
              <a:t>key</a:t>
            </a:r>
            <a:r>
              <a:rPr lang="en-US" dirty="0"/>
              <a:t> to unscramble</a:t>
            </a:r>
          </a:p>
          <a:p>
            <a:r>
              <a:rPr lang="en-US" dirty="0"/>
              <a:t>Secret-key cryptography</a:t>
            </a:r>
          </a:p>
          <a:p>
            <a:pPr lvl="1"/>
            <a:r>
              <a:rPr lang="en-US" dirty="0"/>
              <a:t>Ancient origins</a:t>
            </a:r>
          </a:p>
          <a:p>
            <a:pPr lvl="1"/>
            <a:r>
              <a:rPr lang="en-US" dirty="0"/>
              <a:t>But difficult to manage if many </a:t>
            </a:r>
            <a:br>
              <a:rPr lang="en-US" dirty="0"/>
            </a:br>
            <a:r>
              <a:rPr lang="en-US" dirty="0"/>
              <a:t>readers must decipher the </a:t>
            </a:r>
            <a:br>
              <a:rPr lang="en-US" dirty="0"/>
            </a:br>
            <a:r>
              <a:rPr lang="en-US" dirty="0"/>
              <a:t>ciphertext</a:t>
            </a:r>
          </a:p>
          <a:p>
            <a:r>
              <a:rPr lang="en-US" dirty="0"/>
              <a:t>Public-key cryptography</a:t>
            </a:r>
          </a:p>
          <a:p>
            <a:pPr lvl="1"/>
            <a:r>
              <a:rPr lang="en-US" dirty="0"/>
              <a:t>Create a </a:t>
            </a:r>
            <a:r>
              <a:rPr lang="en-US" i="1" dirty="0"/>
              <a:t>pair</a:t>
            </a:r>
            <a:r>
              <a:rPr lang="en-US" dirty="0"/>
              <a:t> of keys</a:t>
            </a:r>
          </a:p>
          <a:p>
            <a:pPr lvl="1"/>
            <a:r>
              <a:rPr lang="en-US" dirty="0"/>
              <a:t>Each can decipher what the other encrypts</a:t>
            </a:r>
          </a:p>
          <a:p>
            <a:pPr lvl="1"/>
            <a:r>
              <a:rPr lang="en-US" dirty="0"/>
              <a:t>Keep one </a:t>
            </a:r>
            <a:r>
              <a:rPr lang="en-US" i="1" dirty="0"/>
              <a:t>private</a:t>
            </a:r>
            <a:r>
              <a:rPr lang="en-US" dirty="0"/>
              <a:t> and make the other </a:t>
            </a:r>
            <a:r>
              <a:rPr lang="en-US" i="1" dirty="0"/>
              <a:t>public</a:t>
            </a:r>
            <a:endParaRPr lang="en-US" dirty="0"/>
          </a:p>
        </p:txBody>
      </p:sp>
      <p:pic>
        <p:nvPicPr>
          <p:cNvPr id="22532" name="Picture 4" descr="Image result for encryption">
            <a:extLst>
              <a:ext uri="{FF2B5EF4-FFF2-40B4-BE49-F238E27FC236}">
                <a16:creationId xmlns:a16="http://schemas.microsoft.com/office/drawing/2014/main" id="{9D213913-C451-4712-AC4B-86D1C14870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72" r="11377"/>
          <a:stretch/>
        </p:blipFill>
        <p:spPr bwMode="auto">
          <a:xfrm>
            <a:off x="6324600" y="2438400"/>
            <a:ext cx="2362200" cy="217695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427297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76FCB-8BCA-4C2E-8CCD-589C5109E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387" y="152400"/>
            <a:ext cx="7896013" cy="1143000"/>
          </a:xfrm>
        </p:spPr>
        <p:txBody>
          <a:bodyPr/>
          <a:lstStyle/>
          <a:p>
            <a:pPr rtl="0" eaLnBrk="0" fontAlgn="base" hangingPunct="0"/>
            <a:r>
              <a:rPr lang="en-US" sz="3600" b="1" dirty="0">
                <a:solidFill>
                  <a:srgbClr val="800000"/>
                </a:solidFill>
                <a:effectLst/>
                <a:latin typeface="+mj-lt"/>
                <a:ea typeface="+mj-ea"/>
                <a:cs typeface="+mj-cs"/>
              </a:rPr>
              <a:t>Steganography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7C13C8-C382-4E85-8554-3969A46992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387" y="1143000"/>
            <a:ext cx="7896013" cy="5181600"/>
          </a:xfrm>
        </p:spPr>
        <p:txBody>
          <a:bodyPr/>
          <a:lstStyle/>
          <a:p>
            <a:r>
              <a:rPr lang="en-US" dirty="0"/>
              <a:t>Information in images based on series of bits (1s and 0s) defining </a:t>
            </a:r>
            <a:r>
              <a:rPr lang="en-US" i="1" dirty="0"/>
              <a:t>pixels</a:t>
            </a:r>
            <a:endParaRPr lang="en-US" dirty="0"/>
          </a:p>
          <a:p>
            <a:r>
              <a:rPr lang="en-US" dirty="0"/>
              <a:t>Can alter </a:t>
            </a:r>
            <a:r>
              <a:rPr lang="en-US" i="1" dirty="0"/>
              <a:t>lower-order</a:t>
            </a:r>
            <a:r>
              <a:rPr lang="en-US" dirty="0"/>
              <a:t> bits </a:t>
            </a:r>
            <a:br>
              <a:rPr lang="en-US" dirty="0"/>
            </a:br>
            <a:r>
              <a:rPr lang="en-US" dirty="0"/>
              <a:t>without making obvious </a:t>
            </a:r>
            <a:br>
              <a:rPr lang="en-US" dirty="0"/>
            </a:br>
            <a:r>
              <a:rPr lang="en-US" dirty="0"/>
              <a:t>changes to colors of the pixels</a:t>
            </a:r>
          </a:p>
          <a:p>
            <a:r>
              <a:rPr lang="en-US" dirty="0"/>
              <a:t>Thus can store other info in </a:t>
            </a:r>
            <a:br>
              <a:rPr lang="en-US" dirty="0"/>
            </a:br>
            <a:r>
              <a:rPr lang="en-US" dirty="0"/>
              <a:t>pixels using special </a:t>
            </a:r>
            <a:br>
              <a:rPr lang="en-US" dirty="0"/>
            </a:br>
            <a:r>
              <a:rPr lang="en-US" i="1" dirty="0"/>
              <a:t>steganography</a:t>
            </a:r>
            <a:r>
              <a:rPr lang="en-US" dirty="0"/>
              <a:t> (“hidden </a:t>
            </a:r>
            <a:br>
              <a:rPr lang="en-US" dirty="0"/>
            </a:br>
            <a:r>
              <a:rPr lang="en-US" dirty="0"/>
              <a:t>writing”) program</a:t>
            </a:r>
          </a:p>
          <a:p>
            <a:r>
              <a:rPr lang="en-US" dirty="0"/>
              <a:t>Needs the same special program </a:t>
            </a:r>
            <a:br>
              <a:rPr lang="en-US" dirty="0"/>
            </a:br>
            <a:r>
              <a:rPr lang="en-US" dirty="0"/>
              <a:t>to decode the hidden message</a:t>
            </a:r>
          </a:p>
          <a:p>
            <a:r>
              <a:rPr lang="en-US" dirty="0"/>
              <a:t>Must </a:t>
            </a:r>
            <a:r>
              <a:rPr lang="en-US" i="1" dirty="0"/>
              <a:t>know</a:t>
            </a:r>
            <a:r>
              <a:rPr lang="en-US" dirty="0"/>
              <a:t> that the message is hidden in the image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33B4EC-523E-4993-B408-D337A5F52A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1676400"/>
            <a:ext cx="3479800" cy="342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5449494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54223-99B7-409A-8FAC-BF9B86E78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 eaLnBrk="0" fontAlgn="base" hangingPunct="0"/>
            <a:r>
              <a:rPr lang="en-US" sz="3600" b="1" dirty="0">
                <a:solidFill>
                  <a:srgbClr val="800000"/>
                </a:solidFill>
                <a:effectLst/>
                <a:latin typeface="+mj-lt"/>
                <a:ea typeface="+mj-ea"/>
                <a:cs typeface="+mj-cs"/>
              </a:rPr>
              <a:t>Anonymizers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7366DF-794F-464D-AC1F-C9D6063D83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1295400"/>
            <a:ext cx="7924800" cy="5257800"/>
          </a:xfrm>
        </p:spPr>
        <p:txBody>
          <a:bodyPr/>
          <a:lstStyle/>
          <a:p>
            <a:r>
              <a:rPr lang="en-US" dirty="0"/>
              <a:t>All Internet usage generates info about which computers were used</a:t>
            </a:r>
          </a:p>
          <a:p>
            <a:pPr lvl="1"/>
            <a:r>
              <a:rPr lang="en-US" i="1" dirty="0"/>
              <a:t>Internet protocol </a:t>
            </a:r>
            <a:r>
              <a:rPr lang="en-US" dirty="0"/>
              <a:t>(IP) addresses can be recorded for access to Web pages or for email</a:t>
            </a:r>
          </a:p>
          <a:p>
            <a:pPr lvl="1"/>
            <a:r>
              <a:rPr lang="en-US" dirty="0"/>
              <a:t>Typically specific IP addresses can be tied to specific areas on the globe</a:t>
            </a:r>
          </a:p>
          <a:p>
            <a:pPr lvl="1"/>
            <a:r>
              <a:rPr lang="en-US" dirty="0"/>
              <a:t>E.g., IP addresses for Stowe VT are recognizable down to specific homes</a:t>
            </a:r>
          </a:p>
          <a:p>
            <a:r>
              <a:rPr lang="en-US" dirty="0"/>
              <a:t>Anonymizers</a:t>
            </a:r>
          </a:p>
          <a:p>
            <a:pPr lvl="1"/>
            <a:r>
              <a:rPr lang="en-US" dirty="0"/>
              <a:t>Strip the original IP address </a:t>
            </a:r>
            <a:br>
              <a:rPr lang="en-US" dirty="0"/>
            </a:br>
            <a:r>
              <a:rPr lang="en-US" dirty="0"/>
              <a:t>from the </a:t>
            </a:r>
            <a:r>
              <a:rPr lang="en-US" i="1" dirty="0"/>
              <a:t>packets</a:t>
            </a:r>
            <a:r>
              <a:rPr lang="en-US" dirty="0"/>
              <a:t> of information</a:t>
            </a:r>
          </a:p>
          <a:p>
            <a:pPr lvl="1"/>
            <a:r>
              <a:rPr lang="en-US" dirty="0"/>
              <a:t>Allow anonymous access to Web</a:t>
            </a:r>
          </a:p>
          <a:p>
            <a:pPr lvl="1"/>
            <a:r>
              <a:rPr lang="en-US" dirty="0"/>
              <a:t>The Onion Network (TOR) is example</a:t>
            </a:r>
          </a:p>
        </p:txBody>
      </p:sp>
      <p:pic>
        <p:nvPicPr>
          <p:cNvPr id="23554" name="Picture 2" descr="Image result for TOR">
            <a:extLst>
              <a:ext uri="{FF2B5EF4-FFF2-40B4-BE49-F238E27FC236}">
                <a16:creationId xmlns:a16="http://schemas.microsoft.com/office/drawing/2014/main" id="{D3A5E053-492B-419E-B5CB-DFC8424328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982153"/>
            <a:ext cx="2667000" cy="1611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765888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032BA-ADD1-4E38-BC11-CC022C997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219" y="152400"/>
            <a:ext cx="7821181" cy="1143000"/>
          </a:xfrm>
        </p:spPr>
        <p:txBody>
          <a:bodyPr/>
          <a:lstStyle/>
          <a:p>
            <a:r>
              <a:rPr lang="en-US" dirty="0"/>
              <a:t>Defending Privacy in Cyberspace: </a:t>
            </a:r>
            <a:r>
              <a:rPr lang="en-US" sz="3600" b="1" dirty="0">
                <a:solidFill>
                  <a:srgbClr val="800000"/>
                </a:solidFill>
                <a:effectLst/>
                <a:latin typeface="+mj-lt"/>
                <a:ea typeface="+mj-ea"/>
                <a:cs typeface="+mj-cs"/>
              </a:rPr>
              <a:t>Organizations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27E21B-5F17-4156-975C-39D7427E43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219" y="1676400"/>
            <a:ext cx="7821181" cy="4648200"/>
          </a:xfrm>
        </p:spPr>
        <p:txBody>
          <a:bodyPr/>
          <a:lstStyle/>
          <a:p>
            <a:pPr lvl="0">
              <a:lnSpc>
                <a:spcPct val="80000"/>
              </a:lnSpc>
            </a:pPr>
            <a:r>
              <a:rPr lang="en-US" dirty="0"/>
              <a:t>Center for Democracy and Technology</a:t>
            </a:r>
          </a:p>
          <a:p>
            <a:pPr lvl="0">
              <a:lnSpc>
                <a:spcPct val="80000"/>
              </a:lnSpc>
            </a:pPr>
            <a:r>
              <a:rPr lang="en-US" dirty="0"/>
              <a:t>Electronic Frontier Foundation</a:t>
            </a:r>
          </a:p>
          <a:p>
            <a:pPr lvl="0">
              <a:lnSpc>
                <a:spcPct val="80000"/>
              </a:lnSpc>
            </a:pPr>
            <a:r>
              <a:rPr lang="en-US" dirty="0"/>
              <a:t>Electronic Privacy </a:t>
            </a:r>
            <a:br>
              <a:rPr lang="en-US" dirty="0"/>
            </a:br>
            <a:r>
              <a:rPr lang="en-US" dirty="0"/>
              <a:t>Information Center (EPIC)</a:t>
            </a:r>
            <a:endParaRPr lang="en-US" u="sng" dirty="0"/>
          </a:p>
          <a:p>
            <a:pPr lvl="0">
              <a:lnSpc>
                <a:spcPct val="80000"/>
              </a:lnSpc>
            </a:pPr>
            <a:r>
              <a:rPr lang="en-US" dirty="0"/>
              <a:t>Privacy International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4578" name="Picture 2" descr="Image result for privacy defender">
            <a:extLst>
              <a:ext uri="{FF2B5EF4-FFF2-40B4-BE49-F238E27FC236}">
                <a16:creationId xmlns:a16="http://schemas.microsoft.com/office/drawing/2014/main" id="{EB112B4D-32E8-4268-BDEA-9FCA430EE0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0" r="8750"/>
          <a:stretch/>
        </p:blipFill>
        <p:spPr bwMode="auto">
          <a:xfrm>
            <a:off x="4259206" y="2133600"/>
            <a:ext cx="4652345" cy="4343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0269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2E27F-9206-41BE-8835-16BC7D882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>
              <a:lnSpc>
                <a:spcPct val="80000"/>
              </a:lnSpc>
            </a:pPr>
            <a:r>
              <a:rPr lang="en-US" dirty="0"/>
              <a:t>Center for Democracy and Technology (CDT)</a:t>
            </a:r>
            <a:endParaRPr lang="en-US" sz="3200" u="sng" dirty="0">
              <a:solidFill>
                <a:schemeClr val="accent6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95137FC-8DA6-43DD-A419-EBB587254B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9750" y="1524000"/>
            <a:ext cx="3219450" cy="4800600"/>
          </a:xfrm>
        </p:spPr>
        <p:txBody>
          <a:bodyPr/>
          <a:lstStyle/>
          <a:p>
            <a:r>
              <a:rPr lang="en-US" dirty="0"/>
              <a:t>State Privacy Resource Center</a:t>
            </a:r>
          </a:p>
          <a:p>
            <a:r>
              <a:rPr lang="en-US" dirty="0"/>
              <a:t>Digital Decisions</a:t>
            </a:r>
          </a:p>
          <a:p>
            <a:r>
              <a:rPr lang="en-US" dirty="0"/>
              <a:t>Student Privacy</a:t>
            </a:r>
          </a:p>
          <a:p>
            <a:r>
              <a:rPr lang="en-US" dirty="0"/>
              <a:t>Drones</a:t>
            </a:r>
          </a:p>
          <a:p>
            <a:r>
              <a:rPr lang="en-US" dirty="0"/>
              <a:t>Broadband Privacy</a:t>
            </a:r>
          </a:p>
          <a:p>
            <a:r>
              <a:rPr lang="en-US" dirty="0"/>
              <a:t>Internet of Things</a:t>
            </a:r>
          </a:p>
          <a:p>
            <a:r>
              <a:rPr lang="en-US" dirty="0"/>
              <a:t>Health Privacy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9BDD3B-8CFF-4509-878A-59175883FC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524000"/>
            <a:ext cx="5314950" cy="460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82226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5A8952-3A3C-4B1E-B27F-D1A0DDB81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Electronic Frontier Foundation (EFF)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52CAFD-F0F8-432C-8D3C-2B3AD3183B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Free speech</a:t>
            </a:r>
          </a:p>
          <a:p>
            <a:r>
              <a:rPr lang="en-US" dirty="0"/>
              <a:t>Creativity &amp; innovation</a:t>
            </a:r>
          </a:p>
          <a:p>
            <a:r>
              <a:rPr lang="en-US" dirty="0"/>
              <a:t>International issues</a:t>
            </a:r>
          </a:p>
          <a:p>
            <a:r>
              <a:rPr lang="en-US" dirty="0"/>
              <a:t>Privacy</a:t>
            </a:r>
          </a:p>
          <a:p>
            <a:r>
              <a:rPr lang="en-US" dirty="0"/>
              <a:t>Security</a:t>
            </a:r>
          </a:p>
          <a:p>
            <a:r>
              <a:rPr lang="en-US" dirty="0"/>
              <a:t>Transparency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6DE712-EDB9-41AC-8862-511ACAB06F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295400"/>
            <a:ext cx="4014787" cy="38501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3265507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512E3-A9EC-48DD-BA1E-7E177E96D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Electronic Privacy Information Center (EPIC)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9D64F8-3969-47C0-8F83-9FD8BEF9BB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495424"/>
            <a:ext cx="8056672" cy="4600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8979153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B28EB-4E31-47C5-BE48-3FB0E437A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Privacy International (PI)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6551FD-3EB0-4CAF-95FA-3753D46C2F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1143000"/>
            <a:ext cx="3733800" cy="5181600"/>
          </a:xfrm>
        </p:spPr>
        <p:txBody>
          <a:bodyPr/>
          <a:lstStyle/>
          <a:p>
            <a:r>
              <a:rPr lang="en-US" dirty="0"/>
              <a:t>AI</a:t>
            </a:r>
          </a:p>
          <a:p>
            <a:r>
              <a:rPr lang="en-US" dirty="0"/>
              <a:t>Biometrics</a:t>
            </a:r>
          </a:p>
          <a:p>
            <a:r>
              <a:rPr lang="en-US" dirty="0"/>
              <a:t>Data Retention</a:t>
            </a:r>
          </a:p>
          <a:p>
            <a:r>
              <a:rPr lang="en-US" dirty="0"/>
              <a:t>Communications Surveillance</a:t>
            </a:r>
          </a:p>
          <a:p>
            <a:r>
              <a:rPr lang="en-US" dirty="0"/>
              <a:t>Cross-Border Data Access</a:t>
            </a:r>
          </a:p>
          <a:p>
            <a:r>
              <a:rPr lang="en-US" dirty="0"/>
              <a:t>Cyber Security</a:t>
            </a:r>
          </a:p>
          <a:p>
            <a:r>
              <a:rPr lang="en-US" dirty="0"/>
              <a:t>Data Protection</a:t>
            </a:r>
          </a:p>
          <a:p>
            <a:r>
              <a:rPr lang="en-US" dirty="0"/>
              <a:t>Financial Privacy</a:t>
            </a:r>
          </a:p>
          <a:p>
            <a:r>
              <a:rPr lang="en-US" dirty="0"/>
              <a:t>GDPR</a:t>
            </a:r>
          </a:p>
          <a:p>
            <a:r>
              <a:rPr lang="en-US" dirty="0"/>
              <a:t>Govt Hacking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99AC9B0-A813-49D4-802B-ED4578064519}"/>
              </a:ext>
            </a:extLst>
          </p:cNvPr>
          <p:cNvSpPr txBox="1">
            <a:spLocks/>
          </p:cNvSpPr>
          <p:nvPr/>
        </p:nvSpPr>
        <p:spPr bwMode="auto">
          <a:xfrm>
            <a:off x="4800600" y="1143000"/>
            <a:ext cx="3733800" cy="5181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Ø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q"/>
              <a:defRPr sz="24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buChar char="ü"/>
              <a:defRPr sz="2400" b="1">
                <a:solidFill>
                  <a:schemeClr val="tx1"/>
                </a:solidFill>
                <a:latin typeface="+mn-lt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+mn-lt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400" b="1">
                <a:solidFill>
                  <a:schemeClr val="tx1"/>
                </a:solidFill>
                <a:latin typeface="+mn-lt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4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4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4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2400" b="1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/>
              <a:t>Identity &amp; Privacy</a:t>
            </a:r>
          </a:p>
          <a:p>
            <a:r>
              <a:rPr lang="en-US" kern="0" dirty="0"/>
              <a:t>IoT</a:t>
            </a:r>
          </a:p>
          <a:p>
            <a:r>
              <a:rPr lang="en-US" kern="0" dirty="0"/>
              <a:t>Mass Surveillance</a:t>
            </a:r>
          </a:p>
          <a:p>
            <a:r>
              <a:rPr lang="en-US" kern="0" dirty="0"/>
              <a:t>Migration &amp; Borders</a:t>
            </a:r>
          </a:p>
          <a:p>
            <a:r>
              <a:rPr lang="en-US" kern="0" dirty="0"/>
              <a:t>Policing &amp; Tech</a:t>
            </a:r>
          </a:p>
          <a:p>
            <a:r>
              <a:rPr lang="en-US" kern="0" dirty="0"/>
              <a:t>Profiling</a:t>
            </a:r>
          </a:p>
          <a:p>
            <a:r>
              <a:rPr lang="en-US" kern="0" dirty="0"/>
              <a:t>Security-Assistance Agreements between Governments</a:t>
            </a:r>
          </a:p>
          <a:p>
            <a:r>
              <a:rPr lang="en-US" kern="0" dirty="0"/>
              <a:t>Smart Cities</a:t>
            </a:r>
          </a:p>
          <a:p>
            <a:r>
              <a:rPr lang="en-US" kern="0" dirty="0"/>
              <a:t>Social-Media Surveillance</a:t>
            </a:r>
          </a:p>
          <a:p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28493674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0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Law Privacy (2)</a:t>
            </a:r>
          </a:p>
        </p:txBody>
      </p:sp>
      <p:sp>
        <p:nvSpPr>
          <p:cNvPr id="980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148451"/>
            <a:ext cx="7162800" cy="5171069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dirty="0"/>
              <a:t>Invasion of privacy under </a:t>
            </a:r>
            <a:br>
              <a:rPr lang="en-US" dirty="0"/>
            </a:br>
            <a:r>
              <a:rPr lang="en-US" dirty="0"/>
              <a:t>common law:</a:t>
            </a:r>
          </a:p>
          <a:p>
            <a:r>
              <a:rPr lang="en-US" dirty="0"/>
              <a:t>Intrusion upon seclusion</a:t>
            </a:r>
          </a:p>
          <a:p>
            <a:r>
              <a:rPr lang="en-US" dirty="0"/>
              <a:t>Appropriation of name or </a:t>
            </a:r>
            <a:br>
              <a:rPr lang="en-US" dirty="0"/>
            </a:br>
            <a:r>
              <a:rPr lang="en-US" dirty="0"/>
              <a:t>likeness</a:t>
            </a:r>
          </a:p>
          <a:p>
            <a:r>
              <a:rPr lang="en-US" dirty="0"/>
              <a:t>Publicity given to private </a:t>
            </a:r>
            <a:br>
              <a:rPr lang="en-US" dirty="0"/>
            </a:br>
            <a:r>
              <a:rPr lang="en-US" dirty="0"/>
              <a:t>life</a:t>
            </a:r>
          </a:p>
          <a:p>
            <a:r>
              <a:rPr lang="en-US" dirty="0"/>
              <a:t>Publicity placing person in false light</a:t>
            </a:r>
          </a:p>
          <a:p>
            <a:endParaRPr lang="en-US" dirty="0"/>
          </a:p>
          <a:p>
            <a:r>
              <a:rPr lang="en-US" dirty="0"/>
              <a:t>US Constitution does not specifically mention privacy</a:t>
            </a:r>
          </a:p>
          <a:p>
            <a:pPr lvl="1"/>
            <a:r>
              <a:rPr lang="en-US" dirty="0"/>
              <a:t>But 4</a:t>
            </a:r>
            <a:r>
              <a:rPr lang="en-US" baseline="30000" dirty="0"/>
              <a:t>th</a:t>
            </a:r>
            <a:r>
              <a:rPr lang="en-US" dirty="0"/>
              <a:t> amendment usually applied when discussing government intrusion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79BEDFF-144D-4D05-9790-CC9465E350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1148451"/>
            <a:ext cx="3883822" cy="25802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9847861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FE106-0801-4466-A60D-B1767FAB7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Privacy Resources for </a:t>
            </a:r>
            <a:br>
              <a:rPr lang="en-US" dirty="0"/>
            </a:br>
            <a:r>
              <a:rPr lang="en-US" dirty="0"/>
              <a:t>Everyone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98029B-9306-4FAE-AF83-28D4DA488D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Privacy</a:t>
            </a:r>
            <a:r>
              <a:rPr lang="en-US" baseline="0" dirty="0"/>
              <a:t> Checklist</a:t>
            </a:r>
            <a:endParaRPr lang="en-US" dirty="0"/>
          </a:p>
          <a:p>
            <a:r>
              <a:rPr lang="en-US" dirty="0"/>
              <a:t>AARP Fraud Watch</a:t>
            </a:r>
          </a:p>
          <a:p>
            <a:pPr marL="285750" marR="0" lvl="0" indent="-28575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Char char="Ø"/>
              <a:tabLst/>
              <a:defRPr/>
            </a:pPr>
            <a:r>
              <a:rPr lang="en-US" sz="2400" b="1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Privacy-Monitoring </a:t>
            </a:r>
            <a:br>
              <a:rPr lang="en-US" sz="2400" b="1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2400" b="1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Services</a:t>
            </a:r>
            <a:endParaRPr lang="en-US" sz="2400" dirty="0">
              <a:effectLst/>
            </a:endParaRPr>
          </a:p>
        </p:txBody>
      </p:sp>
      <p:pic>
        <p:nvPicPr>
          <p:cNvPr id="26626" name="Picture 2" descr="Image result for privacy tools">
            <a:extLst>
              <a:ext uri="{FF2B5EF4-FFF2-40B4-BE49-F238E27FC236}">
                <a16:creationId xmlns:a16="http://schemas.microsoft.com/office/drawing/2014/main" id="{39FD09D3-0E89-4DE9-9888-96C2636743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295400"/>
            <a:ext cx="4267200" cy="426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533471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1B4088-18BC-44F5-8F62-6785C34F1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52400"/>
            <a:ext cx="7848600" cy="1143000"/>
          </a:xfrm>
        </p:spPr>
        <p:txBody>
          <a:bodyPr/>
          <a:lstStyle/>
          <a:p>
            <a:r>
              <a:rPr lang="en-US" dirty="0"/>
              <a:t>Privacy Checklist (1)</a:t>
            </a:r>
            <a:br>
              <a:rPr lang="en-US" sz="1200" dirty="0"/>
            </a:br>
            <a:r>
              <a:rPr lang="en-US" sz="2800" u="sng" dirty="0">
                <a:solidFill>
                  <a:schemeClr val="accent6"/>
                </a:solidFill>
                <a:latin typeface="Arial Narrow" panose="020B0606020202030204" pitchFamily="34" charset="0"/>
              </a:rPr>
              <a:t>http://tinyurl.com/ogf7ntg</a:t>
            </a:r>
            <a:endParaRPr lang="en-US" u="sng" dirty="0">
              <a:solidFill>
                <a:schemeClr val="accent6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C5B66D-A069-4C1F-843F-D09B2C78AF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676400"/>
            <a:ext cx="7848600" cy="4648200"/>
          </a:xfrm>
        </p:spPr>
        <p:txBody>
          <a:bodyPr/>
          <a:lstStyle/>
          <a:p>
            <a:r>
              <a:rPr lang="en-US" dirty="0"/>
              <a:t>DesMarais, C. (2013). “11 Simple Ways to Protect Your Privacy.” </a:t>
            </a:r>
            <a:r>
              <a:rPr lang="en-US" i="1" dirty="0"/>
              <a:t>TIME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Don’t fill out your social-media profile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Be choosy about sharing your social </a:t>
            </a:r>
            <a:br>
              <a:rPr lang="en-US" dirty="0"/>
            </a:br>
            <a:r>
              <a:rPr lang="en-US" dirty="0"/>
              <a:t>security number – even the last 4 digits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Lock down your hardware (i.e., use </a:t>
            </a:r>
            <a:br>
              <a:rPr lang="en-US" dirty="0"/>
            </a:br>
            <a:r>
              <a:rPr lang="en-US" dirty="0"/>
              <a:t>password to access)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Turn on private browsing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Use a password vault that generates &amp; remembers strong, unique passwords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Use two-factor authentication</a:t>
            </a:r>
          </a:p>
        </p:txBody>
      </p:sp>
      <p:pic>
        <p:nvPicPr>
          <p:cNvPr id="28674" name="Picture 2" descr="Image result for privacy checklist">
            <a:extLst>
              <a:ext uri="{FF2B5EF4-FFF2-40B4-BE49-F238E27FC236}">
                <a16:creationId xmlns:a16="http://schemas.microsoft.com/office/drawing/2014/main" id="{52BEC05A-FAE8-4E5E-BECF-17ADA0C963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2892" y="2209800"/>
            <a:ext cx="2334895" cy="34238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682058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1CDA2-E810-4198-89C0-07F48829E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Privacy Checklist (2)</a:t>
            </a:r>
            <a:br>
              <a:rPr lang="en-US" sz="1600" dirty="0"/>
            </a:br>
            <a:r>
              <a:rPr lang="en-US" u="sng" dirty="0">
                <a:solidFill>
                  <a:schemeClr val="accent6"/>
                </a:solidFill>
                <a:latin typeface="Arial Narrow" panose="020B0606020202030204" pitchFamily="34" charset="0"/>
              </a:rPr>
              <a:t>http://tinyurl.com/ogf7ntg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3B3A42-D503-4AE2-91ED-13C542CF9B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 startAt="7"/>
            </a:pPr>
            <a:r>
              <a:rPr lang="en-US" dirty="0"/>
              <a:t>Set up a Google alert for your </a:t>
            </a:r>
            <a:br>
              <a:rPr lang="en-US" dirty="0"/>
            </a:br>
            <a:r>
              <a:rPr lang="en-US" dirty="0"/>
              <a:t>name.</a:t>
            </a:r>
          </a:p>
          <a:p>
            <a:pPr marL="457200" indent="-457200">
              <a:buAutoNum type="arabicPeriod" startAt="7"/>
            </a:pPr>
            <a:r>
              <a:rPr lang="en-US" dirty="0"/>
              <a:t>Pay for things with cash.</a:t>
            </a:r>
          </a:p>
          <a:p>
            <a:pPr marL="457200" indent="-457200">
              <a:buAutoNum type="arabicPeriod" startAt="7"/>
            </a:pPr>
            <a:r>
              <a:rPr lang="en-US" dirty="0"/>
              <a:t>Keep your social-network </a:t>
            </a:r>
            <a:br>
              <a:rPr lang="en-US" dirty="0"/>
            </a:br>
            <a:r>
              <a:rPr lang="en-US" dirty="0"/>
              <a:t>activity private.</a:t>
            </a:r>
          </a:p>
          <a:p>
            <a:pPr marL="457200" indent="-457200">
              <a:buAutoNum type="arabicPeriod" startAt="7"/>
            </a:pPr>
            <a:r>
              <a:rPr lang="en-US" dirty="0"/>
              <a:t>Don’t give out your zip code </a:t>
            </a:r>
            <a:br>
              <a:rPr lang="en-US" dirty="0"/>
            </a:br>
            <a:r>
              <a:rPr lang="en-US" dirty="0"/>
              <a:t>when making credit card </a:t>
            </a:r>
            <a:br>
              <a:rPr lang="en-US" dirty="0"/>
            </a:br>
            <a:r>
              <a:rPr lang="en-US" dirty="0"/>
              <a:t>purchases.</a:t>
            </a:r>
          </a:p>
          <a:p>
            <a:pPr marL="457200" indent="-457200">
              <a:buAutoNum type="arabicPeriod" startAt="7"/>
            </a:pPr>
            <a:r>
              <a:rPr lang="en-US" dirty="0"/>
              <a:t>Lie when setting up password-security questions.</a:t>
            </a:r>
          </a:p>
        </p:txBody>
      </p:sp>
      <p:pic>
        <p:nvPicPr>
          <p:cNvPr id="29698" name="Picture 2" descr="Image result for privacy checklist">
            <a:extLst>
              <a:ext uri="{FF2B5EF4-FFF2-40B4-BE49-F238E27FC236}">
                <a16:creationId xmlns:a16="http://schemas.microsoft.com/office/drawing/2014/main" id="{F5091B38-8F41-44B4-BCB7-1DEE0603CD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706" y="1600200"/>
            <a:ext cx="3200400" cy="31623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271616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14901-7C4E-40DF-86C3-A4457FC8C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srgbClr val="800000"/>
                </a:solidFill>
                <a:effectLst/>
                <a:latin typeface="+mj-lt"/>
                <a:ea typeface="+mj-ea"/>
                <a:cs typeface="+mj-cs"/>
              </a:rPr>
              <a:t>AARP </a:t>
            </a:r>
            <a:r>
              <a:rPr lang="en-US" dirty="0"/>
              <a:t>Fraud Watch</a:t>
            </a:r>
            <a:br>
              <a:rPr lang="en-US" dirty="0"/>
            </a:br>
            <a:r>
              <a:rPr lang="en-US" u="sng" dirty="0">
                <a:solidFill>
                  <a:schemeClr val="accent6"/>
                </a:solidFill>
                <a:latin typeface="Arial Narrow" panose="020B0606020202030204" pitchFamily="34" charset="0"/>
              </a:rPr>
              <a:t>http://tinyurl.com/y77czozd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484DB17-131A-4B05-9140-E835A82DC651}"/>
              </a:ext>
            </a:extLst>
          </p:cNvPr>
          <p:cNvGrpSpPr/>
          <p:nvPr/>
        </p:nvGrpSpPr>
        <p:grpSpPr>
          <a:xfrm>
            <a:off x="762001" y="1384915"/>
            <a:ext cx="8039100" cy="5285124"/>
            <a:chOff x="762001" y="1384915"/>
            <a:chExt cx="8039100" cy="5285124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EF1F14B-EEEA-4FCE-95A1-884F3F0123B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13328" y="1877376"/>
              <a:ext cx="7987772" cy="479266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69CA5FD-CE9A-4D1E-A69B-EAFCE5DF4C0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2001" y="1384915"/>
              <a:ext cx="8039100" cy="49246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94559055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150302-B4ED-4571-9A70-C5BCD3C1F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 eaLnBrk="0" fontAlgn="base" hangingPunct="0"/>
            <a:r>
              <a:rPr lang="en-US" sz="3600" b="1" dirty="0">
                <a:solidFill>
                  <a:srgbClr val="800000"/>
                </a:solidFill>
                <a:effectLst/>
                <a:latin typeface="+mj-lt"/>
                <a:ea typeface="+mj-ea"/>
                <a:cs typeface="+mj-cs"/>
              </a:rPr>
              <a:t>Privacy-Monitoring Services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041E22-3FDC-4E78-90E3-4E93D90EA9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Lifelock &lt; </a:t>
            </a:r>
            <a:r>
              <a:rPr lang="en-US" u="sng" dirty="0">
                <a:solidFill>
                  <a:schemeClr val="accent6"/>
                </a:solidFill>
                <a:latin typeface="Arial Narrow" panose="020B0606020202030204" pitchFamily="34" charset="0"/>
              </a:rPr>
              <a:t>https://www.lifelock.com/products/</a:t>
            </a:r>
            <a:r>
              <a:rPr lang="en-US" dirty="0"/>
              <a:t> &gt;</a:t>
            </a:r>
          </a:p>
          <a:p>
            <a:pPr lvl="1"/>
            <a:r>
              <a:rPr lang="en-US" dirty="0"/>
              <a:t>Various plans/prices</a:t>
            </a:r>
          </a:p>
          <a:p>
            <a:pPr lvl="1"/>
            <a:r>
              <a:rPr lang="en-US" dirty="0"/>
              <a:t>All include</a:t>
            </a:r>
          </a:p>
          <a:p>
            <a:pPr lvl="2"/>
            <a:r>
              <a:rPr lang="en-US" dirty="0"/>
              <a:t>Support in case of fraud</a:t>
            </a:r>
          </a:p>
          <a:p>
            <a:pPr lvl="2"/>
            <a:r>
              <a:rPr lang="en-US" dirty="0"/>
              <a:t>Alerts for threats (e.g., requests to change address)</a:t>
            </a:r>
          </a:p>
          <a:p>
            <a:r>
              <a:rPr lang="en-US" dirty="0"/>
              <a:t>IDShield &lt; </a:t>
            </a:r>
            <a:r>
              <a:rPr lang="en-US" u="sng" dirty="0">
                <a:solidFill>
                  <a:schemeClr val="accent6"/>
                </a:solidFill>
                <a:latin typeface="Arial Narrow" panose="020B0606020202030204" pitchFamily="34" charset="0"/>
              </a:rPr>
              <a:t>https://www.idshield.com/</a:t>
            </a:r>
            <a:r>
              <a:rPr lang="en-US" dirty="0"/>
              <a:t> &gt;</a:t>
            </a:r>
          </a:p>
          <a:p>
            <a:pPr lvl="1"/>
            <a:r>
              <a:rPr lang="en-US" dirty="0"/>
              <a:t>Monitor wide range of activities</a:t>
            </a:r>
          </a:p>
          <a:p>
            <a:pPr lvl="1"/>
            <a:r>
              <a:rPr lang="en-US" dirty="0"/>
              <a:t>Support restoration of identity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A532CA-2092-40D9-9D44-DCCCD3CA2B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4250" y="1891096"/>
            <a:ext cx="1619250" cy="15407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24" name="Picture 4" descr="Image result for idshield logo">
            <a:extLst>
              <a:ext uri="{FF2B5EF4-FFF2-40B4-BE49-F238E27FC236}">
                <a16:creationId xmlns:a16="http://schemas.microsoft.com/office/drawing/2014/main" id="{96E8E0E8-2D0F-4B87-A0A3-965D8D27CC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4725" y="4267200"/>
            <a:ext cx="1638300" cy="1638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882582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036" name="Rectangle 4"/>
          <p:cNvSpPr>
            <a:spLocks noGrp="1" noChangeArrowheads="1"/>
          </p:cNvSpPr>
          <p:nvPr>
            <p:ph type="title"/>
          </p:nvPr>
        </p:nvSpPr>
        <p:spPr>
          <a:xfrm>
            <a:off x="990600" y="152400"/>
            <a:ext cx="7162800" cy="5334000"/>
          </a:xfrm>
        </p:spPr>
        <p:txBody>
          <a:bodyPr/>
          <a:lstStyle/>
          <a:p>
            <a:pPr algn="ctr"/>
            <a:r>
              <a:rPr lang="en-US" sz="8000" dirty="0"/>
              <a:t>Now go and study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6AF0B2-E7E0-4243-BC5F-7BCCF4D61EAB}"/>
              </a:ext>
            </a:extLst>
          </p:cNvPr>
          <p:cNvSpPr txBox="1"/>
          <p:nvPr/>
        </p:nvSpPr>
        <p:spPr>
          <a:xfrm>
            <a:off x="190500" y="5257800"/>
            <a:ext cx="8763000" cy="1200329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cs typeface="Arial" panose="020B0604020202020204" pitchFamily="34" charset="0"/>
              </a:rPr>
              <a:t>These notes are available as PPTX and PDF files online at</a:t>
            </a:r>
          </a:p>
          <a:p>
            <a:pPr algn="ctr"/>
            <a:r>
              <a:rPr lang="en-US" sz="2400" dirty="0">
                <a:cs typeface="Arial" panose="020B0604020202020204" pitchFamily="34" charset="0"/>
              </a:rPr>
              <a:t>&lt; </a:t>
            </a:r>
            <a:r>
              <a:rPr lang="en-US" sz="1800" u="sng" dirty="0">
                <a:solidFill>
                  <a:schemeClr val="accent6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http://www.mekabay.com/courses/academic/norwich/cs407/cs407_lectures/index.htm</a:t>
            </a:r>
            <a:r>
              <a:rPr lang="en-US" sz="2400" dirty="0">
                <a:cs typeface="Arial" panose="020B0604020202020204" pitchFamily="34" charset="0"/>
              </a:rPr>
              <a:t> &gt; </a:t>
            </a:r>
            <a:br>
              <a:rPr lang="en-US" sz="2400" dirty="0">
                <a:cs typeface="Arial" panose="020B0604020202020204" pitchFamily="34" charset="0"/>
              </a:rPr>
            </a:br>
            <a:r>
              <a:rPr lang="en-US" sz="2400" dirty="0">
                <a:cs typeface="Arial" panose="020B0604020202020204" pitchFamily="34" charset="0"/>
              </a:rPr>
              <a:t>  or use the abbreviation: &lt;</a:t>
            </a:r>
            <a:r>
              <a:rPr lang="en-US" sz="2400" b="0" dirty="0">
                <a:cs typeface="Arial" panose="020B0604020202020204" pitchFamily="34" charset="0"/>
              </a:rPr>
              <a:t> </a:t>
            </a:r>
            <a:r>
              <a:rPr lang="en-US" sz="1800" u="sng" dirty="0">
                <a:solidFill>
                  <a:schemeClr val="accent6"/>
                </a:solidFill>
                <a:latin typeface="Arial Narrow" panose="020B0606020202030204" pitchFamily="34" charset="0"/>
              </a:rPr>
              <a:t>http://tinyurl.com/ybx2yykx</a:t>
            </a:r>
            <a:r>
              <a:rPr lang="en-US" sz="1800" dirty="0">
                <a:solidFill>
                  <a:schemeClr val="accent6"/>
                </a:solidFill>
                <a:latin typeface="Arial Narrow" panose="020B0606020202030204" pitchFamily="34" charset="0"/>
              </a:rPr>
              <a:t> </a:t>
            </a:r>
            <a:r>
              <a:rPr lang="en-US" sz="2400" dirty="0">
                <a:latin typeface="Arial Narrow" panose="020B0606020202030204" pitchFamily="34" charset="0"/>
              </a:rPr>
              <a:t>&gt;.</a:t>
            </a:r>
          </a:p>
        </p:txBody>
      </p:sp>
    </p:spTree>
  </p:cSld>
  <p:clrMapOvr>
    <a:masterClrMapping/>
  </p:clrMapOvr>
  <p:transition>
    <p:zo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Privacy</a:t>
            </a:r>
          </a:p>
        </p:txBody>
      </p:sp>
      <p:sp>
        <p:nvSpPr>
          <p:cNvPr id="983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295400"/>
            <a:ext cx="7162800" cy="5029200"/>
          </a:xfrm>
        </p:spPr>
        <p:txBody>
          <a:bodyPr/>
          <a:lstStyle/>
          <a:p>
            <a:r>
              <a:rPr lang="en-US" dirty="0"/>
              <a:t>Informational privacy:  Truths you have revealed to others but still want to control</a:t>
            </a:r>
          </a:p>
          <a:p>
            <a:pPr lvl="1"/>
            <a:r>
              <a:rPr lang="en-US" dirty="0"/>
              <a:t>Public records</a:t>
            </a:r>
          </a:p>
          <a:p>
            <a:pPr lvl="1"/>
            <a:r>
              <a:rPr lang="en-US" dirty="0"/>
              <a:t>Medical records</a:t>
            </a:r>
          </a:p>
          <a:p>
            <a:pPr lvl="1"/>
            <a:r>
              <a:rPr lang="en-US" dirty="0"/>
              <a:t>But public behavior is not </a:t>
            </a:r>
            <a:br>
              <a:rPr lang="en-US" dirty="0"/>
            </a:br>
            <a:r>
              <a:rPr lang="en-US" dirty="0"/>
              <a:t>protected</a:t>
            </a:r>
          </a:p>
          <a:p>
            <a:r>
              <a:rPr lang="en-US" dirty="0"/>
              <a:t>Truths you have kept private</a:t>
            </a:r>
          </a:p>
          <a:p>
            <a:pPr lvl="1"/>
            <a:r>
              <a:rPr lang="en-US" dirty="0"/>
              <a:t>Books you read</a:t>
            </a:r>
          </a:p>
          <a:p>
            <a:pPr lvl="1"/>
            <a:r>
              <a:rPr lang="en-US" dirty="0"/>
              <a:t>What you say in private </a:t>
            </a:r>
            <a:br>
              <a:rPr lang="en-US" dirty="0"/>
            </a:br>
            <a:r>
              <a:rPr lang="en-US" dirty="0"/>
              <a:t>letters or e-mail</a:t>
            </a:r>
          </a:p>
          <a:p>
            <a:pPr lvl="1"/>
            <a:r>
              <a:rPr lang="en-US" dirty="0"/>
              <a:t>Used to protected by laws of </a:t>
            </a:r>
            <a:r>
              <a:rPr lang="en-US" i="1" dirty="0"/>
              <a:t>trespass</a:t>
            </a:r>
          </a:p>
        </p:txBody>
      </p:sp>
      <p:pic>
        <p:nvPicPr>
          <p:cNvPr id="1026" name="Picture 2" descr="https://www.iclipart.com/dodl.php?linklokauth=L3RlbXAvYzgyODYwN19zLmpwZywxNTI3OTkwNDIzLDY2LjIyMC4yMzguMjAyLDAsMCxMTF8wLCxmMTEyYTExZGE2ZmE1YzQzNTQzY2Q0MjIxZTIyOTA0Mw%3D%3D/c828607_s.jpg">
            <a:extLst>
              <a:ext uri="{FF2B5EF4-FFF2-40B4-BE49-F238E27FC236}">
                <a16:creationId xmlns:a16="http://schemas.microsoft.com/office/drawing/2014/main" id="{FB97F397-115B-4593-A96B-0EE5B5EB8D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133600"/>
            <a:ext cx="2819400" cy="3081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08848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1EE25D-EF7B-4328-AE52-17F22F2E8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Effects of Information Technology on Privacy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DE1473-C299-4CCF-B504-38BAD8010D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Controlling</a:t>
            </a:r>
            <a:r>
              <a:rPr lang="en-US" baseline="0" dirty="0"/>
              <a:t> Electronic Information is Difficult</a:t>
            </a:r>
            <a:endParaRPr lang="en-US" dirty="0"/>
          </a:p>
          <a:p>
            <a:r>
              <a:rPr lang="en-US" dirty="0"/>
              <a:t>Easier Data Acquisition</a:t>
            </a:r>
          </a:p>
          <a:p>
            <a:r>
              <a:rPr lang="en-US" dirty="0"/>
              <a:t>Informational Privacy</a:t>
            </a:r>
          </a:p>
          <a:p>
            <a:r>
              <a:rPr lang="en-US" dirty="0"/>
              <a:t>Privacy</a:t>
            </a:r>
            <a:r>
              <a:rPr lang="en-US" baseline="0" dirty="0"/>
              <a:t> &amp; the Internet</a:t>
            </a:r>
          </a:p>
          <a:p>
            <a:r>
              <a:rPr lang="en-US" baseline="0" dirty="0"/>
              <a:t>Privacy &amp; Social Media</a:t>
            </a:r>
          </a:p>
          <a:p>
            <a:r>
              <a:rPr lang="en-US" dirty="0"/>
              <a:t>Data Collection on the Web</a:t>
            </a:r>
          </a:p>
          <a:p>
            <a:r>
              <a:rPr lang="en-US" dirty="0"/>
              <a:t>IoT</a:t>
            </a:r>
          </a:p>
          <a:p>
            <a:r>
              <a:rPr lang="en-US" dirty="0"/>
              <a:t>Drones</a:t>
            </a:r>
          </a:p>
          <a:p>
            <a:r>
              <a:rPr lang="en-US" dirty="0"/>
              <a:t>Spyware</a:t>
            </a:r>
          </a:p>
        </p:txBody>
      </p:sp>
      <p:pic>
        <p:nvPicPr>
          <p:cNvPr id="31746" name="Picture 2" descr="Image result for spying">
            <a:extLst>
              <a:ext uri="{FF2B5EF4-FFF2-40B4-BE49-F238E27FC236}">
                <a16:creationId xmlns:a16="http://schemas.microsoft.com/office/drawing/2014/main" id="{7744CFA3-8910-434B-B51E-5065297BA2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286000"/>
            <a:ext cx="3200400" cy="41744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2710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Controlling Electronic Information is Difficult</a:t>
            </a:r>
          </a:p>
        </p:txBody>
      </p:sp>
      <p:sp>
        <p:nvSpPr>
          <p:cNvPr id="991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371600"/>
            <a:ext cx="7162800" cy="4953000"/>
          </a:xfrm>
        </p:spPr>
        <p:txBody>
          <a:bodyPr/>
          <a:lstStyle/>
          <a:p>
            <a:r>
              <a:rPr lang="en-US" dirty="0"/>
              <a:t>E-mail messages often circulated without permission</a:t>
            </a:r>
          </a:p>
          <a:p>
            <a:pPr lvl="1"/>
            <a:r>
              <a:rPr lang="en-US" dirty="0"/>
              <a:t>Theoretical violation of copyright</a:t>
            </a:r>
          </a:p>
          <a:p>
            <a:pPr lvl="1"/>
            <a:r>
              <a:rPr lang="en-US" dirty="0"/>
              <a:t>In practice, impossible to stop once it starts</a:t>
            </a:r>
          </a:p>
          <a:p>
            <a:r>
              <a:rPr lang="en-US" dirty="0"/>
              <a:t>Private message group discussions are often made public</a:t>
            </a:r>
          </a:p>
          <a:p>
            <a:pPr lvl="1"/>
            <a:r>
              <a:rPr lang="en-US" dirty="0"/>
              <a:t>Can be embarrassing</a:t>
            </a:r>
          </a:p>
          <a:p>
            <a:pPr lvl="1"/>
            <a:r>
              <a:rPr lang="en-US" dirty="0"/>
              <a:t>Has led to lawsuits</a:t>
            </a:r>
          </a:p>
        </p:txBody>
      </p:sp>
      <p:pic>
        <p:nvPicPr>
          <p:cNvPr id="6146" name="Picture 2" descr="https://www.iclipart.com/dodl.php?linklokauth=L3RlbXAvYzcwNDExN19tLmpwZywxNTI3OTkxNDYxLDY2LjIyMC4yMzguMjAyLDAsMCxMTF8wLCwxODEzYTY4NDRkMjgzOTY0NTU4YTU3M2NlMWFiZDNhZg%3D%3D/c704117_m.jpg">
            <a:extLst>
              <a:ext uri="{FF2B5EF4-FFF2-40B4-BE49-F238E27FC236}">
                <a16:creationId xmlns:a16="http://schemas.microsoft.com/office/drawing/2014/main" id="{95896134-552A-495B-AC0C-916E6F1F5F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733800"/>
            <a:ext cx="3833813" cy="28771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44045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Easier Data Acquisition</a:t>
            </a:r>
          </a:p>
        </p:txBody>
      </p:sp>
      <p:sp>
        <p:nvSpPr>
          <p:cNvPr id="985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371600"/>
            <a:ext cx="7162800" cy="4953000"/>
          </a:xfrm>
        </p:spPr>
        <p:txBody>
          <a:bodyPr/>
          <a:lstStyle/>
          <a:p>
            <a:r>
              <a:rPr lang="en-US" dirty="0"/>
              <a:t>Radical change in ease of acquiring data about </a:t>
            </a:r>
            <a:r>
              <a:rPr lang="en-US" i="1" dirty="0"/>
              <a:t>individuals</a:t>
            </a:r>
          </a:p>
          <a:p>
            <a:pPr lvl="1"/>
            <a:r>
              <a:rPr lang="en-US" dirty="0"/>
              <a:t>Electronic purchase records</a:t>
            </a:r>
          </a:p>
          <a:p>
            <a:pPr lvl="1"/>
            <a:r>
              <a:rPr lang="en-US" dirty="0"/>
              <a:t>Telephone and e-mail records</a:t>
            </a:r>
          </a:p>
          <a:p>
            <a:pPr lvl="1"/>
            <a:r>
              <a:rPr lang="en-US" dirty="0"/>
              <a:t>Surveillance technology redefines </a:t>
            </a:r>
            <a:r>
              <a:rPr lang="en-US" i="1" dirty="0"/>
              <a:t>public space</a:t>
            </a:r>
          </a:p>
          <a:p>
            <a:pPr lvl="1"/>
            <a:r>
              <a:rPr lang="en-US" dirty="0"/>
              <a:t>Identification technology reduces the anonymity of the crowd</a:t>
            </a:r>
          </a:p>
          <a:p>
            <a:pPr lvl="1"/>
            <a:r>
              <a:rPr lang="en-US" dirty="0"/>
              <a:t>Public records online</a:t>
            </a:r>
          </a:p>
          <a:p>
            <a:r>
              <a:rPr lang="en-US" dirty="0"/>
              <a:t>Radical change in ease of </a:t>
            </a:r>
            <a:br>
              <a:rPr lang="en-US" dirty="0"/>
            </a:br>
            <a:r>
              <a:rPr lang="en-US" dirty="0"/>
              <a:t>acquiring </a:t>
            </a:r>
            <a:r>
              <a:rPr lang="en-US" i="1" dirty="0"/>
              <a:t>aggregate</a:t>
            </a:r>
            <a:r>
              <a:rPr lang="en-US" dirty="0"/>
              <a:t> data </a:t>
            </a:r>
            <a:br>
              <a:rPr lang="en-US" dirty="0"/>
            </a:br>
            <a:r>
              <a:rPr lang="en-US" dirty="0"/>
              <a:t>about </a:t>
            </a:r>
            <a:r>
              <a:rPr lang="en-US" i="1" dirty="0"/>
              <a:t>groups</a:t>
            </a:r>
          </a:p>
        </p:txBody>
      </p:sp>
      <p:pic>
        <p:nvPicPr>
          <p:cNvPr id="2050" name="Picture 2" descr="https://www.iclipart.com/dodl.php?linklokauth=L3RlbXAvYzczNjYwNV9zLmpwZywxNTI3OTkwNjE2LDY2LjIyMC4yMzguMjAyLDAsMCxMTF8wLCxkMjFjNzM0NTMwMDA4ZDI1ZmMwNGU0MDBjMmQxNmE1Nw%3D%3D/c736605_s.jpg">
            <a:extLst>
              <a:ext uri="{FF2B5EF4-FFF2-40B4-BE49-F238E27FC236}">
                <a16:creationId xmlns:a16="http://schemas.microsoft.com/office/drawing/2014/main" id="{31CF553A-3012-49EC-A08B-85A5FC9AF1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267200"/>
            <a:ext cx="3026664" cy="22671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9835640"/>
      </p:ext>
    </p:extLst>
  </p:cSld>
  <p:clrMapOvr>
    <a:masterClrMapping/>
  </p:clrMapOvr>
</p:sld>
</file>

<file path=ppt/theme/theme1.xml><?xml version="1.0" encoding="utf-8"?>
<a:theme xmlns:a="http://schemas.openxmlformats.org/drawingml/2006/main" name="IS 340 Class Notes">
  <a:themeElements>
    <a:clrScheme name="IS 340 Class Notes 9">
      <a:dk1>
        <a:srgbClr val="000000"/>
      </a:dk1>
      <a:lt1>
        <a:srgbClr val="FFFFFF"/>
      </a:lt1>
      <a:dk2>
        <a:srgbClr val="800000"/>
      </a:dk2>
      <a:lt2>
        <a:srgbClr val="A0A0A0"/>
      </a:lt2>
      <a:accent1>
        <a:srgbClr val="FFFFFF"/>
      </a:accent1>
      <a:accent2>
        <a:srgbClr val="0000FF"/>
      </a:accent2>
      <a:accent3>
        <a:srgbClr val="FFFFFF"/>
      </a:accent3>
      <a:accent4>
        <a:srgbClr val="000000"/>
      </a:accent4>
      <a:accent5>
        <a:srgbClr val="FFFFFF"/>
      </a:accent5>
      <a:accent6>
        <a:srgbClr val="0000E7"/>
      </a:accent6>
      <a:hlink>
        <a:srgbClr val="000000"/>
      </a:hlink>
      <a:folHlink>
        <a:srgbClr val="000000"/>
      </a:folHlink>
    </a:clrScheme>
    <a:fontScheme name="IS 340 Class Notes">
      <a:majorFont>
        <a:latin typeface="Bookman Old Style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  <a:txDef>
      <a:spPr>
        <a:solidFill>
          <a:srgbClr val="FFC000"/>
        </a:solidFill>
        <a:scene3d>
          <a:camera prst="orthographicFront"/>
          <a:lightRig rig="threePt" dir="t"/>
        </a:scene3d>
        <a:sp3d>
          <a:bevelT/>
        </a:sp3d>
      </a:spPr>
      <a:bodyPr wrap="square" rtlCol="0">
        <a:spAutoFit/>
      </a:bodyPr>
      <a:lstStyle>
        <a:defPPr algn="ctr">
          <a:defRPr sz="1400" b="0" u="sng" dirty="0">
            <a:solidFill>
              <a:schemeClr val="accent6">
                <a:lumMod val="60000"/>
                <a:lumOff val="40000"/>
              </a:schemeClr>
            </a:solidFill>
            <a:latin typeface="Arial Narrow" panose="020B0606020202030204" pitchFamily="34" charset="0"/>
          </a:defRPr>
        </a:defPPr>
      </a:lstStyle>
    </a:txDef>
  </a:objectDefaults>
  <a:extraClrSchemeLst>
    <a:extraClrScheme>
      <a:clrScheme name="IS 340 Class Not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 340 Class Note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 340 Class Note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 340 Class Note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 340 Class Note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 340 Class Note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 340 Class Note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 340 Class Notes 8">
        <a:dk1>
          <a:srgbClr val="000000"/>
        </a:dk1>
        <a:lt1>
          <a:srgbClr val="FFFFFF"/>
        </a:lt1>
        <a:dk2>
          <a:srgbClr val="FF0000"/>
        </a:dk2>
        <a:lt2>
          <a:srgbClr val="A0A0A0"/>
        </a:lt2>
        <a:accent1>
          <a:srgbClr val="FFFFFF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0000E7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 340 Class Notes 9">
        <a:dk1>
          <a:srgbClr val="000000"/>
        </a:dk1>
        <a:lt1>
          <a:srgbClr val="FFFFFF"/>
        </a:lt1>
        <a:dk2>
          <a:srgbClr val="800000"/>
        </a:dk2>
        <a:lt2>
          <a:srgbClr val="A0A0A0"/>
        </a:lt2>
        <a:accent1>
          <a:srgbClr val="FFFFFF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0000E7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k_lecture.potx" id="{C642FDF2-8CC0-454A-B8BA-0978D12DAF97}" vid="{AE1C18F4-C570-434A-8E82-DE68AA7C9082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1132</TotalTime>
  <Words>3878</Words>
  <Application>Microsoft Office PowerPoint</Application>
  <PresentationFormat>On-screen Show (4:3)</PresentationFormat>
  <Paragraphs>547</Paragraphs>
  <Slides>55</Slides>
  <Notes>55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3" baseType="lpstr">
      <vt:lpstr>Arial</vt:lpstr>
      <vt:lpstr>Arial Narrow</vt:lpstr>
      <vt:lpstr>Bookman Old Style</vt:lpstr>
      <vt:lpstr>Chiller</vt:lpstr>
      <vt:lpstr>Garamond</vt:lpstr>
      <vt:lpstr>Times New Roman</vt:lpstr>
      <vt:lpstr>Wingdings</vt:lpstr>
      <vt:lpstr>IS 340 Class Notes</vt:lpstr>
      <vt:lpstr>Politics of Cyberspace @ JCOGS Privacy</vt:lpstr>
      <vt:lpstr>Topics</vt:lpstr>
      <vt:lpstr>Privacy in US Jurisprudence</vt:lpstr>
      <vt:lpstr>Common Law Privacy (1)</vt:lpstr>
      <vt:lpstr>Common Law Privacy (2)</vt:lpstr>
      <vt:lpstr>Types of Privacy</vt:lpstr>
      <vt:lpstr>Effects of Information Technology on Privacy</vt:lpstr>
      <vt:lpstr>Controlling Electronic Information is Difficult</vt:lpstr>
      <vt:lpstr>Easier Data Acquisition</vt:lpstr>
      <vt:lpstr>Informational Privacy</vt:lpstr>
      <vt:lpstr>Privacy and the Internet</vt:lpstr>
      <vt:lpstr>Privacy &amp; Social Media</vt:lpstr>
      <vt:lpstr>Data Collection on the Web</vt:lpstr>
      <vt:lpstr>Data Collection – cont’d</vt:lpstr>
      <vt:lpstr>Internet of Things (IoT)</vt:lpstr>
      <vt:lpstr>Drones</vt:lpstr>
      <vt:lpstr>What Is Spyware?</vt:lpstr>
      <vt:lpstr>How does Spyware Enter a System?</vt:lpstr>
      <vt:lpstr>Removing Spyware</vt:lpstr>
      <vt:lpstr>Blocking &amp; Removing Spyware</vt:lpstr>
      <vt:lpstr>Preventing Spyware Infestations</vt:lpstr>
      <vt:lpstr>Arguments Defending Data Collection</vt:lpstr>
      <vt:lpstr>Attacks on Data Collection</vt:lpstr>
      <vt:lpstr>Fourth Amendment Issues</vt:lpstr>
      <vt:lpstr>New Interpretations of 4th Amendment</vt:lpstr>
      <vt:lpstr>Later Judgements</vt:lpstr>
      <vt:lpstr>Key US Laws Protecting Privacy</vt:lpstr>
      <vt:lpstr>Fair Credit Reporting Act of 1970</vt:lpstr>
      <vt:lpstr>Privacy Act of 1974 5 USC §552a</vt:lpstr>
      <vt:lpstr>Right to Financial Privacy Act of 1978 (amended 1987)</vt:lpstr>
      <vt:lpstr>Privacy Protection Act (PPA) of 1980 42 USC §2000aa</vt:lpstr>
      <vt:lpstr>Electronic Communications Privacy Act (ECPA),  1986</vt:lpstr>
      <vt:lpstr>Computer Fraud &amp; Abuse Act, 1986</vt:lpstr>
      <vt:lpstr>Telephone Consumer Protection Act, 1991</vt:lpstr>
      <vt:lpstr>U.S.A.P.A.T.R.I.O.T. Act (1)</vt:lpstr>
      <vt:lpstr>U.S.A.P.A.T.R.I.O.T. Act (2)</vt:lpstr>
      <vt:lpstr>U.S.A.P.A.T.R.I.O.T. Act (3)</vt:lpstr>
      <vt:lpstr>U.S.A.P.A.T.R.I.O.T. Act (4)</vt:lpstr>
      <vt:lpstr>Health Insurance Portability and Accountability Act (HIPAA), 1996</vt:lpstr>
      <vt:lpstr>Gramm-Leach-Bliley Act (GLB), 1999</vt:lpstr>
      <vt:lpstr>Defending Privacy in Cyberspace: Technology</vt:lpstr>
      <vt:lpstr>Encryption</vt:lpstr>
      <vt:lpstr>Steganography</vt:lpstr>
      <vt:lpstr>Anonymizers</vt:lpstr>
      <vt:lpstr>Defending Privacy in Cyberspace: Organizations </vt:lpstr>
      <vt:lpstr>Center for Democracy and Technology (CDT)</vt:lpstr>
      <vt:lpstr>Electronic Frontier Foundation (EFF)</vt:lpstr>
      <vt:lpstr>Electronic Privacy Information Center (EPIC)</vt:lpstr>
      <vt:lpstr>Privacy International (PI)</vt:lpstr>
      <vt:lpstr>Privacy Resources for  Everyone</vt:lpstr>
      <vt:lpstr>Privacy Checklist (1) http://tinyurl.com/ogf7ntg</vt:lpstr>
      <vt:lpstr>Privacy Checklist (2) http://tinyurl.com/ogf7ntg</vt:lpstr>
      <vt:lpstr>AARP Fraud Watch http://tinyurl.com/y77czozd</vt:lpstr>
      <vt:lpstr>Privacy-Monitoring Services</vt:lpstr>
      <vt:lpstr>Now go and study</vt:lpstr>
    </vt:vector>
  </TitlesOfParts>
  <Manager>David Blythe, JD</Manager>
  <Company>Norwich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Privacy</dc:title>
  <dc:subject>JCOGS June 2018</dc:subject>
  <dc:creator>M. E. Kabay, PhD, CISSP-ISSMP</dc:creator>
  <cp:keywords/>
  <dc:description/>
  <cp:lastModifiedBy>Mich Kabay</cp:lastModifiedBy>
  <cp:revision>120</cp:revision>
  <cp:lastPrinted>2018-05-24T23:59:51Z</cp:lastPrinted>
  <dcterms:created xsi:type="dcterms:W3CDTF">2002-11-07T01:48:12Z</dcterms:created>
  <dcterms:modified xsi:type="dcterms:W3CDTF">2021-02-05T19:57:43Z</dcterms:modified>
  <cp:category/>
</cp:coreProperties>
</file>