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35"/>
  </p:notesMasterIdLst>
  <p:handoutMasterIdLst>
    <p:handoutMasterId r:id="rId36"/>
  </p:handoutMasterIdLst>
  <p:sldIdLst>
    <p:sldId id="257" r:id="rId2"/>
    <p:sldId id="580" r:id="rId3"/>
    <p:sldId id="581" r:id="rId4"/>
    <p:sldId id="582" r:id="rId5"/>
    <p:sldId id="583" r:id="rId6"/>
    <p:sldId id="585" r:id="rId7"/>
    <p:sldId id="587" r:id="rId8"/>
    <p:sldId id="588" r:id="rId9"/>
    <p:sldId id="589" r:id="rId10"/>
    <p:sldId id="597" r:id="rId11"/>
    <p:sldId id="599" r:id="rId12"/>
    <p:sldId id="600" r:id="rId13"/>
    <p:sldId id="598" r:id="rId14"/>
    <p:sldId id="607" r:id="rId15"/>
    <p:sldId id="605" r:id="rId16"/>
    <p:sldId id="608" r:id="rId17"/>
    <p:sldId id="606" r:id="rId18"/>
    <p:sldId id="595" r:id="rId19"/>
    <p:sldId id="602" r:id="rId20"/>
    <p:sldId id="610" r:id="rId21"/>
    <p:sldId id="601" r:id="rId22"/>
    <p:sldId id="609" r:id="rId23"/>
    <p:sldId id="590" r:id="rId24"/>
    <p:sldId id="611" r:id="rId25"/>
    <p:sldId id="615" r:id="rId26"/>
    <p:sldId id="614" r:id="rId27"/>
    <p:sldId id="613" r:id="rId28"/>
    <p:sldId id="612" r:id="rId29"/>
    <p:sldId id="592" r:id="rId30"/>
    <p:sldId id="604" r:id="rId31"/>
    <p:sldId id="603" r:id="rId32"/>
    <p:sldId id="593" r:id="rId33"/>
    <p:sldId id="578" r:id="rId34"/>
  </p:sldIdLst>
  <p:sldSz cx="9144000" cy="6858000" type="screen4x3"/>
  <p:notesSz cx="7053263" cy="9309100"/>
  <p:defaultTextStyle>
    <a:defPPr>
      <a:defRPr lang="en-US"/>
    </a:defPPr>
    <a:lvl1pPr algn="l" rtl="0" eaLnBrk="0" fontAlgn="base" hangingPunct="0">
      <a:spcBef>
        <a:spcPct val="0"/>
      </a:spcBef>
      <a:spcAft>
        <a:spcPct val="0"/>
      </a:spcAft>
      <a:defRPr sz="2000"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Arial" pitchFamily="34" charset="0"/>
        <a:ea typeface="+mn-ea"/>
        <a:cs typeface="+mn-cs"/>
      </a:defRPr>
    </a:lvl5pPr>
    <a:lvl6pPr marL="2286000" algn="l" defTabSz="914400" rtl="0" eaLnBrk="1" latinLnBrk="0" hangingPunct="1">
      <a:defRPr sz="2000" b="1" kern="1200">
        <a:solidFill>
          <a:schemeClr val="tx1"/>
        </a:solidFill>
        <a:latin typeface="Arial" pitchFamily="34" charset="0"/>
        <a:ea typeface="+mn-ea"/>
        <a:cs typeface="+mn-cs"/>
      </a:defRPr>
    </a:lvl6pPr>
    <a:lvl7pPr marL="2743200" algn="l" defTabSz="914400" rtl="0" eaLnBrk="1" latinLnBrk="0" hangingPunct="1">
      <a:defRPr sz="2000" b="1" kern="1200">
        <a:solidFill>
          <a:schemeClr val="tx1"/>
        </a:solidFill>
        <a:latin typeface="Arial" pitchFamily="34" charset="0"/>
        <a:ea typeface="+mn-ea"/>
        <a:cs typeface="+mn-cs"/>
      </a:defRPr>
    </a:lvl7pPr>
    <a:lvl8pPr marL="3200400" algn="l" defTabSz="914400" rtl="0" eaLnBrk="1" latinLnBrk="0" hangingPunct="1">
      <a:defRPr sz="2000" b="1" kern="1200">
        <a:solidFill>
          <a:schemeClr val="tx1"/>
        </a:solidFill>
        <a:latin typeface="Arial" pitchFamily="34" charset="0"/>
        <a:ea typeface="+mn-ea"/>
        <a:cs typeface="+mn-cs"/>
      </a:defRPr>
    </a:lvl8pPr>
    <a:lvl9pPr marL="3657600" algn="l" defTabSz="914400" rtl="0" eaLnBrk="1" latinLnBrk="0" hangingPunct="1">
      <a:defRPr sz="2000"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631" autoAdjust="0"/>
    <p:restoredTop sz="95090" autoAdjust="0"/>
  </p:normalViewPr>
  <p:slideViewPr>
    <p:cSldViewPr>
      <p:cViewPr>
        <p:scale>
          <a:sx n="75" d="100"/>
          <a:sy n="75" d="100"/>
        </p:scale>
        <p:origin x="1070" y="240"/>
      </p:cViewPr>
      <p:guideLst>
        <p:guide orient="horz" pos="2160"/>
        <p:guide pos="2880"/>
      </p:guideLst>
    </p:cSldViewPr>
  </p:slideViewPr>
  <p:outlineViewPr>
    <p:cViewPr>
      <p:scale>
        <a:sx n="33" d="100"/>
        <a:sy n="33" d="100"/>
      </p:scale>
      <p:origin x="0" y="-3378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1" d="100"/>
          <a:sy n="61" d="100"/>
        </p:scale>
        <p:origin x="3206" y="62"/>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3810" name="Rectangle 2"/>
          <p:cNvSpPr>
            <a:spLocks noGrp="1" noChangeArrowheads="1"/>
          </p:cNvSpPr>
          <p:nvPr>
            <p:ph type="hdr" sz="quarter"/>
          </p:nvPr>
        </p:nvSpPr>
        <p:spPr bwMode="auto">
          <a:xfrm>
            <a:off x="0" y="443291"/>
            <a:ext cx="7053263" cy="221645"/>
          </a:xfrm>
          <a:prstGeom prst="rect">
            <a:avLst/>
          </a:prstGeom>
          <a:noFill/>
          <a:ln w="9525">
            <a:noFill/>
            <a:miter lim="800000"/>
            <a:headEnd/>
            <a:tailEnd/>
          </a:ln>
          <a:effectLst/>
        </p:spPr>
        <p:txBody>
          <a:bodyPr vert="horz" wrap="square" lIns="88441" tIns="44220" rIns="88441" bIns="44220" numCol="1" anchor="t" anchorCtr="0" compatLnSpc="1">
            <a:prstTxWarp prst="textNoShape">
              <a:avLst/>
            </a:prstTxWarp>
          </a:bodyPr>
          <a:lstStyle>
            <a:lvl1pPr algn="ctr">
              <a:defRPr sz="1200" b="0" i="1">
                <a:latin typeface="Times New Roman" pitchFamily="18" charset="0"/>
              </a:defRPr>
            </a:lvl1pPr>
          </a:lstStyle>
          <a:p>
            <a:r>
              <a:rPr lang="fr-CA"/>
              <a:t>POLITICS OF CYBERSPACE @ JCOGS</a:t>
            </a:r>
            <a:endParaRPr lang="en-US" dirty="0"/>
          </a:p>
        </p:txBody>
      </p:sp>
      <p:sp>
        <p:nvSpPr>
          <p:cNvPr id="503812" name="Rectangle 4"/>
          <p:cNvSpPr>
            <a:spLocks noGrp="1" noChangeArrowheads="1"/>
          </p:cNvSpPr>
          <p:nvPr>
            <p:ph type="ftr" sz="quarter" idx="2"/>
          </p:nvPr>
        </p:nvSpPr>
        <p:spPr bwMode="auto">
          <a:xfrm>
            <a:off x="0" y="8644165"/>
            <a:ext cx="7053263" cy="443290"/>
          </a:xfrm>
          <a:prstGeom prst="rect">
            <a:avLst/>
          </a:prstGeom>
          <a:noFill/>
          <a:ln w="9525">
            <a:noFill/>
            <a:miter lim="800000"/>
            <a:headEnd/>
            <a:tailEnd/>
          </a:ln>
          <a:effectLst/>
        </p:spPr>
        <p:txBody>
          <a:bodyPr vert="horz" wrap="square" lIns="88441" tIns="44220" rIns="88441" bIns="44220" numCol="1" anchor="b" anchorCtr="0" compatLnSpc="1">
            <a:prstTxWarp prst="textNoShape">
              <a:avLst/>
            </a:prstTxWarp>
          </a:bodyPr>
          <a:lstStyle>
            <a:lvl1pPr algn="ctr">
              <a:defRPr sz="1200" b="0" i="1">
                <a:latin typeface="Times New Roman" pitchFamily="18" charset="0"/>
              </a:defRPr>
            </a:lvl1pPr>
          </a:lstStyle>
          <a:p>
            <a:r>
              <a:rPr lang="fr-CA" dirty="0"/>
              <a:t>Copyright © 2018 M. E. Kabay                             </a:t>
            </a:r>
            <a:fld id="{56FE725C-E0C2-4D1D-B105-12DF7B0A71E6}" type="slidenum">
              <a:rPr lang="en-US"/>
              <a:pPr/>
              <a:t>‹#›</a:t>
            </a:fld>
            <a:r>
              <a:rPr lang="fr-CA" dirty="0"/>
              <a:t>                                              All rights </a:t>
            </a:r>
            <a:r>
              <a:rPr lang="fr-CA" dirty="0" err="1"/>
              <a:t>reserved</a:t>
            </a:r>
            <a:r>
              <a:rPr lang="fr-CA" dirty="0"/>
              <a:t>.</a:t>
            </a:r>
            <a:endParaRPr lang="en-US" dirty="0"/>
          </a:p>
        </p:txBody>
      </p:sp>
    </p:spTree>
    <p:extLst>
      <p:ext uri="{BB962C8B-B14F-4D97-AF65-F5344CB8AC3E}">
        <p14:creationId xmlns:p14="http://schemas.microsoft.com/office/powerpoint/2010/main" val="42616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175544" y="232420"/>
            <a:ext cx="4702175" cy="232419"/>
          </a:xfrm>
          <a:prstGeom prst="rect">
            <a:avLst/>
          </a:prstGeom>
          <a:noFill/>
          <a:ln w="12700">
            <a:noFill/>
            <a:miter lim="800000"/>
            <a:headEnd type="none" w="sm" len="sm"/>
            <a:tailEnd type="none" w="sm" len="sm"/>
          </a:ln>
          <a:effectLst/>
        </p:spPr>
        <p:txBody>
          <a:bodyPr vert="horz" wrap="square" lIns="93491" tIns="46746" rIns="93491" bIns="46746" numCol="1" anchor="t" anchorCtr="0" compatLnSpc="1">
            <a:prstTxWarp prst="textNoShape">
              <a:avLst/>
            </a:prstTxWarp>
          </a:bodyPr>
          <a:lstStyle>
            <a:lvl1pPr algn="ctr" defTabSz="935077">
              <a:defRPr sz="1300" b="0" i="1">
                <a:latin typeface="Garamond" pitchFamily="18" charset="0"/>
              </a:defRPr>
            </a:lvl1pPr>
          </a:lstStyle>
          <a:p>
            <a:r>
              <a:rPr lang="en-US"/>
              <a:t>IS 340  Class Notes</a:t>
            </a:r>
            <a:endParaRPr lang="en-US" dirty="0"/>
          </a:p>
        </p:txBody>
      </p:sp>
      <p:sp>
        <p:nvSpPr>
          <p:cNvPr id="5124" name="Rectangle 4"/>
          <p:cNvSpPr>
            <a:spLocks noGrp="1" noRot="1" noChangeAspect="1" noChangeArrowheads="1" noTextEdit="1"/>
          </p:cNvSpPr>
          <p:nvPr>
            <p:ph type="sldImg" idx="2"/>
          </p:nvPr>
        </p:nvSpPr>
        <p:spPr bwMode="auto">
          <a:xfrm>
            <a:off x="1200150" y="698500"/>
            <a:ext cx="4652963" cy="3490913"/>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1097481" y="4422131"/>
            <a:ext cx="4858302" cy="4188171"/>
          </a:xfrm>
          <a:prstGeom prst="rect">
            <a:avLst/>
          </a:prstGeom>
          <a:noFill/>
          <a:ln w="12700">
            <a:solidFill>
              <a:schemeClr val="bg1"/>
            </a:solidFill>
            <a:miter lim="800000"/>
            <a:headEnd type="none" w="sm" len="sm"/>
            <a:tailEnd type="none" w="sm" len="sm"/>
          </a:ln>
          <a:effectLst/>
        </p:spPr>
        <p:txBody>
          <a:bodyPr vert="horz" wrap="square" lIns="93491" tIns="46746" rIns="93491" bIns="467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1097481" y="8844261"/>
            <a:ext cx="4858302" cy="232420"/>
          </a:xfrm>
          <a:prstGeom prst="rect">
            <a:avLst/>
          </a:prstGeom>
          <a:noFill/>
          <a:ln w="12700">
            <a:noFill/>
            <a:miter lim="800000"/>
            <a:headEnd type="none" w="sm" len="sm"/>
            <a:tailEnd type="none" w="sm" len="sm"/>
          </a:ln>
          <a:effectLst/>
        </p:spPr>
        <p:txBody>
          <a:bodyPr vert="horz" wrap="square" lIns="93491" tIns="46746" rIns="93491" bIns="46746" numCol="1" anchor="b" anchorCtr="0" compatLnSpc="1">
            <a:prstTxWarp prst="textNoShape">
              <a:avLst/>
            </a:prstTxWarp>
          </a:bodyPr>
          <a:lstStyle>
            <a:lvl1pPr algn="ctr" defTabSz="935077">
              <a:defRPr sz="1100" b="0" i="1">
                <a:latin typeface="Garamond" pitchFamily="18" charset="0"/>
              </a:defRPr>
            </a:lvl1pPr>
          </a:lstStyle>
          <a:p>
            <a:r>
              <a:rPr lang="en-US" dirty="0"/>
              <a:t>Copyright © 2002 M. E. Kabay.                                                            All rights reserved.</a:t>
            </a:r>
          </a:p>
        </p:txBody>
      </p:sp>
      <p:sp>
        <p:nvSpPr>
          <p:cNvPr id="5127" name="Rectangle 7"/>
          <p:cNvSpPr>
            <a:spLocks noGrp="1" noChangeArrowheads="1"/>
          </p:cNvSpPr>
          <p:nvPr>
            <p:ph type="sldNum" sz="quarter" idx="5"/>
          </p:nvPr>
        </p:nvSpPr>
        <p:spPr bwMode="auto">
          <a:xfrm>
            <a:off x="3134784" y="8844261"/>
            <a:ext cx="1019417" cy="232420"/>
          </a:xfrm>
          <a:prstGeom prst="rect">
            <a:avLst/>
          </a:prstGeom>
          <a:noFill/>
          <a:ln w="12700">
            <a:noFill/>
            <a:miter lim="800000"/>
            <a:headEnd type="none" w="sm" len="sm"/>
            <a:tailEnd type="none" w="sm" len="sm"/>
          </a:ln>
          <a:effectLst/>
        </p:spPr>
        <p:txBody>
          <a:bodyPr vert="horz" wrap="square" lIns="93491" tIns="46746" rIns="93491" bIns="46746" numCol="1" anchor="b" anchorCtr="0" compatLnSpc="1">
            <a:prstTxWarp prst="textNoShape">
              <a:avLst/>
            </a:prstTxWarp>
          </a:bodyPr>
          <a:lstStyle>
            <a:lvl1pPr algn="ctr" defTabSz="935077">
              <a:defRPr sz="1100" b="0">
                <a:latin typeface="Garamond" pitchFamily="18" charset="0"/>
              </a:defRPr>
            </a:lvl1pPr>
          </a:lstStyle>
          <a:p>
            <a:r>
              <a:rPr lang="en-US" dirty="0"/>
              <a:t>1-</a:t>
            </a:r>
            <a:fld id="{D976C8F9-028E-484A-8241-77FC3C56C6EF}" type="slidenum">
              <a:rPr lang="en-US"/>
              <a:pPr/>
              <a:t>‹#›</a:t>
            </a:fld>
            <a:endParaRPr lang="en-US" sz="1300" dirty="0">
              <a:latin typeface="Times New Roman" pitchFamily="18" charset="0"/>
            </a:endParaRPr>
          </a:p>
        </p:txBody>
      </p:sp>
    </p:spTree>
    <p:extLst>
      <p:ext uri="{BB962C8B-B14F-4D97-AF65-F5344CB8AC3E}">
        <p14:creationId xmlns:p14="http://schemas.microsoft.com/office/powerpoint/2010/main" val="743987088"/>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1pPr>
    <a:lvl2pPr marL="1143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2pPr>
    <a:lvl3pPr marL="2286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3pPr>
    <a:lvl4pPr marL="3429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4pPr>
    <a:lvl5pPr marL="4572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2002 M. E. Kabay.                                                            All rights reserved.</a:t>
            </a:r>
          </a:p>
        </p:txBody>
      </p:sp>
      <p:sp>
        <p:nvSpPr>
          <p:cNvPr id="5" name="Rectangle 7"/>
          <p:cNvSpPr>
            <a:spLocks noGrp="1" noChangeArrowheads="1"/>
          </p:cNvSpPr>
          <p:nvPr>
            <p:ph type="sldNum" sz="quarter" idx="5"/>
          </p:nvPr>
        </p:nvSpPr>
        <p:spPr>
          <a:ln/>
        </p:spPr>
        <p:txBody>
          <a:bodyPr/>
          <a:lstStyle/>
          <a:p>
            <a:r>
              <a:rPr lang="en-US" dirty="0"/>
              <a:t>1-</a:t>
            </a:r>
            <a:fld id="{A9C5BF17-0ACF-4E8F-8A04-AB0BB80870A2}" type="slidenum">
              <a:rPr lang="en-US"/>
              <a:pPr/>
              <a:t>1</a:t>
            </a:fld>
            <a:endParaRPr lang="en-US" sz="1300" dirty="0">
              <a:latin typeface="Times New Roman" pitchFamily="18" charset="0"/>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xfrm>
            <a:off x="1097481" y="4802314"/>
            <a:ext cx="4858302" cy="3807988"/>
          </a:xfrm>
          <a:ln>
            <a:headEnd/>
            <a:tailEnd/>
          </a:ln>
        </p:spPr>
        <p:txBody>
          <a:bodyPr/>
          <a:lstStyle/>
          <a:p>
            <a:pPr algn="ctr"/>
            <a:r>
              <a:rPr lang="en-US" sz="1900" b="1" dirty="0"/>
              <a:t>M. E. Kabay, PhD, CISSP </a:t>
            </a:r>
          </a:p>
        </p:txBody>
      </p:sp>
    </p:spTree>
    <p:extLst>
      <p:ext uri="{BB962C8B-B14F-4D97-AF65-F5344CB8AC3E}">
        <p14:creationId xmlns:p14="http://schemas.microsoft.com/office/powerpoint/2010/main" val="2439429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10</a:t>
            </a:fld>
            <a:endParaRPr lang="en-US" sz="1300" dirty="0">
              <a:latin typeface="Times New Roman" pitchFamily="18" charset="0"/>
            </a:endParaRPr>
          </a:p>
        </p:txBody>
      </p:sp>
    </p:spTree>
    <p:extLst>
      <p:ext uri="{BB962C8B-B14F-4D97-AF65-F5344CB8AC3E}">
        <p14:creationId xmlns:p14="http://schemas.microsoft.com/office/powerpoint/2010/main" val="2201211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11</a:t>
            </a:fld>
            <a:endParaRPr lang="en-US" sz="1300" dirty="0">
              <a:latin typeface="Times New Roman" pitchFamily="18" charset="0"/>
            </a:endParaRPr>
          </a:p>
        </p:txBody>
      </p:sp>
    </p:spTree>
    <p:extLst>
      <p:ext uri="{BB962C8B-B14F-4D97-AF65-F5344CB8AC3E}">
        <p14:creationId xmlns:p14="http://schemas.microsoft.com/office/powerpoint/2010/main" val="2101408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12</a:t>
            </a:fld>
            <a:endParaRPr lang="en-US" sz="1300" dirty="0">
              <a:latin typeface="Times New Roman" pitchFamily="18" charset="0"/>
            </a:endParaRPr>
          </a:p>
        </p:txBody>
      </p:sp>
    </p:spTree>
    <p:extLst>
      <p:ext uri="{BB962C8B-B14F-4D97-AF65-F5344CB8AC3E}">
        <p14:creationId xmlns:p14="http://schemas.microsoft.com/office/powerpoint/2010/main" val="441235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13</a:t>
            </a:fld>
            <a:endParaRPr lang="en-US" sz="1300" dirty="0">
              <a:latin typeface="Times New Roman" pitchFamily="18" charset="0"/>
            </a:endParaRPr>
          </a:p>
        </p:txBody>
      </p:sp>
    </p:spTree>
    <p:extLst>
      <p:ext uri="{BB962C8B-B14F-4D97-AF65-F5344CB8AC3E}">
        <p14:creationId xmlns:p14="http://schemas.microsoft.com/office/powerpoint/2010/main" val="4105442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14</a:t>
            </a:fld>
            <a:endParaRPr lang="en-US" sz="1300" dirty="0">
              <a:latin typeface="Times New Roman" pitchFamily="18" charset="0"/>
            </a:endParaRPr>
          </a:p>
        </p:txBody>
      </p:sp>
    </p:spTree>
    <p:extLst>
      <p:ext uri="{BB962C8B-B14F-4D97-AF65-F5344CB8AC3E}">
        <p14:creationId xmlns:p14="http://schemas.microsoft.com/office/powerpoint/2010/main" val="2501350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15</a:t>
            </a:fld>
            <a:endParaRPr lang="en-US" sz="1300" dirty="0">
              <a:latin typeface="Times New Roman" pitchFamily="18" charset="0"/>
            </a:endParaRPr>
          </a:p>
        </p:txBody>
      </p:sp>
    </p:spTree>
    <p:extLst>
      <p:ext uri="{BB962C8B-B14F-4D97-AF65-F5344CB8AC3E}">
        <p14:creationId xmlns:p14="http://schemas.microsoft.com/office/powerpoint/2010/main" val="2732065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16</a:t>
            </a:fld>
            <a:endParaRPr lang="en-US" sz="1300" dirty="0">
              <a:latin typeface="Times New Roman" pitchFamily="18" charset="0"/>
            </a:endParaRPr>
          </a:p>
        </p:txBody>
      </p:sp>
    </p:spTree>
    <p:extLst>
      <p:ext uri="{BB962C8B-B14F-4D97-AF65-F5344CB8AC3E}">
        <p14:creationId xmlns:p14="http://schemas.microsoft.com/office/powerpoint/2010/main" val="127778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17</a:t>
            </a:fld>
            <a:endParaRPr lang="en-US" sz="1300" dirty="0">
              <a:latin typeface="Times New Roman" pitchFamily="18" charset="0"/>
            </a:endParaRPr>
          </a:p>
        </p:txBody>
      </p:sp>
    </p:spTree>
    <p:extLst>
      <p:ext uri="{BB962C8B-B14F-4D97-AF65-F5344CB8AC3E}">
        <p14:creationId xmlns:p14="http://schemas.microsoft.com/office/powerpoint/2010/main" val="2284747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18</a:t>
            </a:fld>
            <a:endParaRPr lang="en-US" sz="1300" dirty="0">
              <a:latin typeface="Times New Roman" pitchFamily="18" charset="0"/>
            </a:endParaRPr>
          </a:p>
        </p:txBody>
      </p:sp>
    </p:spTree>
    <p:extLst>
      <p:ext uri="{BB962C8B-B14F-4D97-AF65-F5344CB8AC3E}">
        <p14:creationId xmlns:p14="http://schemas.microsoft.com/office/powerpoint/2010/main" val="3576620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19</a:t>
            </a:fld>
            <a:endParaRPr lang="en-US" sz="1300" dirty="0">
              <a:latin typeface="Times New Roman" pitchFamily="18" charset="0"/>
            </a:endParaRPr>
          </a:p>
        </p:txBody>
      </p:sp>
    </p:spTree>
    <p:extLst>
      <p:ext uri="{BB962C8B-B14F-4D97-AF65-F5344CB8AC3E}">
        <p14:creationId xmlns:p14="http://schemas.microsoft.com/office/powerpoint/2010/main" val="304854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C5E6D7E4-26AA-4C45-91A1-E9ED36FE8B53}" type="slidenum">
              <a:rPr lang="en-US"/>
              <a:pPr/>
              <a:t>2</a:t>
            </a:fld>
            <a:endParaRPr lang="en-US" sz="1300" dirty="0">
              <a:latin typeface="Times New Roman" charset="0"/>
            </a:endParaRPr>
          </a:p>
        </p:txBody>
      </p:sp>
      <p:sp>
        <p:nvSpPr>
          <p:cNvPr id="975874" name="Rectangle 2"/>
          <p:cNvSpPr>
            <a:spLocks noGrp="1" noRot="1" noChangeAspect="1" noChangeArrowheads="1" noTextEdit="1"/>
          </p:cNvSpPr>
          <p:nvPr>
            <p:ph type="sldImg"/>
          </p:nvPr>
        </p:nvSpPr>
        <p:spPr>
          <a:ln/>
        </p:spPr>
      </p:sp>
      <p:sp>
        <p:nvSpPr>
          <p:cNvPr id="97587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119054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20</a:t>
            </a:fld>
            <a:endParaRPr lang="en-US" sz="1300" dirty="0">
              <a:latin typeface="Times New Roman" pitchFamily="18" charset="0"/>
            </a:endParaRPr>
          </a:p>
        </p:txBody>
      </p:sp>
    </p:spTree>
    <p:extLst>
      <p:ext uri="{BB962C8B-B14F-4D97-AF65-F5344CB8AC3E}">
        <p14:creationId xmlns:p14="http://schemas.microsoft.com/office/powerpoint/2010/main" val="1348576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21</a:t>
            </a:fld>
            <a:endParaRPr lang="en-US" sz="1300" dirty="0">
              <a:latin typeface="Times New Roman" pitchFamily="18" charset="0"/>
            </a:endParaRPr>
          </a:p>
        </p:txBody>
      </p:sp>
    </p:spTree>
    <p:extLst>
      <p:ext uri="{BB962C8B-B14F-4D97-AF65-F5344CB8AC3E}">
        <p14:creationId xmlns:p14="http://schemas.microsoft.com/office/powerpoint/2010/main" val="547140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22</a:t>
            </a:fld>
            <a:endParaRPr lang="en-US" sz="1300" dirty="0">
              <a:latin typeface="Times New Roman" pitchFamily="18" charset="0"/>
            </a:endParaRPr>
          </a:p>
        </p:txBody>
      </p:sp>
    </p:spTree>
    <p:extLst>
      <p:ext uri="{BB962C8B-B14F-4D97-AF65-F5344CB8AC3E}">
        <p14:creationId xmlns:p14="http://schemas.microsoft.com/office/powerpoint/2010/main" val="218071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23</a:t>
            </a:fld>
            <a:endParaRPr lang="en-US" sz="1300" dirty="0">
              <a:latin typeface="Times New Roman" pitchFamily="18" charset="0"/>
            </a:endParaRPr>
          </a:p>
        </p:txBody>
      </p:sp>
    </p:spTree>
    <p:extLst>
      <p:ext uri="{BB962C8B-B14F-4D97-AF65-F5344CB8AC3E}">
        <p14:creationId xmlns:p14="http://schemas.microsoft.com/office/powerpoint/2010/main" val="1900075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24</a:t>
            </a:fld>
            <a:endParaRPr lang="en-US" sz="1300" dirty="0">
              <a:latin typeface="Times New Roman" pitchFamily="18" charset="0"/>
            </a:endParaRPr>
          </a:p>
        </p:txBody>
      </p:sp>
    </p:spTree>
    <p:extLst>
      <p:ext uri="{BB962C8B-B14F-4D97-AF65-F5344CB8AC3E}">
        <p14:creationId xmlns:p14="http://schemas.microsoft.com/office/powerpoint/2010/main" val="2510925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25</a:t>
            </a:fld>
            <a:endParaRPr lang="en-US" sz="1300" dirty="0">
              <a:latin typeface="Times New Roman" pitchFamily="18" charset="0"/>
            </a:endParaRPr>
          </a:p>
        </p:txBody>
      </p:sp>
    </p:spTree>
    <p:extLst>
      <p:ext uri="{BB962C8B-B14F-4D97-AF65-F5344CB8AC3E}">
        <p14:creationId xmlns:p14="http://schemas.microsoft.com/office/powerpoint/2010/main" val="3954361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26</a:t>
            </a:fld>
            <a:endParaRPr lang="en-US" sz="1300" dirty="0">
              <a:latin typeface="Times New Roman" pitchFamily="18" charset="0"/>
            </a:endParaRPr>
          </a:p>
        </p:txBody>
      </p:sp>
    </p:spTree>
    <p:extLst>
      <p:ext uri="{BB962C8B-B14F-4D97-AF65-F5344CB8AC3E}">
        <p14:creationId xmlns:p14="http://schemas.microsoft.com/office/powerpoint/2010/main" val="3297955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27</a:t>
            </a:fld>
            <a:endParaRPr lang="en-US" sz="1300" dirty="0">
              <a:latin typeface="Times New Roman" pitchFamily="18" charset="0"/>
            </a:endParaRPr>
          </a:p>
        </p:txBody>
      </p:sp>
    </p:spTree>
    <p:extLst>
      <p:ext uri="{BB962C8B-B14F-4D97-AF65-F5344CB8AC3E}">
        <p14:creationId xmlns:p14="http://schemas.microsoft.com/office/powerpoint/2010/main" val="4215674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28</a:t>
            </a:fld>
            <a:endParaRPr lang="en-US" sz="1300" dirty="0">
              <a:latin typeface="Times New Roman" pitchFamily="18" charset="0"/>
            </a:endParaRPr>
          </a:p>
        </p:txBody>
      </p:sp>
    </p:spTree>
    <p:extLst>
      <p:ext uri="{BB962C8B-B14F-4D97-AF65-F5344CB8AC3E}">
        <p14:creationId xmlns:p14="http://schemas.microsoft.com/office/powerpoint/2010/main" val="537963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29</a:t>
            </a:fld>
            <a:endParaRPr lang="en-US" sz="1300" dirty="0">
              <a:latin typeface="Times New Roman" pitchFamily="18" charset="0"/>
            </a:endParaRPr>
          </a:p>
        </p:txBody>
      </p:sp>
    </p:spTree>
    <p:extLst>
      <p:ext uri="{BB962C8B-B14F-4D97-AF65-F5344CB8AC3E}">
        <p14:creationId xmlns:p14="http://schemas.microsoft.com/office/powerpoint/2010/main" val="50890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3</a:t>
            </a:fld>
            <a:endParaRPr lang="en-US" sz="1300" dirty="0">
              <a:latin typeface="Times New Roman" pitchFamily="18" charset="0"/>
            </a:endParaRPr>
          </a:p>
        </p:txBody>
      </p:sp>
    </p:spTree>
    <p:extLst>
      <p:ext uri="{BB962C8B-B14F-4D97-AF65-F5344CB8AC3E}">
        <p14:creationId xmlns:p14="http://schemas.microsoft.com/office/powerpoint/2010/main" val="1468586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30</a:t>
            </a:fld>
            <a:endParaRPr lang="en-US" sz="1300" dirty="0">
              <a:latin typeface="Times New Roman" pitchFamily="18" charset="0"/>
            </a:endParaRPr>
          </a:p>
        </p:txBody>
      </p:sp>
    </p:spTree>
    <p:extLst>
      <p:ext uri="{BB962C8B-B14F-4D97-AF65-F5344CB8AC3E}">
        <p14:creationId xmlns:p14="http://schemas.microsoft.com/office/powerpoint/2010/main" val="1918592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31</a:t>
            </a:fld>
            <a:endParaRPr lang="en-US" sz="1300" dirty="0">
              <a:latin typeface="Times New Roman" pitchFamily="18" charset="0"/>
            </a:endParaRPr>
          </a:p>
        </p:txBody>
      </p:sp>
    </p:spTree>
    <p:extLst>
      <p:ext uri="{BB962C8B-B14F-4D97-AF65-F5344CB8AC3E}">
        <p14:creationId xmlns:p14="http://schemas.microsoft.com/office/powerpoint/2010/main" val="2948162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32</a:t>
            </a:fld>
            <a:endParaRPr lang="en-US" sz="1300" dirty="0">
              <a:latin typeface="Times New Roman" pitchFamily="18" charset="0"/>
            </a:endParaRPr>
          </a:p>
        </p:txBody>
      </p:sp>
    </p:spTree>
    <p:extLst>
      <p:ext uri="{BB962C8B-B14F-4D97-AF65-F5344CB8AC3E}">
        <p14:creationId xmlns:p14="http://schemas.microsoft.com/office/powerpoint/2010/main" val="3444372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2002 M. E. Kabay.                                                            All rights reserved.</a:t>
            </a:r>
          </a:p>
        </p:txBody>
      </p:sp>
      <p:sp>
        <p:nvSpPr>
          <p:cNvPr id="5" name="Rectangle 7"/>
          <p:cNvSpPr>
            <a:spLocks noGrp="1" noChangeArrowheads="1"/>
          </p:cNvSpPr>
          <p:nvPr>
            <p:ph type="sldNum" sz="quarter" idx="5"/>
          </p:nvPr>
        </p:nvSpPr>
        <p:spPr>
          <a:ln/>
        </p:spPr>
        <p:txBody>
          <a:bodyPr/>
          <a:lstStyle/>
          <a:p>
            <a:r>
              <a:rPr lang="en-US" dirty="0"/>
              <a:t>1-</a:t>
            </a:r>
            <a:fld id="{19177D26-2DB4-430C-92F2-DB42CFA34E12}" type="slidenum">
              <a:rPr lang="en-US"/>
              <a:pPr/>
              <a:t>33</a:t>
            </a:fld>
            <a:endParaRPr lang="en-US" sz="1300" dirty="0">
              <a:latin typeface="Times New Roman" pitchFamily="18" charset="0"/>
            </a:endParaRPr>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559134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4</a:t>
            </a:fld>
            <a:endParaRPr lang="en-US" sz="1300" dirty="0">
              <a:latin typeface="Times New Roman" pitchFamily="18" charset="0"/>
            </a:endParaRPr>
          </a:p>
        </p:txBody>
      </p:sp>
    </p:spTree>
    <p:extLst>
      <p:ext uri="{BB962C8B-B14F-4D97-AF65-F5344CB8AC3E}">
        <p14:creationId xmlns:p14="http://schemas.microsoft.com/office/powerpoint/2010/main" val="3352288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5</a:t>
            </a:fld>
            <a:endParaRPr lang="en-US" sz="1300" dirty="0">
              <a:latin typeface="Times New Roman" pitchFamily="18" charset="0"/>
            </a:endParaRPr>
          </a:p>
        </p:txBody>
      </p:sp>
    </p:spTree>
    <p:extLst>
      <p:ext uri="{BB962C8B-B14F-4D97-AF65-F5344CB8AC3E}">
        <p14:creationId xmlns:p14="http://schemas.microsoft.com/office/powerpoint/2010/main" val="185281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6</a:t>
            </a:fld>
            <a:endParaRPr lang="en-US" sz="1300" dirty="0">
              <a:latin typeface="Times New Roman" pitchFamily="18" charset="0"/>
            </a:endParaRPr>
          </a:p>
        </p:txBody>
      </p:sp>
    </p:spTree>
    <p:extLst>
      <p:ext uri="{BB962C8B-B14F-4D97-AF65-F5344CB8AC3E}">
        <p14:creationId xmlns:p14="http://schemas.microsoft.com/office/powerpoint/2010/main" val="2202596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7</a:t>
            </a:fld>
            <a:endParaRPr lang="en-US" sz="1300" dirty="0">
              <a:latin typeface="Times New Roman" pitchFamily="18" charset="0"/>
            </a:endParaRPr>
          </a:p>
        </p:txBody>
      </p:sp>
    </p:spTree>
    <p:extLst>
      <p:ext uri="{BB962C8B-B14F-4D97-AF65-F5344CB8AC3E}">
        <p14:creationId xmlns:p14="http://schemas.microsoft.com/office/powerpoint/2010/main" val="2979759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8</a:t>
            </a:fld>
            <a:endParaRPr lang="en-US" sz="1300" dirty="0">
              <a:latin typeface="Times New Roman" pitchFamily="18" charset="0"/>
            </a:endParaRPr>
          </a:p>
        </p:txBody>
      </p:sp>
    </p:spTree>
    <p:extLst>
      <p:ext uri="{BB962C8B-B14F-4D97-AF65-F5344CB8AC3E}">
        <p14:creationId xmlns:p14="http://schemas.microsoft.com/office/powerpoint/2010/main" val="3741342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2002 M. E. Kabay.                                                            All rights reserved.</a:t>
            </a:r>
            <a:endParaRPr lang="en-US" dirty="0"/>
          </a:p>
        </p:txBody>
      </p:sp>
      <p:sp>
        <p:nvSpPr>
          <p:cNvPr id="5" name="Slide Number Placeholder 4"/>
          <p:cNvSpPr>
            <a:spLocks noGrp="1"/>
          </p:cNvSpPr>
          <p:nvPr>
            <p:ph type="sldNum" sz="quarter" idx="5"/>
          </p:nvPr>
        </p:nvSpPr>
        <p:spPr/>
        <p:txBody>
          <a:bodyPr/>
          <a:lstStyle/>
          <a:p>
            <a:r>
              <a:rPr lang="en-US"/>
              <a:t>1-</a:t>
            </a:r>
            <a:fld id="{D976C8F9-028E-484A-8241-77FC3C56C6EF}" type="slidenum">
              <a:rPr lang="en-US" smtClean="0"/>
              <a:pPr/>
              <a:t>9</a:t>
            </a:fld>
            <a:endParaRPr lang="en-US" sz="1300" dirty="0">
              <a:latin typeface="Times New Roman" pitchFamily="18" charset="0"/>
            </a:endParaRPr>
          </a:p>
        </p:txBody>
      </p:sp>
    </p:spTree>
    <p:extLst>
      <p:ext uri="{BB962C8B-B14F-4D97-AF65-F5344CB8AC3E}">
        <p14:creationId xmlns:p14="http://schemas.microsoft.com/office/powerpoint/2010/main" val="3059046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00"/>
        </a:solidFill>
        <a:effectLst/>
      </p:bgPr>
    </p:bg>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SLIDE TITLE</a:t>
            </a:r>
          </a:p>
        </p:txBody>
      </p:sp>
      <p:sp>
        <p:nvSpPr>
          <p:cNvPr id="889859"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889860" name="Rectangle 4"/>
          <p:cNvSpPr>
            <a:spLocks noChangeArrowheads="1"/>
          </p:cNvSpPr>
          <p:nvPr/>
        </p:nvSpPr>
        <p:spPr bwMode="auto">
          <a:xfrm>
            <a:off x="0" y="6494463"/>
            <a:ext cx="460375" cy="363537"/>
          </a:xfrm>
          <a:prstGeom prst="rect">
            <a:avLst/>
          </a:prstGeom>
          <a:noFill/>
          <a:ln w="12700">
            <a:noFill/>
            <a:miter lim="800000"/>
            <a:headEnd/>
            <a:tailEnd/>
          </a:ln>
          <a:effectLst/>
        </p:spPr>
        <p:txBody>
          <a:bodyPr wrap="none" lIns="90488" tIns="44450" rIns="90488" bIns="44450">
            <a:spAutoFit/>
          </a:bodyPr>
          <a:lstStyle/>
          <a:p>
            <a:fld id="{661D8A99-02C3-4E07-8723-96C95229B775}" type="slidenum">
              <a:rPr lang="en-US" sz="1800"/>
              <a:pPr/>
              <a:t>‹#›</a:t>
            </a:fld>
            <a:endParaRPr lang="en-US" sz="1800" dirty="0"/>
          </a:p>
        </p:txBody>
      </p:sp>
      <p:sp>
        <p:nvSpPr>
          <p:cNvPr id="889861"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endParaRPr lang="en-US" sz="2400" b="0" dirty="0">
              <a:latin typeface="Times New Roman" pitchFamily="18" charset="0"/>
            </a:endParaRPr>
          </a:p>
        </p:txBody>
      </p:sp>
      <p:sp>
        <p:nvSpPr>
          <p:cNvPr id="889863" name="Text Box 7"/>
          <p:cNvSpPr txBox="1">
            <a:spLocks noChangeArrowheads="1"/>
          </p:cNvSpPr>
          <p:nvPr userDrawn="1"/>
        </p:nvSpPr>
        <p:spPr bwMode="auto">
          <a:xfrm>
            <a:off x="3322638" y="6643688"/>
            <a:ext cx="2577950" cy="215444"/>
          </a:xfrm>
          <a:prstGeom prst="rect">
            <a:avLst/>
          </a:prstGeom>
          <a:noFill/>
          <a:ln w="12700">
            <a:noFill/>
            <a:miter lim="800000"/>
            <a:headEnd type="none" w="sm" len="sm"/>
            <a:tailEnd type="none" w="sm" len="sm"/>
          </a:ln>
          <a:effectLst/>
        </p:spPr>
        <p:txBody>
          <a:bodyPr wrap="none">
            <a:spAutoFit/>
          </a:bodyPr>
          <a:lstStyle/>
          <a:p>
            <a:r>
              <a:rPr lang="en-US" sz="800" b="0" i="1" dirty="0"/>
              <a:t>Copyright © 2018 M. E. Kabay.  All rights reserved.</a:t>
            </a:r>
          </a:p>
        </p:txBody>
      </p:sp>
      <p:pic>
        <p:nvPicPr>
          <p:cNvPr id="8" name="Picture 7" descr="NWU_2c_stacked_logo_1-inch.jpg"/>
          <p:cNvPicPr>
            <a:picLocks noChangeAspect="1"/>
          </p:cNvPicPr>
          <p:nvPr userDrawn="1"/>
        </p:nvPicPr>
        <p:blipFill>
          <a:blip r:embed="rId13" cstate="print"/>
          <a:stretch>
            <a:fillRect/>
          </a:stretch>
        </p:blipFill>
        <p:spPr>
          <a:xfrm>
            <a:off x="8235696" y="0"/>
            <a:ext cx="908304" cy="79248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0" fontAlgn="base" hangingPunct="0">
        <a:lnSpc>
          <a:spcPct val="90000"/>
        </a:lnSpc>
        <a:spcBef>
          <a:spcPct val="0"/>
        </a:spcBef>
        <a:spcAft>
          <a:spcPct val="0"/>
        </a:spcAft>
        <a:defRPr sz="3600" b="1">
          <a:solidFill>
            <a:srgbClr val="800000"/>
          </a:solidFill>
          <a:latin typeface="+mj-lt"/>
          <a:ea typeface="+mj-ea"/>
          <a:cs typeface="+mj-cs"/>
        </a:defRPr>
      </a:lvl1pPr>
      <a:lvl2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2pPr>
      <a:lvl3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3pPr>
      <a:lvl4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4pPr>
      <a:lvl5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5pPr>
      <a:lvl6pPr marL="4572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6pPr>
      <a:lvl7pPr marL="9144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7pPr>
      <a:lvl8pPr marL="13716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8pPr>
      <a:lvl9pPr marL="18288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0" fontAlgn="base" hangingPunct="0">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0" fontAlgn="base" hangingPunct="0">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www.voices-for-change.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0"/>
            <a:ext cx="9144000" cy="3429000"/>
          </a:xfrm>
        </p:spPr>
        <p:txBody>
          <a:bodyPr/>
          <a:lstStyle/>
          <a:p>
            <a:pPr algn="ctr"/>
            <a:r>
              <a:rPr lang="en-US" sz="4800" i="1" dirty="0"/>
              <a:t>Politics of Cyberspace</a:t>
            </a:r>
            <a:br>
              <a:rPr lang="en-US" sz="4800" dirty="0"/>
            </a:br>
            <a:r>
              <a:rPr lang="en-US" sz="4800" i="1" dirty="0"/>
              <a:t>@ JCOGS</a:t>
            </a:r>
            <a:br>
              <a:rPr lang="en-US" sz="4800" dirty="0"/>
            </a:br>
            <a:r>
              <a:rPr lang="en-US" sz="8800" dirty="0"/>
              <a:t>Net Neutrality</a:t>
            </a:r>
            <a:endParaRPr lang="en-US" sz="7200" dirty="0"/>
          </a:p>
        </p:txBody>
      </p:sp>
      <p:sp>
        <p:nvSpPr>
          <p:cNvPr id="6149" name="Rectangle 5"/>
          <p:cNvSpPr>
            <a:spLocks noGrp="1" noChangeArrowheads="1"/>
          </p:cNvSpPr>
          <p:nvPr>
            <p:ph idx="1"/>
          </p:nvPr>
        </p:nvSpPr>
        <p:spPr>
          <a:xfrm>
            <a:off x="0" y="3429000"/>
            <a:ext cx="9144000" cy="3048000"/>
          </a:xfrm>
        </p:spPr>
        <p:txBody>
          <a:bodyPr/>
          <a:lstStyle/>
          <a:p>
            <a:pPr algn="ctr">
              <a:buFont typeface="Wingdings" pitchFamily="2" charset="2"/>
              <a:buNone/>
            </a:pPr>
            <a:r>
              <a:rPr lang="en-US" sz="3600" dirty="0"/>
              <a:t>M. E. Kabay, PhD, CISSP-ISSMP</a:t>
            </a:r>
          </a:p>
          <a:p>
            <a:pPr algn="ctr">
              <a:buFont typeface="Wingdings" pitchFamily="2" charset="2"/>
              <a:buNone/>
            </a:pPr>
            <a:r>
              <a:rPr lang="en-US" sz="2800" dirty="0"/>
              <a:t>Professor of Computer Information Systems</a:t>
            </a:r>
          </a:p>
          <a:p>
            <a:pPr algn="ctr">
              <a:buFont typeface="Wingdings" pitchFamily="2" charset="2"/>
              <a:buNone/>
            </a:pPr>
            <a:r>
              <a:rPr lang="en-US" sz="2800" dirty="0"/>
              <a:t>School of Business &amp; Management</a:t>
            </a:r>
          </a:p>
          <a:p>
            <a:pPr algn="ctr">
              <a:buFont typeface="Wingdings" pitchFamily="2" charset="2"/>
              <a:buNone/>
            </a:pPr>
            <a:r>
              <a:rPr lang="en-US" sz="2800" dirty="0"/>
              <a:t>College of Professional Schools</a:t>
            </a:r>
          </a:p>
          <a:p>
            <a:pPr algn="ctr">
              <a:buFont typeface="Wingdings" pitchFamily="2" charset="2"/>
              <a:buNone/>
            </a:pPr>
            <a:r>
              <a:rPr lang="en-US" sz="2800" dirty="0"/>
              <a:t>Norwich University</a:t>
            </a:r>
          </a:p>
          <a:p>
            <a:pPr algn="ctr">
              <a:buFont typeface="Wingdings" pitchFamily="2" charset="2"/>
              <a:buNone/>
            </a:pPr>
            <a:endParaRPr lang="en-US" dirty="0"/>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CE329-DA48-4563-A97F-768B65417545}"/>
              </a:ext>
            </a:extLst>
          </p:cNvPr>
          <p:cNvSpPr>
            <a:spLocks noGrp="1"/>
          </p:cNvSpPr>
          <p:nvPr>
            <p:ph type="title"/>
          </p:nvPr>
        </p:nvSpPr>
        <p:spPr>
          <a:xfrm>
            <a:off x="296917" y="152400"/>
            <a:ext cx="7856483" cy="1143000"/>
          </a:xfrm>
        </p:spPr>
        <p:txBody>
          <a:bodyPr/>
          <a:lstStyle/>
          <a:p>
            <a:r>
              <a:rPr lang="en-US" dirty="0"/>
              <a:t>ISP Interference w/ Bandwidth</a:t>
            </a:r>
          </a:p>
        </p:txBody>
      </p:sp>
      <p:sp>
        <p:nvSpPr>
          <p:cNvPr id="3" name="Content Placeholder 2">
            <a:extLst>
              <a:ext uri="{FF2B5EF4-FFF2-40B4-BE49-F238E27FC236}">
                <a16:creationId xmlns:a16="http://schemas.microsoft.com/office/drawing/2014/main" id="{5484FA75-1F02-41B6-826F-0DE76FFEFA3B}"/>
              </a:ext>
            </a:extLst>
          </p:cNvPr>
          <p:cNvSpPr>
            <a:spLocks noGrp="1"/>
          </p:cNvSpPr>
          <p:nvPr>
            <p:ph idx="1"/>
          </p:nvPr>
        </p:nvSpPr>
        <p:spPr>
          <a:xfrm>
            <a:off x="296917" y="1676400"/>
            <a:ext cx="7856483" cy="4648200"/>
          </a:xfrm>
        </p:spPr>
        <p:txBody>
          <a:bodyPr/>
          <a:lstStyle/>
          <a:p>
            <a:pPr marL="285750" marR="0" lvl="0" indent="-285750" algn="l" defTabSz="914400" rtl="0" eaLnBrk="0" fontAlgn="base" latinLnBrk="0" hangingPunct="0">
              <a:lnSpc>
                <a:spcPct val="90000"/>
              </a:lnSpc>
              <a:spcBef>
                <a:spcPct val="30000"/>
              </a:spcBef>
              <a:spcAft>
                <a:spcPct val="0"/>
              </a:spcAft>
              <a:buClr>
                <a:schemeClr val="tx1"/>
              </a:buClr>
              <a:buSzTx/>
              <a:buFont typeface="Wingdings" pitchFamily="2" charset="2"/>
              <a:buChar char="Ø"/>
              <a:tabLst/>
              <a:defRPr/>
            </a:pPr>
            <a:r>
              <a:rPr lang="en-US" dirty="0"/>
              <a:t>Madison River v Vonage (2004)</a:t>
            </a:r>
          </a:p>
          <a:p>
            <a:pPr lvl="0"/>
            <a:r>
              <a:rPr lang="en-US" dirty="0" err="1"/>
              <a:t>Telus</a:t>
            </a:r>
            <a:r>
              <a:rPr lang="en-US" dirty="0"/>
              <a:t> v</a:t>
            </a:r>
            <a:r>
              <a:rPr lang="en-US" baseline="0" dirty="0"/>
              <a:t> TWU (2005)</a:t>
            </a:r>
          </a:p>
          <a:p>
            <a:pPr lvl="0"/>
            <a:r>
              <a:rPr lang="en-US" dirty="0"/>
              <a:t>Verizon v NARAL (2007)</a:t>
            </a:r>
          </a:p>
          <a:p>
            <a:pPr lvl="0"/>
            <a:r>
              <a:rPr lang="en-US" dirty="0"/>
              <a:t>Comcast v </a:t>
            </a:r>
            <a:r>
              <a:rPr lang="en-US" dirty="0" err="1"/>
              <a:t>BitTorrent</a:t>
            </a:r>
            <a:r>
              <a:rPr lang="en-US" dirty="0"/>
              <a:t> (2007)</a:t>
            </a:r>
          </a:p>
          <a:p>
            <a:pPr lvl="0"/>
            <a:r>
              <a:rPr lang="en-US" sz="2400" b="1" dirty="0">
                <a:solidFill>
                  <a:schemeClr val="tx1"/>
                </a:solidFill>
                <a:effectLst/>
                <a:latin typeface="+mn-lt"/>
                <a:ea typeface="+mn-ea"/>
                <a:cs typeface="+mn-cs"/>
              </a:rPr>
              <a:t>Verizon Blocks Tethering</a:t>
            </a:r>
            <a:r>
              <a:rPr lang="en-US" sz="2400" b="1" baseline="0" dirty="0">
                <a:solidFill>
                  <a:schemeClr val="tx1"/>
                </a:solidFill>
                <a:effectLst/>
                <a:latin typeface="+mn-lt"/>
                <a:ea typeface="+mn-ea"/>
                <a:cs typeface="+mn-cs"/>
              </a:rPr>
              <a:t> (2008)</a:t>
            </a:r>
          </a:p>
          <a:p>
            <a:pPr lvl="0"/>
            <a:r>
              <a:rPr lang="en-US" sz="2400" b="1" dirty="0">
                <a:solidFill>
                  <a:schemeClr val="tx1"/>
                </a:solidFill>
                <a:effectLst/>
                <a:latin typeface="+mn-lt"/>
                <a:ea typeface="+mn-ea"/>
                <a:cs typeface="+mn-cs"/>
              </a:rPr>
              <a:t>Comcast &amp; Microsoft (2010)</a:t>
            </a:r>
            <a:endParaRPr lang="en-US" dirty="0"/>
          </a:p>
          <a:p>
            <a:pPr lvl="0"/>
            <a:r>
              <a:rPr lang="en-US" sz="2400" b="1" dirty="0">
                <a:solidFill>
                  <a:schemeClr val="tx1"/>
                </a:solidFill>
                <a:effectLst/>
                <a:latin typeface="+mn-lt"/>
                <a:ea typeface="+mn-ea"/>
                <a:cs typeface="+mn-cs"/>
              </a:rPr>
              <a:t>AT&amp;T</a:t>
            </a:r>
            <a:r>
              <a:rPr lang="en-US" sz="2400" b="1" baseline="0" dirty="0">
                <a:solidFill>
                  <a:schemeClr val="tx1"/>
                </a:solidFill>
                <a:effectLst/>
                <a:latin typeface="+mn-lt"/>
                <a:ea typeface="+mn-ea"/>
                <a:cs typeface="+mn-cs"/>
              </a:rPr>
              <a:t> Blocks Apple Facetime</a:t>
            </a:r>
            <a:r>
              <a:rPr lang="en-US" sz="2400" b="1" dirty="0">
                <a:solidFill>
                  <a:schemeClr val="tx1"/>
                </a:solidFill>
                <a:effectLst/>
                <a:latin typeface="+mn-lt"/>
                <a:ea typeface="+mn-ea"/>
                <a:cs typeface="+mn-cs"/>
              </a:rPr>
              <a:t> (2012)</a:t>
            </a:r>
          </a:p>
        </p:txBody>
      </p:sp>
      <p:grpSp>
        <p:nvGrpSpPr>
          <p:cNvPr id="5" name="Group 4">
            <a:extLst>
              <a:ext uri="{FF2B5EF4-FFF2-40B4-BE49-F238E27FC236}">
                <a16:creationId xmlns:a16="http://schemas.microsoft.com/office/drawing/2014/main" id="{CDD3CE05-141F-4937-B42C-15F16C5E4DD0}"/>
              </a:ext>
            </a:extLst>
          </p:cNvPr>
          <p:cNvGrpSpPr/>
          <p:nvPr/>
        </p:nvGrpSpPr>
        <p:grpSpPr>
          <a:xfrm>
            <a:off x="5410200" y="1143000"/>
            <a:ext cx="3513083" cy="3048000"/>
            <a:chOff x="6248400" y="1447800"/>
            <a:chExt cx="2598683" cy="2438400"/>
          </a:xfrm>
        </p:grpSpPr>
        <p:pic>
          <p:nvPicPr>
            <p:cNvPr id="6146" name="Picture 2" descr="https://www.iclipart.com/dodl.php?linklokauth=L3RlbXAvYzUwNTg2Nl9sLmpwZywxNTI5MTg5NDExLDY2LjIyMC4yMzguMjAyLDAsMCxMTF8wLCw0N2M4NDVhYWNmYTlmN2YyYjU3ZTMxMWIwMzRhN2NkMA%3D%3D/c505866_l.jpg">
              <a:extLst>
                <a:ext uri="{FF2B5EF4-FFF2-40B4-BE49-F238E27FC236}">
                  <a16:creationId xmlns:a16="http://schemas.microsoft.com/office/drawing/2014/main" id="{F4723914-F578-4EC1-AAA8-D3A94063A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447800"/>
              <a:ext cx="2522483"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Multiplication Sign 3">
              <a:extLst>
                <a:ext uri="{FF2B5EF4-FFF2-40B4-BE49-F238E27FC236}">
                  <a16:creationId xmlns:a16="http://schemas.microsoft.com/office/drawing/2014/main" id="{384939C0-0026-42C3-BE55-F0E769813C06}"/>
                </a:ext>
              </a:extLst>
            </p:cNvPr>
            <p:cNvSpPr/>
            <p:nvPr/>
          </p:nvSpPr>
          <p:spPr bwMode="auto">
            <a:xfrm>
              <a:off x="6248400" y="2286000"/>
              <a:ext cx="762000" cy="838200"/>
            </a:xfrm>
            <a:prstGeom prst="mathMultiply">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pitchFamily="34" charset="0"/>
              </a:endParaRPr>
            </a:p>
          </p:txBody>
        </p:sp>
      </p:grpSp>
    </p:spTree>
    <p:extLst>
      <p:ext uri="{BB962C8B-B14F-4D97-AF65-F5344CB8AC3E}">
        <p14:creationId xmlns:p14="http://schemas.microsoft.com/office/powerpoint/2010/main" val="189952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36D1B-307A-4836-847D-9BC273C6EAF6}"/>
              </a:ext>
            </a:extLst>
          </p:cNvPr>
          <p:cNvSpPr>
            <a:spLocks noGrp="1"/>
          </p:cNvSpPr>
          <p:nvPr>
            <p:ph type="title"/>
          </p:nvPr>
        </p:nvSpPr>
        <p:spPr>
          <a:xfrm>
            <a:off x="304800" y="152400"/>
            <a:ext cx="7848600" cy="1143000"/>
          </a:xfrm>
        </p:spPr>
        <p:txBody>
          <a:bodyPr/>
          <a:lstStyle/>
          <a:p>
            <a:pPr lvl="0"/>
            <a:r>
              <a:rPr lang="en-US" dirty="0"/>
              <a:t>Vonage v Madison River (2004)</a:t>
            </a:r>
          </a:p>
        </p:txBody>
      </p:sp>
      <p:sp>
        <p:nvSpPr>
          <p:cNvPr id="5" name="Content Placeholder 4">
            <a:extLst>
              <a:ext uri="{FF2B5EF4-FFF2-40B4-BE49-F238E27FC236}">
                <a16:creationId xmlns:a16="http://schemas.microsoft.com/office/drawing/2014/main" id="{36369758-5CC8-4DA4-851C-258B89626128}"/>
              </a:ext>
            </a:extLst>
          </p:cNvPr>
          <p:cNvSpPr>
            <a:spLocks noGrp="1"/>
          </p:cNvSpPr>
          <p:nvPr>
            <p:ph idx="1"/>
          </p:nvPr>
        </p:nvSpPr>
        <p:spPr>
          <a:xfrm>
            <a:off x="304800" y="1676400"/>
            <a:ext cx="7848600" cy="4648200"/>
          </a:xfrm>
        </p:spPr>
        <p:txBody>
          <a:bodyPr/>
          <a:lstStyle/>
          <a:p>
            <a:r>
              <a:rPr lang="en-US" dirty="0"/>
              <a:t>Vonage provided landline phone &amp; Internet service to customers in North Carolina</a:t>
            </a:r>
          </a:p>
          <a:p>
            <a:r>
              <a:rPr lang="en-US" dirty="0"/>
              <a:t>Madison River: ISP in same area</a:t>
            </a:r>
          </a:p>
          <a:p>
            <a:r>
              <a:rPr lang="en-US" dirty="0"/>
              <a:t>VoIP</a:t>
            </a:r>
          </a:p>
          <a:p>
            <a:pPr lvl="1"/>
            <a:r>
              <a:rPr lang="en-US" dirty="0"/>
              <a:t>Voice over IP = telephone via Internet</a:t>
            </a:r>
          </a:p>
          <a:p>
            <a:r>
              <a:rPr lang="en-US" dirty="0"/>
              <a:t>Suddenly </a:t>
            </a:r>
            <a:r>
              <a:rPr lang="en-US" dirty="0" err="1"/>
              <a:t>Madision</a:t>
            </a:r>
            <a:r>
              <a:rPr lang="en-US" dirty="0"/>
              <a:t> River blocked </a:t>
            </a:r>
            <a:r>
              <a:rPr lang="en-US" i="1" dirty="0"/>
              <a:t>everyone </a:t>
            </a:r>
            <a:r>
              <a:rPr lang="en-US" dirty="0"/>
              <a:t>using VoIP</a:t>
            </a:r>
          </a:p>
          <a:p>
            <a:pPr lvl="1"/>
            <a:r>
              <a:rPr lang="en-US" dirty="0"/>
              <a:t>Vonage felt VoIP via Madison River competed w/ Vonage telephone service</a:t>
            </a:r>
          </a:p>
          <a:p>
            <a:r>
              <a:rPr lang="en-US" dirty="0"/>
              <a:t>FCC imposed $15K fine on Madison River</a:t>
            </a:r>
          </a:p>
        </p:txBody>
      </p:sp>
      <p:pic>
        <p:nvPicPr>
          <p:cNvPr id="7170" name="Picture 2" descr="Image result for vonage logo">
            <a:extLst>
              <a:ext uri="{FF2B5EF4-FFF2-40B4-BE49-F238E27FC236}">
                <a16:creationId xmlns:a16="http://schemas.microsoft.com/office/drawing/2014/main" id="{5C5C86E3-AE85-4076-891F-F01D457FA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128837"/>
            <a:ext cx="1433513" cy="143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Image result for madison river logo">
            <a:extLst>
              <a:ext uri="{FF2B5EF4-FFF2-40B4-BE49-F238E27FC236}">
                <a16:creationId xmlns:a16="http://schemas.microsoft.com/office/drawing/2014/main" id="{668AD33E-474E-4A3F-B73A-CEBF9DA798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5556" y="5715000"/>
            <a:ext cx="2286000" cy="752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527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4BDFF-9718-4CF3-AA14-C81FD324A37A}"/>
              </a:ext>
            </a:extLst>
          </p:cNvPr>
          <p:cNvSpPr>
            <a:spLocks noGrp="1"/>
          </p:cNvSpPr>
          <p:nvPr>
            <p:ph type="title"/>
          </p:nvPr>
        </p:nvSpPr>
        <p:spPr/>
        <p:txBody>
          <a:bodyPr/>
          <a:lstStyle/>
          <a:p>
            <a:pPr lvl="0"/>
            <a:r>
              <a:rPr lang="en-US" dirty="0" err="1"/>
              <a:t>Telus</a:t>
            </a:r>
            <a:r>
              <a:rPr lang="en-US" dirty="0"/>
              <a:t> v TWU (2005)</a:t>
            </a:r>
          </a:p>
        </p:txBody>
      </p:sp>
      <p:sp>
        <p:nvSpPr>
          <p:cNvPr id="5" name="Content Placeholder 4">
            <a:extLst>
              <a:ext uri="{FF2B5EF4-FFF2-40B4-BE49-F238E27FC236}">
                <a16:creationId xmlns:a16="http://schemas.microsoft.com/office/drawing/2014/main" id="{B6AE348B-4BBD-4716-89DA-126A850C19D6}"/>
              </a:ext>
            </a:extLst>
          </p:cNvPr>
          <p:cNvSpPr>
            <a:spLocks noGrp="1"/>
          </p:cNvSpPr>
          <p:nvPr>
            <p:ph idx="1"/>
          </p:nvPr>
        </p:nvSpPr>
        <p:spPr>
          <a:xfrm>
            <a:off x="990600" y="1295400"/>
            <a:ext cx="7924800" cy="5029200"/>
          </a:xfrm>
        </p:spPr>
        <p:txBody>
          <a:bodyPr/>
          <a:lstStyle/>
          <a:p>
            <a:r>
              <a:rPr lang="en-US" dirty="0" err="1"/>
              <a:t>Telus</a:t>
            </a:r>
            <a:r>
              <a:rPr lang="en-US" dirty="0"/>
              <a:t> – leading telecom in western Canada</a:t>
            </a:r>
          </a:p>
          <a:p>
            <a:r>
              <a:rPr lang="en-US" dirty="0"/>
              <a:t>July 21</a:t>
            </a:r>
          </a:p>
          <a:p>
            <a:pPr lvl="1"/>
            <a:r>
              <a:rPr lang="en-US" dirty="0"/>
              <a:t>Telecommunications Workers Union</a:t>
            </a:r>
          </a:p>
          <a:p>
            <a:pPr lvl="1"/>
            <a:r>
              <a:rPr lang="en-US" dirty="0"/>
              <a:t>Declares strike v </a:t>
            </a:r>
            <a:r>
              <a:rPr lang="en-US" dirty="0" err="1"/>
              <a:t>Telus</a:t>
            </a:r>
            <a:endParaRPr lang="en-US" dirty="0"/>
          </a:p>
          <a:p>
            <a:pPr lvl="1"/>
            <a:r>
              <a:rPr lang="en-US" dirty="0">
                <a:hlinkClick r:id="rId3"/>
              </a:rPr>
              <a:t>www.voices-for-change.com</a:t>
            </a:r>
            <a:r>
              <a:rPr lang="en-US" dirty="0"/>
              <a:t> posts</a:t>
            </a:r>
            <a:br>
              <a:rPr lang="en-US" dirty="0"/>
            </a:br>
            <a:r>
              <a:rPr lang="en-US" dirty="0"/>
              <a:t>info about strike</a:t>
            </a:r>
          </a:p>
          <a:p>
            <a:r>
              <a:rPr lang="en-US" dirty="0"/>
              <a:t>July 22</a:t>
            </a:r>
          </a:p>
          <a:p>
            <a:pPr lvl="1"/>
            <a:r>
              <a:rPr lang="en-US" dirty="0" err="1"/>
              <a:t>Telus</a:t>
            </a:r>
            <a:r>
              <a:rPr lang="en-US" dirty="0"/>
              <a:t> blocks own customers’ access to Website</a:t>
            </a:r>
          </a:p>
          <a:p>
            <a:pPr lvl="1"/>
            <a:r>
              <a:rPr lang="en-US" dirty="0"/>
              <a:t>No notification to anyone</a:t>
            </a:r>
          </a:p>
          <a:p>
            <a:r>
              <a:rPr lang="en-US" dirty="0"/>
              <a:t>July 28</a:t>
            </a:r>
          </a:p>
          <a:p>
            <a:pPr lvl="1"/>
            <a:r>
              <a:rPr lang="en-US" dirty="0" err="1"/>
              <a:t>Telus</a:t>
            </a:r>
            <a:r>
              <a:rPr lang="en-US" dirty="0"/>
              <a:t> stops blocking Website</a:t>
            </a:r>
          </a:p>
        </p:txBody>
      </p:sp>
      <p:sp>
        <p:nvSpPr>
          <p:cNvPr id="6" name="TextBox 5">
            <a:extLst>
              <a:ext uri="{FF2B5EF4-FFF2-40B4-BE49-F238E27FC236}">
                <a16:creationId xmlns:a16="http://schemas.microsoft.com/office/drawing/2014/main" id="{59CD79EF-B74F-48AE-8FED-7A0D7BDCD181}"/>
              </a:ext>
            </a:extLst>
          </p:cNvPr>
          <p:cNvSpPr txBox="1"/>
          <p:nvPr/>
        </p:nvSpPr>
        <p:spPr>
          <a:xfrm>
            <a:off x="1295400" y="6170711"/>
            <a:ext cx="7010400" cy="307777"/>
          </a:xfrm>
          <a:prstGeom prst="rect">
            <a:avLst/>
          </a:prstGeom>
          <a:solidFill>
            <a:srgbClr val="FFC000"/>
          </a:solidFill>
          <a:scene3d>
            <a:camera prst="orthographicFront"/>
            <a:lightRig rig="threePt" dir="t"/>
          </a:scene3d>
          <a:sp3d>
            <a:bevelT/>
          </a:sp3d>
        </p:spPr>
        <p:txBody>
          <a:bodyPr wrap="square" rtlCol="0">
            <a:spAutoFit/>
          </a:bodyPr>
          <a:lstStyle/>
          <a:p>
            <a:pPr algn="ctr"/>
            <a:r>
              <a:rPr lang="en-US" sz="1400" u="sng">
                <a:solidFill>
                  <a:schemeClr val="accent6">
                    <a:lumMod val="60000"/>
                    <a:lumOff val="40000"/>
                  </a:schemeClr>
                </a:solidFill>
                <a:latin typeface="Arial Narrow" panose="020B0606020202030204" pitchFamily="34" charset="0"/>
              </a:rPr>
              <a:t>http://www.cbc.ca/news/canada/telus-cuts-subscriber-access-to-pro-union-website-1.531166</a:t>
            </a:r>
            <a:endParaRPr lang="en-US" sz="1400" u="sng" dirty="0">
              <a:solidFill>
                <a:schemeClr val="accent6">
                  <a:lumMod val="60000"/>
                  <a:lumOff val="40000"/>
                </a:schemeClr>
              </a:solidFill>
              <a:latin typeface="Arial Narrow" panose="020B0606020202030204" pitchFamily="34" charset="0"/>
            </a:endParaRPr>
          </a:p>
        </p:txBody>
      </p:sp>
      <p:pic>
        <p:nvPicPr>
          <p:cNvPr id="8194" name="Picture 2" descr="Image result for telus logo">
            <a:extLst>
              <a:ext uri="{FF2B5EF4-FFF2-40B4-BE49-F238E27FC236}">
                <a16:creationId xmlns:a16="http://schemas.microsoft.com/office/drawing/2014/main" id="{98E5F4CF-204D-498F-974A-46432D6DAA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7692" b="37693"/>
          <a:stretch/>
        </p:blipFill>
        <p:spPr bwMode="auto">
          <a:xfrm>
            <a:off x="6751320" y="1645380"/>
            <a:ext cx="2133600" cy="5251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6" name="Picture 4" descr="Image result for Telecommunications Workers Union logo">
            <a:extLst>
              <a:ext uri="{FF2B5EF4-FFF2-40B4-BE49-F238E27FC236}">
                <a16:creationId xmlns:a16="http://schemas.microsoft.com/office/drawing/2014/main" id="{ABE7A983-C1A4-4FA5-8A0F-A280FD1039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8490" y="2520554"/>
            <a:ext cx="1977390" cy="17108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914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B99CA-B8D4-4A39-98C2-7EA413B1E29C}"/>
              </a:ext>
            </a:extLst>
          </p:cNvPr>
          <p:cNvSpPr>
            <a:spLocks noGrp="1"/>
          </p:cNvSpPr>
          <p:nvPr>
            <p:ph type="title"/>
          </p:nvPr>
        </p:nvSpPr>
        <p:spPr>
          <a:xfrm>
            <a:off x="228600" y="152400"/>
            <a:ext cx="7924800" cy="1143000"/>
          </a:xfrm>
        </p:spPr>
        <p:txBody>
          <a:bodyPr/>
          <a:lstStyle/>
          <a:p>
            <a:pPr lvl="0"/>
            <a:r>
              <a:rPr lang="en-US" dirty="0"/>
              <a:t>Verizon v NARAL (2007)</a:t>
            </a:r>
          </a:p>
        </p:txBody>
      </p:sp>
      <p:sp>
        <p:nvSpPr>
          <p:cNvPr id="5" name="Content Placeholder 4">
            <a:extLst>
              <a:ext uri="{FF2B5EF4-FFF2-40B4-BE49-F238E27FC236}">
                <a16:creationId xmlns:a16="http://schemas.microsoft.com/office/drawing/2014/main" id="{9AC7E069-975D-41E8-80AD-C347F16E09D3}"/>
              </a:ext>
            </a:extLst>
          </p:cNvPr>
          <p:cNvSpPr>
            <a:spLocks noGrp="1"/>
          </p:cNvSpPr>
          <p:nvPr>
            <p:ph idx="1"/>
          </p:nvPr>
        </p:nvSpPr>
        <p:spPr>
          <a:xfrm>
            <a:off x="228600" y="1143000"/>
            <a:ext cx="8534400" cy="5181600"/>
          </a:xfrm>
        </p:spPr>
        <p:txBody>
          <a:bodyPr/>
          <a:lstStyle/>
          <a:p>
            <a:r>
              <a:rPr lang="en-US" dirty="0"/>
              <a:t>National Abortion Rights Action League</a:t>
            </a:r>
          </a:p>
          <a:p>
            <a:r>
              <a:rPr lang="en-US" dirty="0"/>
              <a:t>Began receiving donations via text message</a:t>
            </a:r>
          </a:p>
          <a:p>
            <a:r>
              <a:rPr lang="en-US" dirty="0"/>
              <a:t>Verizon refused request</a:t>
            </a:r>
          </a:p>
          <a:p>
            <a:pPr lvl="1"/>
            <a:r>
              <a:rPr lang="en-US" dirty="0"/>
              <a:t>Barred issue-oriented programs</a:t>
            </a:r>
          </a:p>
          <a:p>
            <a:pPr lvl="2"/>
            <a:r>
              <a:rPr lang="en-US" dirty="0"/>
              <a:t>Abortion</a:t>
            </a:r>
          </a:p>
          <a:p>
            <a:pPr lvl="2"/>
            <a:r>
              <a:rPr lang="en-US" dirty="0"/>
              <a:t>War…</a:t>
            </a:r>
          </a:p>
          <a:p>
            <a:pPr lvl="1"/>
            <a:r>
              <a:rPr lang="en-US" dirty="0"/>
              <a:t>Only basic politician-centered fund-raising permitted</a:t>
            </a:r>
          </a:p>
          <a:p>
            <a:r>
              <a:rPr lang="en-US" dirty="0"/>
              <a:t>Coalition of non-profit groups challenged Verizon</a:t>
            </a:r>
          </a:p>
          <a:p>
            <a:r>
              <a:rPr lang="en-US" dirty="0"/>
              <a:t>Verizon backed down</a:t>
            </a:r>
          </a:p>
          <a:p>
            <a:r>
              <a:rPr lang="en-US" dirty="0"/>
              <a:t>But common-carrier restrictions on </a:t>
            </a:r>
            <a:br>
              <a:rPr lang="en-US" dirty="0"/>
            </a:br>
            <a:r>
              <a:rPr lang="en-US" dirty="0"/>
              <a:t>censorship less stringent for cellular </a:t>
            </a:r>
            <a:br>
              <a:rPr lang="en-US" dirty="0"/>
            </a:br>
            <a:r>
              <a:rPr lang="en-US" dirty="0"/>
              <a:t>providers</a:t>
            </a:r>
          </a:p>
        </p:txBody>
      </p:sp>
      <p:pic>
        <p:nvPicPr>
          <p:cNvPr id="9218" name="Picture 2" descr="Image result for verizon logo">
            <a:extLst>
              <a:ext uri="{FF2B5EF4-FFF2-40B4-BE49-F238E27FC236}">
                <a16:creationId xmlns:a16="http://schemas.microsoft.com/office/drawing/2014/main" id="{94EC9823-9942-4EE3-8931-7B9870743C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724400"/>
            <a:ext cx="2514600" cy="14511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0" name="Picture 4" descr="Image result for naral logo">
            <a:extLst>
              <a:ext uri="{FF2B5EF4-FFF2-40B4-BE49-F238E27FC236}">
                <a16:creationId xmlns:a16="http://schemas.microsoft.com/office/drawing/2014/main" id="{376E828C-3F63-4779-870A-CE3E1798F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725" y="1995487"/>
            <a:ext cx="3343275" cy="1209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65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5D29B-0822-4220-94CD-5A114675A59C}"/>
              </a:ext>
            </a:extLst>
          </p:cNvPr>
          <p:cNvSpPr>
            <a:spLocks noGrp="1"/>
          </p:cNvSpPr>
          <p:nvPr>
            <p:ph type="title"/>
          </p:nvPr>
        </p:nvSpPr>
        <p:spPr>
          <a:xfrm>
            <a:off x="304800" y="121920"/>
            <a:ext cx="7162800" cy="716280"/>
          </a:xfrm>
        </p:spPr>
        <p:txBody>
          <a:bodyPr/>
          <a:lstStyle/>
          <a:p>
            <a:r>
              <a:rPr lang="en-US" dirty="0"/>
              <a:t>Comcast v </a:t>
            </a:r>
            <a:r>
              <a:rPr lang="en-US" dirty="0" err="1"/>
              <a:t>BitTorrent</a:t>
            </a:r>
            <a:r>
              <a:rPr lang="en-US" dirty="0"/>
              <a:t> (2007)</a:t>
            </a:r>
          </a:p>
        </p:txBody>
      </p:sp>
      <p:sp>
        <p:nvSpPr>
          <p:cNvPr id="3" name="Content Placeholder 2">
            <a:extLst>
              <a:ext uri="{FF2B5EF4-FFF2-40B4-BE49-F238E27FC236}">
                <a16:creationId xmlns:a16="http://schemas.microsoft.com/office/drawing/2014/main" id="{BAF9DD64-91C1-473D-98ED-80C73684B5D1}"/>
              </a:ext>
            </a:extLst>
          </p:cNvPr>
          <p:cNvSpPr>
            <a:spLocks noGrp="1"/>
          </p:cNvSpPr>
          <p:nvPr>
            <p:ph idx="1"/>
          </p:nvPr>
        </p:nvSpPr>
        <p:spPr>
          <a:xfrm>
            <a:off x="304800" y="990600"/>
            <a:ext cx="8486140" cy="5334000"/>
          </a:xfrm>
        </p:spPr>
        <p:txBody>
          <a:bodyPr/>
          <a:lstStyle/>
          <a:p>
            <a:r>
              <a:rPr lang="en-US" dirty="0" err="1"/>
              <a:t>BitTorrent</a:t>
            </a:r>
            <a:endParaRPr lang="en-US" dirty="0"/>
          </a:p>
          <a:p>
            <a:pPr lvl="1"/>
            <a:r>
              <a:rPr lang="en-US" dirty="0"/>
              <a:t>Peer-to-peer file-sharing</a:t>
            </a:r>
          </a:p>
          <a:p>
            <a:pPr lvl="1"/>
            <a:r>
              <a:rPr lang="en-US" dirty="0"/>
              <a:t>Often used for pirated content (violating copyright)</a:t>
            </a:r>
          </a:p>
          <a:p>
            <a:pPr lvl="1"/>
            <a:r>
              <a:rPr lang="en-US" dirty="0"/>
              <a:t>Also used for legitimate file transfers</a:t>
            </a:r>
          </a:p>
          <a:p>
            <a:r>
              <a:rPr lang="en-US" dirty="0"/>
              <a:t>Comcast blocked all </a:t>
            </a:r>
            <a:r>
              <a:rPr lang="en-US" dirty="0" err="1"/>
              <a:t>BitTorrent</a:t>
            </a:r>
            <a:r>
              <a:rPr lang="en-US" dirty="0"/>
              <a:t> connections</a:t>
            </a:r>
          </a:p>
          <a:p>
            <a:pPr lvl="1"/>
            <a:r>
              <a:rPr lang="en-US" dirty="0"/>
              <a:t>Initially denied it was doing so</a:t>
            </a:r>
          </a:p>
          <a:p>
            <a:pPr lvl="1"/>
            <a:r>
              <a:rPr lang="en-US" dirty="0"/>
              <a:t>Eventually stopped (2008)</a:t>
            </a:r>
          </a:p>
          <a:p>
            <a:pPr lvl="1"/>
            <a:r>
              <a:rPr lang="en-US" dirty="0"/>
              <a:t>US Court of Appeals ruled </a:t>
            </a:r>
            <a:br>
              <a:rPr lang="en-US" dirty="0"/>
            </a:br>
            <a:r>
              <a:rPr lang="en-US" dirty="0"/>
              <a:t>against FCC</a:t>
            </a:r>
          </a:p>
          <a:p>
            <a:pPr lvl="2"/>
            <a:r>
              <a:rPr lang="en-US" dirty="0"/>
              <a:t>But Comcast had changed </a:t>
            </a:r>
            <a:br>
              <a:rPr lang="en-US" dirty="0"/>
            </a:br>
            <a:r>
              <a:rPr lang="en-US" dirty="0"/>
              <a:t>policies about capping data </a:t>
            </a:r>
            <a:br>
              <a:rPr lang="en-US" dirty="0"/>
            </a:br>
            <a:r>
              <a:rPr lang="en-US" dirty="0"/>
              <a:t>transfers</a:t>
            </a:r>
          </a:p>
        </p:txBody>
      </p:sp>
      <p:pic>
        <p:nvPicPr>
          <p:cNvPr id="10242" name="Picture 2" descr="Image result for comcastlogo">
            <a:extLst>
              <a:ext uri="{FF2B5EF4-FFF2-40B4-BE49-F238E27FC236}">
                <a16:creationId xmlns:a16="http://schemas.microsoft.com/office/drawing/2014/main" id="{CF583F0B-347B-43C2-AEE7-351D99F7F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727126"/>
            <a:ext cx="3210411" cy="21402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4" name="Picture 4" descr="Image result for bittorrent logo">
            <a:extLst>
              <a:ext uri="{FF2B5EF4-FFF2-40B4-BE49-F238E27FC236}">
                <a16:creationId xmlns:a16="http://schemas.microsoft.com/office/drawing/2014/main" id="{31DD84FB-FF09-40FB-9AB9-73535D5120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547" y="838200"/>
            <a:ext cx="3342393" cy="8804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641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E9E05-E3F5-4E87-97FD-17C62F303451}"/>
              </a:ext>
            </a:extLst>
          </p:cNvPr>
          <p:cNvSpPr>
            <a:spLocks noGrp="1"/>
          </p:cNvSpPr>
          <p:nvPr>
            <p:ph type="title"/>
          </p:nvPr>
        </p:nvSpPr>
        <p:spPr/>
        <p:txBody>
          <a:bodyPr/>
          <a:lstStyle/>
          <a:p>
            <a:r>
              <a:rPr lang="en-US" dirty="0"/>
              <a:t>Verizon Blocks Tethering</a:t>
            </a:r>
            <a:r>
              <a:rPr lang="en-US" baseline="0" dirty="0"/>
              <a:t> (2008)</a:t>
            </a:r>
            <a:endParaRPr lang="en-US" dirty="0"/>
          </a:p>
        </p:txBody>
      </p:sp>
      <p:sp>
        <p:nvSpPr>
          <p:cNvPr id="3" name="Content Placeholder 2">
            <a:extLst>
              <a:ext uri="{FF2B5EF4-FFF2-40B4-BE49-F238E27FC236}">
                <a16:creationId xmlns:a16="http://schemas.microsoft.com/office/drawing/2014/main" id="{00861C5C-2C78-4608-81AC-F3974FBDD809}"/>
              </a:ext>
            </a:extLst>
          </p:cNvPr>
          <p:cNvSpPr>
            <a:spLocks noGrp="1"/>
          </p:cNvSpPr>
          <p:nvPr>
            <p:ph idx="1"/>
          </p:nvPr>
        </p:nvSpPr>
        <p:spPr>
          <a:xfrm>
            <a:off x="990600" y="1447800"/>
            <a:ext cx="7162800" cy="4876800"/>
          </a:xfrm>
        </p:spPr>
        <p:txBody>
          <a:bodyPr/>
          <a:lstStyle/>
          <a:p>
            <a:r>
              <a:rPr lang="en-US" dirty="0"/>
              <a:t>Tethering = using phone as hotspot</a:t>
            </a:r>
          </a:p>
          <a:p>
            <a:pPr lvl="1"/>
            <a:r>
              <a:rPr lang="en-US" dirty="0"/>
              <a:t>Other devices can use ISP for </a:t>
            </a:r>
            <a:br>
              <a:rPr lang="en-US" dirty="0"/>
            </a:br>
            <a:r>
              <a:rPr lang="en-US" dirty="0"/>
              <a:t>‘Net access</a:t>
            </a:r>
          </a:p>
          <a:p>
            <a:r>
              <a:rPr lang="en-US" dirty="0"/>
              <a:t>Verizon </a:t>
            </a:r>
          </a:p>
          <a:p>
            <a:pPr lvl="1"/>
            <a:r>
              <a:rPr lang="en-US" dirty="0"/>
              <a:t>Permitted tethering </a:t>
            </a:r>
            <a:r>
              <a:rPr lang="en-US" i="1" dirty="0"/>
              <a:t>only</a:t>
            </a:r>
            <a:r>
              <a:rPr lang="en-US" dirty="0"/>
              <a:t> for customers paying for Mobile Broadband Connect Service</a:t>
            </a:r>
          </a:p>
          <a:p>
            <a:pPr lvl="1"/>
            <a:r>
              <a:rPr lang="en-US" dirty="0"/>
              <a:t>Pressured Google to remove tethering apps from Play Store</a:t>
            </a:r>
          </a:p>
          <a:p>
            <a:r>
              <a:rPr lang="en-US" dirty="0"/>
              <a:t>FCC </a:t>
            </a:r>
          </a:p>
          <a:p>
            <a:pPr lvl="1"/>
            <a:r>
              <a:rPr lang="en-US" dirty="0"/>
              <a:t>Charged Verizon w/ violation of licensing agreements</a:t>
            </a:r>
          </a:p>
          <a:p>
            <a:pPr lvl="1"/>
            <a:r>
              <a:rPr lang="en-US" dirty="0"/>
              <a:t>Fined Verizon $1.25M</a:t>
            </a:r>
          </a:p>
        </p:txBody>
      </p:sp>
      <p:pic>
        <p:nvPicPr>
          <p:cNvPr id="11266" name="Picture 2" descr="https://www.iclipart.com/dodl.php?linklokauth=L3RlbXAvYzY0NzI5OV9tLmpwZywxNTI5MTkwMTUxLDY2LjIyMC4yMzguMjAyLDAsMCxMTF8wLCxjNWU0MmU4NmIzOWUxMzJmZGM1ZWYyNGVlYjdjYTllYg%3D%3D/c647299_m.jpg">
            <a:extLst>
              <a:ext uri="{FF2B5EF4-FFF2-40B4-BE49-F238E27FC236}">
                <a16:creationId xmlns:a16="http://schemas.microsoft.com/office/drawing/2014/main" id="{B2D4F6E3-A738-4150-B62F-F3AD4A20E1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000" t="28000" r="24000" b="30000"/>
          <a:stretch/>
        </p:blipFill>
        <p:spPr bwMode="auto">
          <a:xfrm>
            <a:off x="6705600" y="990600"/>
            <a:ext cx="2267857"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59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C958B-654D-45B0-BC32-B73E91FD1AE9}"/>
              </a:ext>
            </a:extLst>
          </p:cNvPr>
          <p:cNvSpPr>
            <a:spLocks noGrp="1"/>
          </p:cNvSpPr>
          <p:nvPr>
            <p:ph type="title"/>
          </p:nvPr>
        </p:nvSpPr>
        <p:spPr>
          <a:xfrm>
            <a:off x="381000" y="152400"/>
            <a:ext cx="7772400" cy="1143000"/>
          </a:xfrm>
        </p:spPr>
        <p:txBody>
          <a:bodyPr/>
          <a:lstStyle/>
          <a:p>
            <a:r>
              <a:rPr lang="en-US" dirty="0"/>
              <a:t>Comcast &amp; Microsoft (2010)</a:t>
            </a:r>
          </a:p>
        </p:txBody>
      </p:sp>
      <p:sp>
        <p:nvSpPr>
          <p:cNvPr id="3" name="Content Placeholder 2">
            <a:extLst>
              <a:ext uri="{FF2B5EF4-FFF2-40B4-BE49-F238E27FC236}">
                <a16:creationId xmlns:a16="http://schemas.microsoft.com/office/drawing/2014/main" id="{24E2F349-35A1-4AC0-BF74-BCCAD62988A7}"/>
              </a:ext>
            </a:extLst>
          </p:cNvPr>
          <p:cNvSpPr>
            <a:spLocks noGrp="1"/>
          </p:cNvSpPr>
          <p:nvPr>
            <p:ph idx="1"/>
          </p:nvPr>
        </p:nvSpPr>
        <p:spPr>
          <a:xfrm>
            <a:off x="381000" y="1295400"/>
            <a:ext cx="8458200" cy="5029200"/>
          </a:xfrm>
        </p:spPr>
        <p:txBody>
          <a:bodyPr/>
          <a:lstStyle/>
          <a:p>
            <a:r>
              <a:rPr lang="en-US" dirty="0"/>
              <a:t>Comcast imposed 250 GB/month limit (a </a:t>
            </a:r>
            <a:br>
              <a:rPr lang="en-US" dirty="0"/>
            </a:br>
            <a:r>
              <a:rPr lang="en-US" i="1" dirty="0"/>
              <a:t>data cap</a:t>
            </a:r>
            <a:r>
              <a:rPr lang="en-US" dirty="0"/>
              <a:t>) on all its users starting 2008</a:t>
            </a:r>
          </a:p>
          <a:p>
            <a:r>
              <a:rPr lang="en-US" dirty="0"/>
              <a:t>But in 2010, signed agreement w/ </a:t>
            </a:r>
            <a:br>
              <a:rPr lang="en-US" dirty="0"/>
            </a:br>
            <a:r>
              <a:rPr lang="en-US" dirty="0"/>
              <a:t>Microsoft</a:t>
            </a:r>
          </a:p>
          <a:p>
            <a:pPr lvl="1"/>
            <a:r>
              <a:rPr lang="en-US" dirty="0"/>
              <a:t>Provided streaming service (movies, </a:t>
            </a:r>
            <a:br>
              <a:rPr lang="en-US" dirty="0"/>
            </a:br>
            <a:r>
              <a:rPr lang="en-US" dirty="0"/>
              <a:t>games) via MS-Xbox game system</a:t>
            </a:r>
          </a:p>
          <a:p>
            <a:pPr lvl="1"/>
            <a:r>
              <a:rPr lang="en-US" dirty="0"/>
              <a:t>Would not count bandwidth usage </a:t>
            </a:r>
            <a:br>
              <a:rPr lang="en-US" dirty="0"/>
            </a:br>
            <a:r>
              <a:rPr lang="en-US" dirty="0"/>
              <a:t>against data cap</a:t>
            </a:r>
          </a:p>
          <a:p>
            <a:r>
              <a:rPr lang="en-US" dirty="0"/>
              <a:t>X-box owners strongly moved to favor Comcast streaming v Amazon or Netflix</a:t>
            </a:r>
          </a:p>
          <a:p>
            <a:r>
              <a:rPr lang="en-US" dirty="0"/>
              <a:t>Comcast </a:t>
            </a:r>
          </a:p>
          <a:p>
            <a:pPr lvl="1"/>
            <a:r>
              <a:rPr lang="en-US" dirty="0"/>
              <a:t>Rescinded policy after major protests</a:t>
            </a:r>
          </a:p>
          <a:p>
            <a:pPr lvl="1"/>
            <a:r>
              <a:rPr lang="en-US" dirty="0"/>
              <a:t>But reserved right to impose new caps any time</a:t>
            </a:r>
          </a:p>
        </p:txBody>
      </p:sp>
      <p:pic>
        <p:nvPicPr>
          <p:cNvPr id="12290" name="Picture 2" descr="Image result for x-box">
            <a:extLst>
              <a:ext uri="{FF2B5EF4-FFF2-40B4-BE49-F238E27FC236}">
                <a16:creationId xmlns:a16="http://schemas.microsoft.com/office/drawing/2014/main" id="{731AD690-4ACB-4F74-9D7C-A9FA47CD0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066800"/>
            <a:ext cx="243840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8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1BB92-EFAE-4E6C-A57A-3EAFF2AD8CC5}"/>
              </a:ext>
            </a:extLst>
          </p:cNvPr>
          <p:cNvSpPr>
            <a:spLocks noGrp="1"/>
          </p:cNvSpPr>
          <p:nvPr>
            <p:ph type="title"/>
          </p:nvPr>
        </p:nvSpPr>
        <p:spPr>
          <a:xfrm>
            <a:off x="304800" y="152400"/>
            <a:ext cx="7848600" cy="1143000"/>
          </a:xfrm>
        </p:spPr>
        <p:txBody>
          <a:bodyPr/>
          <a:lstStyle/>
          <a:p>
            <a:r>
              <a:rPr lang="en-US" dirty="0"/>
              <a:t>AT&amp;T</a:t>
            </a:r>
            <a:r>
              <a:rPr lang="en-US" baseline="0" dirty="0"/>
              <a:t> Blocks Apple Facetime</a:t>
            </a:r>
            <a:r>
              <a:rPr lang="en-US" dirty="0"/>
              <a:t> (2012)</a:t>
            </a:r>
          </a:p>
        </p:txBody>
      </p:sp>
      <p:sp>
        <p:nvSpPr>
          <p:cNvPr id="3" name="Content Placeholder 2">
            <a:extLst>
              <a:ext uri="{FF2B5EF4-FFF2-40B4-BE49-F238E27FC236}">
                <a16:creationId xmlns:a16="http://schemas.microsoft.com/office/drawing/2014/main" id="{704E5445-2C9A-44CA-B3C0-68D8B0E66681}"/>
              </a:ext>
            </a:extLst>
          </p:cNvPr>
          <p:cNvSpPr>
            <a:spLocks noGrp="1"/>
          </p:cNvSpPr>
          <p:nvPr>
            <p:ph idx="1"/>
          </p:nvPr>
        </p:nvSpPr>
        <p:spPr>
          <a:xfrm>
            <a:off x="304800" y="1295400"/>
            <a:ext cx="8610600" cy="5257800"/>
          </a:xfrm>
        </p:spPr>
        <p:txBody>
          <a:bodyPr/>
          <a:lstStyle/>
          <a:p>
            <a:r>
              <a:rPr lang="en-US" sz="2300" dirty="0"/>
              <a:t>AT&amp;T</a:t>
            </a:r>
          </a:p>
          <a:p>
            <a:pPr lvl="1"/>
            <a:r>
              <a:rPr lang="en-US" sz="2300" dirty="0"/>
              <a:t>Phone service</a:t>
            </a:r>
          </a:p>
          <a:p>
            <a:pPr lvl="1"/>
            <a:r>
              <a:rPr lang="en-US" sz="2300" dirty="0"/>
              <a:t>ISP</a:t>
            </a:r>
          </a:p>
          <a:p>
            <a:r>
              <a:rPr lang="en-US" sz="2300" dirty="0"/>
              <a:t>Apple’s </a:t>
            </a:r>
            <a:r>
              <a:rPr lang="en-US" sz="2300" i="1" dirty="0"/>
              <a:t>Facetime</a:t>
            </a:r>
            <a:r>
              <a:rPr lang="en-US" sz="2300" dirty="0"/>
              <a:t> = video-chat app</a:t>
            </a:r>
          </a:p>
          <a:p>
            <a:pPr lvl="1"/>
            <a:r>
              <a:rPr lang="en-US" sz="2300" dirty="0"/>
              <a:t>Could substitute for phone calls </a:t>
            </a:r>
            <a:br>
              <a:rPr lang="en-US" sz="2300" dirty="0"/>
            </a:br>
            <a:r>
              <a:rPr lang="en-US" sz="2300" dirty="0"/>
              <a:t>via ‘Net</a:t>
            </a:r>
          </a:p>
          <a:p>
            <a:r>
              <a:rPr lang="en-US" sz="2300" dirty="0"/>
              <a:t>AT&amp;T blocked Facetime </a:t>
            </a:r>
          </a:p>
          <a:p>
            <a:pPr lvl="1"/>
            <a:r>
              <a:rPr lang="en-US" sz="2300" dirty="0"/>
              <a:t>Even for customers with unlimited bandwidth plans</a:t>
            </a:r>
          </a:p>
          <a:p>
            <a:pPr lvl="1"/>
            <a:r>
              <a:rPr lang="en-US" sz="2300" dirty="0"/>
              <a:t>Unless customers paid for Mobile Shared Data Plan (extra $$)</a:t>
            </a:r>
          </a:p>
          <a:p>
            <a:r>
              <a:rPr lang="en-US" sz="2300" dirty="0"/>
              <a:t>Coalition of open-Internet advocacy groups threatened formal complaint to FCC</a:t>
            </a:r>
          </a:p>
          <a:p>
            <a:r>
              <a:rPr lang="en-US" sz="2300" dirty="0"/>
              <a:t>AT&amp;T backed down in 2013</a:t>
            </a:r>
          </a:p>
        </p:txBody>
      </p:sp>
      <p:pic>
        <p:nvPicPr>
          <p:cNvPr id="13314" name="Picture 2" descr="Image result for apple facetime">
            <a:extLst>
              <a:ext uri="{FF2B5EF4-FFF2-40B4-BE49-F238E27FC236}">
                <a16:creationId xmlns:a16="http://schemas.microsoft.com/office/drawing/2014/main" id="{39C85E49-8EC2-4E02-A0EB-C3B7EAA11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90600"/>
            <a:ext cx="3200400" cy="22530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16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32E00-E6C7-4D7B-92FD-EB529F87FF47}"/>
              </a:ext>
            </a:extLst>
          </p:cNvPr>
          <p:cNvSpPr>
            <a:spLocks noGrp="1"/>
          </p:cNvSpPr>
          <p:nvPr>
            <p:ph type="title"/>
          </p:nvPr>
        </p:nvSpPr>
        <p:spPr/>
        <p:txBody>
          <a:bodyPr/>
          <a:lstStyle/>
          <a:p>
            <a:r>
              <a:rPr lang="en-US" dirty="0"/>
              <a:t>Legal Liability from</a:t>
            </a:r>
            <a:r>
              <a:rPr lang="en-US" baseline="0" dirty="0"/>
              <a:t> Non-Neutrality</a:t>
            </a:r>
            <a:endParaRPr lang="en-US" dirty="0"/>
          </a:p>
        </p:txBody>
      </p:sp>
      <p:sp>
        <p:nvSpPr>
          <p:cNvPr id="3" name="Content Placeholder 2">
            <a:extLst>
              <a:ext uri="{FF2B5EF4-FFF2-40B4-BE49-F238E27FC236}">
                <a16:creationId xmlns:a16="http://schemas.microsoft.com/office/drawing/2014/main" id="{C0BA000C-37C3-4B27-8CF9-D352C01DFCD5}"/>
              </a:ext>
            </a:extLst>
          </p:cNvPr>
          <p:cNvSpPr>
            <a:spLocks noGrp="1"/>
          </p:cNvSpPr>
          <p:nvPr>
            <p:ph idx="1"/>
          </p:nvPr>
        </p:nvSpPr>
        <p:spPr/>
        <p:txBody>
          <a:bodyPr/>
          <a:lstStyle/>
          <a:p>
            <a:r>
              <a:rPr lang="en-US" dirty="0"/>
              <a:t>Cubby v CompuServe (1991)</a:t>
            </a:r>
          </a:p>
          <a:p>
            <a:r>
              <a:rPr lang="en-US" dirty="0"/>
              <a:t>Stratton Oakmont v Prodigy (1995)</a:t>
            </a:r>
          </a:p>
          <a:p>
            <a:r>
              <a:rPr lang="en-US" dirty="0"/>
              <a:t>Blumenthal v Drudge &amp; AOL (1998)</a:t>
            </a:r>
          </a:p>
        </p:txBody>
      </p:sp>
      <p:pic>
        <p:nvPicPr>
          <p:cNvPr id="14338" name="Picture 2" descr="Image result for legal liability">
            <a:extLst>
              <a:ext uri="{FF2B5EF4-FFF2-40B4-BE49-F238E27FC236}">
                <a16:creationId xmlns:a16="http://schemas.microsoft.com/office/drawing/2014/main" id="{38A6B1EA-B6E9-42EA-BF9A-CA7649BBE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76600"/>
            <a:ext cx="8382000"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61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2DBF-21BC-44EF-9DC3-37C997089F19}"/>
              </a:ext>
            </a:extLst>
          </p:cNvPr>
          <p:cNvSpPr>
            <a:spLocks noGrp="1"/>
          </p:cNvSpPr>
          <p:nvPr>
            <p:ph type="title"/>
          </p:nvPr>
        </p:nvSpPr>
        <p:spPr>
          <a:xfrm>
            <a:off x="381000" y="152400"/>
            <a:ext cx="7772400" cy="1143000"/>
          </a:xfrm>
        </p:spPr>
        <p:txBody>
          <a:bodyPr/>
          <a:lstStyle/>
          <a:p>
            <a:pPr lvl="0"/>
            <a:r>
              <a:rPr lang="en-US" dirty="0"/>
              <a:t>Cubby v CompuServe (1991) [1]</a:t>
            </a:r>
          </a:p>
        </p:txBody>
      </p:sp>
      <p:sp>
        <p:nvSpPr>
          <p:cNvPr id="5" name="Content Placeholder 4">
            <a:extLst>
              <a:ext uri="{FF2B5EF4-FFF2-40B4-BE49-F238E27FC236}">
                <a16:creationId xmlns:a16="http://schemas.microsoft.com/office/drawing/2014/main" id="{0B332EF9-8ED8-4F0A-B051-4910C087703D}"/>
              </a:ext>
            </a:extLst>
          </p:cNvPr>
          <p:cNvSpPr>
            <a:spLocks noGrp="1"/>
          </p:cNvSpPr>
          <p:nvPr>
            <p:ph idx="1"/>
          </p:nvPr>
        </p:nvSpPr>
        <p:spPr>
          <a:xfrm>
            <a:off x="381000" y="1066800"/>
            <a:ext cx="8458200" cy="5257800"/>
          </a:xfrm>
        </p:spPr>
        <p:txBody>
          <a:bodyPr/>
          <a:lstStyle/>
          <a:p>
            <a:r>
              <a:rPr lang="en-US" dirty="0"/>
              <a:t>CompuServe </a:t>
            </a:r>
          </a:p>
          <a:p>
            <a:pPr lvl="1"/>
            <a:r>
              <a:rPr lang="en-US" dirty="0"/>
              <a:t>Provided thousands of </a:t>
            </a:r>
            <a:br>
              <a:rPr lang="en-US" dirty="0"/>
            </a:br>
            <a:r>
              <a:rPr lang="en-US" dirty="0"/>
              <a:t>discussion groups</a:t>
            </a:r>
          </a:p>
          <a:p>
            <a:pPr lvl="1"/>
            <a:r>
              <a:rPr lang="en-US" dirty="0"/>
              <a:t>Disclaimed all responsibility </a:t>
            </a:r>
            <a:br>
              <a:rPr lang="en-US" dirty="0"/>
            </a:br>
            <a:r>
              <a:rPr lang="en-US" dirty="0"/>
              <a:t>for content posted by users</a:t>
            </a:r>
          </a:p>
          <a:p>
            <a:pPr lvl="1"/>
            <a:r>
              <a:rPr lang="en-US" dirty="0"/>
              <a:t>System operators (SYSOPS) governed their own discussion groups (</a:t>
            </a:r>
            <a:r>
              <a:rPr lang="en-US" i="1" dirty="0"/>
              <a:t>forums</a:t>
            </a:r>
            <a:r>
              <a:rPr lang="en-US" dirty="0"/>
              <a:t>)</a:t>
            </a:r>
          </a:p>
          <a:p>
            <a:r>
              <a:rPr lang="en-US" dirty="0"/>
              <a:t>Journalism Forum</a:t>
            </a:r>
          </a:p>
          <a:p>
            <a:pPr lvl="1"/>
            <a:r>
              <a:rPr lang="en-US" dirty="0"/>
              <a:t>Established by Cameron Communications</a:t>
            </a:r>
          </a:p>
          <a:p>
            <a:pPr lvl="1"/>
            <a:r>
              <a:rPr lang="en-US" i="1" dirty="0" err="1"/>
              <a:t>Rumorville</a:t>
            </a:r>
            <a:r>
              <a:rPr lang="en-US" dirty="0"/>
              <a:t> = newsletter in Journalism Forum</a:t>
            </a:r>
          </a:p>
          <a:p>
            <a:pPr lvl="2"/>
            <a:r>
              <a:rPr lang="en-US" dirty="0"/>
              <a:t>Created by Don Fitzpatrick Associates</a:t>
            </a:r>
          </a:p>
          <a:p>
            <a:pPr lvl="2"/>
            <a:r>
              <a:rPr lang="en-US" dirty="0"/>
              <a:t>Published nasty comments about </a:t>
            </a:r>
            <a:r>
              <a:rPr lang="en-US" dirty="0" err="1"/>
              <a:t>Skuttlebut</a:t>
            </a:r>
            <a:r>
              <a:rPr lang="en-US" dirty="0"/>
              <a:t> newsletter (from Cubby Inc. &amp; Robert Blanchard)</a:t>
            </a:r>
          </a:p>
        </p:txBody>
      </p:sp>
      <p:pic>
        <p:nvPicPr>
          <p:cNvPr id="6" name="Picture 5">
            <a:extLst>
              <a:ext uri="{FF2B5EF4-FFF2-40B4-BE49-F238E27FC236}">
                <a16:creationId xmlns:a16="http://schemas.microsoft.com/office/drawing/2014/main" id="{8A60368A-F56F-4E23-BFDA-6E4282FDD53A}"/>
              </a:ext>
            </a:extLst>
          </p:cNvPr>
          <p:cNvPicPr>
            <a:picLocks noChangeAspect="1"/>
          </p:cNvPicPr>
          <p:nvPr/>
        </p:nvPicPr>
        <p:blipFill>
          <a:blip r:embed="rId3"/>
          <a:stretch>
            <a:fillRect/>
          </a:stretch>
        </p:blipFill>
        <p:spPr>
          <a:xfrm>
            <a:off x="5562600" y="1066801"/>
            <a:ext cx="3307080" cy="16899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365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noChangeArrowheads="1"/>
          </p:cNvSpPr>
          <p:nvPr>
            <p:ph type="title"/>
          </p:nvPr>
        </p:nvSpPr>
        <p:spPr/>
        <p:txBody>
          <a:bodyPr/>
          <a:lstStyle/>
          <a:p>
            <a:r>
              <a:rPr lang="en-US" dirty="0"/>
              <a:t>Topics</a:t>
            </a:r>
          </a:p>
        </p:txBody>
      </p:sp>
      <p:sp>
        <p:nvSpPr>
          <p:cNvPr id="974851" name="Rectangle 3"/>
          <p:cNvSpPr>
            <a:spLocks noGrp="1" noChangeArrowheads="1"/>
          </p:cNvSpPr>
          <p:nvPr>
            <p:ph idx="1"/>
          </p:nvPr>
        </p:nvSpPr>
        <p:spPr>
          <a:xfrm>
            <a:off x="914400" y="1345565"/>
            <a:ext cx="7162800" cy="4953000"/>
          </a:xfrm>
        </p:spPr>
        <p:txBody>
          <a:bodyPr/>
          <a:lstStyle/>
          <a:p>
            <a:pPr lvl="0"/>
            <a:r>
              <a:rPr lang="en-US" dirty="0"/>
              <a:t>Common Carrier</a:t>
            </a:r>
          </a:p>
          <a:p>
            <a:pPr lvl="0"/>
            <a:r>
              <a:rPr lang="en-US" dirty="0"/>
              <a:t>Telecommunications Status</a:t>
            </a:r>
          </a:p>
          <a:p>
            <a:pPr lvl="0"/>
            <a:r>
              <a:rPr lang="en-US" dirty="0"/>
              <a:t>Defining Net Neutrality</a:t>
            </a:r>
          </a:p>
          <a:p>
            <a:pPr lvl="0"/>
            <a:r>
              <a:rPr lang="en-US" dirty="0"/>
              <a:t>Arguments In Favor of Repeal</a:t>
            </a:r>
          </a:p>
          <a:p>
            <a:pPr lvl="0"/>
            <a:r>
              <a:rPr lang="en-US" dirty="0"/>
              <a:t>Counter-Arguments</a:t>
            </a:r>
          </a:p>
          <a:p>
            <a:pPr lvl="0"/>
            <a:r>
              <a:rPr lang="en-US" sz="2400" b="1" dirty="0">
                <a:solidFill>
                  <a:schemeClr val="tx1"/>
                </a:solidFill>
                <a:effectLst/>
                <a:latin typeface="+mn-lt"/>
                <a:ea typeface="+mn-ea"/>
                <a:cs typeface="+mn-cs"/>
              </a:rPr>
              <a:t>ISP Interference w/ Bandwidth</a:t>
            </a:r>
          </a:p>
          <a:p>
            <a:pPr lvl="0"/>
            <a:r>
              <a:rPr lang="en-US" dirty="0"/>
              <a:t>Legal Liability from</a:t>
            </a:r>
            <a:r>
              <a:rPr lang="en-US" baseline="0" dirty="0"/>
              <a:t> Non-Neutrality</a:t>
            </a:r>
            <a:endParaRPr lang="en-US" dirty="0"/>
          </a:p>
          <a:p>
            <a:pPr lvl="0"/>
            <a:r>
              <a:rPr lang="en-US" dirty="0"/>
              <a:t>FCC:</a:t>
            </a:r>
            <a:r>
              <a:rPr lang="en-US" baseline="0" dirty="0"/>
              <a:t> The Mandate</a:t>
            </a:r>
          </a:p>
          <a:p>
            <a:pPr lvl="0"/>
            <a:r>
              <a:rPr lang="en-US" baseline="0" dirty="0"/>
              <a:t>Verizon Executive at FCC</a:t>
            </a:r>
          </a:p>
          <a:p>
            <a:pPr lvl="0"/>
            <a:r>
              <a:rPr lang="en-US" baseline="0" dirty="0"/>
              <a:t>Consolidation – Net Neutrality = Trouble</a:t>
            </a:r>
          </a:p>
          <a:p>
            <a:pPr lvl="0"/>
            <a:r>
              <a:rPr lang="en-US" dirty="0"/>
              <a:t>Resistance</a:t>
            </a:r>
            <a:endParaRPr lang="en-US" baseline="0" dirty="0"/>
          </a:p>
        </p:txBody>
      </p:sp>
      <p:pic>
        <p:nvPicPr>
          <p:cNvPr id="1026" name="Picture 2" descr="https://www.iclipart.com/dodl.php?linklokauth=L3RlbXAvYzgxODYxOF9iLmpwZywxNTI5MTg4MzU0LDY2LjIyMC4yMzguMjAyLDAsMCxMTF8wLCxkNmRmNjhmOTVlY2U3Njc5N2Y1N2U3YjY1ZWZhZTBiZA%3D%3D/c818618_b.jpg">
            <a:extLst>
              <a:ext uri="{FF2B5EF4-FFF2-40B4-BE49-F238E27FC236}">
                <a16:creationId xmlns:a16="http://schemas.microsoft.com/office/drawing/2014/main" id="{5778E2A8-99D0-48E4-B629-CBEA44121F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4000"/>
          <a:stretch/>
        </p:blipFill>
        <p:spPr bwMode="auto">
          <a:xfrm>
            <a:off x="5943600" y="914400"/>
            <a:ext cx="2950464"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907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285A2-94A3-4D7A-AC1E-9F1EA2139012}"/>
              </a:ext>
            </a:extLst>
          </p:cNvPr>
          <p:cNvSpPr>
            <a:spLocks noGrp="1"/>
          </p:cNvSpPr>
          <p:nvPr>
            <p:ph type="title"/>
          </p:nvPr>
        </p:nvSpPr>
        <p:spPr>
          <a:xfrm>
            <a:off x="457200" y="152400"/>
            <a:ext cx="7696200" cy="1143000"/>
          </a:xfrm>
        </p:spPr>
        <p:txBody>
          <a:bodyPr/>
          <a:lstStyle/>
          <a:p>
            <a:r>
              <a:rPr lang="en-US" dirty="0"/>
              <a:t>Cubby v CompuServe (1991) [2]</a:t>
            </a:r>
          </a:p>
        </p:txBody>
      </p:sp>
      <p:sp>
        <p:nvSpPr>
          <p:cNvPr id="3" name="Content Placeholder 2">
            <a:extLst>
              <a:ext uri="{FF2B5EF4-FFF2-40B4-BE49-F238E27FC236}">
                <a16:creationId xmlns:a16="http://schemas.microsoft.com/office/drawing/2014/main" id="{402B15A2-E80F-4E01-B505-4FC12FDB56AC}"/>
              </a:ext>
            </a:extLst>
          </p:cNvPr>
          <p:cNvSpPr>
            <a:spLocks noGrp="1"/>
          </p:cNvSpPr>
          <p:nvPr>
            <p:ph idx="1"/>
          </p:nvPr>
        </p:nvSpPr>
        <p:spPr>
          <a:xfrm>
            <a:off x="457200" y="1295400"/>
            <a:ext cx="8534400" cy="5334000"/>
          </a:xfrm>
        </p:spPr>
        <p:txBody>
          <a:bodyPr/>
          <a:lstStyle/>
          <a:p>
            <a:r>
              <a:rPr lang="en-US" dirty="0"/>
              <a:t>Cubby &amp; Blanchard sued for libel</a:t>
            </a:r>
          </a:p>
          <a:p>
            <a:pPr lvl="1"/>
            <a:r>
              <a:rPr lang="en-US" dirty="0"/>
              <a:t>Included Cameron, Fitzpatrick &amp; CompuServe</a:t>
            </a:r>
          </a:p>
          <a:p>
            <a:r>
              <a:rPr lang="en-US" dirty="0"/>
              <a:t>US District Court, Southern District of NY ruling</a:t>
            </a:r>
          </a:p>
          <a:p>
            <a:pPr lvl="1"/>
            <a:r>
              <a:rPr lang="en-US" dirty="0"/>
              <a:t>Neither Cameron nor Fitzpatrick agents of CompuServe</a:t>
            </a:r>
          </a:p>
          <a:p>
            <a:pPr lvl="1"/>
            <a:r>
              <a:rPr lang="en-US" dirty="0"/>
              <a:t>CompuServe simply provided </a:t>
            </a:r>
            <a:br>
              <a:rPr lang="en-US" dirty="0"/>
            </a:br>
            <a:r>
              <a:rPr lang="en-US" dirty="0"/>
              <a:t>communications service</a:t>
            </a:r>
          </a:p>
          <a:p>
            <a:r>
              <a:rPr lang="en-US" dirty="0"/>
              <a:t>Key finding summarized:</a:t>
            </a:r>
          </a:p>
          <a:p>
            <a:pPr marL="0" indent="0">
              <a:buNone/>
            </a:pPr>
            <a:endParaRPr lang="en-US" dirty="0"/>
          </a:p>
          <a:p>
            <a:pPr marL="0" indent="0">
              <a:buNone/>
            </a:pPr>
            <a:r>
              <a:rPr lang="en-US" sz="3200" i="1" dirty="0"/>
              <a:t>Because CompuServe did not interfere with content in any forums, the provider had no legal liability for that content.</a:t>
            </a:r>
          </a:p>
        </p:txBody>
      </p:sp>
      <p:pic>
        <p:nvPicPr>
          <p:cNvPr id="16386" name="Picture 2" descr="https://www.iclipart.com/dodl.php?linklokauth=L3RlbXAvYzE3NTExNzZfbC5qcGcsMTUyOTE5MDc4OSw2Ni4yMjAuMjM4LjIwMiwwLDAsTExfMCwsYmNmZGZkYmFmYzBmOTZjOTVlZWM1NDhlZWUwNmE2MzE%3D/c1751176_l.jpg">
            <a:extLst>
              <a:ext uri="{FF2B5EF4-FFF2-40B4-BE49-F238E27FC236}">
                <a16:creationId xmlns:a16="http://schemas.microsoft.com/office/drawing/2014/main" id="{1B0537EB-5DD1-40C1-AACB-409B0EB5C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048000"/>
            <a:ext cx="2667000" cy="2000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679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228BC-C4F5-4529-B39B-EA5BF8A72D0D}"/>
              </a:ext>
            </a:extLst>
          </p:cNvPr>
          <p:cNvSpPr>
            <a:spLocks noGrp="1"/>
          </p:cNvSpPr>
          <p:nvPr>
            <p:ph type="title"/>
          </p:nvPr>
        </p:nvSpPr>
        <p:spPr>
          <a:xfrm>
            <a:off x="457200" y="152400"/>
            <a:ext cx="7696200" cy="1143000"/>
          </a:xfrm>
        </p:spPr>
        <p:txBody>
          <a:bodyPr/>
          <a:lstStyle/>
          <a:p>
            <a:pPr lvl="0"/>
            <a:r>
              <a:rPr lang="en-US" dirty="0"/>
              <a:t>Stratton Oakmont v Prodigy (1995)</a:t>
            </a:r>
          </a:p>
        </p:txBody>
      </p:sp>
      <p:sp>
        <p:nvSpPr>
          <p:cNvPr id="5" name="Content Placeholder 4">
            <a:extLst>
              <a:ext uri="{FF2B5EF4-FFF2-40B4-BE49-F238E27FC236}">
                <a16:creationId xmlns:a16="http://schemas.microsoft.com/office/drawing/2014/main" id="{E344F33A-3206-4AD3-AAF1-529BFA220C3D}"/>
              </a:ext>
            </a:extLst>
          </p:cNvPr>
          <p:cNvSpPr>
            <a:spLocks noGrp="1"/>
          </p:cNvSpPr>
          <p:nvPr>
            <p:ph idx="1"/>
          </p:nvPr>
        </p:nvSpPr>
        <p:spPr>
          <a:xfrm>
            <a:off x="457200" y="1524000"/>
            <a:ext cx="8138160" cy="5029200"/>
          </a:xfrm>
        </p:spPr>
        <p:txBody>
          <a:bodyPr/>
          <a:lstStyle/>
          <a:p>
            <a:r>
              <a:rPr lang="en-US" dirty="0"/>
              <a:t>Prodigy provided bulletin boards</a:t>
            </a:r>
          </a:p>
          <a:p>
            <a:r>
              <a:rPr lang="en-US" dirty="0" err="1"/>
              <a:t>MoneyTalk</a:t>
            </a:r>
            <a:r>
              <a:rPr lang="en-US" dirty="0"/>
              <a:t> board run by Charles Epstein</a:t>
            </a:r>
          </a:p>
          <a:p>
            <a:pPr lvl="1"/>
            <a:r>
              <a:rPr lang="en-US" dirty="0"/>
              <a:t>Posted anonymous claims </a:t>
            </a:r>
          </a:p>
          <a:p>
            <a:pPr lvl="1"/>
            <a:r>
              <a:rPr lang="en-US" dirty="0"/>
              <a:t>Stratton Oakmont &amp; president Daniel </a:t>
            </a:r>
            <a:br>
              <a:rPr lang="en-US" dirty="0"/>
            </a:br>
            <a:r>
              <a:rPr lang="en-US" dirty="0" err="1"/>
              <a:t>Porus</a:t>
            </a:r>
            <a:r>
              <a:rPr lang="en-US" dirty="0"/>
              <a:t> involved in criminal fraud</a:t>
            </a:r>
          </a:p>
          <a:p>
            <a:r>
              <a:rPr lang="en-US" dirty="0"/>
              <a:t>Stratton Oakmont sued Prodigy &amp; poster </a:t>
            </a:r>
            <a:br>
              <a:rPr lang="en-US" dirty="0"/>
            </a:br>
            <a:r>
              <a:rPr lang="en-US" dirty="0"/>
              <a:t>for libel</a:t>
            </a:r>
          </a:p>
          <a:p>
            <a:r>
              <a:rPr lang="en-US" dirty="0"/>
              <a:t>Supreme Court, Nassau County, NY ruling (May 1995)</a:t>
            </a:r>
          </a:p>
          <a:p>
            <a:pPr lvl="1"/>
            <a:r>
              <a:rPr lang="en-US" dirty="0"/>
              <a:t>Prodigy advertised its editorial control over content</a:t>
            </a:r>
          </a:p>
          <a:p>
            <a:pPr lvl="1"/>
            <a:r>
              <a:rPr lang="en-US" dirty="0"/>
              <a:t>Therefore this provider </a:t>
            </a:r>
            <a:r>
              <a:rPr lang="en-US" i="1" dirty="0"/>
              <a:t>was</a:t>
            </a:r>
            <a:r>
              <a:rPr lang="en-US" dirty="0"/>
              <a:t> responsible for libel</a:t>
            </a:r>
          </a:p>
        </p:txBody>
      </p:sp>
      <p:pic>
        <p:nvPicPr>
          <p:cNvPr id="17410" name="Picture 2" descr="Image result for prodigy isp logo">
            <a:extLst>
              <a:ext uri="{FF2B5EF4-FFF2-40B4-BE49-F238E27FC236}">
                <a16:creationId xmlns:a16="http://schemas.microsoft.com/office/drawing/2014/main" id="{FFA10AF5-79F8-4728-B9F5-E883D928C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969169"/>
            <a:ext cx="2967038" cy="881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412" name="Picture 4" descr="Image result for stratton oakmont logo">
            <a:extLst>
              <a:ext uri="{FF2B5EF4-FFF2-40B4-BE49-F238E27FC236}">
                <a16:creationId xmlns:a16="http://schemas.microsoft.com/office/drawing/2014/main" id="{4901478B-B9E0-4C89-8DB6-D9CBB5BD56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338" y="2043273"/>
            <a:ext cx="2095500" cy="2257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492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C220-D5F0-46E2-B17B-8D1D9F4C09EF}"/>
              </a:ext>
            </a:extLst>
          </p:cNvPr>
          <p:cNvSpPr>
            <a:spLocks noGrp="1"/>
          </p:cNvSpPr>
          <p:nvPr>
            <p:ph type="title"/>
          </p:nvPr>
        </p:nvSpPr>
        <p:spPr>
          <a:xfrm>
            <a:off x="381000" y="152400"/>
            <a:ext cx="7772400" cy="1143000"/>
          </a:xfrm>
        </p:spPr>
        <p:txBody>
          <a:bodyPr/>
          <a:lstStyle/>
          <a:p>
            <a:r>
              <a:rPr lang="en-US" dirty="0"/>
              <a:t>Blumenthal v Drudge (1998)</a:t>
            </a:r>
          </a:p>
        </p:txBody>
      </p:sp>
      <p:sp>
        <p:nvSpPr>
          <p:cNvPr id="3" name="Content Placeholder 2">
            <a:extLst>
              <a:ext uri="{FF2B5EF4-FFF2-40B4-BE49-F238E27FC236}">
                <a16:creationId xmlns:a16="http://schemas.microsoft.com/office/drawing/2014/main" id="{35F91414-87B8-4A35-8D46-4CDF1D3F6499}"/>
              </a:ext>
            </a:extLst>
          </p:cNvPr>
          <p:cNvSpPr>
            <a:spLocks noGrp="1"/>
          </p:cNvSpPr>
          <p:nvPr>
            <p:ph idx="1"/>
          </p:nvPr>
        </p:nvSpPr>
        <p:spPr>
          <a:xfrm>
            <a:off x="381000" y="1143000"/>
            <a:ext cx="8610600" cy="5181600"/>
          </a:xfrm>
        </p:spPr>
        <p:txBody>
          <a:bodyPr/>
          <a:lstStyle/>
          <a:p>
            <a:r>
              <a:rPr lang="en-US" dirty="0"/>
              <a:t>AOL Drudge Report on AOL</a:t>
            </a:r>
          </a:p>
          <a:p>
            <a:pPr lvl="1"/>
            <a:r>
              <a:rPr lang="en-US" dirty="0"/>
              <a:t>Aug 1997 – Matt Drudge posted </a:t>
            </a:r>
            <a:br>
              <a:rPr lang="en-US" dirty="0"/>
            </a:br>
            <a:r>
              <a:rPr lang="en-US" dirty="0"/>
              <a:t>rumors</a:t>
            </a:r>
          </a:p>
          <a:p>
            <a:pPr lvl="1"/>
            <a:r>
              <a:rPr lang="en-US" dirty="0"/>
              <a:t>Claimed Sidney Blumenthal </a:t>
            </a:r>
            <a:br>
              <a:rPr lang="en-US" dirty="0"/>
            </a:br>
            <a:r>
              <a:rPr lang="en-US" dirty="0"/>
              <a:t>abused his wife</a:t>
            </a:r>
          </a:p>
          <a:p>
            <a:pPr lvl="1"/>
            <a:r>
              <a:rPr lang="en-US" dirty="0" err="1"/>
              <a:t>Bluementhal</a:t>
            </a:r>
            <a:r>
              <a:rPr lang="en-US" dirty="0"/>
              <a:t> sued Drudge &amp; AOL for libel</a:t>
            </a:r>
          </a:p>
          <a:p>
            <a:r>
              <a:rPr lang="en-US" dirty="0"/>
              <a:t>District Court for District of Columbia</a:t>
            </a:r>
          </a:p>
          <a:p>
            <a:pPr lvl="1"/>
            <a:r>
              <a:rPr lang="en-US" dirty="0"/>
              <a:t>AOL </a:t>
            </a:r>
            <a:r>
              <a:rPr lang="en-US" i="1" dirty="0"/>
              <a:t>not responsible</a:t>
            </a:r>
            <a:r>
              <a:rPr lang="en-US" dirty="0"/>
              <a:t> for Drudge libel</a:t>
            </a:r>
          </a:p>
          <a:p>
            <a:pPr lvl="1"/>
            <a:r>
              <a:rPr lang="en-US" dirty="0"/>
              <a:t>Cited Communications Decency Act of 1996 )47 USC 230 §230)</a:t>
            </a:r>
          </a:p>
          <a:p>
            <a:pPr lvl="2"/>
            <a:r>
              <a:rPr lang="en-US" dirty="0"/>
              <a:t>Indemnified ISPs against liability for user content</a:t>
            </a:r>
          </a:p>
          <a:p>
            <a:pPr lvl="2"/>
            <a:r>
              <a:rPr lang="en-US" i="1" dirty="0"/>
              <a:t>Thus effectively granted common-carrier status to ISPs</a:t>
            </a:r>
          </a:p>
        </p:txBody>
      </p:sp>
      <p:pic>
        <p:nvPicPr>
          <p:cNvPr id="18434" name="Picture 2" descr="drudge interview">
            <a:extLst>
              <a:ext uri="{FF2B5EF4-FFF2-40B4-BE49-F238E27FC236}">
                <a16:creationId xmlns:a16="http://schemas.microsoft.com/office/drawing/2014/main" id="{14D82AF4-8018-4A76-8147-0D6DB14100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77" r="12051"/>
          <a:stretch/>
        </p:blipFill>
        <p:spPr bwMode="auto">
          <a:xfrm>
            <a:off x="6019800" y="990600"/>
            <a:ext cx="2838320"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22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D01B-0AEF-48B8-8BC4-7AED7D7CA8ED}"/>
              </a:ext>
            </a:extLst>
          </p:cNvPr>
          <p:cNvSpPr>
            <a:spLocks noGrp="1"/>
          </p:cNvSpPr>
          <p:nvPr>
            <p:ph type="title"/>
          </p:nvPr>
        </p:nvSpPr>
        <p:spPr/>
        <p:txBody>
          <a:bodyPr/>
          <a:lstStyle/>
          <a:p>
            <a:r>
              <a:rPr lang="en-US" dirty="0"/>
              <a:t>FCC:</a:t>
            </a:r>
            <a:r>
              <a:rPr lang="en-US" baseline="0" dirty="0"/>
              <a:t> The Mandate</a:t>
            </a:r>
            <a:endParaRPr lang="en-US" dirty="0"/>
          </a:p>
        </p:txBody>
      </p:sp>
      <p:sp>
        <p:nvSpPr>
          <p:cNvPr id="3" name="Content Placeholder 2">
            <a:extLst>
              <a:ext uri="{FF2B5EF4-FFF2-40B4-BE49-F238E27FC236}">
                <a16:creationId xmlns:a16="http://schemas.microsoft.com/office/drawing/2014/main" id="{68FC3F3D-59BA-48D0-844D-686A6EED5FEB}"/>
              </a:ext>
            </a:extLst>
          </p:cNvPr>
          <p:cNvSpPr>
            <a:spLocks noGrp="1"/>
          </p:cNvSpPr>
          <p:nvPr>
            <p:ph idx="1"/>
          </p:nvPr>
        </p:nvSpPr>
        <p:spPr>
          <a:xfrm>
            <a:off x="990600" y="1676400"/>
            <a:ext cx="7162800" cy="3810000"/>
          </a:xfrm>
        </p:spPr>
        <p:txBody>
          <a:bodyPr/>
          <a:lstStyle/>
          <a:p>
            <a:r>
              <a:rPr lang="en-US" dirty="0"/>
              <a:t>Regulates interstate &amp; international communications</a:t>
            </a:r>
          </a:p>
          <a:p>
            <a:pPr lvl="1"/>
            <a:r>
              <a:rPr lang="en-US" dirty="0"/>
              <a:t>Radio</a:t>
            </a:r>
          </a:p>
          <a:p>
            <a:pPr lvl="1"/>
            <a:r>
              <a:rPr lang="en-US" dirty="0"/>
              <a:t>Television</a:t>
            </a:r>
          </a:p>
          <a:p>
            <a:pPr lvl="1"/>
            <a:r>
              <a:rPr lang="en-US" dirty="0"/>
              <a:t>Wire</a:t>
            </a:r>
          </a:p>
          <a:p>
            <a:pPr lvl="1"/>
            <a:r>
              <a:rPr lang="en-US" dirty="0"/>
              <a:t>Satellite</a:t>
            </a:r>
          </a:p>
          <a:p>
            <a:pPr lvl="1"/>
            <a:r>
              <a:rPr lang="en-US" dirty="0"/>
              <a:t>Cable</a:t>
            </a:r>
          </a:p>
          <a:p>
            <a:r>
              <a:rPr lang="en-US" dirty="0"/>
              <a:t>Enforces US communications law &amp; regulations</a:t>
            </a:r>
          </a:p>
        </p:txBody>
      </p:sp>
      <p:sp>
        <p:nvSpPr>
          <p:cNvPr id="4" name="TextBox 3">
            <a:extLst>
              <a:ext uri="{FF2B5EF4-FFF2-40B4-BE49-F238E27FC236}">
                <a16:creationId xmlns:a16="http://schemas.microsoft.com/office/drawing/2014/main" id="{29F4D36F-C393-4340-BAE1-7EC2FC34071C}"/>
              </a:ext>
            </a:extLst>
          </p:cNvPr>
          <p:cNvSpPr txBox="1"/>
          <p:nvPr/>
        </p:nvSpPr>
        <p:spPr>
          <a:xfrm>
            <a:off x="3124200" y="5713511"/>
            <a:ext cx="2895600" cy="307777"/>
          </a:xfrm>
          <a:prstGeom prst="rect">
            <a:avLst/>
          </a:prstGeom>
          <a:solidFill>
            <a:srgbClr val="FFC000"/>
          </a:solidFill>
          <a:scene3d>
            <a:camera prst="orthographicFront"/>
            <a:lightRig rig="threePt" dir="t"/>
          </a:scene3d>
          <a:sp3d>
            <a:bevelT/>
          </a:sp3d>
        </p:spPr>
        <p:txBody>
          <a:bodyPr wrap="square" rtlCol="0">
            <a:spAutoFit/>
          </a:bodyPr>
          <a:lstStyle/>
          <a:p>
            <a:pPr algn="ctr"/>
            <a:r>
              <a:rPr lang="en-US" sz="1400" u="sng" dirty="0">
                <a:solidFill>
                  <a:schemeClr val="accent6">
                    <a:lumMod val="60000"/>
                    <a:lumOff val="40000"/>
                  </a:schemeClr>
                </a:solidFill>
                <a:latin typeface="Arial Narrow" panose="020B0606020202030204" pitchFamily="34" charset="0"/>
              </a:rPr>
              <a:t>https://www.fcc.gov/about/overview</a:t>
            </a:r>
          </a:p>
        </p:txBody>
      </p:sp>
      <p:pic>
        <p:nvPicPr>
          <p:cNvPr id="19460" name="Picture 4" descr="Image result for fcc logo">
            <a:extLst>
              <a:ext uri="{FF2B5EF4-FFF2-40B4-BE49-F238E27FC236}">
                <a16:creationId xmlns:a16="http://schemas.microsoft.com/office/drawing/2014/main" id="{0CECD5AF-B65A-47D0-8B35-EADBCF1F5E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981200"/>
            <a:ext cx="2895600" cy="2895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508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27F7F-AE1C-4FFE-B77E-D217AFAA327B}"/>
              </a:ext>
            </a:extLst>
          </p:cNvPr>
          <p:cNvSpPr>
            <a:spLocks noGrp="1"/>
          </p:cNvSpPr>
          <p:nvPr>
            <p:ph type="title"/>
          </p:nvPr>
        </p:nvSpPr>
        <p:spPr/>
        <p:txBody>
          <a:bodyPr/>
          <a:lstStyle/>
          <a:p>
            <a:r>
              <a:rPr lang="en-US" dirty="0"/>
              <a:t>FCC Goals</a:t>
            </a:r>
          </a:p>
        </p:txBody>
      </p:sp>
      <p:sp>
        <p:nvSpPr>
          <p:cNvPr id="5" name="Content Placeholder 4">
            <a:extLst>
              <a:ext uri="{FF2B5EF4-FFF2-40B4-BE49-F238E27FC236}">
                <a16:creationId xmlns:a16="http://schemas.microsoft.com/office/drawing/2014/main" id="{97691F02-29C9-4447-8F6A-7A3FECEB190E}"/>
              </a:ext>
            </a:extLst>
          </p:cNvPr>
          <p:cNvSpPr>
            <a:spLocks noGrp="1"/>
          </p:cNvSpPr>
          <p:nvPr>
            <p:ph idx="1"/>
          </p:nvPr>
        </p:nvSpPr>
        <p:spPr/>
        <p:txBody>
          <a:bodyPr/>
          <a:lstStyle/>
          <a:p>
            <a:r>
              <a:rPr lang="en-US" dirty="0"/>
              <a:t>Promoting Economic Growth and National Leadership</a:t>
            </a:r>
          </a:p>
          <a:p>
            <a:r>
              <a:rPr lang="en-US" dirty="0"/>
              <a:t>Protecting Public Interest Goals</a:t>
            </a:r>
          </a:p>
          <a:p>
            <a:r>
              <a:rPr lang="en-US" dirty="0"/>
              <a:t>Making Networks Work for Everyone</a:t>
            </a:r>
          </a:p>
          <a:p>
            <a:r>
              <a:rPr lang="en-US" dirty="0"/>
              <a:t>Promoting Operational Excellence</a:t>
            </a:r>
          </a:p>
        </p:txBody>
      </p:sp>
      <p:pic>
        <p:nvPicPr>
          <p:cNvPr id="20486" name="Picture 6" descr="File:US-FCC-AltLogo.svg">
            <a:extLst>
              <a:ext uri="{FF2B5EF4-FFF2-40B4-BE49-F238E27FC236}">
                <a16:creationId xmlns:a16="http://schemas.microsoft.com/office/drawing/2014/main" id="{6149124A-4B1A-42B8-945B-2170C90EF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477260"/>
            <a:ext cx="3091626" cy="308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447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528D6-B7DD-4725-B294-187D3E1C37DD}"/>
              </a:ext>
            </a:extLst>
          </p:cNvPr>
          <p:cNvSpPr>
            <a:spLocks noGrp="1"/>
          </p:cNvSpPr>
          <p:nvPr>
            <p:ph type="title"/>
          </p:nvPr>
        </p:nvSpPr>
        <p:spPr>
          <a:xfrm>
            <a:off x="261937" y="152400"/>
            <a:ext cx="7891463" cy="1143000"/>
          </a:xfrm>
        </p:spPr>
        <p:txBody>
          <a:bodyPr/>
          <a:lstStyle/>
          <a:p>
            <a:pPr lvl="0"/>
            <a:r>
              <a:rPr lang="en-US" dirty="0"/>
              <a:t>Promoting Economic Growth and National Leadership</a:t>
            </a:r>
          </a:p>
        </p:txBody>
      </p:sp>
      <p:sp>
        <p:nvSpPr>
          <p:cNvPr id="5" name="Content Placeholder 4">
            <a:extLst>
              <a:ext uri="{FF2B5EF4-FFF2-40B4-BE49-F238E27FC236}">
                <a16:creationId xmlns:a16="http://schemas.microsoft.com/office/drawing/2014/main" id="{E7CB93EA-3FB3-493C-8B7C-8172C041F122}"/>
              </a:ext>
            </a:extLst>
          </p:cNvPr>
          <p:cNvSpPr>
            <a:spLocks noGrp="1"/>
          </p:cNvSpPr>
          <p:nvPr>
            <p:ph idx="1"/>
          </p:nvPr>
        </p:nvSpPr>
        <p:spPr>
          <a:xfrm>
            <a:off x="261937" y="1447800"/>
            <a:ext cx="7891463" cy="4876800"/>
          </a:xfrm>
        </p:spPr>
        <p:txBody>
          <a:bodyPr/>
          <a:lstStyle/>
          <a:p>
            <a:pPr marL="0" indent="0">
              <a:buNone/>
            </a:pPr>
            <a:r>
              <a:rPr lang="en-US" sz="3200" dirty="0"/>
              <a:t>Promote the expansion of </a:t>
            </a:r>
            <a:br>
              <a:rPr lang="en-US" sz="3200" dirty="0"/>
            </a:br>
            <a:r>
              <a:rPr lang="en-US" sz="3200" dirty="0"/>
              <a:t>competitive </a:t>
            </a:r>
            <a:br>
              <a:rPr lang="en-US" sz="3200" dirty="0"/>
            </a:br>
            <a:r>
              <a:rPr lang="en-US" sz="3200" dirty="0"/>
              <a:t>telecommunications networks, </a:t>
            </a:r>
            <a:br>
              <a:rPr lang="en-US" sz="3200" dirty="0"/>
            </a:br>
            <a:r>
              <a:rPr lang="en-US" sz="3200" dirty="0"/>
              <a:t>which are a vital component of technological innovation and </a:t>
            </a:r>
            <a:br>
              <a:rPr lang="en-US" sz="3200" dirty="0"/>
            </a:br>
            <a:r>
              <a:rPr lang="en-US" sz="3200" dirty="0"/>
              <a:t>economic growth and help to </a:t>
            </a:r>
            <a:br>
              <a:rPr lang="en-US" sz="3200" dirty="0"/>
            </a:br>
            <a:r>
              <a:rPr lang="en-US" sz="3200" dirty="0"/>
              <a:t>ensure that the U.S. remains a leader in providing its citizens opportunities for economic and educational development.</a:t>
            </a:r>
          </a:p>
        </p:txBody>
      </p:sp>
      <p:pic>
        <p:nvPicPr>
          <p:cNvPr id="21506" name="Picture 2" descr="https://www.iclipart.com/dodl.php?linklokauth=L3RlbXAvYzUwOTk4M19sLmpwZywxNTI5MTk1MTAzLDY2LjIyMC4yMzguMjAyLDAsMCxMTF8wLCw2MTVmOWM0OWI2NGY4ZmZkZmZhNDZhYWZiZWQ4YTA5YQ%3D%3D/c509983_l.jpg">
            <a:extLst>
              <a:ext uri="{FF2B5EF4-FFF2-40B4-BE49-F238E27FC236}">
                <a16:creationId xmlns:a16="http://schemas.microsoft.com/office/drawing/2014/main" id="{60B69619-3BCA-4DCC-AD56-F586C4A4A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104" y="1447800"/>
            <a:ext cx="2506959" cy="2502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469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D52E6-6D9C-4895-B4D3-0BA6C52E0941}"/>
              </a:ext>
            </a:extLst>
          </p:cNvPr>
          <p:cNvSpPr>
            <a:spLocks noGrp="1"/>
          </p:cNvSpPr>
          <p:nvPr>
            <p:ph type="title"/>
          </p:nvPr>
        </p:nvSpPr>
        <p:spPr>
          <a:xfrm>
            <a:off x="228600" y="152400"/>
            <a:ext cx="7924800" cy="1143000"/>
          </a:xfrm>
        </p:spPr>
        <p:txBody>
          <a:bodyPr/>
          <a:lstStyle/>
          <a:p>
            <a:pPr lvl="0"/>
            <a:r>
              <a:rPr lang="en-US" dirty="0"/>
              <a:t>Protecting Public Interest Goals</a:t>
            </a:r>
          </a:p>
        </p:txBody>
      </p:sp>
      <p:sp>
        <p:nvSpPr>
          <p:cNvPr id="5" name="Content Placeholder 4">
            <a:extLst>
              <a:ext uri="{FF2B5EF4-FFF2-40B4-BE49-F238E27FC236}">
                <a16:creationId xmlns:a16="http://schemas.microsoft.com/office/drawing/2014/main" id="{73FFF89A-A355-4E18-9789-75F1AEFC0D10}"/>
              </a:ext>
            </a:extLst>
          </p:cNvPr>
          <p:cNvSpPr>
            <a:spLocks noGrp="1"/>
          </p:cNvSpPr>
          <p:nvPr>
            <p:ph idx="1"/>
          </p:nvPr>
        </p:nvSpPr>
        <p:spPr>
          <a:xfrm>
            <a:off x="259080" y="1152525"/>
            <a:ext cx="8686800" cy="5029200"/>
          </a:xfrm>
        </p:spPr>
        <p:txBody>
          <a:bodyPr/>
          <a:lstStyle/>
          <a:p>
            <a:pPr marL="0" indent="0">
              <a:buNone/>
            </a:pPr>
            <a:r>
              <a:rPr lang="en-US" sz="3200" dirty="0"/>
              <a:t>The rights of network users and the responsibilities of network providers form a bond that includes consumer protection, competition, universal service, public safety and national security. The FCC must protect and promote this Network Compact.</a:t>
            </a:r>
          </a:p>
        </p:txBody>
      </p:sp>
      <p:pic>
        <p:nvPicPr>
          <p:cNvPr id="22530" name="Picture 2" descr="https://www.iclipart.com/dodl.php?linklokauth=L3RlbXAvYzExNTE1NjZfbC5qcGcsMTUyOTE5NTIyMCw2Ni4yMjAuMjM4LjIwMiwwLDAsTExfMCwsYzIxYmQ0Mzg2ZTQ0ZWU2ZmE2OWU5Nzg4MjhlZGIzODg%3D/c1151566_l.jpg">
            <a:extLst>
              <a:ext uri="{FF2B5EF4-FFF2-40B4-BE49-F238E27FC236}">
                <a16:creationId xmlns:a16="http://schemas.microsoft.com/office/drawing/2014/main" id="{AB54BC2E-8A47-4A16-8D75-BA5884203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140" y="3886200"/>
            <a:ext cx="5197719" cy="26712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097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B730B-11D1-472C-BFC9-0B8BDB8B1717}"/>
              </a:ext>
            </a:extLst>
          </p:cNvPr>
          <p:cNvSpPr>
            <a:spLocks noGrp="1"/>
          </p:cNvSpPr>
          <p:nvPr>
            <p:ph type="title"/>
          </p:nvPr>
        </p:nvSpPr>
        <p:spPr>
          <a:xfrm>
            <a:off x="381000" y="152400"/>
            <a:ext cx="7772400" cy="1143000"/>
          </a:xfrm>
        </p:spPr>
        <p:txBody>
          <a:bodyPr/>
          <a:lstStyle/>
          <a:p>
            <a:pPr lvl="0"/>
            <a:r>
              <a:rPr lang="en-US" dirty="0"/>
              <a:t>Making Networks Work for Everyone</a:t>
            </a:r>
          </a:p>
        </p:txBody>
      </p:sp>
      <p:sp>
        <p:nvSpPr>
          <p:cNvPr id="5" name="Content Placeholder 4">
            <a:extLst>
              <a:ext uri="{FF2B5EF4-FFF2-40B4-BE49-F238E27FC236}">
                <a16:creationId xmlns:a16="http://schemas.microsoft.com/office/drawing/2014/main" id="{52257C15-4E9C-40A0-B442-D3E3063A8EBF}"/>
              </a:ext>
            </a:extLst>
          </p:cNvPr>
          <p:cNvSpPr>
            <a:spLocks noGrp="1"/>
          </p:cNvSpPr>
          <p:nvPr>
            <p:ph idx="1"/>
          </p:nvPr>
        </p:nvSpPr>
        <p:spPr>
          <a:xfrm>
            <a:off x="381000" y="1305560"/>
            <a:ext cx="8077200" cy="5029200"/>
          </a:xfrm>
        </p:spPr>
        <p:txBody>
          <a:bodyPr/>
          <a:lstStyle/>
          <a:p>
            <a:pPr marL="0" indent="0">
              <a:buNone/>
            </a:pPr>
            <a:r>
              <a:rPr lang="en-US" sz="3200" dirty="0"/>
              <a:t>In addition to </a:t>
            </a:r>
            <a:br>
              <a:rPr lang="en-US" sz="3200" dirty="0"/>
            </a:br>
            <a:r>
              <a:rPr lang="en-US" sz="3200" dirty="0"/>
              <a:t>promoting the </a:t>
            </a:r>
            <a:br>
              <a:rPr lang="en-US" sz="3200" dirty="0"/>
            </a:br>
            <a:r>
              <a:rPr lang="en-US" sz="3200" dirty="0"/>
              <a:t>development of </a:t>
            </a:r>
            <a:br>
              <a:rPr lang="en-US" sz="3200" dirty="0"/>
            </a:br>
            <a:r>
              <a:rPr lang="en-US" sz="3200" dirty="0"/>
              <a:t>competitive networks, </a:t>
            </a:r>
            <a:br>
              <a:rPr lang="en-US" sz="3200" dirty="0"/>
            </a:br>
            <a:r>
              <a:rPr lang="en-US" sz="3200" dirty="0"/>
              <a:t>the FCC must also </a:t>
            </a:r>
            <a:br>
              <a:rPr lang="en-US" sz="3200" dirty="0"/>
            </a:br>
            <a:r>
              <a:rPr lang="en-US" sz="3200" dirty="0"/>
              <a:t>ensure that all </a:t>
            </a:r>
            <a:br>
              <a:rPr lang="en-US" sz="3200" dirty="0"/>
            </a:br>
            <a:r>
              <a:rPr lang="en-US" sz="3200" dirty="0"/>
              <a:t>Americans can take </a:t>
            </a:r>
            <a:br>
              <a:rPr lang="en-US" sz="3200" dirty="0"/>
            </a:br>
            <a:r>
              <a:rPr lang="en-US" sz="3200" dirty="0"/>
              <a:t>advantage of the </a:t>
            </a:r>
            <a:br>
              <a:rPr lang="en-US" sz="3200" dirty="0"/>
            </a:br>
            <a:r>
              <a:rPr lang="en-US" sz="3200" dirty="0"/>
              <a:t>services they provide </a:t>
            </a:r>
            <a:br>
              <a:rPr lang="en-US" sz="3200" dirty="0"/>
            </a:br>
            <a:r>
              <a:rPr lang="en-US" sz="3200" dirty="0"/>
              <a:t>without artificial impediments.</a:t>
            </a:r>
          </a:p>
        </p:txBody>
      </p:sp>
      <p:pic>
        <p:nvPicPr>
          <p:cNvPr id="23554" name="Picture 2" descr="https://www.iclipart.com/dodl.php?linklokauth=L3RlbXAvYzExNTAzMTVfbC5qcGcsMTUyOTE5NTM2MCw2Ni4yMjAuMjM4LjIwMiwwLDAsTExfMCwsY2M5OWVhODZkZjg1MzEyY2EwZTExYWJjMTQzZmI2NTU%3D/c1150315_l.jpg">
            <a:extLst>
              <a:ext uri="{FF2B5EF4-FFF2-40B4-BE49-F238E27FC236}">
                <a16:creationId xmlns:a16="http://schemas.microsoft.com/office/drawing/2014/main" id="{C004D306-3456-49BA-8441-35FFA8122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05560"/>
            <a:ext cx="4152053" cy="3114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833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B828D-28E1-4109-B25D-D1AB8BC2442B}"/>
              </a:ext>
            </a:extLst>
          </p:cNvPr>
          <p:cNvSpPr>
            <a:spLocks noGrp="1"/>
          </p:cNvSpPr>
          <p:nvPr>
            <p:ph type="title"/>
          </p:nvPr>
        </p:nvSpPr>
        <p:spPr>
          <a:xfrm>
            <a:off x="381000" y="152400"/>
            <a:ext cx="7772400" cy="1143000"/>
          </a:xfrm>
        </p:spPr>
        <p:txBody>
          <a:bodyPr/>
          <a:lstStyle/>
          <a:p>
            <a:pPr lvl="0"/>
            <a:r>
              <a:rPr lang="en-US" dirty="0"/>
              <a:t>Promoting Operational Excellence</a:t>
            </a:r>
          </a:p>
        </p:txBody>
      </p:sp>
      <p:sp>
        <p:nvSpPr>
          <p:cNvPr id="5" name="Content Placeholder 4">
            <a:extLst>
              <a:ext uri="{FF2B5EF4-FFF2-40B4-BE49-F238E27FC236}">
                <a16:creationId xmlns:a16="http://schemas.microsoft.com/office/drawing/2014/main" id="{C6C75A07-9CF8-4C57-8FC5-6A6010568B11}"/>
              </a:ext>
            </a:extLst>
          </p:cNvPr>
          <p:cNvSpPr>
            <a:spLocks noGrp="1"/>
          </p:cNvSpPr>
          <p:nvPr>
            <p:ph idx="1"/>
          </p:nvPr>
        </p:nvSpPr>
        <p:spPr>
          <a:xfrm>
            <a:off x="381000" y="1447800"/>
            <a:ext cx="7848600" cy="4876800"/>
          </a:xfrm>
        </p:spPr>
        <p:txBody>
          <a:bodyPr/>
          <a:lstStyle/>
          <a:p>
            <a:pPr marL="0" indent="0">
              <a:buNone/>
            </a:pPr>
            <a:r>
              <a:rPr lang="en-US" sz="3200" dirty="0"/>
              <a:t>Make the FCC a model </a:t>
            </a:r>
            <a:br>
              <a:rPr lang="en-US" sz="3200" dirty="0"/>
            </a:br>
            <a:r>
              <a:rPr lang="en-US" sz="3200" dirty="0"/>
              <a:t>for excellence in </a:t>
            </a:r>
            <a:br>
              <a:rPr lang="en-US" sz="3200" dirty="0"/>
            </a:br>
            <a:r>
              <a:rPr lang="en-US" sz="3200" dirty="0"/>
              <a:t>government by </a:t>
            </a:r>
            <a:br>
              <a:rPr lang="en-US" sz="3200" dirty="0"/>
            </a:br>
            <a:r>
              <a:rPr lang="en-US" sz="3200" dirty="0"/>
              <a:t>effectively managing </a:t>
            </a:r>
            <a:br>
              <a:rPr lang="en-US" sz="3200" dirty="0"/>
            </a:br>
            <a:r>
              <a:rPr lang="en-US" sz="3200" dirty="0"/>
              <a:t>the FCC’s resources </a:t>
            </a:r>
            <a:br>
              <a:rPr lang="en-US" sz="3200" dirty="0"/>
            </a:br>
            <a:r>
              <a:rPr lang="en-US" sz="3200" dirty="0"/>
              <a:t>and maintaining a </a:t>
            </a:r>
            <a:br>
              <a:rPr lang="en-US" sz="3200" dirty="0"/>
            </a:br>
            <a:r>
              <a:rPr lang="en-US" sz="3200" dirty="0"/>
              <a:t>commitment to </a:t>
            </a:r>
            <a:br>
              <a:rPr lang="en-US" sz="3200" dirty="0"/>
            </a:br>
            <a:r>
              <a:rPr lang="en-US" sz="3200" dirty="0"/>
              <a:t>transparent and responsive processes that encourage public involvement and best serve the public interest.</a:t>
            </a:r>
          </a:p>
        </p:txBody>
      </p:sp>
      <p:pic>
        <p:nvPicPr>
          <p:cNvPr id="6" name="Picture 5">
            <a:extLst>
              <a:ext uri="{FF2B5EF4-FFF2-40B4-BE49-F238E27FC236}">
                <a16:creationId xmlns:a16="http://schemas.microsoft.com/office/drawing/2014/main" id="{8BCBF23D-AA71-415E-BF64-6F8EDFF111D8}"/>
              </a:ext>
            </a:extLst>
          </p:cNvPr>
          <p:cNvPicPr>
            <a:picLocks noChangeAspect="1"/>
          </p:cNvPicPr>
          <p:nvPr/>
        </p:nvPicPr>
        <p:blipFill>
          <a:blip r:embed="rId3"/>
          <a:stretch>
            <a:fillRect/>
          </a:stretch>
        </p:blipFill>
        <p:spPr>
          <a:xfrm>
            <a:off x="4876800" y="1295400"/>
            <a:ext cx="4027882"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5785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4982-45EA-40C3-87D4-916CB4AE8748}"/>
              </a:ext>
            </a:extLst>
          </p:cNvPr>
          <p:cNvSpPr>
            <a:spLocks noGrp="1"/>
          </p:cNvSpPr>
          <p:nvPr>
            <p:ph type="title"/>
          </p:nvPr>
        </p:nvSpPr>
        <p:spPr>
          <a:xfrm>
            <a:off x="304800" y="152400"/>
            <a:ext cx="7848600" cy="1143000"/>
          </a:xfrm>
        </p:spPr>
        <p:txBody>
          <a:bodyPr/>
          <a:lstStyle/>
          <a:p>
            <a:r>
              <a:rPr lang="en-US" baseline="0" dirty="0"/>
              <a:t>Verizon </a:t>
            </a:r>
            <a:r>
              <a:rPr lang="en-US" dirty="0"/>
              <a:t>Lawyer</a:t>
            </a:r>
            <a:r>
              <a:rPr lang="en-US" baseline="0" dirty="0"/>
              <a:t> at FCC</a:t>
            </a:r>
            <a:endParaRPr lang="en-US" dirty="0"/>
          </a:p>
        </p:txBody>
      </p:sp>
      <p:sp>
        <p:nvSpPr>
          <p:cNvPr id="3" name="Content Placeholder 2">
            <a:extLst>
              <a:ext uri="{FF2B5EF4-FFF2-40B4-BE49-F238E27FC236}">
                <a16:creationId xmlns:a16="http://schemas.microsoft.com/office/drawing/2014/main" id="{245D5944-9EEB-4340-BBDE-8FF2E173B0E6}"/>
              </a:ext>
            </a:extLst>
          </p:cNvPr>
          <p:cNvSpPr>
            <a:spLocks noGrp="1"/>
          </p:cNvSpPr>
          <p:nvPr>
            <p:ph idx="1"/>
          </p:nvPr>
        </p:nvSpPr>
        <p:spPr>
          <a:xfrm>
            <a:off x="269240" y="1295400"/>
            <a:ext cx="8569960" cy="4572000"/>
          </a:xfrm>
        </p:spPr>
        <p:txBody>
          <a:bodyPr/>
          <a:lstStyle/>
          <a:p>
            <a:r>
              <a:rPr lang="en-US" dirty="0" err="1"/>
              <a:t>Ajit</a:t>
            </a:r>
            <a:r>
              <a:rPr lang="en-US" dirty="0"/>
              <a:t> Pai appointed </a:t>
            </a:r>
            <a:br>
              <a:rPr lang="en-US" dirty="0"/>
            </a:br>
            <a:r>
              <a:rPr lang="en-US" dirty="0"/>
              <a:t>Chairman by</a:t>
            </a:r>
            <a:r>
              <a:rPr lang="en-US" baseline="0" dirty="0"/>
              <a:t> Trump </a:t>
            </a:r>
            <a:br>
              <a:rPr lang="en-US" baseline="0" dirty="0"/>
            </a:br>
            <a:r>
              <a:rPr lang="en-US" baseline="0" dirty="0"/>
              <a:t>Jan 2017</a:t>
            </a:r>
          </a:p>
          <a:p>
            <a:r>
              <a:rPr lang="en-US" dirty="0"/>
              <a:t>Several years serving </a:t>
            </a:r>
            <a:br>
              <a:rPr lang="en-US" dirty="0"/>
            </a:br>
            <a:r>
              <a:rPr lang="en-US" dirty="0"/>
              <a:t>as attorney for Verizon</a:t>
            </a:r>
          </a:p>
          <a:p>
            <a:r>
              <a:rPr lang="en-US" dirty="0"/>
              <a:t>Consistently argues </a:t>
            </a:r>
            <a:br>
              <a:rPr lang="en-US" dirty="0"/>
            </a:br>
            <a:r>
              <a:rPr lang="en-US" dirty="0"/>
              <a:t>against Net Neutrality</a:t>
            </a:r>
          </a:p>
          <a:p>
            <a:r>
              <a:rPr lang="en-US" dirty="0"/>
              <a:t>Explicitly dismissed value of public comments supporting Net Neutrality</a:t>
            </a:r>
          </a:p>
        </p:txBody>
      </p:sp>
      <p:sp>
        <p:nvSpPr>
          <p:cNvPr id="4" name="TextBox 3">
            <a:extLst>
              <a:ext uri="{FF2B5EF4-FFF2-40B4-BE49-F238E27FC236}">
                <a16:creationId xmlns:a16="http://schemas.microsoft.com/office/drawing/2014/main" id="{E64D1747-F79D-452C-A67A-AFCBF2DC20CA}"/>
              </a:ext>
            </a:extLst>
          </p:cNvPr>
          <p:cNvSpPr txBox="1"/>
          <p:nvPr/>
        </p:nvSpPr>
        <p:spPr>
          <a:xfrm>
            <a:off x="2667000" y="6019800"/>
            <a:ext cx="3810000" cy="523220"/>
          </a:xfrm>
          <a:prstGeom prst="rect">
            <a:avLst/>
          </a:prstGeom>
          <a:solidFill>
            <a:srgbClr val="FFC000"/>
          </a:solidFill>
          <a:scene3d>
            <a:camera prst="orthographicFront"/>
            <a:lightRig rig="threePt" dir="t"/>
          </a:scene3d>
          <a:sp3d>
            <a:bevelT/>
          </a:sp3d>
        </p:spPr>
        <p:txBody>
          <a:bodyPr wrap="square" rtlCol="0">
            <a:spAutoFit/>
          </a:bodyPr>
          <a:lstStyle/>
          <a:p>
            <a:pPr algn="ctr"/>
            <a:r>
              <a:rPr lang="en-US" sz="1400" u="sng" dirty="0">
                <a:solidFill>
                  <a:schemeClr val="accent6">
                    <a:lumMod val="60000"/>
                    <a:lumOff val="40000"/>
                  </a:schemeClr>
                </a:solidFill>
                <a:latin typeface="Arial Narrow" panose="020B0606020202030204" pitchFamily="34" charset="0"/>
              </a:rPr>
              <a:t>https://www.fcc.gov/about/leadership/ajit-pai</a:t>
            </a:r>
          </a:p>
          <a:p>
            <a:pPr algn="ctr"/>
            <a:r>
              <a:rPr lang="en-US" sz="1400" u="sng" dirty="0">
                <a:solidFill>
                  <a:schemeClr val="accent6">
                    <a:lumMod val="60000"/>
                    <a:lumOff val="40000"/>
                  </a:schemeClr>
                </a:solidFill>
                <a:latin typeface="Arial Narrow" panose="020B0606020202030204" pitchFamily="34" charset="0"/>
              </a:rPr>
              <a:t>https://ajitvpai.com/</a:t>
            </a:r>
          </a:p>
        </p:txBody>
      </p:sp>
      <p:pic>
        <p:nvPicPr>
          <p:cNvPr id="5" name="Picture 4">
            <a:extLst>
              <a:ext uri="{FF2B5EF4-FFF2-40B4-BE49-F238E27FC236}">
                <a16:creationId xmlns:a16="http://schemas.microsoft.com/office/drawing/2014/main" id="{9D86F48C-9293-44C4-97D1-D05E13A5D227}"/>
              </a:ext>
            </a:extLst>
          </p:cNvPr>
          <p:cNvPicPr>
            <a:picLocks noChangeAspect="1"/>
          </p:cNvPicPr>
          <p:nvPr/>
        </p:nvPicPr>
        <p:blipFill>
          <a:blip r:embed="rId3"/>
          <a:stretch>
            <a:fillRect/>
          </a:stretch>
        </p:blipFill>
        <p:spPr>
          <a:xfrm>
            <a:off x="4155123" y="1178560"/>
            <a:ext cx="4719637" cy="2688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0855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DAA8-BDF6-498B-BAD8-DF485FF38F44}"/>
              </a:ext>
            </a:extLst>
          </p:cNvPr>
          <p:cNvSpPr>
            <a:spLocks noGrp="1"/>
          </p:cNvSpPr>
          <p:nvPr>
            <p:ph type="title"/>
          </p:nvPr>
        </p:nvSpPr>
        <p:spPr>
          <a:xfrm>
            <a:off x="304800" y="152400"/>
            <a:ext cx="7848600" cy="1143000"/>
          </a:xfrm>
        </p:spPr>
        <p:txBody>
          <a:bodyPr/>
          <a:lstStyle/>
          <a:p>
            <a:r>
              <a:rPr lang="en-US" dirty="0"/>
              <a:t>Common Carrier Status – 1934</a:t>
            </a:r>
          </a:p>
        </p:txBody>
      </p:sp>
      <p:sp>
        <p:nvSpPr>
          <p:cNvPr id="3" name="Content Placeholder 2">
            <a:extLst>
              <a:ext uri="{FF2B5EF4-FFF2-40B4-BE49-F238E27FC236}">
                <a16:creationId xmlns:a16="http://schemas.microsoft.com/office/drawing/2014/main" id="{58CF08B5-6C46-44BB-B9F5-A73F2DEE0992}"/>
              </a:ext>
            </a:extLst>
          </p:cNvPr>
          <p:cNvSpPr>
            <a:spLocks noGrp="1"/>
          </p:cNvSpPr>
          <p:nvPr>
            <p:ph idx="1"/>
          </p:nvPr>
        </p:nvSpPr>
        <p:spPr>
          <a:xfrm>
            <a:off x="304800" y="1066800"/>
            <a:ext cx="8839200" cy="5486400"/>
          </a:xfrm>
        </p:spPr>
        <p:txBody>
          <a:bodyPr/>
          <a:lstStyle/>
          <a:p>
            <a:r>
              <a:rPr lang="en-US" sz="2200" dirty="0"/>
              <a:t>Shipping companies &amp; telecommunications providers</a:t>
            </a:r>
          </a:p>
          <a:p>
            <a:pPr lvl="1"/>
            <a:r>
              <a:rPr lang="en-US" sz="2200" dirty="0"/>
              <a:t>Telegraph</a:t>
            </a:r>
          </a:p>
          <a:p>
            <a:pPr lvl="1"/>
            <a:r>
              <a:rPr lang="en-US" sz="2200" dirty="0"/>
              <a:t>Telephone</a:t>
            </a:r>
          </a:p>
          <a:p>
            <a:r>
              <a:rPr lang="en-US" sz="2200" dirty="0"/>
              <a:t>Forbidden under US law from discriminating among </a:t>
            </a:r>
            <a:r>
              <a:rPr lang="en-US" sz="2200" i="1" dirty="0"/>
              <a:t>clients</a:t>
            </a:r>
          </a:p>
          <a:p>
            <a:r>
              <a:rPr lang="en-US" sz="2200" dirty="0"/>
              <a:t>Cannot apply different rules/charges to different clients for </a:t>
            </a:r>
            <a:r>
              <a:rPr lang="en-US" sz="2200" i="1" dirty="0"/>
              <a:t>same service</a:t>
            </a:r>
          </a:p>
          <a:p>
            <a:pPr lvl="1"/>
            <a:r>
              <a:rPr lang="en-US" sz="2200" dirty="0"/>
              <a:t>Only attributes of service count</a:t>
            </a:r>
          </a:p>
          <a:p>
            <a:pPr lvl="2"/>
            <a:r>
              <a:rPr lang="en-US" sz="2200" dirty="0"/>
              <a:t>E.g., Weight, size of package, delivery time</a:t>
            </a:r>
          </a:p>
          <a:p>
            <a:pPr lvl="2"/>
            <a:r>
              <a:rPr lang="en-US" sz="2200" dirty="0"/>
              <a:t>Source/destination of communications</a:t>
            </a:r>
          </a:p>
          <a:p>
            <a:pPr lvl="1"/>
            <a:r>
              <a:rPr lang="en-US" sz="2200" dirty="0"/>
              <a:t>Cannot charge two customers different prices for exactly same service </a:t>
            </a:r>
          </a:p>
          <a:p>
            <a:pPr lvl="1"/>
            <a:r>
              <a:rPr lang="en-US" sz="2200" dirty="0"/>
              <a:t>Cannot speed up service for different </a:t>
            </a:r>
            <a:r>
              <a:rPr lang="en-US" sz="2200" i="1" dirty="0"/>
              <a:t>senders</a:t>
            </a:r>
            <a:r>
              <a:rPr lang="en-US" sz="2200" dirty="0"/>
              <a:t> to same </a:t>
            </a:r>
            <a:r>
              <a:rPr lang="en-US" sz="2200" i="1" dirty="0"/>
              <a:t>client </a:t>
            </a:r>
            <a:r>
              <a:rPr lang="en-US" sz="2200" dirty="0"/>
              <a:t>who has paid for delivery</a:t>
            </a:r>
          </a:p>
        </p:txBody>
      </p:sp>
    </p:spTree>
    <p:extLst>
      <p:ext uri="{BB962C8B-B14F-4D97-AF65-F5344CB8AC3E}">
        <p14:creationId xmlns:p14="http://schemas.microsoft.com/office/powerpoint/2010/main" val="33815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459C-FF14-4BF9-90ED-4C0D99E1F071}"/>
              </a:ext>
            </a:extLst>
          </p:cNvPr>
          <p:cNvSpPr>
            <a:spLocks noGrp="1"/>
          </p:cNvSpPr>
          <p:nvPr>
            <p:ph type="title"/>
          </p:nvPr>
        </p:nvSpPr>
        <p:spPr>
          <a:xfrm>
            <a:off x="228600" y="152400"/>
            <a:ext cx="7924800" cy="1143000"/>
          </a:xfrm>
        </p:spPr>
        <p:txBody>
          <a:bodyPr/>
          <a:lstStyle/>
          <a:p>
            <a:r>
              <a:rPr lang="en-US" dirty="0"/>
              <a:t>Consolidation – Net Neutrality = Trouble</a:t>
            </a:r>
          </a:p>
        </p:txBody>
      </p:sp>
      <p:sp>
        <p:nvSpPr>
          <p:cNvPr id="3" name="Content Placeholder 2">
            <a:extLst>
              <a:ext uri="{FF2B5EF4-FFF2-40B4-BE49-F238E27FC236}">
                <a16:creationId xmlns:a16="http://schemas.microsoft.com/office/drawing/2014/main" id="{B1600704-09E1-4987-9A01-E18F7DC5A1D4}"/>
              </a:ext>
            </a:extLst>
          </p:cNvPr>
          <p:cNvSpPr>
            <a:spLocks noGrp="1"/>
          </p:cNvSpPr>
          <p:nvPr>
            <p:ph idx="1"/>
          </p:nvPr>
        </p:nvSpPr>
        <p:spPr>
          <a:xfrm>
            <a:off x="228600" y="1371600"/>
            <a:ext cx="8305800" cy="5181600"/>
          </a:xfrm>
        </p:spPr>
        <p:txBody>
          <a:bodyPr/>
          <a:lstStyle/>
          <a:p>
            <a:r>
              <a:rPr lang="en-US" dirty="0"/>
              <a:t>AT&amp;T permitted to merge w/ Time Warner</a:t>
            </a:r>
          </a:p>
          <a:p>
            <a:pPr lvl="1"/>
            <a:r>
              <a:rPr lang="en-US" dirty="0"/>
              <a:t>Major broadband / wireless provider</a:t>
            </a:r>
          </a:p>
          <a:p>
            <a:pPr lvl="1"/>
            <a:r>
              <a:rPr lang="en-US" dirty="0"/>
              <a:t>Major media company</a:t>
            </a:r>
          </a:p>
          <a:p>
            <a:r>
              <a:rPr lang="en-US" dirty="0"/>
              <a:t>Comcast now bidding to buy 21</a:t>
            </a:r>
            <a:r>
              <a:rPr lang="en-US" baseline="30000" dirty="0"/>
              <a:t>st</a:t>
            </a:r>
            <a:r>
              <a:rPr lang="en-US" dirty="0"/>
              <a:t> Century Fox film/TV studios</a:t>
            </a:r>
          </a:p>
          <a:p>
            <a:r>
              <a:rPr lang="en-US" dirty="0"/>
              <a:t>Experts predict</a:t>
            </a:r>
          </a:p>
          <a:p>
            <a:pPr lvl="1"/>
            <a:r>
              <a:rPr lang="en-US" dirty="0"/>
              <a:t>Higher prices</a:t>
            </a:r>
          </a:p>
          <a:p>
            <a:pPr lvl="1"/>
            <a:r>
              <a:rPr lang="en-US" dirty="0"/>
              <a:t>Fewer choices</a:t>
            </a:r>
          </a:p>
          <a:p>
            <a:pPr lvl="1"/>
            <a:r>
              <a:rPr lang="en-US" dirty="0"/>
              <a:t>Fewer views</a:t>
            </a:r>
          </a:p>
          <a:p>
            <a:r>
              <a:rPr lang="en-US" dirty="0"/>
              <a:t>AT&amp;T will be able to </a:t>
            </a:r>
          </a:p>
          <a:p>
            <a:pPr lvl="1"/>
            <a:r>
              <a:rPr lang="en-US" dirty="0"/>
              <a:t>Speed access to Time Warner materials</a:t>
            </a:r>
          </a:p>
          <a:p>
            <a:pPr lvl="1"/>
            <a:r>
              <a:rPr lang="en-US" dirty="0"/>
              <a:t>Slow down access to competing media providers</a:t>
            </a:r>
          </a:p>
        </p:txBody>
      </p:sp>
      <p:pic>
        <p:nvPicPr>
          <p:cNvPr id="5" name="Picture 4">
            <a:extLst>
              <a:ext uri="{FF2B5EF4-FFF2-40B4-BE49-F238E27FC236}">
                <a16:creationId xmlns:a16="http://schemas.microsoft.com/office/drawing/2014/main" id="{C0D126C5-5F06-4C88-B800-03E6B73FC459}"/>
              </a:ext>
            </a:extLst>
          </p:cNvPr>
          <p:cNvPicPr>
            <a:picLocks noChangeAspect="1"/>
          </p:cNvPicPr>
          <p:nvPr/>
        </p:nvPicPr>
        <p:blipFill>
          <a:blip r:embed="rId3"/>
          <a:stretch>
            <a:fillRect/>
          </a:stretch>
        </p:blipFill>
        <p:spPr>
          <a:xfrm>
            <a:off x="3733800" y="3657600"/>
            <a:ext cx="1175644" cy="110164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E48E57A-E8F7-42DE-98B6-C3BAE8125611}"/>
              </a:ext>
            </a:extLst>
          </p:cNvPr>
          <p:cNvPicPr>
            <a:picLocks noChangeAspect="1"/>
          </p:cNvPicPr>
          <p:nvPr/>
        </p:nvPicPr>
        <p:blipFill>
          <a:blip r:embed="rId4"/>
          <a:stretch>
            <a:fillRect/>
          </a:stretch>
        </p:blipFill>
        <p:spPr>
          <a:xfrm>
            <a:off x="6287616" y="3657600"/>
            <a:ext cx="2224334" cy="1101642"/>
          </a:xfrm>
          <a:prstGeom prst="rect">
            <a:avLst/>
          </a:prstGeom>
          <a:ln>
            <a:noFill/>
          </a:ln>
          <a:effectLst>
            <a:outerShdw blurRad="292100" dist="139700" dir="2700000" algn="tl" rotWithShape="0">
              <a:srgbClr val="333333">
                <a:alpha val="65000"/>
              </a:srgbClr>
            </a:outerShdw>
          </a:effectLst>
        </p:spPr>
      </p:pic>
      <p:sp>
        <p:nvSpPr>
          <p:cNvPr id="7" name="Plus Sign 6">
            <a:extLst>
              <a:ext uri="{FF2B5EF4-FFF2-40B4-BE49-F238E27FC236}">
                <a16:creationId xmlns:a16="http://schemas.microsoft.com/office/drawing/2014/main" id="{B75FAE95-C631-43E4-BA89-92DD0023AF43}"/>
              </a:ext>
            </a:extLst>
          </p:cNvPr>
          <p:cNvSpPr/>
          <p:nvPr/>
        </p:nvSpPr>
        <p:spPr bwMode="auto">
          <a:xfrm>
            <a:off x="5082950" y="3657600"/>
            <a:ext cx="1066800" cy="1066800"/>
          </a:xfrm>
          <a:prstGeom prst="mathPlus">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3074309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4DC1-AAE2-49E7-BC87-8A8D5D4CD2ED}"/>
              </a:ext>
            </a:extLst>
          </p:cNvPr>
          <p:cNvSpPr>
            <a:spLocks noGrp="1"/>
          </p:cNvSpPr>
          <p:nvPr>
            <p:ph type="title"/>
          </p:nvPr>
        </p:nvSpPr>
        <p:spPr>
          <a:xfrm>
            <a:off x="398831" y="152400"/>
            <a:ext cx="7754569" cy="1143000"/>
          </a:xfrm>
        </p:spPr>
        <p:txBody>
          <a:bodyPr/>
          <a:lstStyle/>
          <a:p>
            <a:r>
              <a:rPr lang="en-US" dirty="0"/>
              <a:t>Resistance</a:t>
            </a:r>
          </a:p>
        </p:txBody>
      </p:sp>
      <p:sp>
        <p:nvSpPr>
          <p:cNvPr id="3" name="Content Placeholder 2">
            <a:extLst>
              <a:ext uri="{FF2B5EF4-FFF2-40B4-BE49-F238E27FC236}">
                <a16:creationId xmlns:a16="http://schemas.microsoft.com/office/drawing/2014/main" id="{F6F3BD54-0051-4C1C-A45E-8C1C43352E89}"/>
              </a:ext>
            </a:extLst>
          </p:cNvPr>
          <p:cNvSpPr>
            <a:spLocks noGrp="1"/>
          </p:cNvSpPr>
          <p:nvPr>
            <p:ph idx="1"/>
          </p:nvPr>
        </p:nvSpPr>
        <p:spPr>
          <a:xfrm>
            <a:off x="398831" y="1295400"/>
            <a:ext cx="7754569" cy="5029200"/>
          </a:xfrm>
        </p:spPr>
        <p:txBody>
          <a:bodyPr/>
          <a:lstStyle/>
          <a:p>
            <a:r>
              <a:rPr lang="en-US" dirty="0"/>
              <a:t>ACLU</a:t>
            </a:r>
          </a:p>
          <a:p>
            <a:r>
              <a:rPr lang="en-US" dirty="0"/>
              <a:t>Center for Digital Democracy</a:t>
            </a:r>
          </a:p>
          <a:p>
            <a:r>
              <a:rPr lang="en-US" dirty="0"/>
              <a:t>Common Cause</a:t>
            </a:r>
          </a:p>
          <a:p>
            <a:r>
              <a:rPr lang="en-US" dirty="0"/>
              <a:t>Consumers Union</a:t>
            </a:r>
          </a:p>
          <a:p>
            <a:r>
              <a:rPr lang="en-US" dirty="0"/>
              <a:t>EFF</a:t>
            </a:r>
          </a:p>
          <a:p>
            <a:r>
              <a:rPr lang="en-US" dirty="0"/>
              <a:t>Global Net Neutrality Coalition</a:t>
            </a:r>
          </a:p>
          <a:p>
            <a:r>
              <a:rPr lang="en-US" dirty="0"/>
              <a:t>Net Neutrality Activists’ </a:t>
            </a:r>
            <a:br>
              <a:rPr lang="en-US" dirty="0"/>
            </a:br>
            <a:r>
              <a:rPr lang="en-US" dirty="0"/>
              <a:t>Campaign</a:t>
            </a:r>
          </a:p>
          <a:p>
            <a:r>
              <a:rPr lang="en-US" dirty="0" err="1"/>
              <a:t>Teletruth</a:t>
            </a:r>
            <a:endParaRPr lang="en-US" dirty="0"/>
          </a:p>
        </p:txBody>
      </p:sp>
      <p:sp>
        <p:nvSpPr>
          <p:cNvPr id="4" name="TextBox 3">
            <a:extLst>
              <a:ext uri="{FF2B5EF4-FFF2-40B4-BE49-F238E27FC236}">
                <a16:creationId xmlns:a16="http://schemas.microsoft.com/office/drawing/2014/main" id="{9205AC20-3837-4D83-B682-D794E72579B0}"/>
              </a:ext>
            </a:extLst>
          </p:cNvPr>
          <p:cNvSpPr txBox="1"/>
          <p:nvPr/>
        </p:nvSpPr>
        <p:spPr>
          <a:xfrm>
            <a:off x="2247900" y="5715000"/>
            <a:ext cx="4648200" cy="307777"/>
          </a:xfrm>
          <a:prstGeom prst="rect">
            <a:avLst/>
          </a:prstGeom>
          <a:solidFill>
            <a:srgbClr val="FFC000"/>
          </a:solidFill>
          <a:scene3d>
            <a:camera prst="orthographicFront"/>
            <a:lightRig rig="threePt" dir="t"/>
          </a:scene3d>
          <a:sp3d>
            <a:bevelT/>
          </a:sp3d>
        </p:spPr>
        <p:txBody>
          <a:bodyPr wrap="square" rtlCol="0">
            <a:spAutoFit/>
          </a:bodyPr>
          <a:lstStyle/>
          <a:p>
            <a:pPr algn="ctr"/>
            <a:r>
              <a:rPr lang="en-US" sz="1400" u="sng" dirty="0">
                <a:solidFill>
                  <a:schemeClr val="accent6">
                    <a:lumMod val="60000"/>
                    <a:lumOff val="40000"/>
                  </a:schemeClr>
                </a:solidFill>
                <a:latin typeface="Arial Narrow" panose="020B0606020202030204" pitchFamily="34" charset="0"/>
              </a:rPr>
              <a:t>http://www.pbs.org/moyers/moyersonamerica/net/sites.html</a:t>
            </a:r>
          </a:p>
        </p:txBody>
      </p:sp>
      <p:pic>
        <p:nvPicPr>
          <p:cNvPr id="26626" name="Picture 2" descr="https://www.iclipart.com/dodl.php?linklokauth=L3RlbXAvYzE0MDI3MzlfbC5qcGcsMTUyOTE5NjA4NCw2Ni4yMjAuMjM4LjIwMiwwLDAsTExfMCwsZGFhOWI2MWM4NTJmNWE4NGQ2MDA2MzE2ODQ4Mzg2NzQ%3D/c1402739_l.jpg">
            <a:extLst>
              <a:ext uri="{FF2B5EF4-FFF2-40B4-BE49-F238E27FC236}">
                <a16:creationId xmlns:a16="http://schemas.microsoft.com/office/drawing/2014/main" id="{0F39252C-C8A0-4875-B616-ACA46301B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70280"/>
            <a:ext cx="3411169" cy="4211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770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350D7-0881-4E75-B874-27FDA6D2AB60}"/>
              </a:ext>
            </a:extLst>
          </p:cNvPr>
          <p:cNvSpPr>
            <a:spLocks noGrp="1"/>
          </p:cNvSpPr>
          <p:nvPr>
            <p:ph type="title"/>
          </p:nvPr>
        </p:nvSpPr>
        <p:spPr>
          <a:xfrm>
            <a:off x="381000" y="152400"/>
            <a:ext cx="7772400" cy="685800"/>
          </a:xfrm>
        </p:spPr>
        <p:txBody>
          <a:bodyPr/>
          <a:lstStyle/>
          <a:p>
            <a:r>
              <a:rPr lang="en-US" dirty="0"/>
              <a:t>For Further Reading</a:t>
            </a:r>
          </a:p>
        </p:txBody>
      </p:sp>
      <p:sp>
        <p:nvSpPr>
          <p:cNvPr id="5" name="Content Placeholder 4">
            <a:extLst>
              <a:ext uri="{FF2B5EF4-FFF2-40B4-BE49-F238E27FC236}">
                <a16:creationId xmlns:a16="http://schemas.microsoft.com/office/drawing/2014/main" id="{07FCAD24-8A1B-4900-A5A6-83A082C730D0}"/>
              </a:ext>
            </a:extLst>
          </p:cNvPr>
          <p:cNvSpPr>
            <a:spLocks noGrp="1"/>
          </p:cNvSpPr>
          <p:nvPr>
            <p:ph idx="1"/>
          </p:nvPr>
        </p:nvSpPr>
        <p:spPr>
          <a:xfrm>
            <a:off x="381000" y="838200"/>
            <a:ext cx="8534400" cy="5486400"/>
          </a:xfrm>
        </p:spPr>
        <p:txBody>
          <a:bodyPr/>
          <a:lstStyle/>
          <a:p>
            <a:r>
              <a:rPr lang="en-US" dirty="0"/>
              <a:t>Kabay, M. E. (2010). “Who’s</a:t>
            </a:r>
            <a:r>
              <a:rPr lang="en-US" baseline="0" dirty="0"/>
              <a:t> responsible in </a:t>
            </a:r>
            <a:br>
              <a:rPr lang="en-US" baseline="0" dirty="0"/>
            </a:br>
            <a:r>
              <a:rPr lang="en-US" baseline="0" dirty="0"/>
              <a:t>the battle for Internet freedom.” </a:t>
            </a:r>
            <a:br>
              <a:rPr lang="en-US" baseline="0" dirty="0"/>
            </a:br>
            <a:r>
              <a:rPr lang="en-US" i="1" baseline="0" dirty="0"/>
              <a:t>Network World Security Strategies.</a:t>
            </a:r>
            <a:br>
              <a:rPr lang="en-US" i="1" dirty="0"/>
            </a:br>
            <a:r>
              <a:rPr lang="en-US" sz="1800" u="sng" kern="1200" dirty="0">
                <a:solidFill>
                  <a:schemeClr val="accent6">
                    <a:lumMod val="60000"/>
                    <a:lumOff val="40000"/>
                  </a:schemeClr>
                </a:solidFill>
                <a:latin typeface="Arial Narrow" panose="020B0606020202030204" pitchFamily="34" charset="0"/>
                <a:cs typeface="Arial" panose="020B0604020202020204" pitchFamily="34" charset="0"/>
              </a:rPr>
              <a:t>https://www.networkworld.com/article/2205395/security/</a:t>
            </a:r>
            <a:br>
              <a:rPr lang="en-US" sz="1800" u="sng" kern="1200" dirty="0">
                <a:solidFill>
                  <a:schemeClr val="accent6">
                    <a:lumMod val="60000"/>
                    <a:lumOff val="40000"/>
                  </a:schemeClr>
                </a:solidFill>
                <a:latin typeface="Arial Narrow" panose="020B0606020202030204" pitchFamily="34" charset="0"/>
                <a:cs typeface="Arial" panose="020B0604020202020204" pitchFamily="34" charset="0"/>
              </a:rPr>
            </a:br>
            <a:r>
              <a:rPr lang="en-US" sz="1800" u="sng" kern="1200" dirty="0">
                <a:solidFill>
                  <a:schemeClr val="accent6">
                    <a:lumMod val="60000"/>
                    <a:lumOff val="40000"/>
                  </a:schemeClr>
                </a:solidFill>
                <a:latin typeface="Arial Narrow" panose="020B0606020202030204" pitchFamily="34" charset="0"/>
                <a:cs typeface="Arial" panose="020B0604020202020204" pitchFamily="34" charset="0"/>
              </a:rPr>
              <a:t>who-s-responsible-in-the-battle-for-internet-freedom.html</a:t>
            </a:r>
          </a:p>
          <a:p>
            <a:r>
              <a:rPr lang="en-US" dirty="0" err="1"/>
              <a:t>Sankin</a:t>
            </a:r>
            <a:r>
              <a:rPr lang="en-US" dirty="0"/>
              <a:t>, A. (2014). “The 6 worst net </a:t>
            </a:r>
            <a:br>
              <a:rPr lang="en-US" dirty="0"/>
            </a:br>
            <a:r>
              <a:rPr lang="en-US" dirty="0"/>
              <a:t>neutrality violations in history.” </a:t>
            </a:r>
            <a:br>
              <a:rPr lang="en-US" dirty="0"/>
            </a:br>
            <a:r>
              <a:rPr lang="en-US" i="1" dirty="0"/>
              <a:t>The Daily Dot.</a:t>
            </a:r>
            <a:br>
              <a:rPr lang="en-US" i="1" dirty="0"/>
            </a:br>
            <a:r>
              <a:rPr lang="en-US" sz="1800" u="sng" kern="1200" dirty="0">
                <a:solidFill>
                  <a:schemeClr val="accent6">
                    <a:lumMod val="60000"/>
                    <a:lumOff val="40000"/>
                  </a:schemeClr>
                </a:solidFill>
                <a:latin typeface="Arial Narrow" panose="020B0606020202030204" pitchFamily="34" charset="0"/>
                <a:cs typeface="Arial" panose="020B0604020202020204" pitchFamily="34" charset="0"/>
              </a:rPr>
              <a:t>https://www.dailydot.com/layer8/net-neutrality-violations-history/</a:t>
            </a:r>
          </a:p>
          <a:p>
            <a:r>
              <a:rPr lang="en-US" dirty="0" err="1"/>
              <a:t>Brodkin</a:t>
            </a:r>
            <a:r>
              <a:rPr lang="en-US" dirty="0"/>
              <a:t>, J. (2017). “FCC explains why public support for net neutrality won’t stop repeal.” </a:t>
            </a:r>
            <a:r>
              <a:rPr lang="en-US" i="1" dirty="0"/>
              <a:t>Ars </a:t>
            </a:r>
            <a:r>
              <a:rPr lang="en-US" i="1" dirty="0" err="1"/>
              <a:t>Technica</a:t>
            </a:r>
            <a:r>
              <a:rPr lang="en-US" dirty="0"/>
              <a:t>. </a:t>
            </a:r>
            <a:br>
              <a:rPr lang="en-US" dirty="0"/>
            </a:br>
            <a:r>
              <a:rPr lang="en-US" sz="1800" u="sng" kern="1200" dirty="0">
                <a:solidFill>
                  <a:schemeClr val="accent6">
                    <a:lumMod val="60000"/>
                    <a:lumOff val="40000"/>
                  </a:schemeClr>
                </a:solidFill>
                <a:latin typeface="Arial Narrow" panose="020B0606020202030204" pitchFamily="34" charset="0"/>
                <a:cs typeface="Arial" panose="020B0604020202020204" pitchFamily="34" charset="0"/>
              </a:rPr>
              <a:t>https://arstechnica.com/tech-policy/2017/11/why-the-fcc-ignored-public-opinion-in-its-push-to-kill-net-neutrality/</a:t>
            </a:r>
          </a:p>
          <a:p>
            <a:r>
              <a:rPr lang="en-US" dirty="0"/>
              <a:t>Reardon, M. (2018). “Why net neutrality supporters are cringing at the AT&amp;T-Time Warner merger.” </a:t>
            </a:r>
            <a:r>
              <a:rPr lang="en-US" dirty="0" err="1"/>
              <a:t>c|net</a:t>
            </a:r>
            <a:r>
              <a:rPr lang="en-US" dirty="0"/>
              <a:t>.</a:t>
            </a:r>
            <a:br>
              <a:rPr lang="en-US" dirty="0"/>
            </a:br>
            <a:r>
              <a:rPr lang="en-US" sz="1800" u="sng" kern="1200" dirty="0">
                <a:solidFill>
                  <a:schemeClr val="accent6">
                    <a:lumMod val="60000"/>
                    <a:lumOff val="40000"/>
                  </a:schemeClr>
                </a:solidFill>
                <a:latin typeface="Arial Narrow" panose="020B0606020202030204" pitchFamily="34" charset="0"/>
                <a:cs typeface="Arial" panose="020B0604020202020204" pitchFamily="34" charset="0"/>
              </a:rPr>
              <a:t>https://www.cnet.com/news/why-net-neutrality-supporters-are-cringing-at-the-at-t-time-warner-merger/</a:t>
            </a:r>
          </a:p>
          <a:p>
            <a:endParaRPr lang="en-US" dirty="0"/>
          </a:p>
        </p:txBody>
      </p:sp>
      <p:pic>
        <p:nvPicPr>
          <p:cNvPr id="27650" name="Picture 2" descr="https://www.iclipart.com/dodl.php?linklokauth=L3RlbXAvYzQwODY4OV9sLmpwZywxNTI5MTk2MTUzLDY2LjIyMC4yMzguMjAyLDAsMCxMTF8wLCxmNTNhMjFmY2EwYTY0MjFhOTQyYmM4NTY0YzdlZDkxOA%3D%3D/c408689_l.jpg">
            <a:extLst>
              <a:ext uri="{FF2B5EF4-FFF2-40B4-BE49-F238E27FC236}">
                <a16:creationId xmlns:a16="http://schemas.microsoft.com/office/drawing/2014/main" id="{32D7240D-D1CB-4014-B30F-B24D8F9E5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257300"/>
            <a:ext cx="2057400" cy="2571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778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6" name="Rectangle 4"/>
          <p:cNvSpPr>
            <a:spLocks noGrp="1" noChangeArrowheads="1"/>
          </p:cNvSpPr>
          <p:nvPr>
            <p:ph type="title"/>
          </p:nvPr>
        </p:nvSpPr>
        <p:spPr>
          <a:xfrm>
            <a:off x="990600" y="152400"/>
            <a:ext cx="7162800" cy="5334000"/>
          </a:xfrm>
        </p:spPr>
        <p:txBody>
          <a:bodyPr/>
          <a:lstStyle/>
          <a:p>
            <a:pPr algn="ctr"/>
            <a:r>
              <a:rPr lang="en-US" sz="8000" dirty="0"/>
              <a:t>Now go and study</a:t>
            </a:r>
          </a:p>
        </p:txBody>
      </p:sp>
      <p:sp>
        <p:nvSpPr>
          <p:cNvPr id="4" name="TextBox 3">
            <a:extLst>
              <a:ext uri="{FF2B5EF4-FFF2-40B4-BE49-F238E27FC236}">
                <a16:creationId xmlns:a16="http://schemas.microsoft.com/office/drawing/2014/main" id="{DE6AF0B2-E7E0-4243-BC5F-7BCCF4D61EAB}"/>
              </a:ext>
            </a:extLst>
          </p:cNvPr>
          <p:cNvSpPr txBox="1"/>
          <p:nvPr/>
        </p:nvSpPr>
        <p:spPr>
          <a:xfrm>
            <a:off x="190500" y="5257800"/>
            <a:ext cx="8763000" cy="1200329"/>
          </a:xfrm>
          <a:prstGeom prst="rect">
            <a:avLst/>
          </a:prstGeom>
          <a:solidFill>
            <a:srgbClr val="FFC000"/>
          </a:solidFill>
          <a:scene3d>
            <a:camera prst="orthographicFront"/>
            <a:lightRig rig="threePt" dir="t"/>
          </a:scene3d>
          <a:sp3d>
            <a:bevelT/>
          </a:sp3d>
        </p:spPr>
        <p:txBody>
          <a:bodyPr wrap="square" rtlCol="0">
            <a:spAutoFit/>
          </a:bodyPr>
          <a:lstStyle/>
          <a:p>
            <a:pPr algn="ctr"/>
            <a:r>
              <a:rPr lang="en-US" sz="2400" dirty="0">
                <a:cs typeface="Arial" panose="020B0604020202020204" pitchFamily="34" charset="0"/>
              </a:rPr>
              <a:t>These notes are available as PPTX and PDF files online at</a:t>
            </a:r>
          </a:p>
          <a:p>
            <a:pPr algn="ctr"/>
            <a:r>
              <a:rPr lang="en-US" sz="2400" dirty="0">
                <a:cs typeface="Arial" panose="020B0604020202020204" pitchFamily="34" charset="0"/>
              </a:rPr>
              <a:t>&lt; </a:t>
            </a:r>
            <a:r>
              <a:rPr lang="en-US" sz="1800" u="sng" dirty="0">
                <a:solidFill>
                  <a:schemeClr val="accent6"/>
                </a:solidFill>
                <a:latin typeface="Arial Narrow" panose="020B0606020202030204" pitchFamily="34" charset="0"/>
                <a:cs typeface="Arial" panose="020B0604020202020204" pitchFamily="34" charset="0"/>
              </a:rPr>
              <a:t>http://www.mekabay.com/courses/academic/norwich/cs407/cs407_lectures/index.htm</a:t>
            </a:r>
            <a:r>
              <a:rPr lang="en-US" sz="2400" dirty="0">
                <a:cs typeface="Arial" panose="020B0604020202020204" pitchFamily="34" charset="0"/>
              </a:rPr>
              <a:t> &gt; </a:t>
            </a:r>
            <a:br>
              <a:rPr lang="en-US" sz="2400" dirty="0">
                <a:cs typeface="Arial" panose="020B0604020202020204" pitchFamily="34" charset="0"/>
              </a:rPr>
            </a:br>
            <a:r>
              <a:rPr lang="en-US" sz="2400" dirty="0">
                <a:cs typeface="Arial" panose="020B0604020202020204" pitchFamily="34" charset="0"/>
              </a:rPr>
              <a:t>  or use the abbreviation: &lt;</a:t>
            </a:r>
            <a:r>
              <a:rPr lang="en-US" sz="2400" b="0" dirty="0">
                <a:cs typeface="Arial" panose="020B0604020202020204" pitchFamily="34" charset="0"/>
              </a:rPr>
              <a:t> </a:t>
            </a:r>
            <a:r>
              <a:rPr lang="en-US" sz="1800" u="sng" dirty="0">
                <a:solidFill>
                  <a:schemeClr val="accent6"/>
                </a:solidFill>
                <a:latin typeface="Arial Narrow" panose="020B0606020202030204" pitchFamily="34" charset="0"/>
              </a:rPr>
              <a:t>http://tinyurl.com/ybx2yykx</a:t>
            </a:r>
            <a:r>
              <a:rPr lang="en-US" sz="1800" dirty="0">
                <a:solidFill>
                  <a:schemeClr val="accent6"/>
                </a:solidFill>
                <a:latin typeface="Arial Narrow" panose="020B0606020202030204" pitchFamily="34" charset="0"/>
              </a:rPr>
              <a:t> </a:t>
            </a:r>
            <a:r>
              <a:rPr lang="en-US" sz="2400" dirty="0">
                <a:latin typeface="Arial Narrow" panose="020B0606020202030204" pitchFamily="34" charset="0"/>
              </a:rPr>
              <a:t>&gt;.</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B55FE-5BCB-4C5A-8AEE-4479D823AC27}"/>
              </a:ext>
            </a:extLst>
          </p:cNvPr>
          <p:cNvSpPr>
            <a:spLocks noGrp="1"/>
          </p:cNvSpPr>
          <p:nvPr>
            <p:ph type="title"/>
          </p:nvPr>
        </p:nvSpPr>
        <p:spPr>
          <a:xfrm>
            <a:off x="228600" y="152400"/>
            <a:ext cx="7924800" cy="1143000"/>
          </a:xfrm>
        </p:spPr>
        <p:txBody>
          <a:bodyPr/>
          <a:lstStyle/>
          <a:p>
            <a:r>
              <a:rPr lang="en-US" dirty="0"/>
              <a:t>47 USC §153 (11)</a:t>
            </a:r>
          </a:p>
        </p:txBody>
      </p:sp>
      <p:sp>
        <p:nvSpPr>
          <p:cNvPr id="3" name="Content Placeholder 2">
            <a:extLst>
              <a:ext uri="{FF2B5EF4-FFF2-40B4-BE49-F238E27FC236}">
                <a16:creationId xmlns:a16="http://schemas.microsoft.com/office/drawing/2014/main" id="{6C9BBA13-6813-4598-A086-4CDC207533C7}"/>
              </a:ext>
            </a:extLst>
          </p:cNvPr>
          <p:cNvSpPr>
            <a:spLocks noGrp="1"/>
          </p:cNvSpPr>
          <p:nvPr>
            <p:ph idx="1"/>
          </p:nvPr>
        </p:nvSpPr>
        <p:spPr>
          <a:xfrm>
            <a:off x="228600" y="1143000"/>
            <a:ext cx="7924800" cy="5181600"/>
          </a:xfrm>
        </p:spPr>
        <p:txBody>
          <a:bodyPr/>
          <a:lstStyle/>
          <a:p>
            <a:pPr marL="0" indent="0">
              <a:buNone/>
            </a:pPr>
            <a:r>
              <a:rPr lang="en-US" sz="3200" i="1" dirty="0"/>
              <a:t>The term “common carrier” or “carrier” means any person engaged as a common carrier for hire, in interstate or foreign communication by wire or radio or interstate or foreign radio transmission of energy, except where reference is made to common carriers not subject to this chapter; but a person engaged in radio broadcasting shall not, insofar as such person is so engaged, be deemed a common carrier.</a:t>
            </a:r>
          </a:p>
        </p:txBody>
      </p:sp>
    </p:spTree>
    <p:extLst>
      <p:ext uri="{BB962C8B-B14F-4D97-AF65-F5344CB8AC3E}">
        <p14:creationId xmlns:p14="http://schemas.microsoft.com/office/powerpoint/2010/main" val="176727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44C3C-C988-4F0F-A105-9E28C8398003}"/>
              </a:ext>
            </a:extLst>
          </p:cNvPr>
          <p:cNvSpPr>
            <a:spLocks noGrp="1"/>
          </p:cNvSpPr>
          <p:nvPr>
            <p:ph type="title"/>
          </p:nvPr>
        </p:nvSpPr>
        <p:spPr>
          <a:xfrm>
            <a:off x="228600" y="152400"/>
            <a:ext cx="7924800" cy="1143000"/>
          </a:xfrm>
        </p:spPr>
        <p:txBody>
          <a:bodyPr/>
          <a:lstStyle/>
          <a:p>
            <a:r>
              <a:rPr lang="en-US" dirty="0"/>
              <a:t>47 USC § 202 (a)</a:t>
            </a:r>
          </a:p>
        </p:txBody>
      </p:sp>
      <p:sp>
        <p:nvSpPr>
          <p:cNvPr id="3" name="Content Placeholder 2">
            <a:extLst>
              <a:ext uri="{FF2B5EF4-FFF2-40B4-BE49-F238E27FC236}">
                <a16:creationId xmlns:a16="http://schemas.microsoft.com/office/drawing/2014/main" id="{0CE96AE3-6EC4-4C31-AFBC-EB68938AFF9E}"/>
              </a:ext>
            </a:extLst>
          </p:cNvPr>
          <p:cNvSpPr>
            <a:spLocks noGrp="1"/>
          </p:cNvSpPr>
          <p:nvPr>
            <p:ph idx="1"/>
          </p:nvPr>
        </p:nvSpPr>
        <p:spPr>
          <a:xfrm>
            <a:off x="228600" y="1143000"/>
            <a:ext cx="8686800" cy="5562600"/>
          </a:xfrm>
        </p:spPr>
        <p:txBody>
          <a:bodyPr/>
          <a:lstStyle/>
          <a:p>
            <a:pPr marL="0" indent="0">
              <a:buNone/>
            </a:pPr>
            <a:r>
              <a:rPr lang="en-US" sz="3000" i="1" dirty="0"/>
              <a:t>It shall be unlawful for any common carrier to make any unjust or unreasonable discrimination in charges, practices, classifications, regulations, facilities, or services for or in connection with like communication service, directly or indirectly, by any means or device, or to make or give any undue or unreasonable preference or advantage to any particular person, class of persons, or locality, or to subject any particular person, class of persons, or locality to any undue or unreasonable prejudice or disadvantage.</a:t>
            </a:r>
          </a:p>
        </p:txBody>
      </p:sp>
    </p:spTree>
    <p:extLst>
      <p:ext uri="{BB962C8B-B14F-4D97-AF65-F5344CB8AC3E}">
        <p14:creationId xmlns:p14="http://schemas.microsoft.com/office/powerpoint/2010/main" val="652295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5DEE4-BBEE-43A6-AA70-BBEDDF72C709}"/>
              </a:ext>
            </a:extLst>
          </p:cNvPr>
          <p:cNvSpPr>
            <a:spLocks noGrp="1"/>
          </p:cNvSpPr>
          <p:nvPr>
            <p:ph type="title"/>
          </p:nvPr>
        </p:nvSpPr>
        <p:spPr/>
        <p:txBody>
          <a:bodyPr/>
          <a:lstStyle/>
          <a:p>
            <a:r>
              <a:rPr lang="en-US" dirty="0"/>
              <a:t>Telecommunications Status</a:t>
            </a:r>
          </a:p>
        </p:txBody>
      </p:sp>
      <p:sp>
        <p:nvSpPr>
          <p:cNvPr id="3" name="Content Placeholder 2">
            <a:extLst>
              <a:ext uri="{FF2B5EF4-FFF2-40B4-BE49-F238E27FC236}">
                <a16:creationId xmlns:a16="http://schemas.microsoft.com/office/drawing/2014/main" id="{49AE7CB6-FDCA-4026-A27A-03C54D4E5103}"/>
              </a:ext>
            </a:extLst>
          </p:cNvPr>
          <p:cNvSpPr>
            <a:spLocks noGrp="1"/>
          </p:cNvSpPr>
          <p:nvPr>
            <p:ph idx="1"/>
          </p:nvPr>
        </p:nvSpPr>
        <p:spPr>
          <a:xfrm>
            <a:off x="990600" y="1447800"/>
            <a:ext cx="7162800" cy="4648200"/>
          </a:xfrm>
        </p:spPr>
        <p:txBody>
          <a:bodyPr/>
          <a:lstStyle/>
          <a:p>
            <a:r>
              <a:rPr lang="en-US" dirty="0"/>
              <a:t>Common-carrier status applied to</a:t>
            </a:r>
          </a:p>
          <a:p>
            <a:pPr lvl="1"/>
            <a:r>
              <a:rPr lang="en-US" dirty="0"/>
              <a:t>Telegraph</a:t>
            </a:r>
          </a:p>
          <a:p>
            <a:pPr lvl="1"/>
            <a:r>
              <a:rPr lang="en-US" dirty="0"/>
              <a:t>Telephone</a:t>
            </a:r>
          </a:p>
          <a:p>
            <a:pPr lvl="1"/>
            <a:r>
              <a:rPr lang="en-US" dirty="0"/>
              <a:t>Internet Service Provider (ISP)</a:t>
            </a:r>
          </a:p>
          <a:p>
            <a:r>
              <a:rPr lang="en-US" dirty="0"/>
              <a:t>E.g., AT&amp;T or Verizon could not discriminate among content providers</a:t>
            </a:r>
          </a:p>
          <a:p>
            <a:pPr lvl="1"/>
            <a:r>
              <a:rPr lang="en-US" dirty="0"/>
              <a:t>Netflix could not pay more for higher bandwidth than YouTube</a:t>
            </a:r>
          </a:p>
          <a:p>
            <a:pPr lvl="1"/>
            <a:r>
              <a:rPr lang="en-US" dirty="0"/>
              <a:t>Could not slow down access to small Websites (e.g., </a:t>
            </a:r>
            <a:r>
              <a:rPr lang="en-US" u="sng" dirty="0">
                <a:solidFill>
                  <a:schemeClr val="accent6"/>
                </a:solidFill>
                <a:latin typeface="Arial Narrow" panose="020B0606020202030204" pitchFamily="34" charset="0"/>
              </a:rPr>
              <a:t>mekabay.com</a:t>
            </a:r>
            <a:r>
              <a:rPr lang="en-US" dirty="0"/>
              <a:t>) while speeding up access to big sites (e.g., </a:t>
            </a:r>
            <a:r>
              <a:rPr lang="en-US" u="sng" dirty="0">
                <a:solidFill>
                  <a:schemeClr val="accent6"/>
                </a:solidFill>
                <a:latin typeface="Arial Narrow" panose="020B0606020202030204" pitchFamily="34" charset="0"/>
              </a:rPr>
              <a:t>AMAZON.COM</a:t>
            </a:r>
            <a:r>
              <a:rPr lang="en-US" dirty="0"/>
              <a:t>)</a:t>
            </a:r>
            <a:endParaRPr lang="en-US" u="sng" dirty="0">
              <a:solidFill>
                <a:schemeClr val="accent6"/>
              </a:solidFill>
              <a:latin typeface="Arial Narrow" panose="020B0606020202030204" pitchFamily="34" charset="0"/>
            </a:endParaRPr>
          </a:p>
        </p:txBody>
      </p:sp>
      <p:pic>
        <p:nvPicPr>
          <p:cNvPr id="2050" name="Picture 2" descr="https://www.iclipart.com/dodl.php?linklokauth=L3RlbXAvYzEwMDIwOTJfbC5qcGcsMTUyOTE4ODUwNSw2Ni4yMjAuMjM4LjIwMiwwLDAsTExfMCwsZjBmNmFiZjRmZmFlZjNmNWJhZjliMmE2OWM2MTM1NmQ%3D/c1002092_l.jpg">
            <a:extLst>
              <a:ext uri="{FF2B5EF4-FFF2-40B4-BE49-F238E27FC236}">
                <a16:creationId xmlns:a16="http://schemas.microsoft.com/office/drawing/2014/main" id="{2C695830-346C-4DD8-8185-816E0ABD2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00200"/>
            <a:ext cx="2523418" cy="1417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54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D1733-8D47-47D3-824D-0D53A4E710A7}"/>
              </a:ext>
            </a:extLst>
          </p:cNvPr>
          <p:cNvSpPr>
            <a:spLocks noGrp="1"/>
          </p:cNvSpPr>
          <p:nvPr>
            <p:ph type="title"/>
          </p:nvPr>
        </p:nvSpPr>
        <p:spPr>
          <a:xfrm>
            <a:off x="381000" y="152400"/>
            <a:ext cx="7772400" cy="1143000"/>
          </a:xfrm>
        </p:spPr>
        <p:txBody>
          <a:bodyPr/>
          <a:lstStyle/>
          <a:p>
            <a:r>
              <a:rPr lang="en-US" dirty="0"/>
              <a:t>Defining Net Neutrality</a:t>
            </a:r>
          </a:p>
        </p:txBody>
      </p:sp>
      <p:sp>
        <p:nvSpPr>
          <p:cNvPr id="3" name="Content Placeholder 2">
            <a:extLst>
              <a:ext uri="{FF2B5EF4-FFF2-40B4-BE49-F238E27FC236}">
                <a16:creationId xmlns:a16="http://schemas.microsoft.com/office/drawing/2014/main" id="{D4F08C42-373F-4838-92E8-4EFC8E46FB78}"/>
              </a:ext>
            </a:extLst>
          </p:cNvPr>
          <p:cNvSpPr>
            <a:spLocks noGrp="1"/>
          </p:cNvSpPr>
          <p:nvPr>
            <p:ph idx="1"/>
          </p:nvPr>
        </p:nvSpPr>
        <p:spPr>
          <a:xfrm>
            <a:off x="304800" y="1219200"/>
            <a:ext cx="7846291" cy="5334000"/>
          </a:xfrm>
        </p:spPr>
        <p:txBody>
          <a:bodyPr/>
          <a:lstStyle/>
          <a:p>
            <a:pPr marL="0" indent="0">
              <a:buNone/>
            </a:pPr>
            <a:r>
              <a:rPr lang="en-US" sz="3200" i="1" dirty="0"/>
              <a:t>Net neutrality is the absence </a:t>
            </a:r>
            <a:br>
              <a:rPr lang="en-US" sz="3200" i="1" dirty="0"/>
            </a:br>
            <a:r>
              <a:rPr lang="en-US" sz="3200" i="1" dirty="0"/>
              <a:t>of restrictions placed on the transmission of content by </a:t>
            </a:r>
            <a:br>
              <a:rPr lang="en-US" sz="3200" i="1" dirty="0"/>
            </a:br>
            <a:r>
              <a:rPr lang="en-US" sz="3200" i="1" dirty="0"/>
              <a:t>the major ISPs that provide </a:t>
            </a:r>
            <a:br>
              <a:rPr lang="en-US" sz="3200" i="1" dirty="0"/>
            </a:br>
            <a:r>
              <a:rPr lang="en-US" sz="3200" i="1" dirty="0"/>
              <a:t>service to millions of homes and offices.  It means all packets are delivered on a first-come, first-served basis regardless from where they originate.</a:t>
            </a:r>
          </a:p>
          <a:p>
            <a:pPr marL="0" indent="0">
              <a:buNone/>
            </a:pPr>
            <a:endParaRPr lang="en-US" i="1" dirty="0"/>
          </a:p>
          <a:p>
            <a:pPr marL="0" indent="0">
              <a:buNone/>
            </a:pPr>
            <a:r>
              <a:rPr lang="en-US" i="1" dirty="0"/>
              <a:t>	From </a:t>
            </a:r>
            <a:r>
              <a:rPr lang="en-US" dirty="0"/>
              <a:t>Computer Desktop Encyclopedia</a:t>
            </a:r>
            <a:br>
              <a:rPr lang="en-US" dirty="0"/>
            </a:br>
            <a:r>
              <a:rPr lang="en-US" dirty="0"/>
              <a:t>	</a:t>
            </a:r>
            <a:r>
              <a:rPr lang="en-US" u="sng" dirty="0">
                <a:solidFill>
                  <a:schemeClr val="accent6"/>
                </a:solidFill>
                <a:latin typeface="Arial Narrow" panose="020B0606020202030204" pitchFamily="34" charset="0"/>
              </a:rPr>
              <a:t>http://www.computerlanguage.com/</a:t>
            </a:r>
          </a:p>
        </p:txBody>
      </p:sp>
      <p:pic>
        <p:nvPicPr>
          <p:cNvPr id="4" name="Picture 3">
            <a:extLst>
              <a:ext uri="{FF2B5EF4-FFF2-40B4-BE49-F238E27FC236}">
                <a16:creationId xmlns:a16="http://schemas.microsoft.com/office/drawing/2014/main" id="{96B4C188-71AE-4836-B79E-37A849B44268}"/>
              </a:ext>
            </a:extLst>
          </p:cNvPr>
          <p:cNvPicPr>
            <a:picLocks noChangeAspect="1"/>
          </p:cNvPicPr>
          <p:nvPr/>
        </p:nvPicPr>
        <p:blipFill>
          <a:blip r:embed="rId3"/>
          <a:stretch>
            <a:fillRect/>
          </a:stretch>
        </p:blipFill>
        <p:spPr>
          <a:xfrm>
            <a:off x="6248400" y="952500"/>
            <a:ext cx="2717110" cy="205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1670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68A12-9ABA-4F9F-8118-87B0364DE9FE}"/>
              </a:ext>
            </a:extLst>
          </p:cNvPr>
          <p:cNvSpPr>
            <a:spLocks noGrp="1"/>
          </p:cNvSpPr>
          <p:nvPr>
            <p:ph type="title"/>
          </p:nvPr>
        </p:nvSpPr>
        <p:spPr/>
        <p:txBody>
          <a:bodyPr/>
          <a:lstStyle/>
          <a:p>
            <a:r>
              <a:rPr lang="en-US" dirty="0"/>
              <a:t>Arguments In Favor of Repeal</a:t>
            </a:r>
          </a:p>
        </p:txBody>
      </p:sp>
      <p:sp>
        <p:nvSpPr>
          <p:cNvPr id="3" name="Content Placeholder 2">
            <a:extLst>
              <a:ext uri="{FF2B5EF4-FFF2-40B4-BE49-F238E27FC236}">
                <a16:creationId xmlns:a16="http://schemas.microsoft.com/office/drawing/2014/main" id="{DA7183C1-B72E-43B3-BF10-AF69DFFAD4B6}"/>
              </a:ext>
            </a:extLst>
          </p:cNvPr>
          <p:cNvSpPr>
            <a:spLocks noGrp="1"/>
          </p:cNvSpPr>
          <p:nvPr>
            <p:ph idx="1"/>
          </p:nvPr>
        </p:nvSpPr>
        <p:spPr>
          <a:xfrm>
            <a:off x="990600" y="1447800"/>
            <a:ext cx="7162800" cy="4876800"/>
          </a:xfrm>
        </p:spPr>
        <p:txBody>
          <a:bodyPr/>
          <a:lstStyle/>
          <a:p>
            <a:r>
              <a:rPr lang="en-US" dirty="0"/>
              <a:t>Contribute to lively competitive marketplace</a:t>
            </a:r>
          </a:p>
          <a:p>
            <a:r>
              <a:rPr lang="en-US" dirty="0"/>
              <a:t>New offerings for consumers</a:t>
            </a:r>
          </a:p>
          <a:p>
            <a:r>
              <a:rPr lang="en-US" dirty="0"/>
              <a:t>Ability for suppliers of content to benefit from higher bandwidth by paying fees</a:t>
            </a:r>
          </a:p>
          <a:p>
            <a:r>
              <a:rPr lang="en-US" dirty="0"/>
              <a:t>Users could pay less </a:t>
            </a:r>
            <a:br>
              <a:rPr lang="en-US" dirty="0"/>
            </a:br>
            <a:r>
              <a:rPr lang="en-US" dirty="0"/>
              <a:t>for Internet access</a:t>
            </a:r>
          </a:p>
          <a:p>
            <a:r>
              <a:rPr lang="en-US" dirty="0"/>
              <a:t>ISP profits could </a:t>
            </a:r>
            <a:br>
              <a:rPr lang="en-US" dirty="0"/>
            </a:br>
            <a:r>
              <a:rPr lang="en-US" dirty="0"/>
              <a:t>increase</a:t>
            </a:r>
          </a:p>
          <a:p>
            <a:r>
              <a:rPr lang="en-US" dirty="0"/>
              <a:t>High-bandwidth </a:t>
            </a:r>
            <a:br>
              <a:rPr lang="en-US" dirty="0"/>
            </a:br>
            <a:r>
              <a:rPr lang="en-US" dirty="0"/>
              <a:t>content suppliers </a:t>
            </a:r>
            <a:br>
              <a:rPr lang="en-US" dirty="0"/>
            </a:br>
            <a:r>
              <a:rPr lang="en-US" dirty="0"/>
              <a:t>could benefit</a:t>
            </a:r>
          </a:p>
        </p:txBody>
      </p:sp>
      <p:pic>
        <p:nvPicPr>
          <p:cNvPr id="4098" name="Picture 2" descr="https://www.iclipart.com/dodl.php?linklokauth=L3RlbXAvYzE1NjgwOTVfYi5qcGcsMTUyOTE4ODk1MCw2Ni4yMjAuMjM4LjIwMiwwLDAsTExfMCwsZWU2NDJmNjBjNGJiZWJiODkzZWU0ODJiOWQwNTk3NTc%3D/c1568095_b.jpg">
            <a:extLst>
              <a:ext uri="{FF2B5EF4-FFF2-40B4-BE49-F238E27FC236}">
                <a16:creationId xmlns:a16="http://schemas.microsoft.com/office/drawing/2014/main" id="{96FBC6CF-DCD4-4F37-899C-1CABBCB66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002" y="3352800"/>
            <a:ext cx="4295998" cy="32112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218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C17C-1F7E-419C-ABE6-598B2EDB59CC}"/>
              </a:ext>
            </a:extLst>
          </p:cNvPr>
          <p:cNvSpPr>
            <a:spLocks noGrp="1"/>
          </p:cNvSpPr>
          <p:nvPr>
            <p:ph type="title"/>
          </p:nvPr>
        </p:nvSpPr>
        <p:spPr/>
        <p:txBody>
          <a:bodyPr/>
          <a:lstStyle/>
          <a:p>
            <a:r>
              <a:rPr lang="en-US" dirty="0"/>
              <a:t>Counter-Arguments</a:t>
            </a:r>
          </a:p>
        </p:txBody>
      </p:sp>
      <p:sp>
        <p:nvSpPr>
          <p:cNvPr id="3" name="Content Placeholder 2">
            <a:extLst>
              <a:ext uri="{FF2B5EF4-FFF2-40B4-BE49-F238E27FC236}">
                <a16:creationId xmlns:a16="http://schemas.microsoft.com/office/drawing/2014/main" id="{7341ABCD-087B-4588-9140-E8F2B5C4FD3B}"/>
              </a:ext>
            </a:extLst>
          </p:cNvPr>
          <p:cNvSpPr>
            <a:spLocks noGrp="1"/>
          </p:cNvSpPr>
          <p:nvPr>
            <p:ph idx="1"/>
          </p:nvPr>
        </p:nvSpPr>
        <p:spPr>
          <a:xfrm>
            <a:off x="990600" y="1447800"/>
            <a:ext cx="7162800" cy="4876800"/>
          </a:xfrm>
        </p:spPr>
        <p:txBody>
          <a:bodyPr/>
          <a:lstStyle/>
          <a:p>
            <a:pPr rtl="0" eaLnBrk="0" fontAlgn="base" hangingPunct="0"/>
            <a:r>
              <a:rPr lang="en-US" sz="2400" b="1" dirty="0">
                <a:solidFill>
                  <a:schemeClr val="tx1"/>
                </a:solidFill>
                <a:effectLst/>
                <a:latin typeface="+mn-lt"/>
                <a:ea typeface="+mn-ea"/>
                <a:cs typeface="+mn-cs"/>
              </a:rPr>
              <a:t>Not all supposedly competitive industries benefit consumers</a:t>
            </a:r>
          </a:p>
          <a:p>
            <a:pPr lvl="1"/>
            <a:r>
              <a:rPr lang="en-US" dirty="0"/>
              <a:t>C</a:t>
            </a:r>
            <a:r>
              <a:rPr lang="en-US" b="1" dirty="0">
                <a:solidFill>
                  <a:schemeClr val="tx1"/>
                </a:solidFill>
                <a:effectLst/>
                <a:latin typeface="+mn-lt"/>
                <a:ea typeface="+mn-ea"/>
                <a:cs typeface="+mn-cs"/>
              </a:rPr>
              <a:t>onsider PHARMA in US</a:t>
            </a:r>
            <a:endParaRPr lang="en-US" dirty="0">
              <a:effectLst/>
            </a:endParaRPr>
          </a:p>
          <a:p>
            <a:r>
              <a:rPr lang="en-US" dirty="0"/>
              <a:t>Since ISPs are no longer common carriers, what will prevent political discrimination among information sources?</a:t>
            </a:r>
          </a:p>
          <a:p>
            <a:pPr lvl="1"/>
            <a:r>
              <a:rPr lang="en-US" dirty="0"/>
              <a:t>How about 30-second wait times for </a:t>
            </a:r>
            <a:r>
              <a:rPr lang="en-US" i="1" dirty="0"/>
              <a:t>New York Times</a:t>
            </a:r>
            <a:r>
              <a:rPr lang="en-US" dirty="0"/>
              <a:t> articles v </a:t>
            </a:r>
          </a:p>
          <a:p>
            <a:pPr lvl="1"/>
            <a:r>
              <a:rPr lang="en-US" dirty="0"/>
              <a:t>0.3 second wait for </a:t>
            </a:r>
            <a:r>
              <a:rPr lang="en-US" i="1" dirty="0"/>
              <a:t>Breitbart News Network</a:t>
            </a:r>
            <a:r>
              <a:rPr lang="en-US" dirty="0"/>
              <a:t>?</a:t>
            </a:r>
          </a:p>
          <a:p>
            <a:pPr lvl="1"/>
            <a:r>
              <a:rPr lang="en-US" dirty="0"/>
              <a:t>(Substitute your own preferences)</a:t>
            </a:r>
          </a:p>
        </p:txBody>
      </p:sp>
      <p:sp>
        <p:nvSpPr>
          <p:cNvPr id="4" name="Rectangle 3">
            <a:extLst>
              <a:ext uri="{FF2B5EF4-FFF2-40B4-BE49-F238E27FC236}">
                <a16:creationId xmlns:a16="http://schemas.microsoft.com/office/drawing/2014/main" id="{D268C3C7-5531-4F00-8D68-4A1E92EE9FFF}"/>
              </a:ext>
            </a:extLst>
          </p:cNvPr>
          <p:cNvSpPr/>
          <p:nvPr/>
        </p:nvSpPr>
        <p:spPr>
          <a:xfrm>
            <a:off x="7102985" y="1600200"/>
            <a:ext cx="2100829" cy="1200329"/>
          </a:xfrm>
          <a:prstGeom prst="rect">
            <a:avLst/>
          </a:prstGeom>
          <a:noFill/>
        </p:spPr>
        <p:txBody>
          <a:bodyPr wrap="square" lIns="91440" tIns="45720" rIns="91440" bIns="45720">
            <a:spAutoFit/>
          </a:bodyPr>
          <a:lstStyle/>
          <a:p>
            <a:pPr algn="ctr"/>
            <a:r>
              <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pic>
        <p:nvPicPr>
          <p:cNvPr id="5122" name="Picture 2" descr="https://www.iclipart.com/dodl.php?linklokauth=L3RlbXAvYzUwNjIxNF9sLmpwZywxNTI5MTg5MjMxLDY2LjIyMC4yMzguMjAyLDAsMCxMTF8wLCwyMjllMWRlNTgwNTVlYzllMmU3NThjYTcwZTdmM2JlYw%3D%3D/c506214_l.jpg">
            <a:extLst>
              <a:ext uri="{FF2B5EF4-FFF2-40B4-BE49-F238E27FC236}">
                <a16:creationId xmlns:a16="http://schemas.microsoft.com/office/drawing/2014/main" id="{68AFFC0A-3785-490D-A914-60135945F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175466"/>
            <a:ext cx="1828800" cy="2499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969619"/>
      </p:ext>
    </p:extLst>
  </p:cSld>
  <p:clrMapOvr>
    <a:masterClrMapping/>
  </p:clrMapOvr>
</p:sld>
</file>

<file path=ppt/theme/theme1.xml><?xml version="1.0" encoding="utf-8"?>
<a:theme xmlns:a="http://schemas.openxmlformats.org/drawingml/2006/main" name="IS 340 Class Notes">
  <a:themeElements>
    <a:clrScheme name="IS 340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IS 340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txDef>
      <a:spPr>
        <a:solidFill>
          <a:srgbClr val="FFC000"/>
        </a:solidFill>
        <a:scene3d>
          <a:camera prst="orthographicFront"/>
          <a:lightRig rig="threePt" dir="t"/>
        </a:scene3d>
        <a:sp3d>
          <a:bevelT/>
        </a:sp3d>
      </a:spPr>
      <a:bodyPr wrap="square" rtlCol="0">
        <a:spAutoFit/>
      </a:bodyPr>
      <a:lstStyle>
        <a:defPPr algn="ctr">
          <a:defRPr sz="1400" u="sng" dirty="0">
            <a:solidFill>
              <a:schemeClr val="accent6">
                <a:lumMod val="60000"/>
                <a:lumOff val="40000"/>
              </a:schemeClr>
            </a:solidFill>
            <a:latin typeface="Arial Narrow" panose="020B0606020202030204" pitchFamily="34" charset="0"/>
          </a:defRPr>
        </a:defPPr>
      </a:lstStyle>
    </a:txDef>
  </a:objectDefaults>
  <a:extraClrSchemeLst>
    <a:extraClrScheme>
      <a:clrScheme name="IS 340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S 340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S 340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S 340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S 340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S 340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S 340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S 340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IS 340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k_lecture.potx" id="{C642FDF2-8CC0-454A-B8BA-0978D12DAF97}" vid="{AE1C18F4-C570-434A-8E82-DE68AA7C908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1433</TotalTime>
  <Words>2456</Words>
  <Application>Microsoft Office PowerPoint</Application>
  <PresentationFormat>On-screen Show (4:3)</PresentationFormat>
  <Paragraphs>306</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Narrow</vt:lpstr>
      <vt:lpstr>Bookman Old Style</vt:lpstr>
      <vt:lpstr>Garamond</vt:lpstr>
      <vt:lpstr>Times New Roman</vt:lpstr>
      <vt:lpstr>Wingdings</vt:lpstr>
      <vt:lpstr>IS 340 Class Notes</vt:lpstr>
      <vt:lpstr>Politics of Cyberspace @ JCOGS Net Neutrality</vt:lpstr>
      <vt:lpstr>Topics</vt:lpstr>
      <vt:lpstr>Common Carrier Status – 1934</vt:lpstr>
      <vt:lpstr>47 USC §153 (11)</vt:lpstr>
      <vt:lpstr>47 USC § 202 (a)</vt:lpstr>
      <vt:lpstr>Telecommunications Status</vt:lpstr>
      <vt:lpstr>Defining Net Neutrality</vt:lpstr>
      <vt:lpstr>Arguments In Favor of Repeal</vt:lpstr>
      <vt:lpstr>Counter-Arguments</vt:lpstr>
      <vt:lpstr>ISP Interference w/ Bandwidth</vt:lpstr>
      <vt:lpstr>Vonage v Madison River (2004)</vt:lpstr>
      <vt:lpstr>Telus v TWU (2005)</vt:lpstr>
      <vt:lpstr>Verizon v NARAL (2007)</vt:lpstr>
      <vt:lpstr>Comcast v BitTorrent (2007)</vt:lpstr>
      <vt:lpstr>Verizon Blocks Tethering (2008)</vt:lpstr>
      <vt:lpstr>Comcast &amp; Microsoft (2010)</vt:lpstr>
      <vt:lpstr>AT&amp;T Blocks Apple Facetime (2012)</vt:lpstr>
      <vt:lpstr>Legal Liability from Non-Neutrality</vt:lpstr>
      <vt:lpstr>Cubby v CompuServe (1991) [1]</vt:lpstr>
      <vt:lpstr>Cubby v CompuServe (1991) [2]</vt:lpstr>
      <vt:lpstr>Stratton Oakmont v Prodigy (1995)</vt:lpstr>
      <vt:lpstr>Blumenthal v Drudge (1998)</vt:lpstr>
      <vt:lpstr>FCC: The Mandate</vt:lpstr>
      <vt:lpstr>FCC Goals</vt:lpstr>
      <vt:lpstr>Promoting Economic Growth and National Leadership</vt:lpstr>
      <vt:lpstr>Protecting Public Interest Goals</vt:lpstr>
      <vt:lpstr>Making Networks Work for Everyone</vt:lpstr>
      <vt:lpstr>Promoting Operational Excellence</vt:lpstr>
      <vt:lpstr>Verizon Lawyer at FCC</vt:lpstr>
      <vt:lpstr>Consolidation – Net Neutrality = Trouble</vt:lpstr>
      <vt:lpstr>Resistance</vt:lpstr>
      <vt:lpstr>For Further Reading</vt:lpstr>
      <vt:lpstr>Now go and study</vt:lpstr>
    </vt:vector>
  </TitlesOfParts>
  <Manager>David Blythe, JD</Manager>
  <Company>Norwich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 Neutrality</dc:title>
  <dc:subject>JCOGS June 2018</dc:subject>
  <dc:creator>M. E. Kabay, PhD, CISSP-ISSMP</dc:creator>
  <cp:keywords/>
  <dc:description/>
  <cp:lastModifiedBy>Mich Kabay</cp:lastModifiedBy>
  <cp:revision>150</cp:revision>
  <cp:lastPrinted>2018-06-16T22:10:05Z</cp:lastPrinted>
  <dcterms:created xsi:type="dcterms:W3CDTF">2002-11-07T01:48:12Z</dcterms:created>
  <dcterms:modified xsi:type="dcterms:W3CDTF">2021-02-05T19:57:44Z</dcterms:modified>
  <cp:category/>
</cp:coreProperties>
</file>