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257" r:id="rId2"/>
    <p:sldId id="580" r:id="rId3"/>
    <p:sldId id="622" r:id="rId4"/>
    <p:sldId id="642" r:id="rId5"/>
    <p:sldId id="641" r:id="rId6"/>
    <p:sldId id="650" r:id="rId7"/>
    <p:sldId id="625" r:id="rId8"/>
    <p:sldId id="621" r:id="rId9"/>
    <p:sldId id="620" r:id="rId10"/>
    <p:sldId id="619" r:id="rId11"/>
    <p:sldId id="618" r:id="rId12"/>
    <p:sldId id="640" r:id="rId13"/>
    <p:sldId id="617" r:id="rId14"/>
    <p:sldId id="623" r:id="rId15"/>
    <p:sldId id="643" r:id="rId16"/>
    <p:sldId id="644" r:id="rId17"/>
    <p:sldId id="645" r:id="rId18"/>
    <p:sldId id="624" r:id="rId19"/>
    <p:sldId id="616" r:id="rId20"/>
    <p:sldId id="646" r:id="rId21"/>
    <p:sldId id="615" r:id="rId22"/>
    <p:sldId id="647" r:id="rId23"/>
    <p:sldId id="648" r:id="rId24"/>
    <p:sldId id="649" r:id="rId25"/>
    <p:sldId id="626" r:id="rId26"/>
    <p:sldId id="614" r:id="rId27"/>
    <p:sldId id="651" r:id="rId28"/>
    <p:sldId id="652" r:id="rId29"/>
    <p:sldId id="627" r:id="rId30"/>
    <p:sldId id="653" r:id="rId31"/>
    <p:sldId id="628" r:id="rId32"/>
    <p:sldId id="654" r:id="rId33"/>
    <p:sldId id="655" r:id="rId34"/>
    <p:sldId id="613" r:id="rId35"/>
    <p:sldId id="656" r:id="rId36"/>
    <p:sldId id="629" r:id="rId37"/>
    <p:sldId id="657" r:id="rId38"/>
    <p:sldId id="612" r:id="rId39"/>
    <p:sldId id="658" r:id="rId40"/>
    <p:sldId id="630" r:id="rId41"/>
    <p:sldId id="635" r:id="rId42"/>
    <p:sldId id="633" r:id="rId43"/>
    <p:sldId id="632" r:id="rId44"/>
    <p:sldId id="631" r:id="rId45"/>
    <p:sldId id="659" r:id="rId46"/>
    <p:sldId id="636" r:id="rId47"/>
    <p:sldId id="637" r:id="rId48"/>
    <p:sldId id="595" r:id="rId49"/>
    <p:sldId id="602" r:id="rId50"/>
    <p:sldId id="610" r:id="rId51"/>
    <p:sldId id="601" r:id="rId52"/>
    <p:sldId id="609" r:id="rId53"/>
    <p:sldId id="638" r:id="rId54"/>
    <p:sldId id="639" r:id="rId55"/>
    <p:sldId id="611" r:id="rId56"/>
    <p:sldId id="593" r:id="rId57"/>
    <p:sldId id="578" r:id="rId58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2034" autoAdjust="0"/>
  </p:normalViewPr>
  <p:slideViewPr>
    <p:cSldViewPr>
      <p:cViewPr varScale="1">
        <p:scale>
          <a:sx n="51" d="100"/>
          <a:sy n="51" d="100"/>
        </p:scale>
        <p:origin x="62" y="3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1201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25"/>
    </p:cViewPr>
  </p:sorterViewPr>
  <p:notesViewPr>
    <p:cSldViewPr>
      <p:cViewPr varScale="1">
        <p:scale>
          <a:sx n="61" d="100"/>
          <a:sy n="61" d="100"/>
        </p:scale>
        <p:origin x="3206" y="6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31.xml"/><Relationship Id="rId39" Type="http://schemas.openxmlformats.org/officeDocument/2006/relationships/slide" Target="slides/slide50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34" Type="http://schemas.openxmlformats.org/officeDocument/2006/relationships/slide" Target="slides/slide44.xml"/><Relationship Id="rId42" Type="http://schemas.openxmlformats.org/officeDocument/2006/relationships/slide" Target="slides/slide5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9.xml"/><Relationship Id="rId33" Type="http://schemas.openxmlformats.org/officeDocument/2006/relationships/slide" Target="slides/slide43.xml"/><Relationship Id="rId38" Type="http://schemas.openxmlformats.org/officeDocument/2006/relationships/slide" Target="slides/slide49.xml"/><Relationship Id="rId46" Type="http://schemas.openxmlformats.org/officeDocument/2006/relationships/slide" Target="slides/slide57.xml"/><Relationship Id="rId2" Type="http://schemas.openxmlformats.org/officeDocument/2006/relationships/slide" Target="slides/slide2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8.xml"/><Relationship Id="rId41" Type="http://schemas.openxmlformats.org/officeDocument/2006/relationships/slide" Target="slides/slide5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6.xml"/><Relationship Id="rId32" Type="http://schemas.openxmlformats.org/officeDocument/2006/relationships/slide" Target="slides/slide42.xml"/><Relationship Id="rId37" Type="http://schemas.openxmlformats.org/officeDocument/2006/relationships/slide" Target="slides/slide48.xml"/><Relationship Id="rId40" Type="http://schemas.openxmlformats.org/officeDocument/2006/relationships/slide" Target="slides/slide51.xml"/><Relationship Id="rId45" Type="http://schemas.openxmlformats.org/officeDocument/2006/relationships/slide" Target="slides/slide56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36.xml"/><Relationship Id="rId36" Type="http://schemas.openxmlformats.org/officeDocument/2006/relationships/slide" Target="slides/slide47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41.xml"/><Relationship Id="rId44" Type="http://schemas.openxmlformats.org/officeDocument/2006/relationships/slide" Target="slides/slide55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34.xml"/><Relationship Id="rId30" Type="http://schemas.openxmlformats.org/officeDocument/2006/relationships/slide" Target="slides/slide40.xml"/><Relationship Id="rId35" Type="http://schemas.openxmlformats.org/officeDocument/2006/relationships/slide" Target="slides/slide46.xml"/><Relationship Id="rId43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POLITICS OF CYBERSPACE @ JCOGS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2018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rights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2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2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2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2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0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9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0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6D7E4-26AA-4C45-91A1-E9ED36FE8B53}" type="slidenum">
              <a:rPr lang="en-US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4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01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0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95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25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8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12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63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43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64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0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74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68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7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1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48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96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90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01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230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05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4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71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42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40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29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017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25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25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63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47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2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9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418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66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032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457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926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389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15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780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9177D26-2DB4-430C-92F2-DB42CFA34E12}" type="slidenum">
              <a:rPr lang="en-US"/>
              <a:pPr/>
              <a:t>57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5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2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2018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3.xml"/><Relationship Id="rId7" Type="http://schemas.openxmlformats.org/officeDocument/2006/relationships/slide" Target="slide5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26.xml"/><Relationship Id="rId7" Type="http://schemas.openxmlformats.org/officeDocument/2006/relationships/slide" Target="slide3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10" Type="http://schemas.openxmlformats.org/officeDocument/2006/relationships/image" Target="../media/image25.jpeg"/><Relationship Id="rId4" Type="http://schemas.openxmlformats.org/officeDocument/2006/relationships/slide" Target="slide29.xml"/><Relationship Id="rId9" Type="http://schemas.openxmlformats.org/officeDocument/2006/relationships/slide" Target="slide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mc3t7k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uzy1235@hotmail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10.xml"/><Relationship Id="rId10" Type="http://schemas.openxmlformats.org/officeDocument/2006/relationships/slide" Target="slide18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4800" i="1" dirty="0"/>
              <a:t>Politics of Cyberspace</a:t>
            </a:r>
            <a:br>
              <a:rPr lang="en-US" sz="4800" dirty="0"/>
            </a:br>
            <a:r>
              <a:rPr lang="en-US" sz="4800" i="1" dirty="0"/>
              <a:t>@ JCOGS</a:t>
            </a:r>
            <a:br>
              <a:rPr lang="en-US" sz="4800" dirty="0"/>
            </a:br>
            <a:r>
              <a:rPr lang="en-US" sz="7200" dirty="0"/>
              <a:t>Disintermediation &amp; Intermediation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Professor of Computer Information Systems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School of Business &amp; Management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College of Professional Schools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Norwich University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5399-5635-4B49-8D9E-8A3B83A6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pPr lvl="0"/>
            <a:r>
              <a:rPr lang="en-US" dirty="0"/>
              <a:t>Christian Bible(s)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A7997A-1AD5-45B4-9D7E-7A8BD9C7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r>
              <a:rPr lang="en-US" sz="2300" dirty="0"/>
              <a:t>Refer to Tanakh as “Old Testament”</a:t>
            </a:r>
          </a:p>
          <a:p>
            <a:r>
              <a:rPr lang="en-US" sz="2300" dirty="0"/>
              <a:t>“New Testament”</a:t>
            </a:r>
          </a:p>
          <a:p>
            <a:pPr lvl="1"/>
            <a:r>
              <a:rPr lang="en-US" sz="2300" dirty="0"/>
              <a:t>Started largely in Aramaic</a:t>
            </a:r>
          </a:p>
          <a:p>
            <a:pPr lvl="1"/>
            <a:r>
              <a:rPr lang="en-US" sz="2300" dirty="0"/>
              <a:t>Mostly completed by 120 CE</a:t>
            </a:r>
          </a:p>
          <a:p>
            <a:r>
              <a:rPr lang="en-US" sz="2300" dirty="0"/>
              <a:t>Official versions defined over centuries</a:t>
            </a:r>
          </a:p>
          <a:p>
            <a:pPr lvl="1"/>
            <a:r>
              <a:rPr lang="en-US" sz="2300" dirty="0"/>
              <a:t>Council of Rome (382)</a:t>
            </a:r>
          </a:p>
          <a:p>
            <a:pPr lvl="1"/>
            <a:r>
              <a:rPr lang="en-US" sz="2300" dirty="0"/>
              <a:t>Councils of Hippo &amp; Carthage (393-419)</a:t>
            </a:r>
          </a:p>
          <a:p>
            <a:pPr lvl="1"/>
            <a:r>
              <a:rPr lang="en-US" sz="2300" dirty="0"/>
              <a:t>Second Council of </a:t>
            </a:r>
            <a:r>
              <a:rPr lang="en-US" sz="2300" dirty="0" err="1"/>
              <a:t>Trullan</a:t>
            </a:r>
            <a:r>
              <a:rPr lang="en-US" sz="2300" dirty="0"/>
              <a:t> (692)</a:t>
            </a:r>
          </a:p>
          <a:p>
            <a:pPr lvl="1"/>
            <a:r>
              <a:rPr lang="en-US" sz="2300" dirty="0"/>
              <a:t>Canons of Florence (1442)</a:t>
            </a:r>
          </a:p>
          <a:p>
            <a:pPr lvl="1"/>
            <a:r>
              <a:rPr lang="en-US" sz="2300" dirty="0"/>
              <a:t>Council of Trent (1545)</a:t>
            </a:r>
          </a:p>
          <a:p>
            <a:r>
              <a:rPr lang="en-US" sz="2300" dirty="0"/>
              <a:t>Protestants defined own canonical versions</a:t>
            </a:r>
          </a:p>
          <a:p>
            <a:pPr lvl="1"/>
            <a:r>
              <a:rPr lang="en-US" sz="2300" dirty="0"/>
              <a:t>Thirty-Nine Articles (1563) [C. of England]</a:t>
            </a:r>
          </a:p>
          <a:p>
            <a:pPr lvl="1"/>
            <a:r>
              <a:rPr lang="en-US" sz="2300" dirty="0"/>
              <a:t>Westminster Confession of Faith (1647) [Calvinism]</a:t>
            </a:r>
          </a:p>
        </p:txBody>
      </p:sp>
      <p:pic>
        <p:nvPicPr>
          <p:cNvPr id="7170" name="Picture 2" descr="Image result for bible">
            <a:extLst>
              <a:ext uri="{FF2B5EF4-FFF2-40B4-BE49-F238E27FC236}">
                <a16:creationId xmlns:a16="http://schemas.microsoft.com/office/drawing/2014/main" id="{9699EC6C-5F27-4529-A7E7-E09EC84B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8575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9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FF2D-F12F-4873-BC21-3E0F9616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Catholic Church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34C9AD-A772-425A-B02B-F7BB87B1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029200"/>
          </a:xfrm>
        </p:spPr>
        <p:txBody>
          <a:bodyPr/>
          <a:lstStyle/>
          <a:p>
            <a:r>
              <a:rPr lang="en-US" i="1" dirty="0"/>
              <a:t>Nihil obstat</a:t>
            </a:r>
            <a:r>
              <a:rPr lang="en-US" dirty="0"/>
              <a:t> = “No impediment”</a:t>
            </a:r>
          </a:p>
          <a:p>
            <a:pPr lvl="1"/>
            <a:r>
              <a:rPr lang="en-US" i="1" dirty="0"/>
              <a:t>Censor </a:t>
            </a:r>
            <a:r>
              <a:rPr lang="en-US" i="1" dirty="0" err="1"/>
              <a:t>librorum</a:t>
            </a:r>
            <a:r>
              <a:rPr lang="en-US" dirty="0"/>
              <a:t> issues approval</a:t>
            </a:r>
            <a:endParaRPr lang="en-US" i="1" dirty="0"/>
          </a:p>
          <a:p>
            <a:r>
              <a:rPr lang="en-US" i="1" dirty="0"/>
              <a:t>Imprimatur</a:t>
            </a:r>
            <a:r>
              <a:rPr lang="en-US" dirty="0"/>
              <a:t> = “Let it be printed”</a:t>
            </a:r>
          </a:p>
          <a:p>
            <a:pPr lvl="1"/>
            <a:r>
              <a:rPr lang="en-US" dirty="0"/>
              <a:t>Bishop and other clerics have authority to approve publication or deny it</a:t>
            </a:r>
          </a:p>
          <a:p>
            <a:pPr lvl="1"/>
            <a:r>
              <a:rPr lang="en-US" dirty="0"/>
              <a:t>Applies to religious topics relevant to Catholicism</a:t>
            </a:r>
          </a:p>
          <a:p>
            <a:pPr lvl="1"/>
            <a:r>
              <a:rPr lang="en-US" dirty="0"/>
              <a:t>Book is free of </a:t>
            </a:r>
            <a:br>
              <a:rPr lang="en-US" dirty="0"/>
            </a:br>
            <a:r>
              <a:rPr lang="en-US" dirty="0"/>
              <a:t>doctrinal or moral </a:t>
            </a:r>
            <a:br>
              <a:rPr lang="en-US" dirty="0"/>
            </a:br>
            <a:r>
              <a:rPr lang="en-US" dirty="0"/>
              <a:t>error</a:t>
            </a:r>
          </a:p>
          <a:p>
            <a:pPr lvl="1"/>
            <a:r>
              <a:rPr lang="en-US" dirty="0"/>
              <a:t>Does not imply </a:t>
            </a:r>
            <a:br>
              <a:rPr lang="en-US" dirty="0"/>
            </a:br>
            <a:r>
              <a:rPr lang="en-US" dirty="0"/>
              <a:t>agreement w/ </a:t>
            </a:r>
            <a:br>
              <a:rPr lang="en-US" dirty="0"/>
            </a:br>
            <a:r>
              <a:rPr lang="en-US" dirty="0"/>
              <a:t>ideas</a:t>
            </a:r>
          </a:p>
        </p:txBody>
      </p:sp>
      <p:pic>
        <p:nvPicPr>
          <p:cNvPr id="8194" name="Picture 2" descr="Image result for catholicism">
            <a:extLst>
              <a:ext uri="{FF2B5EF4-FFF2-40B4-BE49-F238E27FC236}">
                <a16:creationId xmlns:a16="http://schemas.microsoft.com/office/drawing/2014/main" id="{9772DE5E-2EDC-4D80-9459-55500B3D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50" y="3810000"/>
            <a:ext cx="49784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6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CDC5-1D6F-477B-BD7F-91FC698C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r>
              <a:rPr lang="en-US" dirty="0"/>
              <a:t>Anglican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7427-FAEC-4729-8755-AFC92D195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5029200"/>
          </a:xfrm>
        </p:spPr>
        <p:txBody>
          <a:bodyPr/>
          <a:lstStyle/>
          <a:p>
            <a:r>
              <a:rPr lang="en-US" dirty="0"/>
              <a:t>English laws 1586, 1637</a:t>
            </a:r>
          </a:p>
          <a:p>
            <a:pPr lvl="1"/>
            <a:r>
              <a:rPr lang="en-US" dirty="0"/>
              <a:t>Official license required </a:t>
            </a:r>
            <a:br>
              <a:rPr lang="en-US" dirty="0"/>
            </a:br>
            <a:r>
              <a:rPr lang="en-US" dirty="0"/>
              <a:t>for printing books</a:t>
            </a:r>
          </a:p>
          <a:p>
            <a:r>
              <a:rPr lang="en-US" dirty="0"/>
              <a:t>1662</a:t>
            </a:r>
          </a:p>
          <a:p>
            <a:pPr lvl="1"/>
            <a:r>
              <a:rPr lang="en-US" dirty="0"/>
              <a:t>Imprimatur required </a:t>
            </a:r>
            <a:br>
              <a:rPr lang="en-US" dirty="0"/>
            </a:br>
            <a:r>
              <a:rPr lang="en-US" dirty="0"/>
              <a:t>from any of following:</a:t>
            </a:r>
          </a:p>
          <a:p>
            <a:pPr lvl="2"/>
            <a:r>
              <a:rPr lang="en-US" dirty="0"/>
              <a:t>Lord Chancellor</a:t>
            </a:r>
          </a:p>
          <a:p>
            <a:pPr lvl="2"/>
            <a:r>
              <a:rPr lang="en-US" dirty="0"/>
              <a:t>Earl Marshall</a:t>
            </a:r>
          </a:p>
          <a:p>
            <a:pPr lvl="2"/>
            <a:r>
              <a:rPr lang="en-US" dirty="0"/>
              <a:t>Principal Secretary of State</a:t>
            </a:r>
          </a:p>
          <a:p>
            <a:pPr lvl="2"/>
            <a:r>
              <a:rPr lang="en-US" dirty="0"/>
              <a:t>Archbishop of Canterbury</a:t>
            </a:r>
          </a:p>
          <a:p>
            <a:pPr lvl="2"/>
            <a:r>
              <a:rPr lang="en-US" dirty="0"/>
              <a:t>Bishop of London</a:t>
            </a:r>
          </a:p>
          <a:p>
            <a:pPr lvl="1"/>
            <a:r>
              <a:rPr lang="en-US" dirty="0"/>
              <a:t>Expired 1695</a:t>
            </a:r>
          </a:p>
        </p:txBody>
      </p:sp>
      <p:pic>
        <p:nvPicPr>
          <p:cNvPr id="9218" name="Picture 2" descr="Image result for anglican">
            <a:extLst>
              <a:ext uri="{FF2B5EF4-FFF2-40B4-BE49-F238E27FC236}">
                <a16:creationId xmlns:a16="http://schemas.microsoft.com/office/drawing/2014/main" id="{606085C9-19E1-4F80-999C-1F0A23C9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267200" cy="2623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5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2CC4-C791-42FB-BC97-C3D4EE58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20" y="152400"/>
            <a:ext cx="7776380" cy="1143000"/>
          </a:xfrm>
        </p:spPr>
        <p:txBody>
          <a:bodyPr/>
          <a:lstStyle/>
          <a:p>
            <a:pPr lvl="0"/>
            <a:r>
              <a:rPr lang="en-US" dirty="0"/>
              <a:t>Gutenberg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0FDB5-1F90-46D5-94D9-0AE88769D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20" y="1143000"/>
            <a:ext cx="7776380" cy="5181600"/>
          </a:xfrm>
        </p:spPr>
        <p:txBody>
          <a:bodyPr/>
          <a:lstStyle/>
          <a:p>
            <a:r>
              <a:rPr lang="en-US" dirty="0"/>
              <a:t>Before printing presses, copies only by hand</a:t>
            </a:r>
          </a:p>
          <a:p>
            <a:r>
              <a:rPr lang="en-US" dirty="0"/>
              <a:t>Non-moveable printing required carving each page (usually wood)</a:t>
            </a:r>
          </a:p>
          <a:p>
            <a:r>
              <a:rPr lang="en-US" dirty="0"/>
              <a:t>Gutenberg (~1400-1468)</a:t>
            </a:r>
          </a:p>
          <a:p>
            <a:pPr lvl="1"/>
            <a:r>
              <a:rPr lang="en-US" dirty="0"/>
              <a:t>Invented moveable type</a:t>
            </a:r>
          </a:p>
          <a:p>
            <a:pPr lvl="1"/>
            <a:r>
              <a:rPr lang="en-US" dirty="0"/>
              <a:t>Allowed mass production of </a:t>
            </a:r>
            <a:br>
              <a:rPr lang="en-US" dirty="0"/>
            </a:br>
            <a:r>
              <a:rPr lang="en-US" dirty="0"/>
              <a:t>printed materials</a:t>
            </a:r>
          </a:p>
          <a:p>
            <a:r>
              <a:rPr lang="en-US" dirty="0"/>
              <a:t>Effects of wide available of print</a:t>
            </a:r>
          </a:p>
          <a:p>
            <a:pPr lvl="1"/>
            <a:r>
              <a:rPr lang="en-US" dirty="0"/>
              <a:t>Trans-border communications</a:t>
            </a:r>
          </a:p>
          <a:p>
            <a:pPr lvl="1"/>
            <a:r>
              <a:rPr lang="en-US" dirty="0"/>
              <a:t>Ideas challenging status quo</a:t>
            </a:r>
          </a:p>
          <a:p>
            <a:pPr lvl="1"/>
            <a:r>
              <a:rPr lang="en-US" dirty="0"/>
              <a:t>Increase in literacy</a:t>
            </a:r>
          </a:p>
          <a:p>
            <a:pPr lvl="1"/>
            <a:r>
              <a:rPr lang="en-US" dirty="0"/>
              <a:t>Breaking control of power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D3299-7A5A-46B5-B037-7239A616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35861"/>
            <a:ext cx="3051980" cy="370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63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A6B0-FC18-47F6-A0BC-B9C72D4A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816F-C7C1-433F-AE48-8CDA4DC7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/>
          <a:lstStyle/>
          <a:p>
            <a:r>
              <a:rPr lang="en-US" dirty="0"/>
              <a:t>Collections of information media</a:t>
            </a:r>
          </a:p>
          <a:p>
            <a:pPr lvl="1"/>
            <a:r>
              <a:rPr lang="en-US" dirty="0"/>
              <a:t>Reference</a:t>
            </a:r>
          </a:p>
          <a:p>
            <a:pPr lvl="1"/>
            <a:r>
              <a:rPr lang="en-US" dirty="0"/>
              <a:t>Borrowing</a:t>
            </a:r>
          </a:p>
          <a:p>
            <a:r>
              <a:rPr lang="en-US" dirty="0"/>
              <a:t>Physical or digital</a:t>
            </a:r>
          </a:p>
          <a:p>
            <a:r>
              <a:rPr lang="en-US" dirty="0"/>
              <a:t>History (1)</a:t>
            </a:r>
          </a:p>
          <a:p>
            <a:pPr lvl="1"/>
            <a:r>
              <a:rPr lang="en-US" dirty="0"/>
              <a:t>Sumerian clay tablets with cuneiform (c 2600 BCE)</a:t>
            </a:r>
          </a:p>
          <a:p>
            <a:pPr lvl="1"/>
            <a:r>
              <a:rPr lang="en-US" dirty="0"/>
              <a:t>Papyrus collections of Egypt (c 1900 BCE et seq)</a:t>
            </a:r>
          </a:p>
          <a:p>
            <a:pPr lvl="1"/>
            <a:r>
              <a:rPr lang="en-US" dirty="0"/>
              <a:t>Mesopotamia clay tablets at Nineveh (700 BCE)</a:t>
            </a:r>
          </a:p>
          <a:p>
            <a:pPr lvl="1"/>
            <a:r>
              <a:rPr lang="en-US" dirty="0"/>
              <a:t>Alexandria (Egypt) – </a:t>
            </a:r>
            <a:r>
              <a:rPr lang="en-US" dirty="0" err="1"/>
              <a:t>Ptolomy</a:t>
            </a:r>
            <a:r>
              <a:rPr lang="en-US" dirty="0"/>
              <a:t> dynasty (300 BCE)</a:t>
            </a:r>
          </a:p>
          <a:p>
            <a:pPr lvl="2"/>
            <a:r>
              <a:rPr lang="en-US" dirty="0"/>
              <a:t>Destroyed by fire (48 BCE) &amp; war (270 CE)</a:t>
            </a:r>
          </a:p>
          <a:p>
            <a:pPr lvl="1"/>
            <a:r>
              <a:rPr lang="en-US" dirty="0"/>
              <a:t>Rome: public libraries – (40 BCE et seq) – 28 total</a:t>
            </a:r>
          </a:p>
        </p:txBody>
      </p:sp>
      <p:pic>
        <p:nvPicPr>
          <p:cNvPr id="11266" name="Picture 2" descr="Image result for library">
            <a:extLst>
              <a:ext uri="{FF2B5EF4-FFF2-40B4-BE49-F238E27FC236}">
                <a16:creationId xmlns:a16="http://schemas.microsoft.com/office/drawing/2014/main" id="{7AD81B23-68FA-4729-8CA1-A64F2AEF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31233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9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3ED2-D626-4778-9661-F8B19B6A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Libraries</a:t>
            </a:r>
            <a:r>
              <a:rPr lang="en-US" baseline="0" dirty="0"/>
              <a:t> – History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2F74-3DBE-4B7D-A333-20B650AC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r>
              <a:rPr lang="en-US" dirty="0"/>
              <a:t>Byzantium (667 BCE et seq)</a:t>
            </a:r>
          </a:p>
          <a:p>
            <a:pPr lvl="1"/>
            <a:r>
              <a:rPr lang="en-US" dirty="0"/>
              <a:t>Later = Constantinople </a:t>
            </a:r>
            <a:br>
              <a:rPr lang="en-US" dirty="0"/>
            </a:br>
            <a:r>
              <a:rPr lang="en-US" dirty="0"/>
              <a:t>(~330 CE) / Istanbul</a:t>
            </a:r>
          </a:p>
          <a:p>
            <a:pPr lvl="1"/>
            <a:r>
              <a:rPr lang="en-US" dirty="0"/>
              <a:t>Monastic scriptoria</a:t>
            </a:r>
          </a:p>
          <a:p>
            <a:pPr lvl="1"/>
            <a:r>
              <a:rPr lang="en-US" dirty="0"/>
              <a:t>Monks only</a:t>
            </a:r>
          </a:p>
          <a:p>
            <a:pPr lvl="1"/>
            <a:r>
              <a:rPr lang="en-US" dirty="0"/>
              <a:t>Preserved Christian &amp; also classical Greek texts</a:t>
            </a:r>
          </a:p>
          <a:p>
            <a:r>
              <a:rPr lang="en-US" dirty="0"/>
              <a:t>Islamic cultures</a:t>
            </a:r>
          </a:p>
          <a:p>
            <a:pPr lvl="1"/>
            <a:r>
              <a:rPr lang="en-US" dirty="0"/>
              <a:t>Baghdad (Iraq) – Houses of Knowledge (900 CE)</a:t>
            </a:r>
          </a:p>
          <a:p>
            <a:pPr lvl="1"/>
            <a:r>
              <a:rPr lang="en-US" dirty="0"/>
              <a:t>Organized books by subject</a:t>
            </a:r>
          </a:p>
          <a:p>
            <a:pPr lvl="1"/>
            <a:r>
              <a:rPr lang="en-US" dirty="0"/>
              <a:t>First catalogs of collections</a:t>
            </a:r>
          </a:p>
          <a:p>
            <a:r>
              <a:rPr lang="en-US" dirty="0"/>
              <a:t>Southeast Asia </a:t>
            </a:r>
          </a:p>
          <a:p>
            <a:pPr lvl="1"/>
            <a:r>
              <a:rPr lang="en-US" dirty="0"/>
              <a:t>Burma – </a:t>
            </a:r>
            <a:r>
              <a:rPr lang="en-US" dirty="0" err="1"/>
              <a:t>Pitakataik</a:t>
            </a:r>
            <a:r>
              <a:rPr lang="en-US" dirty="0"/>
              <a:t> Library (11</a:t>
            </a:r>
            <a:r>
              <a:rPr lang="en-US" baseline="30000" dirty="0"/>
              <a:t>th</a:t>
            </a:r>
            <a:r>
              <a:rPr lang="en-US" dirty="0"/>
              <a:t> century CE)</a:t>
            </a:r>
          </a:p>
          <a:p>
            <a:pPr lvl="2"/>
            <a:r>
              <a:rPr lang="en-US" dirty="0"/>
              <a:t>Buddhist texts</a:t>
            </a:r>
          </a:p>
        </p:txBody>
      </p:sp>
      <p:pic>
        <p:nvPicPr>
          <p:cNvPr id="12290" name="Picture 2" descr="Image result for byzantium">
            <a:extLst>
              <a:ext uri="{FF2B5EF4-FFF2-40B4-BE49-F238E27FC236}">
                <a16:creationId xmlns:a16="http://schemas.microsoft.com/office/drawing/2014/main" id="{09E862EC-ED72-4018-9A77-1B998E58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55148" cy="213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6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62A1-E2A7-4CF1-B8A3-5F5DE467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838200"/>
          </a:xfrm>
        </p:spPr>
        <p:txBody>
          <a:bodyPr/>
          <a:lstStyle/>
          <a:p>
            <a:r>
              <a:rPr lang="en-US" dirty="0"/>
              <a:t>Libraries – History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DBD7-D8DD-4384-9708-378CA169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81600"/>
          </a:xfrm>
        </p:spPr>
        <p:txBody>
          <a:bodyPr/>
          <a:lstStyle/>
          <a:p>
            <a:r>
              <a:rPr lang="en-US" dirty="0"/>
              <a:t>Europe</a:t>
            </a:r>
          </a:p>
          <a:p>
            <a:pPr lvl="1"/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&amp; 16</a:t>
            </a:r>
            <a:r>
              <a:rPr lang="en-US" baseline="30000" dirty="0"/>
              <a:t>th</a:t>
            </a:r>
            <a:r>
              <a:rPr lang="en-US" dirty="0"/>
              <a:t> centuries CE: Italy built many libraries</a:t>
            </a:r>
          </a:p>
          <a:p>
            <a:pPr lvl="1"/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&amp; 18</a:t>
            </a:r>
            <a:r>
              <a:rPr lang="en-US" baseline="30000" dirty="0"/>
              <a:t>th</a:t>
            </a:r>
            <a:r>
              <a:rPr lang="en-US" dirty="0"/>
              <a:t> centuries CE: “Golden Age of Libraries”</a:t>
            </a:r>
          </a:p>
          <a:p>
            <a:pPr lvl="2"/>
            <a:r>
              <a:rPr lang="en-US" dirty="0" err="1"/>
              <a:t>Biblioth</a:t>
            </a:r>
            <a:r>
              <a:rPr lang="fr-CA" dirty="0"/>
              <a:t>è</a:t>
            </a:r>
            <a:r>
              <a:rPr lang="en-US" dirty="0"/>
              <a:t>que Mazarine</a:t>
            </a:r>
          </a:p>
          <a:p>
            <a:pPr lvl="3"/>
            <a:r>
              <a:rPr lang="en-US" dirty="0"/>
              <a:t>Founded 1368</a:t>
            </a:r>
          </a:p>
          <a:p>
            <a:pPr lvl="3"/>
            <a:r>
              <a:rPr lang="en-US" dirty="0"/>
              <a:t>Expanded greatly 1692</a:t>
            </a:r>
          </a:p>
          <a:p>
            <a:pPr lvl="3"/>
            <a:r>
              <a:rPr lang="en-US" dirty="0"/>
              <a:t>Grew to 300,000 in French </a:t>
            </a:r>
            <a:br>
              <a:rPr lang="en-US" dirty="0"/>
            </a:br>
            <a:r>
              <a:rPr lang="en-US" dirty="0"/>
              <a:t>Revolution (took books </a:t>
            </a:r>
            <a:br>
              <a:rPr lang="en-US" dirty="0"/>
            </a:br>
            <a:r>
              <a:rPr lang="en-US" dirty="0"/>
              <a:t>from aristocrats’ collections)</a:t>
            </a:r>
          </a:p>
          <a:p>
            <a:pPr lvl="2"/>
            <a:r>
              <a:rPr lang="en-US" dirty="0"/>
              <a:t>British Museum (1753) – 1</a:t>
            </a:r>
            <a:r>
              <a:rPr lang="en-US" baseline="30000" dirty="0"/>
              <a:t>st</a:t>
            </a:r>
            <a:r>
              <a:rPr lang="en-US" dirty="0"/>
              <a:t> national library</a:t>
            </a:r>
          </a:p>
          <a:p>
            <a:pPr lvl="1"/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century CE</a:t>
            </a:r>
          </a:p>
          <a:p>
            <a:pPr lvl="2"/>
            <a:r>
              <a:rPr lang="en-US" dirty="0"/>
              <a:t>Limited public libraries</a:t>
            </a:r>
          </a:p>
          <a:p>
            <a:pPr lvl="2"/>
            <a:r>
              <a:rPr lang="en-US" dirty="0"/>
              <a:t>Commercial lending libraries flourished</a:t>
            </a:r>
          </a:p>
        </p:txBody>
      </p:sp>
      <p:pic>
        <p:nvPicPr>
          <p:cNvPr id="13314" name="Picture 2" descr="Image result for bibliothÃ¨que mazarine paris">
            <a:extLst>
              <a:ext uri="{FF2B5EF4-FFF2-40B4-BE49-F238E27FC236}">
                <a16:creationId xmlns:a16="http://schemas.microsoft.com/office/drawing/2014/main" id="{766C7009-62BB-4F64-8881-3A36C274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5717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5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6804-E731-482B-B4B1-3D9F6B04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/>
          <a:lstStyle/>
          <a:p>
            <a:r>
              <a:rPr lang="en-US" dirty="0"/>
              <a:t>Libraries – History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63CB-0FF0-488D-8E6E-FB3560FB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562600"/>
          </a:xfrm>
        </p:spPr>
        <p:txBody>
          <a:bodyPr/>
          <a:lstStyle/>
          <a:p>
            <a:r>
              <a:rPr lang="en-US" dirty="0"/>
              <a:t>England &amp; Scotland</a:t>
            </a:r>
          </a:p>
          <a:p>
            <a:pPr lvl="1"/>
            <a:r>
              <a:rPr lang="en-US" dirty="0"/>
              <a:t>Public Libraries Act (1850)</a:t>
            </a:r>
          </a:p>
          <a:p>
            <a:pPr lvl="2"/>
            <a:r>
              <a:rPr lang="en-US" dirty="0"/>
              <a:t>Establish free local public libraries</a:t>
            </a:r>
          </a:p>
          <a:p>
            <a:pPr lvl="2"/>
            <a:r>
              <a:rPr lang="en-US" dirty="0" err="1"/>
              <a:t>Salford</a:t>
            </a:r>
            <a:r>
              <a:rPr lang="en-US" dirty="0"/>
              <a:t> Museum &amp; Art Gallery (1850)</a:t>
            </a:r>
          </a:p>
          <a:p>
            <a:pPr lvl="1"/>
            <a:r>
              <a:rPr lang="en-US" dirty="0"/>
              <a:t>Education Act (1870)</a:t>
            </a:r>
          </a:p>
          <a:p>
            <a:pPr lvl="2"/>
            <a:r>
              <a:rPr lang="en-US" dirty="0"/>
              <a:t>Increased literacy</a:t>
            </a:r>
          </a:p>
          <a:p>
            <a:pPr lvl="2"/>
            <a:r>
              <a:rPr lang="en-US" dirty="0"/>
              <a:t>300 libraries in UK by 1900</a:t>
            </a:r>
          </a:p>
          <a:p>
            <a:r>
              <a:rPr lang="en-US" dirty="0"/>
              <a:t>United States</a:t>
            </a:r>
          </a:p>
          <a:p>
            <a:pPr lvl="1"/>
            <a:r>
              <a:rPr lang="en-US" dirty="0"/>
              <a:t>American School [Traveling] Library (1839)</a:t>
            </a:r>
          </a:p>
          <a:p>
            <a:pPr lvl="1"/>
            <a:r>
              <a:rPr lang="en-US" dirty="0"/>
              <a:t>American Library </a:t>
            </a:r>
            <a:r>
              <a:rPr lang="en-US" dirty="0" err="1"/>
              <a:t>Assoc</a:t>
            </a:r>
            <a:r>
              <a:rPr lang="en-US" dirty="0"/>
              <a:t> (1876)</a:t>
            </a:r>
          </a:p>
          <a:p>
            <a:pPr lvl="1"/>
            <a:r>
              <a:rPr lang="en-US" dirty="0"/>
              <a:t>Dewey Decimal System (1876)</a:t>
            </a:r>
          </a:p>
          <a:p>
            <a:pPr lvl="1"/>
            <a:r>
              <a:rPr lang="en-US" dirty="0"/>
              <a:t>Carnegie Library Endowment (1883-1929): &gt;2,000 public libraries</a:t>
            </a:r>
          </a:p>
        </p:txBody>
      </p:sp>
      <p:pic>
        <p:nvPicPr>
          <p:cNvPr id="14338" name="Picture 2" descr="Image result for salford museum and art gallery">
            <a:extLst>
              <a:ext uri="{FF2B5EF4-FFF2-40B4-BE49-F238E27FC236}">
                <a16:creationId xmlns:a16="http://schemas.microsoft.com/office/drawing/2014/main" id="{90946CC7-6268-45BE-BBBD-BFFBC236F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8"/>
          <a:stretch/>
        </p:blipFill>
        <p:spPr bwMode="auto">
          <a:xfrm>
            <a:off x="6248400" y="2667000"/>
            <a:ext cx="2769641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6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059-898C-489B-92F3-4952C358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r>
              <a:rPr lang="en-US" dirty="0"/>
              <a:t>Flyers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20930-838F-4B52-985D-C41C60F8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334000"/>
          </a:xfrm>
        </p:spPr>
        <p:txBody>
          <a:bodyPr/>
          <a:lstStyle/>
          <a:p>
            <a:r>
              <a:rPr lang="en-US" dirty="0"/>
              <a:t>=“Leaflets,” “circulars,” “handbills”, “pamphlets”….</a:t>
            </a:r>
          </a:p>
          <a:p>
            <a:r>
              <a:rPr lang="en-US" dirty="0"/>
              <a:t>Various sizes but usually single page</a:t>
            </a:r>
          </a:p>
          <a:p>
            <a:r>
              <a:rPr lang="en-US" dirty="0"/>
              <a:t>Invented after printing press</a:t>
            </a:r>
          </a:p>
          <a:p>
            <a:r>
              <a:rPr lang="en-US" dirty="0"/>
              <a:t>Enormously popular in 15th – 16th </a:t>
            </a:r>
            <a:br>
              <a:rPr lang="en-US" dirty="0"/>
            </a:br>
            <a:r>
              <a:rPr lang="en-US" dirty="0"/>
              <a:t>centuries CE</a:t>
            </a:r>
          </a:p>
          <a:p>
            <a:pPr lvl="1"/>
            <a:r>
              <a:rPr lang="en-US" dirty="0"/>
              <a:t>Especially for politics</a:t>
            </a:r>
          </a:p>
          <a:p>
            <a:pPr lvl="2"/>
            <a:r>
              <a:rPr lang="en-US" dirty="0"/>
              <a:t>Occasionally banned by rulers</a:t>
            </a:r>
          </a:p>
          <a:p>
            <a:pPr lvl="1"/>
            <a:r>
              <a:rPr lang="en-US" dirty="0"/>
              <a:t>Also fiction, criticism….</a:t>
            </a:r>
          </a:p>
          <a:p>
            <a:r>
              <a:rPr lang="en-US" dirty="0"/>
              <a:t>Used during time of English Civil Wars (1642-1651 CE)</a:t>
            </a:r>
          </a:p>
          <a:p>
            <a:r>
              <a:rPr lang="en-US" dirty="0"/>
              <a:t>Important during &amp; after American Revolutionary War</a:t>
            </a:r>
          </a:p>
          <a:p>
            <a:pPr lvl="1"/>
            <a:r>
              <a:rPr lang="en-US" dirty="0"/>
              <a:t>Thomas Paine, Federalist Papers….</a:t>
            </a:r>
          </a:p>
          <a:p>
            <a:r>
              <a:rPr lang="en-US" dirty="0"/>
              <a:t>French Revolution (1787-1799)</a:t>
            </a:r>
          </a:p>
          <a:p>
            <a:pPr lvl="1"/>
            <a:r>
              <a:rPr lang="en-US" dirty="0"/>
              <a:t>Voltaire, Rousseau, Montesquieu, Diderot….</a:t>
            </a:r>
          </a:p>
        </p:txBody>
      </p:sp>
      <p:pic>
        <p:nvPicPr>
          <p:cNvPr id="15362" name="Picture 2" descr="https://www.iclipart.com/dodl.php?linklokauth=L3RlbXAvYzEyMzgwMjBfbS5qcGcsMTUzMDQ2NDQ5Miw2Ni4yMjAuMjM4LjIwMiwwLDAsTExfMCwsYmQ3ZDI3OTJhMWRiZGUxZTc4NmNlMTAyNWFjN2I0NzI%3D/c1238020_m.jpg">
            <a:extLst>
              <a:ext uri="{FF2B5EF4-FFF2-40B4-BE49-F238E27FC236}">
                <a16:creationId xmlns:a16="http://schemas.microsoft.com/office/drawing/2014/main" id="{357463FB-7E65-44D3-A14D-6667252D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684020"/>
            <a:ext cx="2928257" cy="2049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6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EC66-2053-45EA-B71C-9E4DA38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14400"/>
          </a:xfrm>
        </p:spPr>
        <p:txBody>
          <a:bodyPr/>
          <a:lstStyle/>
          <a:p>
            <a:pPr lvl="0"/>
            <a:r>
              <a:rPr lang="en-US" dirty="0"/>
              <a:t>Newspapers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C0E36-6ECB-4FE6-B7A5-960F0DAF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800"/>
          </a:xfrm>
        </p:spPr>
        <p:txBody>
          <a:bodyPr/>
          <a:lstStyle/>
          <a:p>
            <a:r>
              <a:rPr lang="en-US" dirty="0"/>
              <a:t>Regularly published w/ news, views,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Early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Germany, Italy, Netherlands, </a:t>
            </a:r>
            <a:br>
              <a:rPr lang="en-US" dirty="0"/>
            </a:br>
            <a:r>
              <a:rPr lang="en-US" dirty="0"/>
              <a:t>England</a:t>
            </a:r>
          </a:p>
          <a:p>
            <a:r>
              <a:rPr lang="en-US" dirty="0"/>
              <a:t>England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daily: </a:t>
            </a:r>
            <a:r>
              <a:rPr lang="en-US" i="1" dirty="0"/>
              <a:t>Daily Courant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(1702-1735)</a:t>
            </a:r>
          </a:p>
          <a:p>
            <a:pPr lvl="1"/>
            <a:r>
              <a:rPr lang="en-US" i="1" dirty="0"/>
              <a:t>The Times </a:t>
            </a:r>
            <a:r>
              <a:rPr lang="en-US" dirty="0"/>
              <a:t>(1785)</a:t>
            </a:r>
          </a:p>
          <a:p>
            <a:pPr lvl="1"/>
            <a:r>
              <a:rPr lang="en-US" i="1" dirty="0"/>
              <a:t>The Observer </a:t>
            </a:r>
            <a:r>
              <a:rPr lang="en-US" dirty="0"/>
              <a:t>(1791)</a:t>
            </a:r>
          </a:p>
          <a:p>
            <a:r>
              <a:rPr lang="en-US" dirty="0"/>
              <a:t>France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daily: </a:t>
            </a:r>
            <a:r>
              <a:rPr lang="en-US" i="1" dirty="0"/>
              <a:t>Journal de Paris</a:t>
            </a:r>
            <a:r>
              <a:rPr lang="en-US" dirty="0"/>
              <a:t> (1771)</a:t>
            </a:r>
          </a:p>
          <a:p>
            <a:pPr lvl="1"/>
            <a:r>
              <a:rPr lang="en-US" i="1" dirty="0"/>
              <a:t>Journal des D</a:t>
            </a:r>
            <a:r>
              <a:rPr lang="fr-CA" i="1" dirty="0"/>
              <a:t>ébats </a:t>
            </a:r>
            <a:r>
              <a:rPr lang="fr-CA" dirty="0"/>
              <a:t>(1789)</a:t>
            </a:r>
          </a:p>
        </p:txBody>
      </p:sp>
      <p:pic>
        <p:nvPicPr>
          <p:cNvPr id="16386" name="Picture 2" descr="https://www.iclipart.com/dodl.php?linklokauth=L3RlbXAvYzE2Mzk3NTZfbC5qcGcsMTUzMDQ2NDU3Niw2Ni4yMjAuMjM4LjIwMiwwLDAsTExfMCwsNjY2ODdjNDAzMjBhODgyODY5ZWNkNzBlMjdlN2EyY2E%3D/c1639756_l.jpg">
            <a:extLst>
              <a:ext uri="{FF2B5EF4-FFF2-40B4-BE49-F238E27FC236}">
                <a16:creationId xmlns:a16="http://schemas.microsoft.com/office/drawing/2014/main" id="{C08FDA93-43F4-47EE-9516-55AD5B15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9700"/>
            <a:ext cx="363474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4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239000" cy="2971800"/>
          </a:xfrm>
        </p:spPr>
        <p:txBody>
          <a:bodyPr/>
          <a:lstStyle/>
          <a:p>
            <a:pPr lvl="0"/>
            <a:r>
              <a:rPr lang="en-US" baseline="0" dirty="0">
                <a:hlinkClick r:id="rId3" action="ppaction://hlinksldjump"/>
              </a:rPr>
              <a:t>Definitions</a:t>
            </a:r>
            <a:endParaRPr lang="en-US" baseline="0" dirty="0"/>
          </a:p>
          <a:p>
            <a:pPr lvl="0"/>
            <a:r>
              <a:rPr lang="en-US" dirty="0">
                <a:hlinkClick r:id="rId4" action="ppaction://hlinksldjump"/>
              </a:rPr>
              <a:t>Examples of Intermediated Communications</a:t>
            </a:r>
            <a:endParaRPr lang="en-US" dirty="0"/>
          </a:p>
          <a:p>
            <a:pPr lvl="0"/>
            <a:r>
              <a:rPr lang="en-US" baseline="0" dirty="0">
                <a:hlinkClick r:id="rId5" action="ppaction://hlinksldjump"/>
              </a:rPr>
              <a:t>Disintermediated Communications</a:t>
            </a:r>
            <a:endParaRPr lang="en-US" baseline="0" dirty="0"/>
          </a:p>
          <a:p>
            <a:pPr lvl="0"/>
            <a:r>
              <a:rPr lang="en-US" dirty="0">
                <a:hlinkClick r:id="rId6" action="ppaction://hlinksldjump"/>
              </a:rPr>
              <a:t>Re-Intermediation</a:t>
            </a:r>
            <a:endParaRPr lang="en-US" dirty="0"/>
          </a:p>
          <a:p>
            <a:pPr lvl="0"/>
            <a:r>
              <a:rPr lang="en-US" baseline="0" dirty="0">
                <a:hlinkClick r:id="rId7" action="ppaction://hlinksldjump"/>
              </a:rPr>
              <a:t>Discussion</a:t>
            </a:r>
            <a:endParaRPr lang="en-US" baseline="0" dirty="0"/>
          </a:p>
          <a:p>
            <a:pPr lvl="0"/>
            <a:r>
              <a:rPr lang="en-US" dirty="0">
                <a:hlinkClick r:id="rId8" action="ppaction://hlinksldjump"/>
              </a:rPr>
              <a:t>For Further Reading</a:t>
            </a:r>
            <a:endParaRPr lang="en-US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C0D98A-6332-47D9-A148-7D5DEE3A3640}"/>
              </a:ext>
            </a:extLst>
          </p:cNvPr>
          <p:cNvSpPr txBox="1"/>
          <p:nvPr/>
        </p:nvSpPr>
        <p:spPr>
          <a:xfrm>
            <a:off x="457200" y="5260507"/>
            <a:ext cx="81534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 Narrow" panose="020B0606020202030204" pitchFamily="34" charset="0"/>
              </a:rPr>
              <a:t>Note on Sources: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Much of the historical information used in these notes is based on encyclopedia entries using </a:t>
            </a:r>
            <a:r>
              <a:rPr lang="en-US" sz="2400" i="1" dirty="0">
                <a:latin typeface="Arial Narrow" panose="020B0606020202030204" pitchFamily="34" charset="0"/>
              </a:rPr>
              <a:t>Encarta</a:t>
            </a:r>
            <a:r>
              <a:rPr lang="en-US" sz="2400" dirty="0">
                <a:latin typeface="Arial Narrow" panose="020B0606020202030204" pitchFamily="34" charset="0"/>
              </a:rPr>
              <a:t> &amp; </a:t>
            </a:r>
            <a:r>
              <a:rPr lang="en-US" sz="2400" i="1" dirty="0">
                <a:latin typeface="Arial Narrow" panose="020B0606020202030204" pitchFamily="34" charset="0"/>
              </a:rPr>
              <a:t>Wikipedia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098" name="Picture 2" descr="Image result for topics">
            <a:extLst>
              <a:ext uri="{FF2B5EF4-FFF2-40B4-BE49-F238E27FC236}">
                <a16:creationId xmlns:a16="http://schemas.microsoft.com/office/drawing/2014/main" id="{6C39ACF7-85DB-4C18-B16B-A3B040B6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9050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0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670E-205F-454C-BF38-2A115F35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14400"/>
          </a:xfrm>
        </p:spPr>
        <p:txBody>
          <a:bodyPr/>
          <a:lstStyle/>
          <a:p>
            <a:r>
              <a:rPr lang="en-US" dirty="0"/>
              <a:t>Newspapers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9A5A-0D35-4C02-B98E-3B4794FB7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r>
              <a:rPr lang="fr-CA" dirty="0"/>
              <a:t>United States</a:t>
            </a:r>
          </a:p>
          <a:p>
            <a:pPr lvl="1"/>
            <a:r>
              <a:rPr lang="en-US" i="1" dirty="0" err="1"/>
              <a:t>Publick</a:t>
            </a:r>
            <a:r>
              <a:rPr lang="en-US" i="1" dirty="0"/>
              <a:t> Occurrences Both </a:t>
            </a:r>
            <a:r>
              <a:rPr lang="en-US" i="1" dirty="0" err="1"/>
              <a:t>Forreign</a:t>
            </a:r>
            <a:r>
              <a:rPr lang="en-US" i="1" dirty="0"/>
              <a:t> and </a:t>
            </a:r>
            <a:r>
              <a:rPr lang="en-US" i="1" dirty="0" err="1"/>
              <a:t>Domestick</a:t>
            </a:r>
            <a:r>
              <a:rPr lang="en-US" dirty="0"/>
              <a:t> (Boston 1690) – suppressed by governor</a:t>
            </a:r>
          </a:p>
          <a:p>
            <a:pPr lvl="1"/>
            <a:r>
              <a:rPr lang="en-US" i="1" dirty="0"/>
              <a:t>Boston News-letter </a:t>
            </a:r>
            <a:r>
              <a:rPr lang="en-US" dirty="0"/>
              <a:t>(1704) -- weekly</a:t>
            </a:r>
          </a:p>
          <a:p>
            <a:pPr lvl="1"/>
            <a:r>
              <a:rPr lang="en-US" dirty="0"/>
              <a:t>Boston </a:t>
            </a:r>
            <a:r>
              <a:rPr lang="en-US" i="1" dirty="0"/>
              <a:t>Gazette</a:t>
            </a:r>
            <a:r>
              <a:rPr lang="en-US" dirty="0"/>
              <a:t> (1719)</a:t>
            </a:r>
          </a:p>
          <a:p>
            <a:pPr lvl="1"/>
            <a:r>
              <a:rPr lang="en-US" i="1" dirty="0"/>
              <a:t>New-England Courant</a:t>
            </a:r>
            <a:r>
              <a:rPr lang="en-US" dirty="0"/>
              <a:t> (1721)</a:t>
            </a:r>
          </a:p>
          <a:p>
            <a:pPr lvl="1"/>
            <a:r>
              <a:rPr lang="en-US" dirty="0"/>
              <a:t>New York City </a:t>
            </a:r>
            <a:r>
              <a:rPr lang="en-US" i="1" dirty="0"/>
              <a:t>Sun</a:t>
            </a:r>
            <a:r>
              <a:rPr lang="en-US" dirty="0"/>
              <a:t> (1833)</a:t>
            </a:r>
          </a:p>
          <a:p>
            <a:pPr lvl="1"/>
            <a:r>
              <a:rPr lang="en-US" i="1" dirty="0"/>
              <a:t>New York Herald</a:t>
            </a:r>
            <a:r>
              <a:rPr lang="en-US" dirty="0"/>
              <a:t> (1835)</a:t>
            </a:r>
          </a:p>
          <a:p>
            <a:pPr lvl="1"/>
            <a:r>
              <a:rPr lang="en-US" i="1" dirty="0"/>
              <a:t>New York Tribune</a:t>
            </a:r>
            <a:r>
              <a:rPr lang="en-US" dirty="0"/>
              <a:t> (1841)</a:t>
            </a:r>
          </a:p>
          <a:p>
            <a:pPr lvl="1"/>
            <a:r>
              <a:rPr lang="en-US" i="1" dirty="0"/>
              <a:t>New York Times</a:t>
            </a:r>
            <a:r>
              <a:rPr lang="en-US" dirty="0"/>
              <a:t> (1851)</a:t>
            </a:r>
          </a:p>
          <a:p>
            <a:r>
              <a:rPr lang="en-US" dirty="0"/>
              <a:t>Associated Press (1848)</a:t>
            </a:r>
          </a:p>
          <a:p>
            <a:r>
              <a:rPr lang="en-US" dirty="0"/>
              <a:t>Alternative press (e.g., </a:t>
            </a:r>
            <a:r>
              <a:rPr lang="en-US" i="1" dirty="0"/>
              <a:t>Village Voice</a:t>
            </a:r>
            <a:r>
              <a:rPr lang="en-US" dirty="0"/>
              <a:t>) mid-20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17410" name="Picture 2" descr="Image result for newspaper">
            <a:extLst>
              <a:ext uri="{FF2B5EF4-FFF2-40B4-BE49-F238E27FC236}">
                <a16:creationId xmlns:a16="http://schemas.microsoft.com/office/drawing/2014/main" id="{50084C4D-D7C0-4C25-ABDA-918130F4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72" y="3048000"/>
            <a:ext cx="3893279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2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97C-3A61-4A06-9A4F-D11397C3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90600"/>
          </a:xfrm>
        </p:spPr>
        <p:txBody>
          <a:bodyPr/>
          <a:lstStyle/>
          <a:p>
            <a:pPr lvl="0"/>
            <a:r>
              <a:rPr lang="en-US" dirty="0"/>
              <a:t>Broadcasting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421AA6-194D-432D-93C1-D4E6E88B3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Radio in USA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1906-12-24 – </a:t>
            </a:r>
          </a:p>
          <a:p>
            <a:pPr lvl="1"/>
            <a:r>
              <a:rPr lang="en-US" dirty="0"/>
              <a:t>Reginal Aubrey Fessenden</a:t>
            </a:r>
          </a:p>
          <a:p>
            <a:pPr lvl="1"/>
            <a:r>
              <a:rPr lang="en-US" dirty="0"/>
              <a:t>Brant Rock, MA</a:t>
            </a:r>
          </a:p>
          <a:p>
            <a:pPr lvl="1"/>
            <a:r>
              <a:rPr lang="en-US" dirty="0"/>
              <a:t>2 pieces of music, 1 poem, &amp; short talk</a:t>
            </a:r>
          </a:p>
          <a:p>
            <a:r>
              <a:rPr lang="en-US" dirty="0"/>
              <a:t>Expanded after WWI</a:t>
            </a:r>
          </a:p>
          <a:p>
            <a:r>
              <a:rPr lang="en-US" dirty="0"/>
              <a:t>KDKA Pittsburgh, PA – 1920-11-02</a:t>
            </a:r>
          </a:p>
          <a:p>
            <a:pPr lvl="1"/>
            <a:r>
              <a:rPr lang="en-US" dirty="0"/>
              <a:t>Broadcast results of Harding/Cox presidential election</a:t>
            </a:r>
          </a:p>
          <a:p>
            <a:r>
              <a:rPr lang="en-US" dirty="0"/>
              <a:t>564 new stations licensed by 1922-11-01</a:t>
            </a:r>
          </a:p>
          <a:p>
            <a:r>
              <a:rPr lang="en-US" dirty="0"/>
              <a:t>Radio Act (1927) → FCC to regulate airwaves</a:t>
            </a:r>
          </a:p>
        </p:txBody>
      </p:sp>
      <p:pic>
        <p:nvPicPr>
          <p:cNvPr id="18434" name="Picture 2" descr="Image result for radio broadcasting">
            <a:extLst>
              <a:ext uri="{FF2B5EF4-FFF2-40B4-BE49-F238E27FC236}">
                <a16:creationId xmlns:a16="http://schemas.microsoft.com/office/drawing/2014/main" id="{DD564DAF-334C-4DE7-A6B7-7687CCB4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1"/>
            <a:ext cx="3596532" cy="2700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7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1BD4-DA79-4FA1-8A61-11C77E0F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838200"/>
          </a:xfrm>
        </p:spPr>
        <p:txBody>
          <a:bodyPr/>
          <a:lstStyle/>
          <a:p>
            <a:r>
              <a:rPr lang="en-US" dirty="0"/>
              <a:t>Broadcasting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DCC9-C22B-4F73-8841-D36AEA96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7848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Television in USA</a:t>
            </a:r>
          </a:p>
          <a:p>
            <a:r>
              <a:rPr lang="en-US" dirty="0"/>
              <a:t>New York World’s Fair </a:t>
            </a:r>
            <a:br>
              <a:rPr lang="en-US" dirty="0"/>
            </a:br>
            <a:r>
              <a:rPr lang="en-US" dirty="0"/>
              <a:t>(1939-04-30)</a:t>
            </a:r>
          </a:p>
          <a:p>
            <a:pPr lvl="1"/>
            <a:r>
              <a:rPr lang="en-US" dirty="0"/>
              <a:t>NBC demonstrated TV 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hrs</a:t>
            </a:r>
            <a:r>
              <a:rPr lang="en-US" dirty="0"/>
              <a:t>/</a:t>
            </a:r>
            <a:r>
              <a:rPr lang="en-US" dirty="0" err="1"/>
              <a:t>wk</a:t>
            </a:r>
            <a:r>
              <a:rPr lang="en-US" dirty="0"/>
              <a:t>)</a:t>
            </a:r>
          </a:p>
          <a:p>
            <a:r>
              <a:rPr lang="en-US" dirty="0"/>
              <a:t>CBS started 1939</a:t>
            </a:r>
          </a:p>
          <a:p>
            <a:r>
              <a:rPr lang="en-US" dirty="0"/>
              <a:t>23 TV stations established by mid-1940s</a:t>
            </a:r>
          </a:p>
          <a:p>
            <a:r>
              <a:rPr lang="en-US" dirty="0"/>
              <a:t>Rapid growth in distribution of TV sets</a:t>
            </a:r>
          </a:p>
          <a:p>
            <a:pPr lvl="1"/>
            <a:r>
              <a:rPr lang="en-US" dirty="0"/>
              <a:t>1949: 1,000,000 receivers</a:t>
            </a:r>
          </a:p>
          <a:p>
            <a:pPr lvl="1"/>
            <a:r>
              <a:rPr lang="en-US" dirty="0"/>
              <a:t>1951: 10,000,000</a:t>
            </a:r>
          </a:p>
          <a:p>
            <a:pPr lvl="1"/>
            <a:r>
              <a:rPr lang="en-US" dirty="0"/>
              <a:t>1959: 50,000,000</a:t>
            </a:r>
          </a:p>
        </p:txBody>
      </p:sp>
      <p:pic>
        <p:nvPicPr>
          <p:cNvPr id="19458" name="Picture 2" descr="Image result for television set">
            <a:extLst>
              <a:ext uri="{FF2B5EF4-FFF2-40B4-BE49-F238E27FC236}">
                <a16:creationId xmlns:a16="http://schemas.microsoft.com/office/drawing/2014/main" id="{5C560E3C-F9F9-422B-8D6B-86102761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12" y="762000"/>
            <a:ext cx="4282773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8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DA62-7A99-4E1E-8817-58860A4B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838200"/>
          </a:xfrm>
        </p:spPr>
        <p:txBody>
          <a:bodyPr/>
          <a:lstStyle/>
          <a:p>
            <a:pPr lvl="0"/>
            <a:r>
              <a:rPr lang="en-US" dirty="0"/>
              <a:t>Broadcasting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13F4-E352-4C70-AE44-B92BCCE0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US Federal Communications Commission (FCC)</a:t>
            </a:r>
          </a:p>
          <a:p>
            <a:r>
              <a:rPr lang="en-US" dirty="0"/>
              <a:t>Regulates technical aspects</a:t>
            </a:r>
          </a:p>
          <a:p>
            <a:pPr lvl="1"/>
            <a:r>
              <a:rPr lang="en-US" dirty="0"/>
              <a:t>Frequencies</a:t>
            </a:r>
          </a:p>
          <a:p>
            <a:pPr lvl="1"/>
            <a:r>
              <a:rPr lang="en-US" dirty="0"/>
              <a:t>Equipment</a:t>
            </a:r>
          </a:p>
          <a:p>
            <a:r>
              <a:rPr lang="en-US" dirty="0"/>
              <a:t>Limited restrictions on content in </a:t>
            </a:r>
            <a:br>
              <a:rPr lang="en-US" dirty="0"/>
            </a:br>
            <a:r>
              <a:rPr lang="en-US" i="1" dirty="0"/>
              <a:t>broadcast</a:t>
            </a:r>
            <a:r>
              <a:rPr lang="en-US" dirty="0"/>
              <a:t> media</a:t>
            </a:r>
          </a:p>
          <a:p>
            <a:pPr lvl="1"/>
            <a:r>
              <a:rPr lang="en-US" dirty="0"/>
              <a:t>Defamation</a:t>
            </a:r>
          </a:p>
          <a:p>
            <a:pPr lvl="1"/>
            <a:r>
              <a:rPr lang="en-US" dirty="0"/>
              <a:t>Obscenity</a:t>
            </a:r>
          </a:p>
          <a:p>
            <a:pPr lvl="2"/>
            <a:r>
              <a:rPr lang="en-US" dirty="0"/>
              <a:t>“Seven Words You Can Never Say on Television”</a:t>
            </a:r>
          </a:p>
          <a:p>
            <a:pPr lvl="2"/>
            <a:r>
              <a:rPr lang="en-US" dirty="0"/>
              <a:t>George Carlin, 1972 &lt;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http://tinyurl.com/clhmuvc</a:t>
            </a:r>
            <a:r>
              <a:rPr lang="en-US" dirty="0"/>
              <a:t> 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C65CE-2B62-41A6-A1F5-2AA51936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00199"/>
            <a:ext cx="3200400" cy="3206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259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D81C-5ABA-41D8-B853-FEACCC40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90600"/>
          </a:xfrm>
        </p:spPr>
        <p:txBody>
          <a:bodyPr/>
          <a:lstStyle/>
          <a:p>
            <a:r>
              <a:rPr lang="en-US" dirty="0"/>
              <a:t>Subscription-Only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FF28-67BA-4717-BBFE-DC61F227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7848600" cy="5105400"/>
          </a:xfrm>
        </p:spPr>
        <p:txBody>
          <a:bodyPr/>
          <a:lstStyle/>
          <a:p>
            <a:r>
              <a:rPr lang="en-US" dirty="0"/>
              <a:t>Cable TV</a:t>
            </a:r>
          </a:p>
          <a:p>
            <a:pPr lvl="1"/>
            <a:r>
              <a:rPr lang="en-US" dirty="0"/>
              <a:t>NOT broadcasting</a:t>
            </a:r>
          </a:p>
          <a:p>
            <a:pPr lvl="1"/>
            <a:r>
              <a:rPr lang="en-US" dirty="0"/>
              <a:t>Coaxial or fiber-optic cables</a:t>
            </a:r>
          </a:p>
          <a:p>
            <a:pPr lvl="1"/>
            <a:r>
              <a:rPr lang="en-US" dirty="0"/>
              <a:t>Many specialized services</a:t>
            </a:r>
          </a:p>
          <a:p>
            <a:pPr lvl="1"/>
            <a:r>
              <a:rPr lang="en-US" dirty="0"/>
              <a:t>Much less government </a:t>
            </a:r>
            <a:br>
              <a:rPr lang="en-US" dirty="0"/>
            </a:br>
            <a:r>
              <a:rPr lang="en-US" dirty="0"/>
              <a:t>regulation than broadcasting</a:t>
            </a:r>
          </a:p>
          <a:p>
            <a:r>
              <a:rPr lang="en-US" dirty="0"/>
              <a:t>Satellite Radio</a:t>
            </a:r>
          </a:p>
          <a:p>
            <a:pPr lvl="1"/>
            <a:r>
              <a:rPr lang="en-US" dirty="0"/>
              <a:t>E.g., XM Satellite Radio (2001) &amp; Sirius Satellite Radio (2002) became Sirius XM Radio (2008)</a:t>
            </a:r>
          </a:p>
          <a:p>
            <a:pPr lvl="1"/>
            <a:r>
              <a:rPr lang="en-US" dirty="0"/>
              <a:t>100s of specialized channels</a:t>
            </a:r>
          </a:p>
          <a:p>
            <a:pPr lvl="1"/>
            <a:r>
              <a:rPr lang="en-US" dirty="0"/>
              <a:t>FCC rules </a:t>
            </a:r>
          </a:p>
        </p:txBody>
      </p:sp>
      <p:pic>
        <p:nvPicPr>
          <p:cNvPr id="21506" name="Picture 2" descr="Image result for cable tv">
            <a:extLst>
              <a:ext uri="{FF2B5EF4-FFF2-40B4-BE49-F238E27FC236}">
                <a16:creationId xmlns:a16="http://schemas.microsoft.com/office/drawing/2014/main" id="{51A186B5-A16D-4FF6-A512-BFDADEC3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705224" cy="256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A7B0-C31B-4611-9E7A-E64F36A1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Disintermediated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CD61-9265-4EA3-BD5E-961E6C65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Internet 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Web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Email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Mobile Phones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Text Messaging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Social Media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Abuses of Disintermediation</a:t>
            </a:r>
            <a:endParaRPr lang="en-US" dirty="0"/>
          </a:p>
        </p:txBody>
      </p:sp>
      <p:pic>
        <p:nvPicPr>
          <p:cNvPr id="22530" name="Picture 2" descr="Responsibility and Disintermediation">
            <a:extLst>
              <a:ext uri="{FF2B5EF4-FFF2-40B4-BE49-F238E27FC236}">
                <a16:creationId xmlns:a16="http://schemas.microsoft.com/office/drawing/2014/main" id="{F7EB0973-7014-410D-AF7F-D684F3335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20" y="1143000"/>
            <a:ext cx="4874338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1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4DDB-2D09-4EA7-A7BD-8B2C9930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pPr lvl="0"/>
            <a:r>
              <a:rPr lang="en-US" dirty="0"/>
              <a:t>Internet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56ADEB-0471-422F-9AC5-DC0E1E14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0"/>
          </a:xfrm>
        </p:spPr>
        <p:txBody>
          <a:bodyPr/>
          <a:lstStyle/>
          <a:p>
            <a:r>
              <a:rPr lang="en-US" dirty="0"/>
              <a:t>ARPANET (Advanced Research </a:t>
            </a:r>
            <a:br>
              <a:rPr lang="en-US" dirty="0"/>
            </a:br>
            <a:r>
              <a:rPr lang="en-US" dirty="0"/>
              <a:t>Projects Agency Network)</a:t>
            </a:r>
          </a:p>
          <a:p>
            <a:pPr lvl="1"/>
            <a:r>
              <a:rPr lang="en-US" dirty="0"/>
              <a:t>DARPA (US Defense Advanced </a:t>
            </a:r>
            <a:br>
              <a:rPr lang="en-US" dirty="0"/>
            </a:br>
            <a:r>
              <a:rPr lang="en-US" dirty="0"/>
              <a:t>Research Projects Agency)</a:t>
            </a:r>
          </a:p>
          <a:p>
            <a:pPr lvl="1"/>
            <a:r>
              <a:rPr lang="en-US" dirty="0"/>
              <a:t>Started 1966, operational 1975</a:t>
            </a:r>
          </a:p>
          <a:p>
            <a:pPr lvl="1"/>
            <a:r>
              <a:rPr lang="en-US" dirty="0"/>
              <a:t>Restricted to US Government agencies &amp; projects</a:t>
            </a:r>
          </a:p>
          <a:p>
            <a:pPr lvl="1"/>
            <a:r>
              <a:rPr lang="en-US" dirty="0"/>
              <a:t>Opened to more general use 1981</a:t>
            </a:r>
          </a:p>
          <a:p>
            <a:r>
              <a:rPr lang="en-US" dirty="0"/>
              <a:t>Foundation of today’s Internet</a:t>
            </a:r>
          </a:p>
          <a:p>
            <a:pPr lvl="1"/>
            <a:r>
              <a:rPr lang="en-US" dirty="0"/>
              <a:t>Switched to TCP/IP (Transmission Control Protocol / Internet Protocol) in 1982</a:t>
            </a:r>
          </a:p>
          <a:p>
            <a:pPr lvl="1"/>
            <a:r>
              <a:rPr lang="en-US" dirty="0"/>
              <a:t>IPv4 allows 2</a:t>
            </a:r>
            <a:r>
              <a:rPr lang="en-US" baseline="30000" dirty="0"/>
              <a:t>32</a:t>
            </a:r>
            <a:r>
              <a:rPr lang="en-US" dirty="0"/>
              <a:t> (4x10</a:t>
            </a:r>
            <a:r>
              <a:rPr lang="en-US" baseline="30000" dirty="0"/>
              <a:t>9</a:t>
            </a:r>
            <a:r>
              <a:rPr lang="en-US" dirty="0"/>
              <a:t>) unique computers</a:t>
            </a:r>
          </a:p>
          <a:p>
            <a:pPr lvl="2"/>
            <a:r>
              <a:rPr lang="en-US" dirty="0"/>
              <a:t>Already approaching maximum</a:t>
            </a:r>
          </a:p>
          <a:p>
            <a:pPr lvl="1"/>
            <a:r>
              <a:rPr lang="en-US" dirty="0"/>
              <a:t>IPv6 allows 2</a:t>
            </a:r>
            <a:r>
              <a:rPr lang="en-US" baseline="30000" dirty="0"/>
              <a:t>128</a:t>
            </a:r>
            <a:r>
              <a:rPr lang="en-US" dirty="0"/>
              <a:t> (3x10</a:t>
            </a:r>
            <a:r>
              <a:rPr lang="en-US" baseline="30000" dirty="0"/>
              <a:t>38</a:t>
            </a:r>
            <a:r>
              <a:rPr lang="en-US" dirty="0"/>
              <a:t>) addresses</a:t>
            </a:r>
          </a:p>
        </p:txBody>
      </p:sp>
      <p:pic>
        <p:nvPicPr>
          <p:cNvPr id="23554" name="Picture 2" descr="Image result for darpa logo">
            <a:extLst>
              <a:ext uri="{FF2B5EF4-FFF2-40B4-BE49-F238E27FC236}">
                <a16:creationId xmlns:a16="http://schemas.microsoft.com/office/drawing/2014/main" id="{6AE79B91-F1E5-4BB0-BE7A-BA7CF47A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00" y="762000"/>
            <a:ext cx="3235854" cy="1658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731C-7199-48C8-9E51-039117ED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838200"/>
          </a:xfrm>
        </p:spPr>
        <p:txBody>
          <a:bodyPr/>
          <a:lstStyle/>
          <a:p>
            <a:r>
              <a:rPr lang="en-US" dirty="0"/>
              <a:t>Internet</a:t>
            </a:r>
            <a:r>
              <a:rPr lang="en-US" baseline="0" dirty="0"/>
              <a:t> (2)</a:t>
            </a:r>
            <a:endParaRPr lang="en-US" dirty="0"/>
          </a:p>
        </p:txBody>
      </p:sp>
      <p:pic>
        <p:nvPicPr>
          <p:cNvPr id="1026" name="Picture 2" descr="world internet penetration">
            <a:extLst>
              <a:ext uri="{FF2B5EF4-FFF2-40B4-BE49-F238E27FC236}">
                <a16:creationId xmlns:a16="http://schemas.microsoft.com/office/drawing/2014/main" id="{C63FF0A2-2913-4728-9473-73DD3582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0618"/>
            <a:ext cx="8001000" cy="554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DA086-43F8-4AE9-B99A-0B5DB89C89AB}"/>
              </a:ext>
            </a:extLst>
          </p:cNvPr>
          <p:cNvSpPr txBox="1"/>
          <p:nvPr/>
        </p:nvSpPr>
        <p:spPr>
          <a:xfrm>
            <a:off x="6477000" y="5874603"/>
            <a:ext cx="25146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 Narrow" panose="020B0606020202030204" pitchFamily="34" charset="0"/>
              </a:rPr>
              <a:t>TOTAL USERS:</a:t>
            </a:r>
          </a:p>
          <a:p>
            <a:pPr algn="l"/>
            <a:r>
              <a:rPr lang="en-US" sz="2400" dirty="0">
                <a:latin typeface="Arial Narrow" panose="020B0606020202030204" pitchFamily="34" charset="0"/>
              </a:rPr>
              <a:t>4,154 MILLION</a:t>
            </a:r>
          </a:p>
        </p:txBody>
      </p:sp>
      <p:pic>
        <p:nvPicPr>
          <p:cNvPr id="1028" name="Picture 4" descr="world internet stats">
            <a:extLst>
              <a:ext uri="{FF2B5EF4-FFF2-40B4-BE49-F238E27FC236}">
                <a16:creationId xmlns:a16="http://schemas.microsoft.com/office/drawing/2014/main" id="{744E93BD-EED8-4FE1-A5AD-ACE88920A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6"/>
          <a:stretch/>
        </p:blipFill>
        <p:spPr bwMode="auto">
          <a:xfrm>
            <a:off x="3723471" y="2971800"/>
            <a:ext cx="501353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11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9D78-A4B5-4149-8CE8-71DA0401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14400"/>
          </a:xfrm>
        </p:spPr>
        <p:txBody>
          <a:bodyPr/>
          <a:lstStyle/>
          <a:p>
            <a:r>
              <a:rPr lang="en-US" dirty="0"/>
              <a:t>Internet (3)</a:t>
            </a:r>
          </a:p>
        </p:txBody>
      </p:sp>
      <p:pic>
        <p:nvPicPr>
          <p:cNvPr id="2050" name="Picture 2" descr="world internet penetration">
            <a:extLst>
              <a:ext uri="{FF2B5EF4-FFF2-40B4-BE49-F238E27FC236}">
                <a16:creationId xmlns:a16="http://schemas.microsoft.com/office/drawing/2014/main" id="{2ADA0ACE-5BF8-4247-8298-E2DC3D55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54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5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DAE3-EA29-45DE-80E5-73D97C4D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14400"/>
          </a:xfrm>
        </p:spPr>
        <p:txBody>
          <a:bodyPr/>
          <a:lstStyle/>
          <a:p>
            <a:r>
              <a:rPr lang="en-US" dirty="0"/>
              <a:t>Web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EC65-FE4B-450C-BE85-8ADD76EB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r>
              <a:rPr lang="en-US" dirty="0"/>
              <a:t>Particular way of accessing information via Internet</a:t>
            </a:r>
          </a:p>
          <a:p>
            <a:pPr lvl="1"/>
            <a:r>
              <a:rPr lang="en-US" dirty="0"/>
              <a:t>NOT the entire Internet – many </a:t>
            </a:r>
            <a:br>
              <a:rPr lang="en-US" dirty="0"/>
            </a:br>
            <a:r>
              <a:rPr lang="en-US" dirty="0"/>
              <a:t>other applications of the ‘Net</a:t>
            </a:r>
          </a:p>
          <a:p>
            <a:r>
              <a:rPr lang="en-US" dirty="0" err="1"/>
              <a:t>HyperText</a:t>
            </a:r>
            <a:r>
              <a:rPr lang="en-US" dirty="0"/>
              <a:t>: document with integrated </a:t>
            </a:r>
            <a:br>
              <a:rPr lang="en-US" dirty="0"/>
            </a:br>
            <a:r>
              <a:rPr lang="en-US" dirty="0"/>
              <a:t>links to other parts or other documents</a:t>
            </a:r>
          </a:p>
          <a:p>
            <a:r>
              <a:rPr lang="en-US" dirty="0"/>
              <a:t>HTML (</a:t>
            </a:r>
            <a:r>
              <a:rPr lang="en-US" dirty="0" err="1"/>
              <a:t>HyperText</a:t>
            </a:r>
            <a:r>
              <a:rPr lang="en-US" dirty="0"/>
              <a:t> Markup Language)</a:t>
            </a:r>
          </a:p>
          <a:p>
            <a:pPr lvl="1"/>
            <a:r>
              <a:rPr lang="en-US" dirty="0"/>
              <a:t>Standard way of formatting information on Web pages</a:t>
            </a:r>
          </a:p>
          <a:p>
            <a:pPr lvl="1"/>
            <a:r>
              <a:rPr lang="en-US" dirty="0"/>
              <a:t>Invented by Tim Berners-Lee (physicist) in 1990</a:t>
            </a:r>
          </a:p>
          <a:p>
            <a:pPr lvl="1"/>
            <a:r>
              <a:rPr lang="en-US" dirty="0"/>
              <a:t>Works with </a:t>
            </a:r>
            <a:r>
              <a:rPr lang="en-US" i="1" dirty="0"/>
              <a:t>browsers</a:t>
            </a:r>
            <a:r>
              <a:rPr lang="en-US" dirty="0"/>
              <a:t> that interpret codes in documents to produce specific appearance of page</a:t>
            </a:r>
          </a:p>
          <a:p>
            <a:r>
              <a:rPr lang="en-US" dirty="0"/>
              <a:t>HTTP (</a:t>
            </a:r>
            <a:r>
              <a:rPr lang="en-US" dirty="0" err="1"/>
              <a:t>HyperText</a:t>
            </a:r>
            <a:r>
              <a:rPr lang="en-US" dirty="0"/>
              <a:t> Transmission Protocol) -- 1989</a:t>
            </a:r>
          </a:p>
          <a:p>
            <a:pPr lvl="1"/>
            <a:r>
              <a:rPr lang="en-US" dirty="0"/>
              <a:t>Defines the World Wide Web</a:t>
            </a:r>
          </a:p>
        </p:txBody>
      </p:sp>
      <p:pic>
        <p:nvPicPr>
          <p:cNvPr id="24578" name="Picture 2" descr="Image result for world wide web">
            <a:extLst>
              <a:ext uri="{FF2B5EF4-FFF2-40B4-BE49-F238E27FC236}">
                <a16:creationId xmlns:a16="http://schemas.microsoft.com/office/drawing/2014/main" id="{75454C3B-6577-4E2A-9658-FFEB4CD7D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r="4592"/>
          <a:stretch/>
        </p:blipFill>
        <p:spPr bwMode="auto">
          <a:xfrm>
            <a:off x="6349738" y="1524000"/>
            <a:ext cx="2590800" cy="1700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7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01CB-B24F-4B58-BB32-1EA42D20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Definitions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DC480-5AED-49E4-B2CC-4A1021F1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Intermediation = insertion of control between creator &amp; recipient</a:t>
            </a:r>
          </a:p>
          <a:p>
            <a:r>
              <a:rPr lang="en-US" dirty="0"/>
              <a:t>Business</a:t>
            </a:r>
          </a:p>
          <a:p>
            <a:pPr lvl="1"/>
            <a:r>
              <a:rPr lang="en-US" dirty="0"/>
              <a:t>Wholesalers </a:t>
            </a:r>
          </a:p>
          <a:p>
            <a:pPr lvl="1"/>
            <a:r>
              <a:rPr lang="en-US" dirty="0"/>
              <a:t>Retailers</a:t>
            </a:r>
          </a:p>
          <a:p>
            <a:r>
              <a:rPr lang="en-US" dirty="0"/>
              <a:t>Information gate-keepers</a:t>
            </a:r>
          </a:p>
          <a:p>
            <a:pPr lvl="1"/>
            <a:r>
              <a:rPr lang="en-US" dirty="0"/>
              <a:t>Book/newspaper/magazine owners, publishers, editors</a:t>
            </a:r>
          </a:p>
          <a:p>
            <a:pPr lvl="1"/>
            <a:r>
              <a:rPr lang="en-US" dirty="0"/>
              <a:t>Broadcasting owners, producers</a:t>
            </a:r>
          </a:p>
          <a:p>
            <a:pPr lvl="1"/>
            <a:r>
              <a:rPr lang="en-US" dirty="0"/>
              <a:t>Commercial Websites, social-media providers, Internet service providers w/out Net Neutrality protections</a:t>
            </a:r>
          </a:p>
        </p:txBody>
      </p:sp>
      <p:pic>
        <p:nvPicPr>
          <p:cNvPr id="5122" name="Picture 2" descr="Image result for definitions">
            <a:extLst>
              <a:ext uri="{FF2B5EF4-FFF2-40B4-BE49-F238E27FC236}">
                <a16:creationId xmlns:a16="http://schemas.microsoft.com/office/drawing/2014/main" id="{0608210A-0ED8-4D9B-B7AD-D0553058C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7522" r="14167" b="16268"/>
          <a:stretch/>
        </p:blipFill>
        <p:spPr bwMode="auto">
          <a:xfrm>
            <a:off x="6705600" y="1981200"/>
            <a:ext cx="216857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22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3D13-B7A1-499A-9C08-50D9498F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5A931-6521-4D3E-8CF2-F92CC317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52236"/>
            <a:ext cx="7392194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0F8D6-64FA-40E0-8A7C-B0666AA19822}"/>
              </a:ext>
            </a:extLst>
          </p:cNvPr>
          <p:cNvSpPr txBox="1"/>
          <p:nvPr/>
        </p:nvSpPr>
        <p:spPr>
          <a:xfrm>
            <a:off x="5638800" y="6096000"/>
            <a:ext cx="33528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  <a:hlinkClick r:id="rId4"/>
              </a:rPr>
              <a:t>http://tinyurl.com/mc3t7kd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825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6A02-3B66-4DBC-8325-9BFD5C6E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9601-4E49-490A-AC96-E52A3D59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029200"/>
          </a:xfrm>
        </p:spPr>
        <p:txBody>
          <a:bodyPr/>
          <a:lstStyle/>
          <a:p>
            <a:r>
              <a:rPr lang="en-US" dirty="0"/>
              <a:t>Sending messages through </a:t>
            </a:r>
            <a:br>
              <a:rPr lang="en-US" dirty="0"/>
            </a:br>
            <a:r>
              <a:rPr lang="en-US" dirty="0"/>
              <a:t>computer networks</a:t>
            </a:r>
          </a:p>
          <a:p>
            <a:r>
              <a:rPr lang="en-US" dirty="0"/>
              <a:t>Started 1960s</a:t>
            </a:r>
          </a:p>
          <a:p>
            <a:r>
              <a:rPr lang="en-US" dirty="0"/>
              <a:t>Standards began 1973 </a:t>
            </a:r>
            <a:br>
              <a:rPr lang="en-US" dirty="0"/>
            </a:br>
            <a:r>
              <a:rPr lang="en-US" dirty="0"/>
              <a:t>(RFC 561)</a:t>
            </a:r>
          </a:p>
          <a:p>
            <a:pPr lvl="1"/>
            <a:r>
              <a:rPr lang="en-US" dirty="0"/>
              <a:t>RFC = Request for Comment</a:t>
            </a:r>
          </a:p>
          <a:p>
            <a:pPr lvl="1"/>
            <a:r>
              <a:rPr lang="en-US" dirty="0"/>
              <a:t>Managed by IETF</a:t>
            </a:r>
          </a:p>
          <a:p>
            <a:pPr lvl="2"/>
            <a:r>
              <a:rPr lang="en-US" dirty="0"/>
              <a:t>Internet Engineering Task Force</a:t>
            </a:r>
          </a:p>
          <a:p>
            <a:pPr lvl="2"/>
            <a:r>
              <a:rPr lang="en-US" dirty="0"/>
              <a:t>Voluntary contributions</a:t>
            </a:r>
          </a:p>
          <a:p>
            <a:r>
              <a:rPr lang="en-US" dirty="0"/>
              <a:t>Statistics (estimates)</a:t>
            </a:r>
          </a:p>
          <a:p>
            <a:pPr lvl="1"/>
            <a:r>
              <a:rPr lang="en-US" dirty="0"/>
              <a:t>~269 billion messages/day (Feb 2017)</a:t>
            </a:r>
          </a:p>
          <a:p>
            <a:pPr lvl="1"/>
            <a:r>
              <a:rPr lang="en-US" dirty="0"/>
              <a:t>~3.8 billion email users (2018)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5602" name="Picture 2" descr="Image result for email">
            <a:extLst>
              <a:ext uri="{FF2B5EF4-FFF2-40B4-BE49-F238E27FC236}">
                <a16:creationId xmlns:a16="http://schemas.microsoft.com/office/drawing/2014/main" id="{2908BBA7-235D-4104-B8F7-4389F1E9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3" y="496086"/>
            <a:ext cx="3447660" cy="3161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66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FF21-FDF1-4DD4-A823-AD858C53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762000"/>
          </a:xfrm>
        </p:spPr>
        <p:txBody>
          <a:bodyPr/>
          <a:lstStyle/>
          <a:p>
            <a:r>
              <a:rPr lang="en-US" dirty="0"/>
              <a:t>Email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43EC-1F88-4C05-B61F-D226128D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2590800"/>
          </a:xfrm>
        </p:spPr>
        <p:txBody>
          <a:bodyPr/>
          <a:lstStyle/>
          <a:p>
            <a:r>
              <a:rPr lang="en-US" dirty="0"/>
              <a:t>Spam = unsolicited commercial email</a:t>
            </a:r>
          </a:p>
          <a:p>
            <a:r>
              <a:rPr lang="en-US" dirty="0"/>
              <a:t>Name thought to be based on SPAM skit from Monty Python &lt; </a:t>
            </a:r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https://www.youtube.com/watch?v=anwy2MPT5RE</a:t>
            </a:r>
            <a:r>
              <a:rPr lang="en-US" dirty="0"/>
              <a:t> &gt;</a:t>
            </a:r>
          </a:p>
          <a:p>
            <a:r>
              <a:rPr lang="en-US" dirty="0"/>
              <a:t>In March 2018, ~48% all email was spam</a:t>
            </a:r>
            <a:br>
              <a:rPr lang="en-US" dirty="0"/>
            </a:br>
            <a:r>
              <a:rPr lang="en-US" dirty="0"/>
              <a:t>&lt; </a:t>
            </a:r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https://www.statista.com/statistics/420391/spam-email-traffic-share/ </a:t>
            </a:r>
            <a:r>
              <a:rPr lang="en-US" dirty="0"/>
              <a:t>&gt;</a:t>
            </a:r>
          </a:p>
          <a:p>
            <a:r>
              <a:rPr lang="en-US" dirty="0"/>
              <a:t>Many governments </a:t>
            </a:r>
            <a:br>
              <a:rPr lang="en-US" dirty="0"/>
            </a:br>
            <a:r>
              <a:rPr lang="en-US" dirty="0"/>
              <a:t>are not enforcing </a:t>
            </a:r>
            <a:br>
              <a:rPr lang="en-US" dirty="0"/>
            </a:br>
            <a:r>
              <a:rPr lang="en-US" dirty="0"/>
              <a:t>anti-spam laws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CD090-9E39-4570-B1B9-E1E35EF6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335" y="2971800"/>
            <a:ext cx="5260902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96917-5160-4492-9F70-62DAC4AEC136}"/>
              </a:ext>
            </a:extLst>
          </p:cNvPr>
          <p:cNvSpPr txBox="1"/>
          <p:nvPr/>
        </p:nvSpPr>
        <p:spPr>
          <a:xfrm>
            <a:off x="304800" y="6019800"/>
            <a:ext cx="4419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https://www.spamhaus.org/statistics/countries/</a:t>
            </a:r>
          </a:p>
        </p:txBody>
      </p:sp>
    </p:spTree>
    <p:extLst>
      <p:ext uri="{BB962C8B-B14F-4D97-AF65-F5344CB8AC3E}">
        <p14:creationId xmlns:p14="http://schemas.microsoft.com/office/powerpoint/2010/main" val="2627228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4D6C-9F18-44A2-B73B-5C8FFCD9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Email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18FE-689E-4826-A6AE-4288A7A1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410200"/>
          </a:xfrm>
        </p:spPr>
        <p:txBody>
          <a:bodyPr/>
          <a:lstStyle/>
          <a:p>
            <a:r>
              <a:rPr lang="en-US" dirty="0"/>
              <a:t>Email does </a:t>
            </a:r>
            <a:r>
              <a:rPr lang="en-US" i="1" dirty="0"/>
              <a:t>not</a:t>
            </a:r>
            <a:r>
              <a:rPr lang="en-US" dirty="0"/>
              <a:t> guarantee authenticity of sender</a:t>
            </a:r>
          </a:p>
          <a:p>
            <a:r>
              <a:rPr lang="en-US" dirty="0"/>
              <a:t>Users can have unlimited number of email accounts</a:t>
            </a:r>
          </a:p>
          <a:p>
            <a:pPr lvl="1"/>
            <a:r>
              <a:rPr lang="en-US" dirty="0"/>
              <a:t>Spammers often generate new numbered accounts for one-time use</a:t>
            </a:r>
          </a:p>
          <a:p>
            <a:pPr lvl="2"/>
            <a:r>
              <a:rPr lang="en-US" dirty="0"/>
              <a:t>E.g., suzy1234@hotmail.com, </a:t>
            </a:r>
            <a:r>
              <a:rPr lang="en-US" dirty="0">
                <a:hlinkClick r:id="rId3"/>
              </a:rPr>
              <a:t>suzy1235@hotmail.com</a:t>
            </a:r>
            <a:r>
              <a:rPr lang="en-US" dirty="0"/>
              <a:t>....</a:t>
            </a:r>
          </a:p>
          <a:p>
            <a:pPr lvl="1"/>
            <a:r>
              <a:rPr lang="en-US" dirty="0"/>
              <a:t>Also used by stalkers</a:t>
            </a:r>
          </a:p>
          <a:p>
            <a:r>
              <a:rPr lang="en-US" dirty="0"/>
              <a:t>Possible to track origin of email </a:t>
            </a:r>
            <a:br>
              <a:rPr lang="en-US" dirty="0"/>
            </a:br>
            <a:r>
              <a:rPr lang="en-US" dirty="0"/>
              <a:t>using </a:t>
            </a:r>
            <a:r>
              <a:rPr lang="en-US" i="1" dirty="0"/>
              <a:t>forensic analysis</a:t>
            </a:r>
            <a:r>
              <a:rPr lang="en-US" dirty="0"/>
              <a:t> techniques to </a:t>
            </a:r>
            <a:br>
              <a:rPr lang="en-US" dirty="0"/>
            </a:br>
            <a:r>
              <a:rPr lang="en-US" dirty="0"/>
              <a:t>locate computer</a:t>
            </a:r>
          </a:p>
          <a:p>
            <a:pPr lvl="1"/>
            <a:r>
              <a:rPr lang="en-US" dirty="0"/>
              <a:t>May be difficult to prove who sent message if computer used by several people </a:t>
            </a:r>
          </a:p>
        </p:txBody>
      </p:sp>
      <p:pic>
        <p:nvPicPr>
          <p:cNvPr id="27650" name="Picture 2" descr="Image result for spam">
            <a:extLst>
              <a:ext uri="{FF2B5EF4-FFF2-40B4-BE49-F238E27FC236}">
                <a16:creationId xmlns:a16="http://schemas.microsoft.com/office/drawing/2014/main" id="{C8FE4C76-06C0-4A03-9E57-335ED9B2E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50294"/>
            <a:ext cx="2988623" cy="2157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1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D669-DECF-4BC7-B2CD-AF2129AE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066800"/>
          </a:xfrm>
        </p:spPr>
        <p:txBody>
          <a:bodyPr/>
          <a:lstStyle/>
          <a:p>
            <a:pPr lvl="0"/>
            <a:r>
              <a:rPr lang="en-US" dirty="0"/>
              <a:t>Mobile Phones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1E6D7-B037-4B5D-BD92-3A406B13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7848600" cy="5334000"/>
          </a:xfrm>
        </p:spPr>
        <p:txBody>
          <a:bodyPr/>
          <a:lstStyle/>
          <a:p>
            <a:r>
              <a:rPr lang="en-US" dirty="0"/>
              <a:t>Rapid growth in mobile-phone ownership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Regular mobiles offer tracking of owner</a:t>
            </a:r>
          </a:p>
          <a:p>
            <a:r>
              <a:rPr lang="en-US" dirty="0"/>
              <a:t>But </a:t>
            </a:r>
            <a:r>
              <a:rPr lang="en-US" dirty="0" err="1"/>
              <a:t>discardable</a:t>
            </a:r>
            <a:r>
              <a:rPr lang="en-US" dirty="0"/>
              <a:t> pay-phones difficult to trace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66B96-C87F-4136-AB8B-24A6C8C1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696200" cy="391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482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5E09C-60BE-40A1-B490-65A87B0E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838200"/>
          </a:xfrm>
        </p:spPr>
        <p:txBody>
          <a:bodyPr/>
          <a:lstStyle/>
          <a:p>
            <a:r>
              <a:rPr lang="en-US" dirty="0"/>
              <a:t>Mobile Phones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55B-1F3D-4D64-BA3B-E08F3E09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r>
              <a:rPr lang="en-US" dirty="0"/>
              <a:t>Smart phones have Internet access</a:t>
            </a:r>
          </a:p>
          <a:p>
            <a:r>
              <a:rPr lang="en-US" dirty="0"/>
              <a:t>Include cameras</a:t>
            </a:r>
          </a:p>
          <a:p>
            <a:pPr lvl="1"/>
            <a:r>
              <a:rPr lang="en-US" dirty="0"/>
              <a:t>Still</a:t>
            </a:r>
          </a:p>
          <a:p>
            <a:pPr lvl="1"/>
            <a:r>
              <a:rPr lang="en-US" dirty="0"/>
              <a:t>Movie</a:t>
            </a:r>
          </a:p>
          <a:p>
            <a:r>
              <a:rPr lang="en-US" dirty="0"/>
              <a:t>Sound recorders</a:t>
            </a:r>
          </a:p>
          <a:p>
            <a:pPr lvl="1"/>
            <a:r>
              <a:rPr lang="en-US" dirty="0"/>
              <a:t>Apps available free</a:t>
            </a:r>
          </a:p>
          <a:p>
            <a:r>
              <a:rPr lang="en-US" dirty="0"/>
              <a:t>Allow rapid personal communications</a:t>
            </a:r>
          </a:p>
          <a:p>
            <a:pPr lvl="1"/>
            <a:r>
              <a:rPr lang="en-US" dirty="0"/>
              <a:t>Call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Social media</a:t>
            </a:r>
          </a:p>
          <a:p>
            <a:r>
              <a:rPr lang="en-US" dirty="0"/>
              <a:t>Difficult for authoritarian regimes to control</a:t>
            </a:r>
          </a:p>
          <a:p>
            <a:pPr lvl="1"/>
            <a:r>
              <a:rPr lang="en-US" dirty="0"/>
              <a:t>E.g., Arab Spring (2010) – Tunisia, Libya, Egypt, Yemen, Syria, Bahrain</a:t>
            </a:r>
          </a:p>
        </p:txBody>
      </p:sp>
      <p:pic>
        <p:nvPicPr>
          <p:cNvPr id="28674" name="Picture 2" descr="Image result for smart phones">
            <a:extLst>
              <a:ext uri="{FF2B5EF4-FFF2-40B4-BE49-F238E27FC236}">
                <a16:creationId xmlns:a16="http://schemas.microsoft.com/office/drawing/2014/main" id="{D44DEA4E-EAC8-43B9-9231-A087350B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660702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83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0B710-9C02-4DC6-BAEF-1310CF54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r>
              <a:rPr lang="en-US" dirty="0"/>
              <a:t>Text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B134-54F2-4622-BAC5-B0E2B24B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334000"/>
          </a:xfrm>
        </p:spPr>
        <p:txBody>
          <a:bodyPr/>
          <a:lstStyle/>
          <a:p>
            <a:r>
              <a:rPr lang="en-US" dirty="0"/>
              <a:t>SMS (Short Message Service)</a:t>
            </a:r>
          </a:p>
          <a:p>
            <a:pPr lvl="1"/>
            <a:r>
              <a:rPr lang="en-US" dirty="0"/>
              <a:t>Initiated 1985 in Global System for Mobile Communications (GSM) standards</a:t>
            </a:r>
          </a:p>
          <a:p>
            <a:pPr lvl="1"/>
            <a:r>
              <a:rPr lang="en-US" dirty="0"/>
              <a:t>Mostly mobile-to-mobile</a:t>
            </a:r>
          </a:p>
          <a:p>
            <a:r>
              <a:rPr lang="en-US" dirty="0"/>
              <a:t>Immensely popular</a:t>
            </a:r>
          </a:p>
          <a:p>
            <a:pPr lvl="1"/>
            <a:r>
              <a:rPr lang="en-US" dirty="0"/>
              <a:t>16 million/minute</a:t>
            </a:r>
          </a:p>
          <a:p>
            <a:pPr lvl="1"/>
            <a:r>
              <a:rPr lang="en-US" dirty="0"/>
              <a:t>23 billion/day</a:t>
            </a:r>
          </a:p>
          <a:p>
            <a:pPr lvl="1"/>
            <a:r>
              <a:rPr lang="en-US" dirty="0"/>
              <a:t>8 trillion/year</a:t>
            </a:r>
          </a:p>
          <a:p>
            <a:r>
              <a:rPr lang="en-US" dirty="0"/>
              <a:t>Can define groups</a:t>
            </a:r>
          </a:p>
          <a:p>
            <a:pPr lvl="1"/>
            <a:r>
              <a:rPr lang="en-US" dirty="0"/>
              <a:t>Organize protests</a:t>
            </a:r>
          </a:p>
          <a:p>
            <a:pPr lvl="1"/>
            <a:r>
              <a:rPr lang="en-US" dirty="0"/>
              <a:t>Flash crowds</a:t>
            </a:r>
          </a:p>
          <a:p>
            <a:r>
              <a:rPr lang="en-US" dirty="0"/>
              <a:t>Sexting significant problem for teenagers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44346-72BF-4EF3-8BE2-7F950BB77174}"/>
              </a:ext>
            </a:extLst>
          </p:cNvPr>
          <p:cNvSpPr txBox="1"/>
          <p:nvPr/>
        </p:nvSpPr>
        <p:spPr>
          <a:xfrm>
            <a:off x="1104900" y="6139934"/>
            <a:ext cx="6324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https://teckst.com/19-text-messaging-stats-that-will-blow-your-mind/</a:t>
            </a:r>
          </a:p>
        </p:txBody>
      </p:sp>
      <p:pic>
        <p:nvPicPr>
          <p:cNvPr id="29698" name="Picture 2" descr="Image result for sms">
            <a:extLst>
              <a:ext uri="{FF2B5EF4-FFF2-40B4-BE49-F238E27FC236}">
                <a16:creationId xmlns:a16="http://schemas.microsoft.com/office/drawing/2014/main" id="{99766FBC-2E71-46C2-9BDD-365BFF20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87084"/>
            <a:ext cx="47910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44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2F61-6238-454D-8448-FAFCCC9A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762000"/>
          </a:xfrm>
        </p:spPr>
        <p:txBody>
          <a:bodyPr/>
          <a:lstStyle/>
          <a:p>
            <a:r>
              <a:rPr lang="en-US" dirty="0"/>
              <a:t>Social Media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EB4F-6C8B-4771-9D16-3369BA8A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sz="2300" dirty="0"/>
              <a:t>Computer-mediated communications</a:t>
            </a:r>
          </a:p>
          <a:p>
            <a:r>
              <a:rPr lang="en-US" sz="2300" dirty="0"/>
              <a:t>Share information (cardinality m:n)</a:t>
            </a:r>
          </a:p>
          <a:p>
            <a:pPr lvl="1"/>
            <a:r>
              <a:rPr lang="en-US" sz="2300" dirty="0"/>
              <a:t>1 individual’s post may be seen </a:t>
            </a:r>
            <a:br>
              <a:rPr lang="en-US" sz="2300" dirty="0"/>
            </a:br>
            <a:r>
              <a:rPr lang="en-US" sz="2300" dirty="0"/>
              <a:t>by many</a:t>
            </a:r>
          </a:p>
          <a:p>
            <a:pPr lvl="1"/>
            <a:r>
              <a:rPr lang="en-US" sz="2300" dirty="0"/>
              <a:t>Postings may be reposted, </a:t>
            </a:r>
            <a:br>
              <a:rPr lang="en-US" sz="2300" dirty="0"/>
            </a:br>
            <a:r>
              <a:rPr lang="en-US" sz="2300" dirty="0"/>
              <a:t>extending availability</a:t>
            </a:r>
          </a:p>
          <a:p>
            <a:r>
              <a:rPr lang="en-US" sz="2300" dirty="0"/>
              <a:t>Virtual communities</a:t>
            </a:r>
          </a:p>
          <a:p>
            <a:r>
              <a:rPr lang="en-US" sz="2300" dirty="0" err="1"/>
              <a:t>Nymity</a:t>
            </a:r>
            <a:endParaRPr lang="en-US" sz="2300" dirty="0"/>
          </a:p>
          <a:p>
            <a:pPr lvl="1"/>
            <a:r>
              <a:rPr lang="en-US" sz="2300" dirty="0"/>
              <a:t>Anonymity tolerated in some (not all)</a:t>
            </a:r>
          </a:p>
          <a:p>
            <a:pPr lvl="1"/>
            <a:r>
              <a:rPr lang="en-US" sz="2300" dirty="0" err="1"/>
              <a:t>Pseudonymity</a:t>
            </a:r>
            <a:r>
              <a:rPr lang="en-US" sz="2300" dirty="0"/>
              <a:t> difficult to detect/stop</a:t>
            </a:r>
          </a:p>
          <a:p>
            <a:pPr lvl="1"/>
            <a:r>
              <a:rPr lang="en-US" sz="2300" dirty="0"/>
              <a:t>Authentic identification common in most</a:t>
            </a:r>
          </a:p>
          <a:p>
            <a:r>
              <a:rPr lang="en-US" sz="2300" dirty="0"/>
              <a:t>Intermediation varies</a:t>
            </a:r>
          </a:p>
          <a:p>
            <a:pPr lvl="1"/>
            <a:r>
              <a:rPr lang="en-US" sz="2300" dirty="0"/>
              <a:t>Some completely disintermediated</a:t>
            </a:r>
          </a:p>
          <a:p>
            <a:pPr lvl="1"/>
            <a:r>
              <a:rPr lang="en-US" sz="2300" dirty="0"/>
              <a:t>Others controlled to varying degrees</a:t>
            </a:r>
          </a:p>
        </p:txBody>
      </p:sp>
      <p:pic>
        <p:nvPicPr>
          <p:cNvPr id="30722" name="Picture 2" descr="Image result for social media">
            <a:extLst>
              <a:ext uri="{FF2B5EF4-FFF2-40B4-BE49-F238E27FC236}">
                <a16:creationId xmlns:a16="http://schemas.microsoft.com/office/drawing/2014/main" id="{E8C08446-646F-4C69-A480-82CB3751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90540"/>
            <a:ext cx="3537773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61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251A-5EEC-41E4-A1EB-63E05777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pPr lvl="0"/>
            <a:r>
              <a:rPr lang="en-US" dirty="0"/>
              <a:t>Social Media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6FA1E5-69FC-4B52-8EE8-9C02DB5B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4191000" cy="5334000"/>
          </a:xfrm>
        </p:spPr>
        <p:txBody>
          <a:bodyPr/>
          <a:lstStyle/>
          <a:p>
            <a:r>
              <a:rPr lang="en-US" dirty="0"/>
              <a:t>CompuServe (1969)</a:t>
            </a:r>
          </a:p>
          <a:p>
            <a:r>
              <a:rPr lang="en-US" dirty="0"/>
              <a:t>USENET (1980s)</a:t>
            </a:r>
          </a:p>
          <a:p>
            <a:r>
              <a:rPr lang="en-US" dirty="0"/>
              <a:t>America Online = AOL (1985)</a:t>
            </a:r>
          </a:p>
          <a:p>
            <a:r>
              <a:rPr lang="en-US" dirty="0"/>
              <a:t>LinkedIn (2002)</a:t>
            </a:r>
          </a:p>
          <a:p>
            <a:r>
              <a:rPr lang="en-US" dirty="0" err="1"/>
              <a:t>MySpace</a:t>
            </a:r>
            <a:r>
              <a:rPr lang="en-US" dirty="0"/>
              <a:t> (2003)</a:t>
            </a:r>
          </a:p>
          <a:p>
            <a:r>
              <a:rPr lang="en-US" dirty="0"/>
              <a:t>Baidu </a:t>
            </a:r>
            <a:r>
              <a:rPr lang="en-US" dirty="0" err="1"/>
              <a:t>Tieba</a:t>
            </a:r>
            <a:r>
              <a:rPr lang="en-US" dirty="0"/>
              <a:t> (2003) – China</a:t>
            </a:r>
          </a:p>
          <a:p>
            <a:r>
              <a:rPr lang="en-US" dirty="0"/>
              <a:t>Facebook (2004)</a:t>
            </a:r>
          </a:p>
          <a:p>
            <a:r>
              <a:rPr lang="en-US" dirty="0" err="1"/>
              <a:t>Wikia</a:t>
            </a:r>
            <a:r>
              <a:rPr lang="en-US" dirty="0"/>
              <a:t> (2004)</a:t>
            </a:r>
          </a:p>
          <a:p>
            <a:r>
              <a:rPr lang="en-US" dirty="0"/>
              <a:t>Twitter (2006) </a:t>
            </a:r>
          </a:p>
          <a:p>
            <a:r>
              <a:rPr lang="en-US" dirty="0"/>
              <a:t>VK (2006) – Russia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02A2025-F204-4D42-8114-857C29A33225}"/>
              </a:ext>
            </a:extLst>
          </p:cNvPr>
          <p:cNvSpPr txBox="1">
            <a:spLocks/>
          </p:cNvSpPr>
          <p:nvPr/>
        </p:nvSpPr>
        <p:spPr bwMode="auto">
          <a:xfrm>
            <a:off x="4724401" y="990600"/>
            <a:ext cx="44196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Tumblr (2007)</a:t>
            </a:r>
          </a:p>
          <a:p>
            <a:r>
              <a:rPr lang="en-US" dirty="0" err="1"/>
              <a:t>Sina</a:t>
            </a:r>
            <a:r>
              <a:rPr lang="en-US" dirty="0"/>
              <a:t> Weibo (2009) – China</a:t>
            </a:r>
          </a:p>
          <a:p>
            <a:r>
              <a:rPr lang="en-US" dirty="0"/>
              <a:t>WhatsApp (2009)</a:t>
            </a:r>
          </a:p>
          <a:p>
            <a:r>
              <a:rPr lang="en-US" dirty="0"/>
              <a:t>Instagram (2010)</a:t>
            </a:r>
          </a:p>
          <a:p>
            <a:r>
              <a:rPr lang="en-US" dirty="0"/>
              <a:t>Pinterest (2010) </a:t>
            </a:r>
          </a:p>
          <a:p>
            <a:r>
              <a:rPr lang="en-US" kern="0" dirty="0"/>
              <a:t>Viber (2010) – Japan</a:t>
            </a:r>
          </a:p>
          <a:p>
            <a:r>
              <a:rPr lang="en-US" kern="0" dirty="0"/>
              <a:t>Snapchat (2011)</a:t>
            </a:r>
          </a:p>
          <a:p>
            <a:r>
              <a:rPr lang="en-US" dirty="0"/>
              <a:t>Google+ (2011)</a:t>
            </a:r>
          </a:p>
          <a:p>
            <a:r>
              <a:rPr lang="en-US" kern="0" dirty="0"/>
              <a:t>WeChat (2011) – China</a:t>
            </a:r>
          </a:p>
        </p:txBody>
      </p:sp>
      <p:pic>
        <p:nvPicPr>
          <p:cNvPr id="31746" name="Picture 2" descr="https://www.iclipart.com/dodl.php?linklokauth=L3RlbXAvYzk4MzIxNF9tLmpwZywxNTMwNDY1OTk3LDY2LjIyMC4yMzguMjAyLDAsMCxMTF8wLCxhMTFlZWQ3NDk5ZTFiZWQ5NGRlYTc0ZTMyNzQzYTBhMg%3D%3D/c983214_m.jpg">
            <a:extLst>
              <a:ext uri="{FF2B5EF4-FFF2-40B4-BE49-F238E27FC236}">
                <a16:creationId xmlns:a16="http://schemas.microsoft.com/office/drawing/2014/main" id="{E3CFFA0D-38FB-4863-B968-3A71A5DC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97" y="4953000"/>
            <a:ext cx="1981200" cy="1659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01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390F-7AA5-4D12-AB70-F75B77E7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762000"/>
          </a:xfrm>
        </p:spPr>
        <p:txBody>
          <a:bodyPr/>
          <a:lstStyle/>
          <a:p>
            <a:r>
              <a:rPr lang="en-US" dirty="0"/>
              <a:t>Social Media (3)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A3061-D2E5-4895-AAFE-2B027BB8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05354"/>
            <a:ext cx="8305800" cy="514784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CBE75-8374-49DE-864B-F9B14DFB495C}"/>
              </a:ext>
            </a:extLst>
          </p:cNvPr>
          <p:cNvSpPr txBox="1"/>
          <p:nvPr/>
        </p:nvSpPr>
        <p:spPr>
          <a:xfrm>
            <a:off x="266700" y="728246"/>
            <a:ext cx="8534400" cy="6771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Number of social media users worldwide from 2010 to 2021 (billions)</a:t>
            </a:r>
          </a:p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https://www.statista.com/statistics/278414/number-of-worldwide-social-network-users/</a:t>
            </a:r>
          </a:p>
        </p:txBody>
      </p:sp>
    </p:spTree>
    <p:extLst>
      <p:ext uri="{BB962C8B-B14F-4D97-AF65-F5344CB8AC3E}">
        <p14:creationId xmlns:p14="http://schemas.microsoft.com/office/powerpoint/2010/main" val="6409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6C84-C173-4DFC-A400-F60364DF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D16-5121-4CBA-B768-0E8E6EB1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r>
              <a:rPr lang="en-US" dirty="0"/>
              <a:t>Disintermediation = </a:t>
            </a:r>
            <a:br>
              <a:rPr lang="en-US" dirty="0"/>
            </a:br>
            <a:r>
              <a:rPr lang="en-US" dirty="0"/>
              <a:t>Removal of intermediaries </a:t>
            </a:r>
          </a:p>
          <a:p>
            <a:r>
              <a:rPr lang="en-US" dirty="0"/>
              <a:t>Business: </a:t>
            </a:r>
          </a:p>
          <a:p>
            <a:pPr lvl="1"/>
            <a:r>
              <a:rPr lang="en-US" dirty="0"/>
              <a:t>“Elimination of intermediaries such as wholesalers or retailers in business transactions between producers and consumer”</a:t>
            </a:r>
          </a:p>
          <a:p>
            <a:r>
              <a:rPr lang="en-US" dirty="0"/>
              <a:t>Information:</a:t>
            </a:r>
          </a:p>
          <a:p>
            <a:pPr lvl="1"/>
            <a:r>
              <a:rPr lang="en-US" dirty="0"/>
              <a:t>“Reducing gate-keepers in the flow of information from provider to user”</a:t>
            </a:r>
          </a:p>
          <a:p>
            <a:pPr lvl="1"/>
            <a:r>
              <a:rPr lang="en-US" dirty="0"/>
              <a:t>E.g., flyers v newspapers</a:t>
            </a:r>
          </a:p>
          <a:p>
            <a:pPr lvl="1"/>
            <a:r>
              <a:rPr lang="en-US" dirty="0"/>
              <a:t>Internet social media v broadcasters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DD840-7B13-40E6-A7C1-E4FDC174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52401"/>
            <a:ext cx="3124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558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F119-E463-4655-BBD9-9F361282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Abuses of Disintermediation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F73E-7BEF-4F8C-88B9-CCDC97353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Harassment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Pornography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Hate Speech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Disinformation</a:t>
            </a:r>
            <a:endParaRPr lang="en-US" dirty="0"/>
          </a:p>
        </p:txBody>
      </p:sp>
      <p:pic>
        <p:nvPicPr>
          <p:cNvPr id="32772" name="Picture 4" descr="Image result for online abuse">
            <a:extLst>
              <a:ext uri="{FF2B5EF4-FFF2-40B4-BE49-F238E27FC236}">
                <a16:creationId xmlns:a16="http://schemas.microsoft.com/office/drawing/2014/main" id="{D65F4903-6C46-4D51-98FB-0F824FF2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419600" cy="5408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1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39F2-87F6-41F0-A004-F1539203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52400"/>
            <a:ext cx="7886700" cy="838200"/>
          </a:xfrm>
        </p:spPr>
        <p:txBody>
          <a:bodyPr/>
          <a:lstStyle/>
          <a:p>
            <a:pPr lvl="0"/>
            <a:r>
              <a:rPr lang="en-US" dirty="0"/>
              <a:t>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67C4-3145-4E5B-8FB3-C0198E20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0600"/>
            <a:ext cx="8267700" cy="5334000"/>
          </a:xfrm>
        </p:spPr>
        <p:txBody>
          <a:bodyPr/>
          <a:lstStyle/>
          <a:p>
            <a:r>
              <a:rPr lang="en-US" dirty="0"/>
              <a:t>Cyberbullying: general term for online intimidation</a:t>
            </a:r>
          </a:p>
          <a:p>
            <a:r>
              <a:rPr lang="en-US" dirty="0"/>
              <a:t>Cyberstalking – follow victim, threaten</a:t>
            </a:r>
          </a:p>
          <a:p>
            <a:r>
              <a:rPr lang="en-US" dirty="0"/>
              <a:t>Trolling – provoke reactions </a:t>
            </a:r>
            <a:br>
              <a:rPr lang="en-US" dirty="0"/>
            </a:br>
            <a:r>
              <a:rPr lang="en-US" dirty="0"/>
              <a:t>online</a:t>
            </a:r>
          </a:p>
          <a:p>
            <a:r>
              <a:rPr lang="en-US" dirty="0"/>
              <a:t>Doxing – publishing private </a:t>
            </a:r>
            <a:br>
              <a:rPr lang="en-US" dirty="0"/>
            </a:br>
            <a:r>
              <a:rPr lang="en-US" dirty="0"/>
              <a:t>information online</a:t>
            </a:r>
          </a:p>
          <a:p>
            <a:r>
              <a:rPr lang="en-US" dirty="0"/>
              <a:t>Swatting – calling police w/ </a:t>
            </a:r>
            <a:br>
              <a:rPr lang="en-US" dirty="0"/>
            </a:br>
            <a:r>
              <a:rPr lang="en-US" dirty="0"/>
              <a:t>false warning of violence in </a:t>
            </a:r>
            <a:br>
              <a:rPr lang="en-US" dirty="0"/>
            </a:br>
            <a:r>
              <a:rPr lang="en-US" dirty="0"/>
              <a:t>progress</a:t>
            </a:r>
          </a:p>
          <a:p>
            <a:r>
              <a:rPr lang="en-US" dirty="0"/>
              <a:t>Revenge Porn – posting </a:t>
            </a:r>
            <a:br>
              <a:rPr lang="en-US" dirty="0"/>
            </a:br>
            <a:r>
              <a:rPr lang="en-US" dirty="0"/>
              <a:t>embarrassing pictures </a:t>
            </a:r>
            <a:br>
              <a:rPr lang="en-US" dirty="0"/>
            </a:br>
            <a:r>
              <a:rPr lang="en-US" dirty="0"/>
              <a:t>(usually nude or nearly so) </a:t>
            </a:r>
            <a:br>
              <a:rPr lang="en-US" dirty="0"/>
            </a:br>
            <a:r>
              <a:rPr lang="en-US" dirty="0"/>
              <a:t>of victim</a:t>
            </a:r>
          </a:p>
          <a:p>
            <a:endParaRPr lang="en-US" dirty="0"/>
          </a:p>
        </p:txBody>
      </p:sp>
      <p:pic>
        <p:nvPicPr>
          <p:cNvPr id="33794" name="Picture 2" descr="Image result for online harassment">
            <a:extLst>
              <a:ext uri="{FF2B5EF4-FFF2-40B4-BE49-F238E27FC236}">
                <a16:creationId xmlns:a16="http://schemas.microsoft.com/office/drawing/2014/main" id="{0E4D0DDD-10D4-46E8-A2ED-464A41F1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5950"/>
            <a:ext cx="405765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22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68F6-A379-4E10-AB31-CE8D569F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457200"/>
          </a:xfrm>
        </p:spPr>
        <p:txBody>
          <a:bodyPr/>
          <a:lstStyle/>
          <a:p>
            <a:pPr lvl="0"/>
            <a:r>
              <a:rPr lang="en-US" dirty="0"/>
              <a:t>Pornography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FEC-6771-4A25-BEA6-CA00BF9F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68" y="609600"/>
            <a:ext cx="3787169" cy="6248400"/>
          </a:xfrm>
        </p:spPr>
        <p:txBody>
          <a:bodyPr/>
          <a:lstStyle/>
          <a:p>
            <a:r>
              <a:rPr lang="en-US" sz="1900" dirty="0"/>
              <a:t>Posting sexual imagery or text</a:t>
            </a:r>
          </a:p>
          <a:p>
            <a:pPr lvl="1"/>
            <a:r>
              <a:rPr lang="en-US" sz="1900" dirty="0"/>
              <a:t>Specifically aimed at sexual arousal</a:t>
            </a:r>
          </a:p>
          <a:p>
            <a:r>
              <a:rPr lang="en-US" sz="1900" dirty="0"/>
              <a:t>Wide range of social norms worldwide</a:t>
            </a:r>
          </a:p>
          <a:p>
            <a:pPr lvl="1"/>
            <a:r>
              <a:rPr lang="en-US" sz="1900" dirty="0"/>
              <a:t>Some cultures extremely restrictive</a:t>
            </a:r>
          </a:p>
          <a:p>
            <a:pPr lvl="1"/>
            <a:r>
              <a:rPr lang="en-US" sz="1900" dirty="0"/>
              <a:t>Others permissive</a:t>
            </a:r>
          </a:p>
          <a:p>
            <a:r>
              <a:rPr lang="en-US" sz="1900" dirty="0"/>
              <a:t>US law distinguishes between pornography &amp; </a:t>
            </a:r>
            <a:r>
              <a:rPr lang="en-US" sz="1900" i="1" dirty="0"/>
              <a:t>obscenity (“highly offensive”)</a:t>
            </a:r>
          </a:p>
          <a:p>
            <a:pPr lvl="1"/>
            <a:r>
              <a:rPr lang="en-US" sz="1900" dirty="0"/>
              <a:t>1</a:t>
            </a:r>
            <a:r>
              <a:rPr lang="en-US" sz="1900" baseline="30000" dirty="0"/>
              <a:t>st</a:t>
            </a:r>
            <a:r>
              <a:rPr lang="en-US" sz="1900" dirty="0"/>
              <a:t> Amendment does </a:t>
            </a:r>
            <a:r>
              <a:rPr lang="en-US" sz="1900" i="1" dirty="0"/>
              <a:t>not</a:t>
            </a:r>
            <a:r>
              <a:rPr lang="en-US" sz="1900" dirty="0"/>
              <a:t> protect obscenity </a:t>
            </a:r>
          </a:p>
          <a:p>
            <a:pPr lvl="1"/>
            <a:r>
              <a:rPr lang="en-US" sz="1900" dirty="0"/>
              <a:t>Pornography not consistently under law</a:t>
            </a:r>
          </a:p>
          <a:p>
            <a:r>
              <a:rPr lang="en-US" sz="1900" dirty="0"/>
              <a:t>Child pornography illegal worldwide (almost all countries)</a:t>
            </a:r>
          </a:p>
        </p:txBody>
      </p:sp>
      <p:pic>
        <p:nvPicPr>
          <p:cNvPr id="34818" name="Picture 2" descr="Image result for pornography">
            <a:extLst>
              <a:ext uri="{FF2B5EF4-FFF2-40B4-BE49-F238E27FC236}">
                <a16:creationId xmlns:a16="http://schemas.microsoft.com/office/drawing/2014/main" id="{5AAC95E7-B5CD-4801-99B4-6029B0C8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0"/>
            <a:ext cx="5110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63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9ADD-BA82-475C-A3DC-1D5835AC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pPr lvl="0"/>
            <a:r>
              <a:rPr lang="en-US" dirty="0"/>
              <a:t>Hate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70B3-6891-4D49-8A6B-403BE953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5562600"/>
          </a:xfrm>
        </p:spPr>
        <p:txBody>
          <a:bodyPr/>
          <a:lstStyle/>
          <a:p>
            <a:r>
              <a:rPr lang="en-US" dirty="0"/>
              <a:t>Attacking person or group based on disability, ethnic origin, gender, gender identity, national origin, race, religion, sexual orientation</a:t>
            </a:r>
          </a:p>
          <a:p>
            <a:r>
              <a:rPr lang="en-US" dirty="0"/>
              <a:t>Generally illegal for specific issues worldwide</a:t>
            </a:r>
          </a:p>
          <a:p>
            <a:pPr lvl="1"/>
            <a:r>
              <a:rPr lang="en-US" dirty="0"/>
              <a:t>E.g., Holocaust denial illegal in EU, Australia, Israel, Russia</a:t>
            </a:r>
          </a:p>
          <a:p>
            <a:r>
              <a:rPr lang="en-US" dirty="0"/>
              <a:t>But protected by US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Amendment</a:t>
            </a:r>
          </a:p>
          <a:p>
            <a:r>
              <a:rPr lang="en-US" dirty="0"/>
              <a:t>Rampant online</a:t>
            </a:r>
          </a:p>
          <a:p>
            <a:pPr lvl="1"/>
            <a:r>
              <a:rPr lang="en-US" dirty="0"/>
              <a:t>Some groups use </a:t>
            </a:r>
            <a:br>
              <a:rPr lang="en-US" dirty="0"/>
            </a:br>
            <a:r>
              <a:rPr lang="en-US" dirty="0"/>
              <a:t>correct identification </a:t>
            </a:r>
            <a:br>
              <a:rPr lang="en-US" dirty="0"/>
            </a:br>
            <a:r>
              <a:rPr lang="en-US" dirty="0"/>
              <a:t>of authors</a:t>
            </a:r>
          </a:p>
          <a:p>
            <a:pPr lvl="1"/>
            <a:r>
              <a:rPr lang="en-US" dirty="0"/>
              <a:t>Others allow </a:t>
            </a:r>
            <a:r>
              <a:rPr lang="en-US" dirty="0" err="1"/>
              <a:t>pseudonymity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&amp; anonymity</a:t>
            </a:r>
          </a:p>
        </p:txBody>
      </p:sp>
      <p:pic>
        <p:nvPicPr>
          <p:cNvPr id="35842" name="Picture 2" descr="Image result for hate speech">
            <a:extLst>
              <a:ext uri="{FF2B5EF4-FFF2-40B4-BE49-F238E27FC236}">
                <a16:creationId xmlns:a16="http://schemas.microsoft.com/office/drawing/2014/main" id="{6E88884B-8FDA-4562-9C7D-F97FF5D3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475268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63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8544-4AEE-4DF6-AE64-FB93F030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pPr lvl="0"/>
            <a:r>
              <a:rPr lang="en-US" dirty="0"/>
              <a:t>Disinformation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D617-A37A-430D-9410-3455F841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r>
              <a:rPr lang="en-US" dirty="0"/>
              <a:t>Spreading false information deliberately to alter public opinion = DISINFO</a:t>
            </a:r>
          </a:p>
          <a:p>
            <a:r>
              <a:rPr lang="en-US" dirty="0"/>
              <a:t>Widely used by totalitarian regimes</a:t>
            </a:r>
          </a:p>
          <a:p>
            <a:pPr lvl="1"/>
            <a:r>
              <a:rPr lang="en-US" dirty="0"/>
              <a:t>Russia formally defined office 1923</a:t>
            </a:r>
          </a:p>
          <a:p>
            <a:r>
              <a:rPr lang="en-US" dirty="0"/>
              <a:t>Major sources of DISINFO</a:t>
            </a:r>
          </a:p>
          <a:p>
            <a:pPr lvl="1"/>
            <a:r>
              <a:rPr lang="en-US" dirty="0"/>
              <a:t>Crackpots (e.g., Flat Earth Society)</a:t>
            </a:r>
          </a:p>
          <a:p>
            <a:pPr lvl="1"/>
            <a:r>
              <a:rPr lang="en-US" dirty="0"/>
              <a:t>Exploiters for gain (e.g., INFOWARS)</a:t>
            </a:r>
          </a:p>
          <a:p>
            <a:pPr lvl="1"/>
            <a:r>
              <a:rPr lang="en-US" dirty="0"/>
              <a:t>Political parties</a:t>
            </a:r>
          </a:p>
          <a:p>
            <a:r>
              <a:rPr lang="en-US" dirty="0"/>
              <a:t>Online resources exacerbate problem</a:t>
            </a:r>
          </a:p>
          <a:p>
            <a:pPr lvl="1"/>
            <a:r>
              <a:rPr lang="en-US" dirty="0"/>
              <a:t>Gullible victims may share/spread DISINFO</a:t>
            </a:r>
          </a:p>
          <a:p>
            <a:pPr lvl="1"/>
            <a:r>
              <a:rPr lang="en-US" dirty="0"/>
              <a:t>Easy to create false sources (e.g., bots) to spread lies</a:t>
            </a:r>
          </a:p>
          <a:p>
            <a:pPr lvl="1"/>
            <a:endParaRPr lang="en-US" dirty="0"/>
          </a:p>
        </p:txBody>
      </p:sp>
      <p:pic>
        <p:nvPicPr>
          <p:cNvPr id="36866" name="Picture 2" descr="Image result for disinfo">
            <a:extLst>
              <a:ext uri="{FF2B5EF4-FFF2-40B4-BE49-F238E27FC236}">
                <a16:creationId xmlns:a16="http://schemas.microsoft.com/office/drawing/2014/main" id="{C6291F7A-2971-4CEB-A98B-EFA2781A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48215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0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9A7F-0576-43CF-99AB-C6403C73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Disinformation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7304-7322-4334-B8B8-4C1EDAB9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4648200"/>
          </a:xfrm>
        </p:spPr>
        <p:txBody>
          <a:bodyPr/>
          <a:lstStyle/>
          <a:p>
            <a:r>
              <a:rPr lang="en-US" dirty="0"/>
              <a:t>SNOPES.COM</a:t>
            </a:r>
          </a:p>
          <a:p>
            <a:pPr lvl="1"/>
            <a:r>
              <a:rPr lang="en-US" dirty="0"/>
              <a:t>Major resource </a:t>
            </a:r>
          </a:p>
          <a:p>
            <a:pPr lvl="1"/>
            <a:r>
              <a:rPr lang="en-US" dirty="0"/>
              <a:t>Analyze misinformation (wrong by mistake) </a:t>
            </a:r>
          </a:p>
          <a:p>
            <a:pPr lvl="1"/>
            <a:r>
              <a:rPr lang="en-US" dirty="0"/>
              <a:t>Explode DISINFO</a:t>
            </a:r>
          </a:p>
          <a:p>
            <a:r>
              <a:rPr lang="en-US" dirty="0"/>
              <a:t>POLITIFACT.COM</a:t>
            </a:r>
          </a:p>
          <a:p>
            <a:pPr lvl="1"/>
            <a:r>
              <a:rPr lang="en-US" dirty="0"/>
              <a:t>Awarded Pulitzer Prize (2009)</a:t>
            </a:r>
          </a:p>
          <a:p>
            <a:pPr lvl="1"/>
            <a:r>
              <a:rPr lang="en-US" dirty="0"/>
              <a:t>Focused on political speech</a:t>
            </a:r>
          </a:p>
          <a:p>
            <a:pPr lvl="1"/>
            <a:r>
              <a:rPr lang="en-US" dirty="0"/>
              <a:t>Truth-O-Meter (Pants On Fire)</a:t>
            </a:r>
          </a:p>
        </p:txBody>
      </p:sp>
      <p:pic>
        <p:nvPicPr>
          <p:cNvPr id="3074" name="Picture 2" descr="Pants on Fire!">
            <a:extLst>
              <a:ext uri="{FF2B5EF4-FFF2-40B4-BE49-F238E27FC236}">
                <a16:creationId xmlns:a16="http://schemas.microsoft.com/office/drawing/2014/main" id="{76751882-FC09-422B-ADB3-4E09A81BE4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435926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nopes logo">
            <a:extLst>
              <a:ext uri="{FF2B5EF4-FFF2-40B4-BE49-F238E27FC236}">
                <a16:creationId xmlns:a16="http://schemas.microsoft.com/office/drawing/2014/main" id="{ACBC58CD-E4F8-4597-B112-6926AEA5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505200" cy="135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02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A4DC-D2BF-4828-9423-5F834B07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Re-Intermediation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9249-4E26-4607-8658-24EC84BA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Social Media Changing Rules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Legal Liability for Intermediation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Censorship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Denial of Service</a:t>
            </a:r>
            <a:endParaRPr lang="en-US" dirty="0"/>
          </a:p>
        </p:txBody>
      </p:sp>
      <p:pic>
        <p:nvPicPr>
          <p:cNvPr id="37890" name="Picture 2" descr="https://www.iclipart.com/dodl.php?linklokauth=L3RlbXAvYzQ5OTQ0N19sLmpwZywxNTMwNDY2OTY3LDY2LjIyMC4yMzguMjAyLDAsMCxMTF8wLCwyZGIwNmRiY2FmZTEwMWExZmJlZjZmZWE2MGE0ZDRlZQ%3D%3D/c499447_l.jpg">
            <a:extLst>
              <a:ext uri="{FF2B5EF4-FFF2-40B4-BE49-F238E27FC236}">
                <a16:creationId xmlns:a16="http://schemas.microsoft.com/office/drawing/2014/main" id="{C7306762-0346-4F9E-B39A-E6B8FF1E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800600" cy="396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17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3153-BB28-4730-8C9C-8E80EC3D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90600"/>
          </a:xfrm>
        </p:spPr>
        <p:txBody>
          <a:bodyPr/>
          <a:lstStyle/>
          <a:p>
            <a:r>
              <a:rPr lang="en-US" dirty="0"/>
              <a:t>Social Media Changing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7047-167F-4D52-9D78-FFF8E5F1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r>
              <a:rPr lang="en-US" sz="2100" dirty="0"/>
              <a:t>August 2017</a:t>
            </a:r>
          </a:p>
          <a:p>
            <a:pPr lvl="1"/>
            <a:r>
              <a:rPr lang="en-US" sz="2100" dirty="0"/>
              <a:t>Internet firms begin banning white supremacists</a:t>
            </a:r>
          </a:p>
          <a:p>
            <a:r>
              <a:rPr lang="en-US" sz="2100" dirty="0"/>
              <a:t>April 2018</a:t>
            </a:r>
          </a:p>
          <a:p>
            <a:pPr lvl="1"/>
            <a:r>
              <a:rPr lang="en-US" sz="2100" dirty="0"/>
              <a:t>Facebook removes &gt;100 </a:t>
            </a:r>
            <a:br>
              <a:rPr lang="en-US" sz="2100" dirty="0"/>
            </a:br>
            <a:r>
              <a:rPr lang="en-US" sz="2100" dirty="0"/>
              <a:t>accounts linked to Russian troll </a:t>
            </a:r>
            <a:br>
              <a:rPr lang="en-US" sz="2100" dirty="0"/>
            </a:br>
            <a:r>
              <a:rPr lang="en-US" sz="2100" dirty="0"/>
              <a:t>factory</a:t>
            </a:r>
          </a:p>
          <a:p>
            <a:pPr lvl="1"/>
            <a:r>
              <a:rPr lang="en-US" sz="2100" dirty="0"/>
              <a:t>Facebook releases content </a:t>
            </a:r>
            <a:br>
              <a:rPr lang="en-US" sz="2100" dirty="0"/>
            </a:br>
            <a:r>
              <a:rPr lang="en-US" sz="2100" dirty="0"/>
              <a:t>moderation guidelines</a:t>
            </a:r>
          </a:p>
          <a:p>
            <a:r>
              <a:rPr lang="en-US" sz="2100" dirty="0"/>
              <a:t>May 2018</a:t>
            </a:r>
          </a:p>
          <a:p>
            <a:pPr lvl="1"/>
            <a:r>
              <a:rPr lang="en-US" sz="2100" dirty="0"/>
              <a:t>German government increases </a:t>
            </a:r>
            <a:br>
              <a:rPr lang="en-US" sz="2100" dirty="0"/>
            </a:br>
            <a:r>
              <a:rPr lang="en-US" sz="2100" dirty="0"/>
              <a:t>Facebook restrictions on hate speech</a:t>
            </a:r>
          </a:p>
          <a:p>
            <a:r>
              <a:rPr lang="en-US" sz="2100" dirty="0"/>
              <a:t>June 2018</a:t>
            </a:r>
          </a:p>
          <a:p>
            <a:pPr lvl="1"/>
            <a:r>
              <a:rPr lang="en-US" sz="2100" dirty="0"/>
              <a:t>Activists in Myanmar demand Facebook do more to quell hate speech</a:t>
            </a:r>
          </a:p>
          <a:p>
            <a:pPr lvl="1"/>
            <a:r>
              <a:rPr lang="en-US" sz="2100" dirty="0"/>
              <a:t>Twitter accidentally bans mosquito death threat</a:t>
            </a:r>
          </a:p>
          <a:p>
            <a:pPr lvl="1"/>
            <a:r>
              <a:rPr lang="en-US" sz="2100" dirty="0"/>
              <a:t>Facebook begins labeling news as politics</a:t>
            </a:r>
          </a:p>
        </p:txBody>
      </p:sp>
      <p:pic>
        <p:nvPicPr>
          <p:cNvPr id="38914" name="Picture 2" descr="Image result for facebook logo">
            <a:extLst>
              <a:ext uri="{FF2B5EF4-FFF2-40B4-BE49-F238E27FC236}">
                <a16:creationId xmlns:a16="http://schemas.microsoft.com/office/drawing/2014/main" id="{FA14F8CD-6446-4DB2-8661-86537AF52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55" y="1524000"/>
            <a:ext cx="402404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20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2E00-E6C7-4D7B-92FD-EB529F87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z="3400" dirty="0"/>
              <a:t>Legal Liability for</a:t>
            </a:r>
            <a:r>
              <a:rPr lang="en-US" sz="3400" baseline="0" dirty="0"/>
              <a:t> Intermediation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000C-37C3-4B27-8CF9-D352C01D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7162800" cy="1371600"/>
          </a:xfrm>
        </p:spPr>
        <p:txBody>
          <a:bodyPr/>
          <a:lstStyle/>
          <a:p>
            <a:r>
              <a:rPr lang="en-US" dirty="0"/>
              <a:t>Cubby v CompuServe (1991)</a:t>
            </a:r>
          </a:p>
          <a:p>
            <a:r>
              <a:rPr lang="en-US" dirty="0"/>
              <a:t>Stratton Oakmont v Prodigy (1995)</a:t>
            </a:r>
          </a:p>
          <a:p>
            <a:r>
              <a:rPr lang="en-US" dirty="0"/>
              <a:t>Blumenthal v Drudge &amp; AOL (1998)</a:t>
            </a:r>
          </a:p>
        </p:txBody>
      </p:sp>
      <p:pic>
        <p:nvPicPr>
          <p:cNvPr id="14338" name="Picture 2" descr="Image result for legal liability">
            <a:extLst>
              <a:ext uri="{FF2B5EF4-FFF2-40B4-BE49-F238E27FC236}">
                <a16:creationId xmlns:a16="http://schemas.microsoft.com/office/drawing/2014/main" id="{38A6B1EA-B6E9-42EA-BF9A-CA7649BB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38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16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2DBF-21BC-44EF-9DC3-37C99708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Cubby v CompuServe (1991) [1]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32EF9-8ED8-4F0A-B051-4910C087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/>
          <a:lstStyle/>
          <a:p>
            <a:r>
              <a:rPr lang="en-US" dirty="0"/>
              <a:t>CompuServe </a:t>
            </a:r>
          </a:p>
          <a:p>
            <a:pPr lvl="1"/>
            <a:r>
              <a:rPr lang="en-US" dirty="0"/>
              <a:t>Provided thousands of </a:t>
            </a:r>
            <a:br>
              <a:rPr lang="en-US" dirty="0"/>
            </a:br>
            <a:r>
              <a:rPr lang="en-US" dirty="0"/>
              <a:t>discussion groups</a:t>
            </a:r>
          </a:p>
          <a:p>
            <a:pPr lvl="1"/>
            <a:r>
              <a:rPr lang="en-US" dirty="0"/>
              <a:t>Disclaimed all responsibility </a:t>
            </a:r>
            <a:br>
              <a:rPr lang="en-US" dirty="0"/>
            </a:br>
            <a:r>
              <a:rPr lang="en-US" dirty="0"/>
              <a:t>for content posted by users</a:t>
            </a:r>
          </a:p>
          <a:p>
            <a:pPr lvl="1"/>
            <a:r>
              <a:rPr lang="en-US" dirty="0"/>
              <a:t>System operators (SYSOPS) governed their own discussion groups (</a:t>
            </a:r>
            <a:r>
              <a:rPr lang="en-US" i="1" dirty="0"/>
              <a:t>forums</a:t>
            </a:r>
            <a:r>
              <a:rPr lang="en-US" dirty="0"/>
              <a:t>)</a:t>
            </a:r>
          </a:p>
          <a:p>
            <a:r>
              <a:rPr lang="en-US" dirty="0"/>
              <a:t>Journalism Forum</a:t>
            </a:r>
          </a:p>
          <a:p>
            <a:pPr lvl="1"/>
            <a:r>
              <a:rPr lang="en-US" dirty="0"/>
              <a:t>Established by Cameron Communications</a:t>
            </a:r>
          </a:p>
          <a:p>
            <a:pPr lvl="1"/>
            <a:r>
              <a:rPr lang="en-US" i="1" dirty="0" err="1"/>
              <a:t>Rumorville</a:t>
            </a:r>
            <a:r>
              <a:rPr lang="en-US" dirty="0"/>
              <a:t> = newsletter in Journalism Forum</a:t>
            </a:r>
          </a:p>
          <a:p>
            <a:pPr lvl="2"/>
            <a:r>
              <a:rPr lang="en-US" dirty="0"/>
              <a:t>Created by Don Fitzpatrick Associates</a:t>
            </a:r>
          </a:p>
          <a:p>
            <a:pPr lvl="2"/>
            <a:r>
              <a:rPr lang="en-US" dirty="0"/>
              <a:t>Published nasty comments about </a:t>
            </a:r>
            <a:r>
              <a:rPr lang="en-US" dirty="0" err="1"/>
              <a:t>Skuttlebut</a:t>
            </a:r>
            <a:r>
              <a:rPr lang="en-US" dirty="0"/>
              <a:t> newsletter (from Cubby Inc. &amp; Robert Blanchard)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0368A-F56F-4E23-BFDA-6E4282FD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066801"/>
            <a:ext cx="3307080" cy="168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6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6E61-B1CD-420E-BF42-1CEFD9FE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r>
              <a:rPr lang="en-US" baseline="0" dirty="0"/>
              <a:t>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FADD-684A-461C-9F9C-855D57D7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Cardinality</a:t>
            </a:r>
          </a:p>
          <a:p>
            <a:r>
              <a:rPr lang="en-US" dirty="0"/>
              <a:t>Numerical relationship among factors</a:t>
            </a:r>
          </a:p>
          <a:p>
            <a:r>
              <a:rPr lang="en-US" dirty="0"/>
              <a:t>Can be denoted as factor1:factor2::</a:t>
            </a:r>
            <a:r>
              <a:rPr lang="en-US" dirty="0" err="1"/>
              <a:t>m:n</a:t>
            </a:r>
            <a:endParaRPr lang="en-US" dirty="0"/>
          </a:p>
          <a:p>
            <a:pPr lvl="1"/>
            <a:r>
              <a:rPr lang="en-US" dirty="0"/>
              <a:t>M elements to N relations</a:t>
            </a:r>
          </a:p>
          <a:p>
            <a:r>
              <a:rPr lang="en-US" dirty="0"/>
              <a:t>E.g., </a:t>
            </a:r>
          </a:p>
          <a:p>
            <a:pPr lvl="1"/>
            <a:r>
              <a:rPr lang="en-US" dirty="0"/>
              <a:t>Monogamy → 1:1 cardinality of </a:t>
            </a:r>
            <a:r>
              <a:rPr lang="en-US" dirty="0" err="1"/>
              <a:t>partners:relationship</a:t>
            </a:r>
            <a:endParaRPr lang="en-US" dirty="0"/>
          </a:p>
          <a:p>
            <a:pPr lvl="1"/>
            <a:r>
              <a:rPr lang="en-US" dirty="0"/>
              <a:t>Polygamy → n:n cardinality of </a:t>
            </a:r>
            <a:r>
              <a:rPr lang="en-US" dirty="0" err="1"/>
              <a:t>partners:relationship</a:t>
            </a:r>
            <a:endParaRPr lang="en-US" dirty="0"/>
          </a:p>
          <a:p>
            <a:pPr lvl="1"/>
            <a:r>
              <a:rPr lang="en-US" dirty="0"/>
              <a:t>String quartet → 4:1::</a:t>
            </a:r>
            <a:r>
              <a:rPr lang="en-US" dirty="0" err="1"/>
              <a:t>musicians:group</a:t>
            </a:r>
            <a:endParaRPr lang="en-US" dirty="0"/>
          </a:p>
          <a:p>
            <a:pPr lvl="1"/>
            <a:r>
              <a:rPr lang="en-US" dirty="0"/>
              <a:t>Recipes → m:n::components:recipes</a:t>
            </a:r>
          </a:p>
          <a:p>
            <a:r>
              <a:rPr lang="en-US" dirty="0"/>
              <a:t>Communications can be 1:1, 1:n, &amp; m:n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1550C-25EA-48E4-B608-32764578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1420">
            <a:off x="6767778" y="2678085"/>
            <a:ext cx="2133600" cy="2076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712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85A2-94A3-4D7A-AC1E-9F1EA213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Cubby v CompuServe (1991)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B15A2-E80F-4E01-B505-4FC12FDB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334000"/>
          </a:xfrm>
        </p:spPr>
        <p:txBody>
          <a:bodyPr/>
          <a:lstStyle/>
          <a:p>
            <a:r>
              <a:rPr lang="en-US" dirty="0"/>
              <a:t>Cubby &amp; Blanchard sued for libel</a:t>
            </a:r>
          </a:p>
          <a:p>
            <a:pPr lvl="1"/>
            <a:r>
              <a:rPr lang="en-US" dirty="0"/>
              <a:t>Included Cameron, Fitzpatrick &amp; CompuServe</a:t>
            </a:r>
          </a:p>
          <a:p>
            <a:r>
              <a:rPr lang="en-US" dirty="0"/>
              <a:t>US District Court, Southern District of NY ruling</a:t>
            </a:r>
          </a:p>
          <a:p>
            <a:pPr lvl="1"/>
            <a:r>
              <a:rPr lang="en-US" dirty="0"/>
              <a:t>Neither Cameron nor Fitzpatrick agents of CompuServe</a:t>
            </a:r>
          </a:p>
          <a:p>
            <a:pPr lvl="1"/>
            <a:r>
              <a:rPr lang="en-US" dirty="0"/>
              <a:t>CompuServe simply provided </a:t>
            </a:r>
            <a:br>
              <a:rPr lang="en-US" dirty="0"/>
            </a:br>
            <a:r>
              <a:rPr lang="en-US" dirty="0"/>
              <a:t>communications service</a:t>
            </a:r>
          </a:p>
          <a:p>
            <a:r>
              <a:rPr lang="en-US" dirty="0"/>
              <a:t>Key finding summarized: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i="1" dirty="0"/>
              <a:t>Because CompuServe did not interfere with content in any forums, the provider had no legal liability for that content.</a:t>
            </a:r>
          </a:p>
        </p:txBody>
      </p:sp>
      <p:pic>
        <p:nvPicPr>
          <p:cNvPr id="16386" name="Picture 2" descr="https://www.iclipart.com/dodl.php?linklokauth=L3RlbXAvYzE3NTExNzZfbC5qcGcsMTUyOTE5MDc4OSw2Ni4yMjAuMjM4LjIwMiwwLDAsTExfMCwsYmNmZGZkYmFmYzBmOTZjOTVlZWM1NDhlZWUwNmE2MzE%3D/c1751176_l.jpg">
            <a:extLst>
              <a:ext uri="{FF2B5EF4-FFF2-40B4-BE49-F238E27FC236}">
                <a16:creationId xmlns:a16="http://schemas.microsoft.com/office/drawing/2014/main" id="{1B0537EB-5DD1-40C1-AACB-409B0EB5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79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28BC-C4F5-4529-B39B-EA5BF8A7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pPr lvl="0"/>
            <a:r>
              <a:rPr lang="en-US" dirty="0"/>
              <a:t>Stratton Oakmont v Prodigy (1995)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4F33A-3206-4AD3-AAF1-529BFA22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138160" cy="5029200"/>
          </a:xfrm>
        </p:spPr>
        <p:txBody>
          <a:bodyPr/>
          <a:lstStyle/>
          <a:p>
            <a:r>
              <a:rPr lang="en-US" dirty="0"/>
              <a:t>Prodigy provided bulletin boards</a:t>
            </a:r>
          </a:p>
          <a:p>
            <a:r>
              <a:rPr lang="en-US" dirty="0" err="1"/>
              <a:t>MoneyTalk</a:t>
            </a:r>
            <a:r>
              <a:rPr lang="en-US" dirty="0"/>
              <a:t> board run by Charles Epstein</a:t>
            </a:r>
          </a:p>
          <a:p>
            <a:pPr lvl="1"/>
            <a:r>
              <a:rPr lang="en-US" dirty="0"/>
              <a:t>Posted anonymous claims </a:t>
            </a:r>
          </a:p>
          <a:p>
            <a:pPr lvl="1"/>
            <a:r>
              <a:rPr lang="en-US" dirty="0"/>
              <a:t>Stratton Oakmont &amp; president Daniel </a:t>
            </a:r>
            <a:br>
              <a:rPr lang="en-US" dirty="0"/>
            </a:br>
            <a:r>
              <a:rPr lang="en-US" dirty="0" err="1"/>
              <a:t>Porus</a:t>
            </a:r>
            <a:r>
              <a:rPr lang="en-US" dirty="0"/>
              <a:t> involved in criminal fraud</a:t>
            </a:r>
          </a:p>
          <a:p>
            <a:r>
              <a:rPr lang="en-US" dirty="0"/>
              <a:t>Stratton Oakmont sued Prodigy &amp; poster </a:t>
            </a:r>
            <a:br>
              <a:rPr lang="en-US" dirty="0"/>
            </a:br>
            <a:r>
              <a:rPr lang="en-US" dirty="0"/>
              <a:t>for libel</a:t>
            </a:r>
          </a:p>
          <a:p>
            <a:r>
              <a:rPr lang="en-US" dirty="0"/>
              <a:t>Supreme Court, Nassau County, NY ruling (May 1995)</a:t>
            </a:r>
          </a:p>
          <a:p>
            <a:pPr lvl="1"/>
            <a:r>
              <a:rPr lang="en-US" dirty="0"/>
              <a:t>Prodigy advertised its editorial control over content</a:t>
            </a:r>
          </a:p>
          <a:p>
            <a:pPr lvl="1"/>
            <a:r>
              <a:rPr lang="en-US" dirty="0"/>
              <a:t>Therefore this provider </a:t>
            </a:r>
            <a:r>
              <a:rPr lang="en-US" i="1" dirty="0"/>
              <a:t>was</a:t>
            </a:r>
            <a:r>
              <a:rPr lang="en-US" dirty="0"/>
              <a:t> responsible for libel</a:t>
            </a:r>
          </a:p>
        </p:txBody>
      </p:sp>
      <p:pic>
        <p:nvPicPr>
          <p:cNvPr id="17410" name="Picture 2" descr="Image result for prodigy isp logo">
            <a:extLst>
              <a:ext uri="{FF2B5EF4-FFF2-40B4-BE49-F238E27FC236}">
                <a16:creationId xmlns:a16="http://schemas.microsoft.com/office/drawing/2014/main" id="{FFA10AF5-79F8-4728-B9F5-E883D928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69169"/>
            <a:ext cx="2967038" cy="88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stratton oakmont logo">
            <a:extLst>
              <a:ext uri="{FF2B5EF4-FFF2-40B4-BE49-F238E27FC236}">
                <a16:creationId xmlns:a16="http://schemas.microsoft.com/office/drawing/2014/main" id="{4901478B-B9E0-4C89-8DB6-D9CBB5BD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043273"/>
            <a:ext cx="20955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92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C220-D5F0-46E2-B17B-8D1D9F4C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Blumenthal v Drudge (1998)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1414-87B8-4A35-8D46-4CDF1D3F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181600"/>
          </a:xfrm>
        </p:spPr>
        <p:txBody>
          <a:bodyPr/>
          <a:lstStyle/>
          <a:p>
            <a:r>
              <a:rPr lang="en-US" dirty="0"/>
              <a:t>AOL Drudge Report on AOL</a:t>
            </a:r>
          </a:p>
          <a:p>
            <a:pPr lvl="1"/>
            <a:r>
              <a:rPr lang="en-US" dirty="0"/>
              <a:t>Aug 1997 – Matt Drudge posted </a:t>
            </a:r>
            <a:br>
              <a:rPr lang="en-US" dirty="0"/>
            </a:br>
            <a:r>
              <a:rPr lang="en-US" dirty="0"/>
              <a:t>rumors</a:t>
            </a:r>
          </a:p>
          <a:p>
            <a:pPr lvl="1"/>
            <a:r>
              <a:rPr lang="en-US" dirty="0"/>
              <a:t>Claimed Sidney Blumenthal </a:t>
            </a:r>
            <a:br>
              <a:rPr lang="en-US" dirty="0"/>
            </a:br>
            <a:r>
              <a:rPr lang="en-US" dirty="0"/>
              <a:t>abused his wife</a:t>
            </a:r>
          </a:p>
          <a:p>
            <a:pPr lvl="1"/>
            <a:r>
              <a:rPr lang="en-US" dirty="0" err="1"/>
              <a:t>Bluementhal</a:t>
            </a:r>
            <a:r>
              <a:rPr lang="en-US" dirty="0"/>
              <a:t> sued Drudge &amp; AOL for libel</a:t>
            </a:r>
          </a:p>
          <a:p>
            <a:r>
              <a:rPr lang="en-US" dirty="0"/>
              <a:t>District Court for District of Columbia</a:t>
            </a:r>
          </a:p>
          <a:p>
            <a:pPr lvl="1"/>
            <a:r>
              <a:rPr lang="en-US" dirty="0"/>
              <a:t>AOL </a:t>
            </a:r>
            <a:r>
              <a:rPr lang="en-US" i="1" dirty="0"/>
              <a:t>not responsible</a:t>
            </a:r>
            <a:r>
              <a:rPr lang="en-US" dirty="0"/>
              <a:t> for Drudge libel</a:t>
            </a:r>
          </a:p>
          <a:p>
            <a:pPr lvl="1"/>
            <a:r>
              <a:rPr lang="en-US" dirty="0"/>
              <a:t>Cited Communications Decency Act of 1996 )47 USC 230 §230)</a:t>
            </a:r>
          </a:p>
          <a:p>
            <a:pPr lvl="2"/>
            <a:r>
              <a:rPr lang="en-US" dirty="0"/>
              <a:t>Indemnified ISPs against liability for user content</a:t>
            </a:r>
          </a:p>
          <a:p>
            <a:pPr lvl="2"/>
            <a:r>
              <a:rPr lang="en-US" i="1" dirty="0"/>
              <a:t>Thus effectively granted common-carrier status to ISPs</a:t>
            </a:r>
          </a:p>
        </p:txBody>
      </p:sp>
      <p:pic>
        <p:nvPicPr>
          <p:cNvPr id="18434" name="Picture 2" descr="drudge interview">
            <a:extLst>
              <a:ext uri="{FF2B5EF4-FFF2-40B4-BE49-F238E27FC236}">
                <a16:creationId xmlns:a16="http://schemas.microsoft.com/office/drawing/2014/main" id="{14D82AF4-8018-4A76-8147-0D6DB1410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2051"/>
          <a:stretch/>
        </p:blipFill>
        <p:spPr bwMode="auto">
          <a:xfrm>
            <a:off x="6019800" y="990600"/>
            <a:ext cx="283832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2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6A8D-88CC-44F3-8742-3D56C8E2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09600"/>
          </a:xfrm>
        </p:spPr>
        <p:txBody>
          <a:bodyPr/>
          <a:lstStyle/>
          <a:p>
            <a:r>
              <a:rPr lang="en-US" dirty="0"/>
              <a:t>Censorship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DC1F-BEB7-4E12-AE0B-06129230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Government controls over information</a:t>
            </a:r>
          </a:p>
          <a:p>
            <a:r>
              <a:rPr lang="en-US" sz="2000" dirty="0"/>
              <a:t>July 2017</a:t>
            </a:r>
          </a:p>
          <a:p>
            <a:pPr lvl="1"/>
            <a:r>
              <a:rPr lang="en-US" sz="2000" dirty="0"/>
              <a:t>Apple accused of removing apps </a:t>
            </a:r>
            <a:br>
              <a:rPr lang="en-US" sz="2000" dirty="0"/>
            </a:br>
            <a:r>
              <a:rPr lang="en-US" sz="2000" dirty="0"/>
              <a:t>used to evade Chinese censorship</a:t>
            </a:r>
          </a:p>
          <a:p>
            <a:r>
              <a:rPr lang="en-US" sz="2000" dirty="0"/>
              <a:t>August 2017</a:t>
            </a:r>
          </a:p>
          <a:p>
            <a:pPr lvl="1"/>
            <a:r>
              <a:rPr lang="en-US" sz="2000" dirty="0"/>
              <a:t>“Stop Enabling Sex Traffickers Act </a:t>
            </a:r>
            <a:br>
              <a:rPr lang="en-US" sz="2000" dirty="0"/>
            </a:br>
            <a:r>
              <a:rPr lang="en-US" sz="2000" dirty="0"/>
              <a:t>(SESTA)” would have penalized anyone </a:t>
            </a:r>
            <a:br>
              <a:rPr lang="en-US" sz="2000" dirty="0"/>
            </a:br>
            <a:r>
              <a:rPr lang="en-US" sz="2000" dirty="0"/>
              <a:t>or service for content</a:t>
            </a:r>
          </a:p>
          <a:p>
            <a:r>
              <a:rPr lang="en-US" sz="2000" dirty="0"/>
              <a:t>May 2018</a:t>
            </a:r>
          </a:p>
          <a:p>
            <a:pPr lvl="1"/>
            <a:r>
              <a:rPr lang="en-US" sz="2000" dirty="0"/>
              <a:t>Papua New Guinea bans Facebook for a month</a:t>
            </a:r>
          </a:p>
          <a:p>
            <a:pPr lvl="1"/>
            <a:r>
              <a:rPr lang="en-US" sz="2000" dirty="0"/>
              <a:t>Peppa Pig censored by Chinese government</a:t>
            </a:r>
          </a:p>
          <a:p>
            <a:r>
              <a:rPr lang="en-US" sz="2000" dirty="0"/>
              <a:t>June 2018</a:t>
            </a:r>
          </a:p>
          <a:p>
            <a:pPr lvl="1"/>
            <a:r>
              <a:rPr lang="en-US" sz="2000" dirty="0"/>
              <a:t>China censors the Net using too much information</a:t>
            </a:r>
          </a:p>
          <a:p>
            <a:pPr lvl="1"/>
            <a:r>
              <a:rPr lang="en-US" sz="2000" dirty="0"/>
              <a:t>China blocks HBO after John Oliver mocks Xi Jinping</a:t>
            </a:r>
          </a:p>
          <a:p>
            <a:r>
              <a:rPr lang="en-US" sz="2000" dirty="0"/>
              <a:t>July 2018</a:t>
            </a:r>
          </a:p>
          <a:p>
            <a:pPr lvl="1"/>
            <a:r>
              <a:rPr lang="en-US" sz="2000" dirty="0"/>
              <a:t>ACLU files suit against Trump for blocking Twitter users on POTUS Twitter feed</a:t>
            </a:r>
          </a:p>
        </p:txBody>
      </p:sp>
      <p:pic>
        <p:nvPicPr>
          <p:cNvPr id="39940" name="Picture 4" descr="Image result for censorship">
            <a:extLst>
              <a:ext uri="{FF2B5EF4-FFF2-40B4-BE49-F238E27FC236}">
                <a16:creationId xmlns:a16="http://schemas.microsoft.com/office/drawing/2014/main" id="{053FDB16-2BF2-42EF-9159-3842B7C4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63" y="1295400"/>
            <a:ext cx="3206337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3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B6F4-0FFE-453A-98B5-6F19AE1A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FED6F-4DD4-4821-B07B-B54BCEA75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4343400"/>
          </a:xfrm>
        </p:spPr>
        <p:txBody>
          <a:bodyPr/>
          <a:lstStyle/>
          <a:p>
            <a:r>
              <a:rPr lang="en-US" dirty="0"/>
              <a:t>1997 – Great Firewall of China</a:t>
            </a:r>
          </a:p>
          <a:p>
            <a:pPr lvl="1"/>
            <a:r>
              <a:rPr lang="en-US" dirty="0"/>
              <a:t>Aims (from Wikipedia article):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 30,000-50,000 police involved in monitoring</a:t>
            </a:r>
          </a:p>
          <a:p>
            <a:pPr lvl="1"/>
            <a:r>
              <a:rPr lang="en-US" dirty="0"/>
              <a:t>Block inbound/outbound communications &amp; access to international Web</a:t>
            </a:r>
          </a:p>
          <a:p>
            <a:r>
              <a:rPr lang="en-US" dirty="0"/>
              <a:t>June 2018 – Algeria blocks Internet to prevent students cheating during exams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5E0C2-B6EA-4668-9EC3-E225180F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1" y="1905001"/>
            <a:ext cx="88392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CA020-A9A2-46C8-85F0-FA97DE88D0E4}"/>
              </a:ext>
            </a:extLst>
          </p:cNvPr>
          <p:cNvSpPr txBox="1"/>
          <p:nvPr/>
        </p:nvSpPr>
        <p:spPr>
          <a:xfrm>
            <a:off x="302491" y="5581074"/>
            <a:ext cx="8534400" cy="6771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 Narrow" panose="020B0606020202030204" pitchFamily="34" charset="0"/>
              </a:rPr>
              <a:t>See “Internet Society Perspectives on Internet Content Blocking: An Overview”</a:t>
            </a:r>
          </a:p>
          <a:p>
            <a:r>
              <a:rPr lang="en-US" sz="1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https://www.internetsociety.org/resources/doc/2017/internet-content-blocking/</a:t>
            </a:r>
          </a:p>
        </p:txBody>
      </p:sp>
      <p:pic>
        <p:nvPicPr>
          <p:cNvPr id="40962" name="Picture 2" descr="Image result for firewall of china">
            <a:extLst>
              <a:ext uri="{FF2B5EF4-FFF2-40B4-BE49-F238E27FC236}">
                <a16:creationId xmlns:a16="http://schemas.microsoft.com/office/drawing/2014/main" id="{DD0BEF53-F322-425D-A863-3919CE64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"/>
            <a:ext cx="1981200" cy="124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06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DA94-680E-4A22-B4AB-683DC80D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257800"/>
          </a:xfrm>
        </p:spPr>
        <p:txBody>
          <a:bodyPr/>
          <a:lstStyle/>
          <a:p>
            <a:pPr lvl="0" algn="ctr"/>
            <a:r>
              <a:rPr lang="en-US" sz="9600" dirty="0"/>
              <a:t>Discussion</a:t>
            </a:r>
            <a:br>
              <a:rPr lang="en-US" sz="9600" dirty="0"/>
            </a:br>
            <a:r>
              <a:rPr lang="en-US" sz="7200" dirty="0"/>
              <a:t>(YOUR turn!)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60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50D7-0881-4E75-B874-27FDA6D2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85800"/>
          </a:xfrm>
        </p:spPr>
        <p:txBody>
          <a:bodyPr/>
          <a:lstStyle/>
          <a:p>
            <a:r>
              <a:rPr lang="en-US" dirty="0"/>
              <a:t>For Further Reading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CAD24-8A1B-4900-A5A6-83A082C7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257800"/>
          </a:xfrm>
        </p:spPr>
        <p:txBody>
          <a:bodyPr/>
          <a:lstStyle/>
          <a:p>
            <a:r>
              <a:rPr lang="en-US" dirty="0"/>
              <a:t>Kabay, M. E. (2007). “Critical Thinking and Disintermediation.”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https://tinyurl.com/yamduxkk</a:t>
            </a: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dirty="0"/>
              <a:t>Kabay, M. E. (2009). “Iran, Disintermediation, and Cyberwar.”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https://tinyurl.com/y8zqq44t</a:t>
            </a:r>
          </a:p>
          <a:p>
            <a:r>
              <a:rPr lang="en-US" dirty="0"/>
              <a:t>Hedges, C. (2010). “The Information Super-Sewer.”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http://tinyurl.com/y99ex9wa</a:t>
            </a:r>
          </a:p>
          <a:p>
            <a:r>
              <a:rPr lang="en-US" dirty="0"/>
              <a:t>Kabay, M. E. (2011). “Disintermediation Affects Reputation.”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https://tinyurl.com/ya5xnhhb</a:t>
            </a:r>
          </a:p>
          <a:p>
            <a:r>
              <a:rPr lang="en-US" dirty="0"/>
              <a:t>Kabay, M. E. (2018). “Disintermediation” </a:t>
            </a:r>
            <a:br>
              <a:rPr lang="en-US" dirty="0"/>
            </a:br>
            <a:r>
              <a:rPr lang="en-US" dirty="0"/>
              <a:t>reading list.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http://tinyurl.com/ycre8cll</a:t>
            </a:r>
          </a:p>
          <a:p>
            <a:endParaRPr lang="en-US" dirty="0"/>
          </a:p>
        </p:txBody>
      </p:sp>
      <p:pic>
        <p:nvPicPr>
          <p:cNvPr id="27650" name="Picture 2" descr="https://www.iclipart.com/dodl.php?linklokauth=L3RlbXAvYzQwODY4OV9sLmpwZywxNTI5MTk2MTUzLDY2LjIyMC4yMzguMjAyLDAsMCxMTF8wLCxmNTNhMjFmY2EwYTY0MjFhOTQyYmM4NTY0YzdlZDkxOA%3D%3D/c408689_l.jpg">
            <a:extLst>
              <a:ext uri="{FF2B5EF4-FFF2-40B4-BE49-F238E27FC236}">
                <a16:creationId xmlns:a16="http://schemas.microsoft.com/office/drawing/2014/main" id="{32D7240D-D1CB-4014-B30F-B24D8F9E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81450"/>
            <a:ext cx="20574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78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AF0B2-E7E0-4243-BC5F-7BCCF4D61EAB}"/>
              </a:ext>
            </a:extLst>
          </p:cNvPr>
          <p:cNvSpPr txBox="1"/>
          <p:nvPr/>
        </p:nvSpPr>
        <p:spPr>
          <a:xfrm>
            <a:off x="190500" y="5257800"/>
            <a:ext cx="8763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These notes are available as PPTX and PDF files online at</a:t>
            </a:r>
          </a:p>
          <a:p>
            <a:pPr algn="ctr"/>
            <a:r>
              <a:rPr lang="en-US" sz="2400" dirty="0">
                <a:cs typeface="Arial" panose="020B0604020202020204" pitchFamily="34" charset="0"/>
              </a:rPr>
              <a:t>&lt;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http://www.mekabay.com/courses/academic/norwich/cs407/cs407_lectures/index.htm</a:t>
            </a:r>
            <a:r>
              <a:rPr lang="en-US" sz="2400" dirty="0">
                <a:cs typeface="Arial" panose="020B0604020202020204" pitchFamily="34" charset="0"/>
              </a:rPr>
              <a:t> &gt;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  or use the abbreviation: &lt;</a:t>
            </a:r>
            <a:r>
              <a:rPr lang="en-US" sz="2400" b="0" dirty="0"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http://tinyurl.com/ybx2yykx</a:t>
            </a:r>
            <a:r>
              <a:rPr lang="en-US" sz="1800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&gt;.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30F6-5D36-4173-A08C-E510AF8F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r>
              <a:rPr lang="en-US" dirty="0"/>
              <a:t>Definitions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B5D0-5A05-47DF-8B2D-55833595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Nymity</a:t>
            </a:r>
            <a:endParaRPr lang="en-US" sz="3200" dirty="0"/>
          </a:p>
          <a:p>
            <a:r>
              <a:rPr lang="en-US" dirty="0"/>
              <a:t>Linking identifiers in communication </a:t>
            </a:r>
            <a:br>
              <a:rPr lang="en-US" dirty="0"/>
            </a:br>
            <a:r>
              <a:rPr lang="en-US" dirty="0"/>
              <a:t>to real entity</a:t>
            </a:r>
          </a:p>
          <a:p>
            <a:pPr lvl="1"/>
            <a:r>
              <a:rPr lang="en-US" dirty="0"/>
              <a:t>Anonymity: no connection, </a:t>
            </a:r>
            <a:br>
              <a:rPr lang="en-US" dirty="0"/>
            </a:br>
            <a:r>
              <a:rPr lang="en-US" dirty="0"/>
              <a:t>no stability</a:t>
            </a:r>
          </a:p>
          <a:p>
            <a:pPr lvl="2"/>
            <a:r>
              <a:rPr lang="en-US" dirty="0"/>
              <a:t>E.g., anonymous posters without attribution</a:t>
            </a:r>
          </a:p>
          <a:p>
            <a:pPr lvl="1"/>
            <a:r>
              <a:rPr lang="en-US" dirty="0" err="1"/>
              <a:t>Pseudonymity</a:t>
            </a:r>
            <a:r>
              <a:rPr lang="en-US" dirty="0"/>
              <a:t>: no connection, stability</a:t>
            </a:r>
          </a:p>
          <a:p>
            <a:pPr lvl="2"/>
            <a:r>
              <a:rPr lang="en-US" dirty="0"/>
              <a:t>E.g., “Publius” (</a:t>
            </a:r>
            <a:r>
              <a:rPr lang="en-US" i="1" dirty="0"/>
              <a:t>Federalist Papers</a:t>
            </a:r>
            <a:r>
              <a:rPr lang="en-US" dirty="0"/>
              <a:t>) actually James Madison, Alexander Hamilton, and John Jay</a:t>
            </a:r>
          </a:p>
          <a:p>
            <a:pPr lvl="1"/>
            <a:r>
              <a:rPr lang="en-US" dirty="0"/>
              <a:t>Identity: connection, stability</a:t>
            </a:r>
          </a:p>
          <a:p>
            <a:pPr lvl="2"/>
            <a:r>
              <a:rPr lang="en-US" dirty="0"/>
              <a:t>E.g., how we identify ourselves in normal life</a:t>
            </a:r>
          </a:p>
          <a:p>
            <a:pPr lvl="2"/>
            <a:r>
              <a:rPr lang="en-US" dirty="0"/>
              <a:t>“M. E. Kabay” only way author labels his publications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F4ADF-0AA7-4BB3-BC92-F01454BE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38200"/>
            <a:ext cx="267024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98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2424-C169-4F6C-A5F5-215472A3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Intermediated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19ED-5B9C-485E-AF8E-29F76A57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315200" cy="4953000"/>
          </a:xfrm>
        </p:spPr>
        <p:txBody>
          <a:bodyPr/>
          <a:lstStyle/>
          <a:p>
            <a:pPr lvl="0"/>
            <a:r>
              <a:rPr lang="en-US" dirty="0">
                <a:hlinkClick r:id="rId3" action="ppaction://hlinksldjump"/>
              </a:rPr>
              <a:t>Torah</a:t>
            </a:r>
            <a:endParaRPr lang="en-US" dirty="0"/>
          </a:p>
          <a:p>
            <a:pPr lvl="0"/>
            <a:r>
              <a:rPr lang="en-US" dirty="0">
                <a:hlinkClick r:id="rId4" action="ppaction://hlinksldjump"/>
              </a:rPr>
              <a:t>Tanakh</a:t>
            </a:r>
            <a:endParaRPr lang="en-US" dirty="0"/>
          </a:p>
          <a:p>
            <a:pPr lvl="0"/>
            <a:r>
              <a:rPr lang="en-US" dirty="0">
                <a:hlinkClick r:id="rId5" action="ppaction://hlinksldjump"/>
              </a:rPr>
              <a:t>Bible(s)</a:t>
            </a:r>
            <a:endParaRPr lang="en-US" dirty="0"/>
          </a:p>
          <a:p>
            <a:pPr lvl="0"/>
            <a:r>
              <a:rPr lang="en-US" dirty="0">
                <a:hlinkClick r:id="rId6" action="ppaction://hlinksldjump"/>
              </a:rPr>
              <a:t>Catholic Church</a:t>
            </a:r>
            <a:endParaRPr lang="en-US" dirty="0"/>
          </a:p>
          <a:p>
            <a:pPr lvl="0"/>
            <a:r>
              <a:rPr lang="en-US" dirty="0">
                <a:hlinkClick r:id="rId7" action="ppaction://hlinksldjump"/>
              </a:rPr>
              <a:t>Anglican Church</a:t>
            </a:r>
            <a:endParaRPr lang="en-US" dirty="0"/>
          </a:p>
          <a:p>
            <a:pPr lvl="0"/>
            <a:r>
              <a:rPr lang="en-US" dirty="0">
                <a:hlinkClick r:id="rId8" action="ppaction://hlinksldjump"/>
              </a:rPr>
              <a:t>Gutenberg</a:t>
            </a:r>
            <a:endParaRPr lang="en-US" dirty="0"/>
          </a:p>
          <a:p>
            <a:pPr lvl="0"/>
            <a:r>
              <a:rPr lang="en-US" dirty="0">
                <a:hlinkClick r:id="rId9" action="ppaction://hlinksldjump"/>
              </a:rPr>
              <a:t>Libraries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Flyers</a:t>
            </a:r>
            <a:endParaRPr lang="en-US" dirty="0"/>
          </a:p>
          <a:p>
            <a:r>
              <a:rPr lang="en-US" dirty="0">
                <a:hlinkClick r:id="rId11" action="ppaction://hlinksldjump"/>
              </a:rPr>
              <a:t>Newspapers</a:t>
            </a:r>
            <a:endParaRPr lang="en-US" dirty="0"/>
          </a:p>
          <a:p>
            <a:r>
              <a:rPr lang="en-US" dirty="0">
                <a:hlinkClick r:id="rId12" action="ppaction://hlinksldjump"/>
              </a:rPr>
              <a:t>Broadcasting</a:t>
            </a:r>
            <a:endParaRPr lang="en-US" dirty="0"/>
          </a:p>
          <a:p>
            <a:r>
              <a:rPr lang="en-US" dirty="0">
                <a:hlinkClick r:id="rId13" action="ppaction://hlinksldjump"/>
              </a:rPr>
              <a:t>Subscription-Only Media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E2DA5-55E5-43CF-BF70-FF0EEAA04E9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8364"/>
          <a:stretch/>
        </p:blipFill>
        <p:spPr>
          <a:xfrm>
            <a:off x="4114800" y="1524000"/>
            <a:ext cx="4460363" cy="23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08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BF77-20D5-4514-B2EC-DDA897E0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pPr lvl="0"/>
            <a:r>
              <a:rPr lang="en-US" dirty="0"/>
              <a:t>Torah as Intermediated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BD6ED-1573-42FB-BC58-A646B1A2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2" y="1313873"/>
            <a:ext cx="7848600" cy="5105400"/>
          </a:xfrm>
        </p:spPr>
        <p:txBody>
          <a:bodyPr/>
          <a:lstStyle/>
          <a:p>
            <a:r>
              <a:rPr lang="en-US" dirty="0"/>
              <a:t>Orthodox Judaism: </a:t>
            </a:r>
          </a:p>
          <a:p>
            <a:pPr lvl="1"/>
            <a:r>
              <a:rPr lang="en-US" dirty="0"/>
              <a:t>Torah entirely written by Moses</a:t>
            </a:r>
          </a:p>
          <a:p>
            <a:pPr lvl="1"/>
            <a:r>
              <a:rPr lang="en-US" dirty="0"/>
              <a:t>Transmitted only by oral recitation</a:t>
            </a:r>
          </a:p>
          <a:p>
            <a:pPr lvl="2"/>
            <a:r>
              <a:rPr lang="en-US" dirty="0"/>
              <a:t>Writing Torah forbidden</a:t>
            </a:r>
          </a:p>
          <a:p>
            <a:r>
              <a:rPr lang="en-US" dirty="0"/>
              <a:t>Writing the Torah</a:t>
            </a:r>
          </a:p>
          <a:p>
            <a:pPr lvl="1"/>
            <a:r>
              <a:rPr lang="en-US" dirty="0"/>
              <a:t>~200 CE</a:t>
            </a:r>
          </a:p>
          <a:p>
            <a:pPr lvl="1"/>
            <a:r>
              <a:rPr lang="en-US" dirty="0"/>
              <a:t>Rabbi Judah </a:t>
            </a:r>
            <a:r>
              <a:rPr lang="en-US" dirty="0" err="1"/>
              <a:t>haNasi</a:t>
            </a:r>
            <a:r>
              <a:rPr lang="en-US" dirty="0"/>
              <a:t> compiled Mishnah</a:t>
            </a:r>
          </a:p>
          <a:p>
            <a:pPr lvl="1"/>
            <a:r>
              <a:rPr lang="en-US" dirty="0"/>
              <a:t>Other traditions written as </a:t>
            </a:r>
            <a:r>
              <a:rPr lang="en-US" dirty="0" err="1"/>
              <a:t>Baraitot</a:t>
            </a:r>
            <a:r>
              <a:rPr lang="en-US" dirty="0"/>
              <a:t> (external teaching), </a:t>
            </a:r>
            <a:r>
              <a:rPr lang="en-US" dirty="0" err="1"/>
              <a:t>Tosefta</a:t>
            </a:r>
            <a:r>
              <a:rPr lang="en-US" dirty="0"/>
              <a:t> (laws) &amp; Midrashim (commentaries)</a:t>
            </a:r>
          </a:p>
          <a:p>
            <a:pPr lvl="1"/>
            <a:r>
              <a:rPr lang="en-US" dirty="0"/>
              <a:t>New scrolls (</a:t>
            </a:r>
            <a:r>
              <a:rPr lang="en-US" dirty="0" err="1"/>
              <a:t>Sefer</a:t>
            </a:r>
            <a:r>
              <a:rPr lang="en-US" dirty="0"/>
              <a:t> Torah) copied painstakingly – not one deviation permitted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AEDED-E79A-4ABE-A81B-FDFCA555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086" y="838200"/>
            <a:ext cx="2795587" cy="1855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04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5F00-D299-4FA3-AED3-43A7A018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pPr lvl="0"/>
            <a:r>
              <a:rPr lang="en-US" dirty="0"/>
              <a:t>Tanakh as Canon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DB2A6-57B5-4C2C-BC60-06140C97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5029200"/>
          </a:xfrm>
        </p:spPr>
        <p:txBody>
          <a:bodyPr/>
          <a:lstStyle/>
          <a:p>
            <a:r>
              <a:rPr lang="en-US" dirty="0"/>
              <a:t>Debate about when 24 books of the Tanakh (Masoretic Text) were fixed</a:t>
            </a:r>
          </a:p>
          <a:p>
            <a:pPr lvl="1"/>
            <a:r>
              <a:rPr lang="en-US" dirty="0"/>
              <a:t>May have been 140-40 BCE</a:t>
            </a:r>
          </a:p>
          <a:p>
            <a:pPr lvl="1"/>
            <a:r>
              <a:rPr lang="en-US" dirty="0"/>
              <a:t>Or possibly as late as 200 CE</a:t>
            </a:r>
          </a:p>
          <a:p>
            <a:r>
              <a:rPr lang="en-US" dirty="0"/>
              <a:t>Dead Sea Scrolls </a:t>
            </a:r>
          </a:p>
          <a:p>
            <a:pPr lvl="1"/>
            <a:r>
              <a:rPr lang="en-US" dirty="0"/>
              <a:t>Discovered 1946-7 &amp; later (even 2017)</a:t>
            </a:r>
          </a:p>
          <a:p>
            <a:pPr lvl="1"/>
            <a:r>
              <a:rPr lang="en-US" dirty="0"/>
              <a:t>Dates estimated between ~170 BCE to 230 CE</a:t>
            </a:r>
          </a:p>
          <a:p>
            <a:pPr lvl="1"/>
            <a:r>
              <a:rPr lang="en-US" dirty="0"/>
              <a:t>Noticeable differences from accepted version</a:t>
            </a:r>
          </a:p>
        </p:txBody>
      </p:sp>
      <p:pic>
        <p:nvPicPr>
          <p:cNvPr id="6146" name="Picture 2" descr="Image result for tanakh">
            <a:extLst>
              <a:ext uri="{FF2B5EF4-FFF2-40B4-BE49-F238E27FC236}">
                <a16:creationId xmlns:a16="http://schemas.microsoft.com/office/drawing/2014/main" id="{E5E2C109-2627-4C0C-BB75-F53804BA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428875" cy="172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10952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l">
          <a:defRPr sz="180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k_lecture.potx" id="{C642FDF2-8CC0-454A-B8BA-0978D12DAF97}" vid="{AE1C18F4-C570-434A-8E82-DE68AA7C908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4013</Words>
  <Application>Microsoft Office PowerPoint</Application>
  <PresentationFormat>On-screen Show (4:3)</PresentationFormat>
  <Paragraphs>647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Narrow</vt:lpstr>
      <vt:lpstr>Bookman Old Style</vt:lpstr>
      <vt:lpstr>Garamond</vt:lpstr>
      <vt:lpstr>Times New Roman</vt:lpstr>
      <vt:lpstr>Wingdings</vt:lpstr>
      <vt:lpstr>IS 340 Class Notes</vt:lpstr>
      <vt:lpstr>Politics of Cyberspace @ JCOGS Disintermediation &amp; Intermediation</vt:lpstr>
      <vt:lpstr>Topics</vt:lpstr>
      <vt:lpstr>Definitions (1)</vt:lpstr>
      <vt:lpstr>Definitions (2)</vt:lpstr>
      <vt:lpstr>Definitions (3)</vt:lpstr>
      <vt:lpstr>Definitions (4)</vt:lpstr>
      <vt:lpstr>Examples of Intermediated Communications</vt:lpstr>
      <vt:lpstr>Torah as Intermediated Communication</vt:lpstr>
      <vt:lpstr>Tanakh as Canon</vt:lpstr>
      <vt:lpstr>Christian Bible(s)</vt:lpstr>
      <vt:lpstr>Catholic Church</vt:lpstr>
      <vt:lpstr>Anglican Church</vt:lpstr>
      <vt:lpstr>Gutenberg</vt:lpstr>
      <vt:lpstr>Libraries</vt:lpstr>
      <vt:lpstr>Libraries – History (2)</vt:lpstr>
      <vt:lpstr>Libraries – History (3)</vt:lpstr>
      <vt:lpstr>Libraries – History (4)</vt:lpstr>
      <vt:lpstr>Flyers</vt:lpstr>
      <vt:lpstr>Newspapers (1)</vt:lpstr>
      <vt:lpstr>Newspapers (2)</vt:lpstr>
      <vt:lpstr>Broadcasting (1)</vt:lpstr>
      <vt:lpstr>Broadcasting (2)</vt:lpstr>
      <vt:lpstr>Broadcasting (3)</vt:lpstr>
      <vt:lpstr>Subscription-Only Media</vt:lpstr>
      <vt:lpstr>Disintermediated Communications</vt:lpstr>
      <vt:lpstr>Internet (1)</vt:lpstr>
      <vt:lpstr>Internet (2)</vt:lpstr>
      <vt:lpstr>Internet (3)</vt:lpstr>
      <vt:lpstr>Web (1)</vt:lpstr>
      <vt:lpstr>Web (2)</vt:lpstr>
      <vt:lpstr>Email (1)</vt:lpstr>
      <vt:lpstr>Email (2)</vt:lpstr>
      <vt:lpstr>Email (4)</vt:lpstr>
      <vt:lpstr>Mobile Phones (1)</vt:lpstr>
      <vt:lpstr>Mobile Phones (2)</vt:lpstr>
      <vt:lpstr>Text Messaging</vt:lpstr>
      <vt:lpstr>Social Media (1)</vt:lpstr>
      <vt:lpstr>Social Media (2)</vt:lpstr>
      <vt:lpstr>Social Media (3)</vt:lpstr>
      <vt:lpstr>Abuses of Disintermediation</vt:lpstr>
      <vt:lpstr>Harassment</vt:lpstr>
      <vt:lpstr>Pornography</vt:lpstr>
      <vt:lpstr>Hate Speech</vt:lpstr>
      <vt:lpstr>Disinformation (1)</vt:lpstr>
      <vt:lpstr>Disinformation (2)</vt:lpstr>
      <vt:lpstr>Re-Intermediation</vt:lpstr>
      <vt:lpstr>Social Media Changing Rules</vt:lpstr>
      <vt:lpstr>Legal Liability for Intermediation</vt:lpstr>
      <vt:lpstr>Cubby v CompuServe (1991) [1]</vt:lpstr>
      <vt:lpstr>Cubby v CompuServe (1991) [2]</vt:lpstr>
      <vt:lpstr>Stratton Oakmont v Prodigy (1995)</vt:lpstr>
      <vt:lpstr>Blumenthal v Drudge (1998)</vt:lpstr>
      <vt:lpstr>Censorship</vt:lpstr>
      <vt:lpstr>Denial of Service</vt:lpstr>
      <vt:lpstr>Discussion (YOUR turn!)</vt:lpstr>
      <vt:lpstr>For Further Reading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Disintermediation &amp; Intermediation</dc:title>
  <dc:subject>JCOGS July 2018</dc:subject>
  <dc:creator>M. E. Kabay, PhD, CISSP-ISSMP</dc:creator>
  <cp:keywords/>
  <dc:description/>
  <cp:lastModifiedBy>Mich Kabay</cp:lastModifiedBy>
  <cp:revision>216</cp:revision>
  <cp:lastPrinted>2018-06-16T22:10:05Z</cp:lastPrinted>
  <dcterms:created xsi:type="dcterms:W3CDTF">2002-11-07T01:48:12Z</dcterms:created>
  <dcterms:modified xsi:type="dcterms:W3CDTF">2021-02-05T19:57:46Z</dcterms:modified>
  <cp:category/>
</cp:coreProperties>
</file>