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57" r:id="rId2"/>
    <p:sldId id="580" r:id="rId3"/>
    <p:sldId id="586" r:id="rId4"/>
    <p:sldId id="585" r:id="rId5"/>
    <p:sldId id="590" r:id="rId6"/>
    <p:sldId id="591" r:id="rId7"/>
    <p:sldId id="584" r:id="rId8"/>
    <p:sldId id="588" r:id="rId9"/>
    <p:sldId id="587" r:id="rId10"/>
    <p:sldId id="589" r:id="rId11"/>
    <p:sldId id="595" r:id="rId12"/>
    <p:sldId id="597" r:id="rId13"/>
    <p:sldId id="598" r:id="rId14"/>
    <p:sldId id="583" r:id="rId15"/>
    <p:sldId id="596" r:id="rId16"/>
    <p:sldId id="599" r:id="rId17"/>
    <p:sldId id="601" r:id="rId18"/>
    <p:sldId id="600" r:id="rId19"/>
    <p:sldId id="602" r:id="rId20"/>
    <p:sldId id="582" r:id="rId21"/>
    <p:sldId id="603" r:id="rId22"/>
    <p:sldId id="604" r:id="rId23"/>
    <p:sldId id="581" r:id="rId24"/>
    <p:sldId id="605" r:id="rId25"/>
    <p:sldId id="606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9" autoAdjust="0"/>
  </p:normalViewPr>
  <p:slideViewPr>
    <p:cSldViewPr>
      <p:cViewPr>
        <p:scale>
          <a:sx n="100" d="100"/>
          <a:sy n="100" d="100"/>
        </p:scale>
        <p:origin x="828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-24738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25"/>
    </p:cViewPr>
  </p:sorterViewPr>
  <p:notesViewPr>
    <p:cSldViewPr>
      <p:cViewPr varScale="1">
        <p:scale>
          <a:sx n="61" d="100"/>
          <a:sy n="61" d="100"/>
        </p:scale>
        <p:origin x="3206" y="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2687"/>
            <a:ext cx="7010400" cy="22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0" tIns="44070" rIns="88140" bIns="4407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POLITICS OF CYBERSPACE @ JCOGS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2372"/>
            <a:ext cx="7010400" cy="4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0" tIns="44070" rIns="88140" bIns="4407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© 2018 M. E. Kabay                             </a:t>
            </a:r>
            <a:fld id="{56FE725C-E0C2-4D1D-B105-12DF7B0A71E6}" type="slidenum">
              <a:rPr lang="en-US"/>
              <a:pPr/>
              <a:t>‹#›</a:t>
            </a:fld>
            <a:r>
              <a:rPr lang="fr-CA" dirty="0"/>
              <a:t>                                              All rights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68400" y="232103"/>
            <a:ext cx="4673600" cy="2321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ctr" defTabSz="93189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340  Class Notes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0811" y="4416099"/>
            <a:ext cx="4828778" cy="418245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0811" y="8832195"/>
            <a:ext cx="4828778" cy="23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ctr" defTabSz="931898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15734" y="8832195"/>
            <a:ext cx="1013222" cy="23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ctr" defTabSz="931898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D976C8F9-028E-484A-8241-77FC3C56C6EF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70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9C5BF17-0ACF-4E8F-8A04-AB0BB80870A2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811" y="4795762"/>
            <a:ext cx="4828778" cy="3802793"/>
          </a:xfrm>
          <a:ln>
            <a:headEnd/>
            <a:tailEnd/>
          </a:ln>
        </p:spPr>
        <p:txBody>
          <a:bodyPr/>
          <a:lstStyle/>
          <a:p>
            <a:pPr algn="ctr"/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43942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0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62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39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75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70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1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76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83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22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5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6D7E4-26AA-4C45-91A1-E9ED36FE8B53}" type="slidenum">
              <a:rPr lang="en-US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4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79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38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4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89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1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9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4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1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9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5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6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1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661D8A99-02C3-4E07-8723-96C95229B775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© 2018 M. E. 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7q2ld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97x42x5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8xn5oz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kpl2ct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dgtb2g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czlcqe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6umcvh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9975tv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zrueeu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87hxa8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arv3ef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b4phut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c5fcku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csvdyb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7no4rb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mqpcrl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4800" i="1" dirty="0"/>
              <a:t>Politics of Cyberspace</a:t>
            </a:r>
            <a:br>
              <a:rPr lang="en-US" sz="4800" dirty="0"/>
            </a:br>
            <a:r>
              <a:rPr lang="en-US" sz="4800" i="1" dirty="0"/>
              <a:t>@ JCOGS</a:t>
            </a:r>
            <a:br>
              <a:rPr lang="en-US" sz="4800" dirty="0"/>
            </a:br>
            <a:r>
              <a:rPr lang="en-US" sz="13800" dirty="0"/>
              <a:t>Robotics</a:t>
            </a:r>
            <a:endParaRPr lang="en-US" sz="72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M. E. Kabay, PhD, CISSP-ISSMP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Professor of Computer Information Systems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School of Business &amp; Management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College of Professional Schools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Norwich University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C578-46D0-41A2-B394-A1738576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Robots in Movies (4)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F603D-2C7E-4847-8F72-BF166A9E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4724400" cy="5257800"/>
          </a:xfrm>
        </p:spPr>
        <p:txBody>
          <a:bodyPr/>
          <a:lstStyle/>
          <a:p>
            <a:r>
              <a:rPr lang="en-US" i="1" dirty="0"/>
              <a:t>Terminator</a:t>
            </a:r>
            <a:r>
              <a:rPr lang="en-US" dirty="0"/>
              <a:t> series (1984 ff)</a:t>
            </a:r>
          </a:p>
          <a:p>
            <a:pPr lvl="1"/>
            <a:r>
              <a:rPr lang="en-US" dirty="0"/>
              <a:t>Robots have taken over the world by 2029</a:t>
            </a:r>
          </a:p>
          <a:p>
            <a:pPr lvl="1"/>
            <a:r>
              <a:rPr lang="en-US" i="1" dirty="0"/>
              <a:t>Skynet</a:t>
            </a:r>
            <a:r>
              <a:rPr lang="en-US" dirty="0"/>
              <a:t> sends back assassin androids</a:t>
            </a:r>
          </a:p>
          <a:p>
            <a:r>
              <a:rPr lang="en-US" dirty="0"/>
              <a:t>Trailer from 2015 film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http://tinyurl.com/n92gu6o</a:t>
            </a:r>
          </a:p>
        </p:txBody>
      </p:sp>
      <p:pic>
        <p:nvPicPr>
          <p:cNvPr id="3076" name="Picture 4" descr="Arnold Schwarzenegger in The Terminator (1984)">
            <a:extLst>
              <a:ext uri="{FF2B5EF4-FFF2-40B4-BE49-F238E27FC236}">
                <a16:creationId xmlns:a16="http://schemas.microsoft.com/office/drawing/2014/main" id="{A7364D4A-54CF-424B-BE08-FE709383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35" y="914400"/>
            <a:ext cx="38060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7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C578-46D0-41A2-B394-A1738576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0"/>
            <a:ext cx="7162800" cy="1143000"/>
          </a:xfrm>
        </p:spPr>
        <p:txBody>
          <a:bodyPr/>
          <a:lstStyle/>
          <a:p>
            <a:r>
              <a:rPr lang="en-US" dirty="0"/>
              <a:t>Robots in Movies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985E-6E99-4CAF-B853-E066F09C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181600"/>
          </a:xfrm>
        </p:spPr>
        <p:txBody>
          <a:bodyPr/>
          <a:lstStyle/>
          <a:p>
            <a:r>
              <a:rPr lang="en-US" dirty="0"/>
              <a:t>Commander Data from </a:t>
            </a:r>
            <a:r>
              <a:rPr lang="en-US" i="1" dirty="0"/>
              <a:t>Star Trek Next Generation </a:t>
            </a:r>
            <a:r>
              <a:rPr lang="en-US" dirty="0"/>
              <a:t>(1987)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http://tinyurl.com/y7q2ldpt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03D52-9C71-43D1-A1E1-C08CD86C8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3" y="2133600"/>
            <a:ext cx="4891087" cy="437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3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D5CA-FA60-4EF2-B9C6-7B496A75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914400"/>
          </a:xfrm>
        </p:spPr>
        <p:txBody>
          <a:bodyPr/>
          <a:lstStyle/>
          <a:p>
            <a:r>
              <a:rPr lang="en-US" dirty="0"/>
              <a:t>Robots in Industry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4A43-AFD6-4451-9705-5616B98B5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001000" cy="5334000"/>
          </a:xfrm>
        </p:spPr>
        <p:txBody>
          <a:bodyPr/>
          <a:lstStyle/>
          <a:p>
            <a:r>
              <a:rPr lang="en-US" i="1" dirty="0"/>
              <a:t>What happens inside those massive warehouses? </a:t>
            </a:r>
            <a:r>
              <a:rPr lang="en-US" i="1" dirty="0" err="1"/>
              <a:t>TEDxBoston</a:t>
            </a:r>
            <a:r>
              <a:rPr lang="en-US" i="1" dirty="0"/>
              <a:t> 2011</a:t>
            </a:r>
          </a:p>
          <a:p>
            <a:pPr lvl="1"/>
            <a:r>
              <a:rPr lang="en-US" dirty="0"/>
              <a:t>Abstract: We make </a:t>
            </a:r>
            <a:br>
              <a:rPr lang="en-US" dirty="0"/>
            </a:br>
            <a:r>
              <a:rPr lang="en-US" dirty="0"/>
              <a:t>millions of online </a:t>
            </a:r>
            <a:br>
              <a:rPr lang="en-US" dirty="0"/>
            </a:br>
            <a:r>
              <a:rPr lang="en-US" dirty="0"/>
              <a:t>purchases daily, but who </a:t>
            </a:r>
            <a:br>
              <a:rPr lang="en-US" dirty="0"/>
            </a:br>
            <a:r>
              <a:rPr lang="en-US" dirty="0"/>
              <a:t>(or what) actually puts </a:t>
            </a:r>
            <a:br>
              <a:rPr lang="en-US" dirty="0"/>
            </a:br>
            <a:r>
              <a:rPr lang="en-US" dirty="0"/>
              <a:t>our items into packages? </a:t>
            </a:r>
            <a:br>
              <a:rPr lang="en-US" dirty="0"/>
            </a:br>
            <a:r>
              <a:rPr lang="en-US" dirty="0"/>
              <a:t>In this talk, Mick Mountz </a:t>
            </a:r>
            <a:br>
              <a:rPr lang="en-US" dirty="0"/>
            </a:br>
            <a:r>
              <a:rPr lang="en-US" dirty="0"/>
              <a:t>weaves a fascinating, </a:t>
            </a:r>
            <a:br>
              <a:rPr lang="en-US" dirty="0"/>
            </a:br>
            <a:r>
              <a:rPr lang="en-US" dirty="0"/>
              <a:t>surprisingly robot-filled </a:t>
            </a:r>
            <a:br>
              <a:rPr lang="en-US" dirty="0"/>
            </a:br>
            <a:r>
              <a:rPr lang="en-US" dirty="0"/>
              <a:t>tale of what happens </a:t>
            </a:r>
            <a:br>
              <a:rPr lang="en-US" dirty="0"/>
            </a:br>
            <a:r>
              <a:rPr lang="en-US" dirty="0"/>
              <a:t>inside a warehouse.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http://tinyurl.com/y97x42x5</a:t>
            </a:r>
            <a:endParaRPr lang="en-US" u="sng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D33EC-D2AA-47A5-BFC5-491FB3E64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8154"/>
            <a:ext cx="4301528" cy="425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58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427C-A17C-4C2A-95EE-7886A39E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90500"/>
            <a:ext cx="7162800" cy="723900"/>
          </a:xfrm>
        </p:spPr>
        <p:txBody>
          <a:bodyPr/>
          <a:lstStyle/>
          <a:p>
            <a:r>
              <a:rPr lang="en-US" dirty="0"/>
              <a:t>Robots in Industry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AB95-DDFD-4675-B9D5-A671B8365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5410200"/>
          </a:xfrm>
        </p:spPr>
        <p:txBody>
          <a:bodyPr/>
          <a:lstStyle/>
          <a:p>
            <a:r>
              <a:rPr lang="en-US" dirty="0"/>
              <a:t>Weed-picking robot takes top prize at robotic farming competition </a:t>
            </a:r>
          </a:p>
          <a:p>
            <a:pPr lvl="1"/>
            <a:r>
              <a:rPr lang="en-US" dirty="0"/>
              <a:t>CBC (2018)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http://tinyurl.com/y8xn5ozl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5B167-A289-4FC0-8C9E-34212B6B0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590800"/>
            <a:ext cx="7086600" cy="391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89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7133-ADBF-4442-AEE0-6A154BD4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pPr lvl="0"/>
            <a:r>
              <a:rPr lang="en-US" dirty="0"/>
              <a:t>Robots in Industry (3)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B56194-E644-4F4E-8A8B-54FC3A382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914400"/>
            <a:ext cx="8512969" cy="5791200"/>
          </a:xfrm>
        </p:spPr>
        <p:txBody>
          <a:bodyPr/>
          <a:lstStyle/>
          <a:p>
            <a:r>
              <a:rPr lang="en-US" sz="2200" i="1" dirty="0"/>
              <a:t>Are droids taking our jobs? </a:t>
            </a:r>
          </a:p>
          <a:p>
            <a:pPr lvl="1"/>
            <a:r>
              <a:rPr lang="en-US" sz="2200" dirty="0" err="1"/>
              <a:t>TedXBoston</a:t>
            </a:r>
            <a:r>
              <a:rPr lang="en-US" sz="2200" dirty="0"/>
              <a:t> (2012)</a:t>
            </a:r>
          </a:p>
          <a:p>
            <a:pPr lvl="1"/>
            <a:r>
              <a:rPr lang="en-US" sz="2200" dirty="0"/>
              <a:t>Abstract: Robots and </a:t>
            </a:r>
            <a:br>
              <a:rPr lang="en-US" sz="2200" dirty="0"/>
            </a:br>
            <a:r>
              <a:rPr lang="en-US" sz="2200" dirty="0"/>
              <a:t>algorithms are getting </a:t>
            </a:r>
            <a:br>
              <a:rPr lang="en-US" sz="2200" dirty="0"/>
            </a:br>
            <a:r>
              <a:rPr lang="en-US" sz="2200" dirty="0"/>
              <a:t>good at jobs like </a:t>
            </a:r>
            <a:br>
              <a:rPr lang="en-US" sz="2200" dirty="0"/>
            </a:br>
            <a:r>
              <a:rPr lang="en-US" sz="2200" dirty="0"/>
              <a:t>building cars, writing </a:t>
            </a:r>
            <a:br>
              <a:rPr lang="en-US" sz="2200" dirty="0"/>
            </a:br>
            <a:r>
              <a:rPr lang="en-US" sz="2200" dirty="0"/>
              <a:t>articles, translating – </a:t>
            </a:r>
            <a:br>
              <a:rPr lang="en-US" sz="2200" dirty="0"/>
            </a:br>
            <a:r>
              <a:rPr lang="en-US" sz="2200" dirty="0"/>
              <a:t>jobs that once </a:t>
            </a:r>
            <a:br>
              <a:rPr lang="en-US" sz="2200" dirty="0"/>
            </a:br>
            <a:r>
              <a:rPr lang="en-US" sz="2200" dirty="0"/>
              <a:t>required a human. So </a:t>
            </a:r>
            <a:br>
              <a:rPr lang="en-US" sz="2200" dirty="0"/>
            </a:br>
            <a:r>
              <a:rPr lang="en-US" sz="2200" dirty="0"/>
              <a:t>what will we humans </a:t>
            </a:r>
            <a:br>
              <a:rPr lang="en-US" sz="2200" dirty="0"/>
            </a:br>
            <a:r>
              <a:rPr lang="en-US" sz="2200" dirty="0"/>
              <a:t>do for work? Andrew </a:t>
            </a:r>
            <a:br>
              <a:rPr lang="en-US" sz="2200" dirty="0"/>
            </a:br>
            <a:r>
              <a:rPr lang="en-US" sz="2200" dirty="0"/>
              <a:t>McAfee walks through </a:t>
            </a:r>
            <a:br>
              <a:rPr lang="en-US" sz="2200" dirty="0"/>
            </a:br>
            <a:r>
              <a:rPr lang="en-US" sz="2200" dirty="0"/>
              <a:t>recent labor data to say: We </a:t>
            </a:r>
            <a:r>
              <a:rPr lang="en-US" sz="2200" dirty="0" err="1"/>
              <a:t>ain't</a:t>
            </a:r>
            <a:r>
              <a:rPr lang="en-US" sz="2200" dirty="0"/>
              <a:t> seen nothing yet. But then he steps back to look at big history, and comes up with a surprising view of what comes next.</a:t>
            </a:r>
          </a:p>
          <a:p>
            <a:pPr lvl="1"/>
            <a:r>
              <a:rPr lang="en-US" sz="2200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http://tinyurl.com/kpl2ctt</a:t>
            </a:r>
            <a:endParaRPr lang="en-US" sz="2200" u="sng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F5D01F-F025-496B-BF8E-EFE77CF77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1295401"/>
            <a:ext cx="410312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60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F21C-4A17-43A0-B74C-1AA4E595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162800" cy="838200"/>
          </a:xfrm>
        </p:spPr>
        <p:txBody>
          <a:bodyPr/>
          <a:lstStyle/>
          <a:p>
            <a:r>
              <a:rPr lang="en-US" dirty="0"/>
              <a:t>Robots &amp; War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F7DDC-688A-4C14-9CDE-C28CF138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848600" cy="5334000"/>
          </a:xfrm>
        </p:spPr>
        <p:txBody>
          <a:bodyPr/>
          <a:lstStyle/>
          <a:p>
            <a:r>
              <a:rPr lang="en-US" i="1" dirty="0"/>
              <a:t>Military robots and the future of war</a:t>
            </a:r>
            <a:endParaRPr lang="en-US" dirty="0"/>
          </a:p>
          <a:p>
            <a:pPr lvl="1"/>
            <a:r>
              <a:rPr lang="en-US" dirty="0"/>
              <a:t>TED2009</a:t>
            </a:r>
          </a:p>
          <a:p>
            <a:pPr lvl="1"/>
            <a:r>
              <a:rPr lang="en-US" dirty="0"/>
              <a:t>Abstract: In this </a:t>
            </a:r>
            <a:br>
              <a:rPr lang="en-US" dirty="0"/>
            </a:br>
            <a:r>
              <a:rPr lang="en-US" dirty="0"/>
              <a:t>powerful talk, </a:t>
            </a:r>
            <a:br>
              <a:rPr lang="en-US" dirty="0"/>
            </a:br>
            <a:r>
              <a:rPr lang="en-US" dirty="0"/>
              <a:t>P.W. Singer </a:t>
            </a:r>
            <a:br>
              <a:rPr lang="en-US" dirty="0"/>
            </a:br>
            <a:r>
              <a:rPr lang="en-US" dirty="0"/>
              <a:t>shows how the </a:t>
            </a:r>
            <a:br>
              <a:rPr lang="en-US" dirty="0"/>
            </a:br>
            <a:r>
              <a:rPr lang="en-US" dirty="0"/>
              <a:t>widespread use </a:t>
            </a:r>
            <a:br>
              <a:rPr lang="en-US" dirty="0"/>
            </a:br>
            <a:r>
              <a:rPr lang="en-US" dirty="0"/>
              <a:t>of robots in war is </a:t>
            </a:r>
            <a:br>
              <a:rPr lang="en-US" dirty="0"/>
            </a:br>
            <a:r>
              <a:rPr lang="en-US" dirty="0"/>
              <a:t>changing the realities of combat. He shows us scenarios straight out of science fiction -- that now may not be so fictitious.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http://tinyurl.com/ydgtb2g4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B7FEB-25FD-4A75-A8BF-CFD61355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447800"/>
            <a:ext cx="5257800" cy="238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95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C408-90FD-4E11-9D82-22B741EE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685800"/>
          </a:xfrm>
        </p:spPr>
        <p:txBody>
          <a:bodyPr/>
          <a:lstStyle/>
          <a:p>
            <a:r>
              <a:rPr lang="en-US" dirty="0"/>
              <a:t>Robots &amp; War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66FF-E2F4-451C-9485-AC947C17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7848600" cy="5410200"/>
          </a:xfrm>
        </p:spPr>
        <p:txBody>
          <a:bodyPr/>
          <a:lstStyle/>
          <a:p>
            <a:r>
              <a:rPr lang="en-US" i="1" dirty="0"/>
              <a:t>The kill decision shouldn’t belong to a robot</a:t>
            </a:r>
          </a:p>
          <a:p>
            <a:pPr lvl="1"/>
            <a:r>
              <a:rPr lang="en-US" dirty="0" err="1"/>
              <a:t>TEDGlobal</a:t>
            </a:r>
            <a:r>
              <a:rPr lang="en-US" dirty="0"/>
              <a:t> 2013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http://tinyurl.com/yczlcqex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80A5C-6608-45B8-8218-9BC1B8046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11499"/>
            <a:ext cx="7239000" cy="399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8228-B460-49F7-86B9-3ED86F6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838200"/>
          </a:xfrm>
        </p:spPr>
        <p:txBody>
          <a:bodyPr/>
          <a:lstStyle/>
          <a:p>
            <a:r>
              <a:rPr lang="en-US" dirty="0"/>
              <a:t>Robots &amp; Eldercare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2C8F9-88F4-45C0-AD7E-F2657C570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7924800" cy="5334000"/>
          </a:xfrm>
        </p:spPr>
        <p:txBody>
          <a:bodyPr/>
          <a:lstStyle/>
          <a:p>
            <a:r>
              <a:rPr lang="en-US" i="1" dirty="0"/>
              <a:t>The soft side of robots: elderly care</a:t>
            </a:r>
          </a:p>
          <a:p>
            <a:pPr lvl="1"/>
            <a:r>
              <a:rPr lang="en-US" dirty="0"/>
              <a:t>Financial Times (2016)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http://tinyurl.com/ya7z7pow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5974C-6286-4D28-B18A-DACEAE5A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362200"/>
            <a:ext cx="6019800" cy="415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3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83CD-1E20-4AC7-AA90-ECDA1EC0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90600"/>
          </a:xfrm>
        </p:spPr>
        <p:txBody>
          <a:bodyPr/>
          <a:lstStyle/>
          <a:p>
            <a:r>
              <a:rPr lang="en-US" dirty="0"/>
              <a:t>Robots &amp; Eldercare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DF09-3561-4C9A-843D-B54B065E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5257800"/>
          </a:xfrm>
        </p:spPr>
        <p:txBody>
          <a:bodyPr/>
          <a:lstStyle/>
          <a:p>
            <a:r>
              <a:rPr lang="en-US" i="1" dirty="0"/>
              <a:t>Can robots take care of the elderly?</a:t>
            </a:r>
          </a:p>
          <a:p>
            <a:pPr lvl="1"/>
            <a:r>
              <a:rPr lang="en-US" dirty="0"/>
              <a:t>BBC (2017)</a:t>
            </a:r>
          </a:p>
          <a:p>
            <a:pPr lvl="1"/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http://tinyurl.com/y6umcvht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FF8CE-CCA8-4BCD-ABC9-F04EF2297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617818"/>
            <a:ext cx="4020005" cy="470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716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2BAF-FA4C-43B1-AE4C-86E76ECD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r>
              <a:rPr lang="en-US" dirty="0"/>
              <a:t>Robots &amp; Eldercare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BA6B4-9A2A-49AC-80C2-E52199B6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7772400" cy="5334000"/>
          </a:xfrm>
        </p:spPr>
        <p:txBody>
          <a:bodyPr/>
          <a:lstStyle/>
          <a:p>
            <a:r>
              <a:rPr lang="en-US" i="1" dirty="0"/>
              <a:t>How robots can enhance the lives of Europe's elderly citizens</a:t>
            </a:r>
          </a:p>
          <a:p>
            <a:pPr lvl="1"/>
            <a:r>
              <a:rPr lang="en-US" dirty="0" err="1"/>
              <a:t>Euronews</a:t>
            </a:r>
            <a:r>
              <a:rPr lang="en-US" dirty="0"/>
              <a:t> Knowledge (2017)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http://tinyurl.com/y9975tvy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F341D-CDD1-4CD0-979C-056E38DB8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457404"/>
            <a:ext cx="3352800" cy="512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62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239000" cy="3962400"/>
          </a:xfrm>
        </p:spPr>
        <p:txBody>
          <a:bodyPr/>
          <a:lstStyle/>
          <a:p>
            <a:pPr lvl="0"/>
            <a:r>
              <a:rPr lang="en-US" baseline="0" dirty="0"/>
              <a:t>Definitions</a:t>
            </a:r>
          </a:p>
          <a:p>
            <a:pPr lvl="0"/>
            <a:r>
              <a:rPr lang="en-US" dirty="0"/>
              <a:t>Robots in Literature</a:t>
            </a:r>
          </a:p>
          <a:p>
            <a:pPr lvl="0"/>
            <a:r>
              <a:rPr lang="en-US" dirty="0"/>
              <a:t>Robots in Movies</a:t>
            </a:r>
          </a:p>
          <a:p>
            <a:pPr lvl="0"/>
            <a:r>
              <a:rPr lang="en-US" baseline="0" dirty="0"/>
              <a:t>Robots in Industry</a:t>
            </a:r>
          </a:p>
          <a:p>
            <a:pPr lvl="0"/>
            <a:r>
              <a:rPr lang="en-US" baseline="0" dirty="0"/>
              <a:t>Robots &amp; War</a:t>
            </a:r>
          </a:p>
          <a:p>
            <a:pPr lvl="0"/>
            <a:r>
              <a:rPr lang="en-US" baseline="0" dirty="0"/>
              <a:t>Robots &amp; Eldercare</a:t>
            </a:r>
          </a:p>
          <a:p>
            <a:pPr lvl="0"/>
            <a:r>
              <a:rPr lang="en-US" dirty="0"/>
              <a:t>Robots &amp; Sex</a:t>
            </a:r>
            <a:endParaRPr lang="en-US" baseline="0" dirty="0"/>
          </a:p>
          <a:p>
            <a:pPr lvl="0"/>
            <a:r>
              <a:rPr lang="en-US" dirty="0"/>
              <a:t>For Further Reading</a:t>
            </a:r>
          </a:p>
        </p:txBody>
      </p:sp>
      <p:pic>
        <p:nvPicPr>
          <p:cNvPr id="4098" name="Picture 2" descr="Image result for topics">
            <a:extLst>
              <a:ext uri="{FF2B5EF4-FFF2-40B4-BE49-F238E27FC236}">
                <a16:creationId xmlns:a16="http://schemas.microsoft.com/office/drawing/2014/main" id="{6C39ACF7-85DB-4C18-B16B-A3B040B6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17" y="896112"/>
            <a:ext cx="4110583" cy="519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0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DEC6-66AB-42CB-9055-C52B4E11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838200"/>
          </a:xfrm>
        </p:spPr>
        <p:txBody>
          <a:bodyPr/>
          <a:lstStyle/>
          <a:p>
            <a:pPr lvl="0"/>
            <a:r>
              <a:rPr lang="en-US" dirty="0"/>
              <a:t>Robots &amp; Sex (1)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B180BB-F86E-4067-980F-8FC096814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r>
              <a:rPr lang="en-US" sz="2200" i="1" dirty="0"/>
              <a:t>Hot Robot At SXSW Says She Wants To Destroy Humans</a:t>
            </a:r>
            <a:endParaRPr lang="en-US" sz="2200" dirty="0"/>
          </a:p>
          <a:p>
            <a:pPr lvl="1"/>
            <a:r>
              <a:rPr lang="en-US" sz="2200" dirty="0"/>
              <a:t>CNBC (2016)</a:t>
            </a:r>
          </a:p>
          <a:p>
            <a:pPr lvl="1"/>
            <a:r>
              <a:rPr lang="en-US" sz="2200" dirty="0"/>
              <a:t>Abstract: Robotics is finally </a:t>
            </a:r>
            <a:br>
              <a:rPr lang="en-US" sz="2200" dirty="0"/>
            </a:br>
            <a:r>
              <a:rPr lang="en-US" sz="2200" dirty="0"/>
              <a:t>reaching the mainstream and </a:t>
            </a:r>
            <a:br>
              <a:rPr lang="en-US" sz="2200" dirty="0"/>
            </a:br>
            <a:r>
              <a:rPr lang="en-US" sz="2200" dirty="0"/>
              <a:t>androids – humanlike robots – </a:t>
            </a:r>
            <a:br>
              <a:rPr lang="en-US" sz="2200" dirty="0"/>
            </a:br>
            <a:r>
              <a:rPr lang="en-US" sz="2200" dirty="0"/>
              <a:t>are everywhere at SXSW </a:t>
            </a:r>
            <a:br>
              <a:rPr lang="en-US" sz="2200" dirty="0"/>
            </a:br>
            <a:r>
              <a:rPr lang="en-US" sz="2200" dirty="0"/>
              <a:t>Experts believe humanlike </a:t>
            </a:r>
            <a:br>
              <a:rPr lang="en-US" sz="2200" dirty="0"/>
            </a:br>
            <a:r>
              <a:rPr lang="en-US" sz="2200" dirty="0"/>
              <a:t>robots are the key to </a:t>
            </a:r>
            <a:br>
              <a:rPr lang="en-US" sz="2200" dirty="0"/>
            </a:br>
            <a:r>
              <a:rPr lang="en-US" sz="2200" dirty="0"/>
              <a:t>smoothing communication </a:t>
            </a:r>
            <a:br>
              <a:rPr lang="en-US" sz="2200" dirty="0"/>
            </a:br>
            <a:r>
              <a:rPr lang="en-US" sz="2200" dirty="0"/>
              <a:t>between humans and </a:t>
            </a:r>
            <a:br>
              <a:rPr lang="en-US" sz="2200" dirty="0"/>
            </a:br>
            <a:r>
              <a:rPr lang="en-US" sz="2200" dirty="0"/>
              <a:t>computers, and realizing a </a:t>
            </a:r>
            <a:br>
              <a:rPr lang="en-US" sz="2200" dirty="0"/>
            </a:br>
            <a:r>
              <a:rPr lang="en-US" sz="2200" dirty="0"/>
              <a:t>dream of compassionate </a:t>
            </a:r>
            <a:br>
              <a:rPr lang="en-US" sz="2200" dirty="0"/>
            </a:br>
            <a:r>
              <a:rPr lang="en-US" sz="2200" dirty="0"/>
              <a:t>robots that help invent the </a:t>
            </a:r>
            <a:br>
              <a:rPr lang="en-US" sz="2200" dirty="0"/>
            </a:br>
            <a:r>
              <a:rPr lang="en-US" sz="2200" dirty="0"/>
              <a:t>future of life.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http://tinyurl.com/zrueeu8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648A38-072D-405A-8EA5-F6AC011B1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427575"/>
            <a:ext cx="3733800" cy="47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2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A199-6F2D-4577-806A-D35449A7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62000"/>
          </a:xfrm>
        </p:spPr>
        <p:txBody>
          <a:bodyPr/>
          <a:lstStyle/>
          <a:p>
            <a:r>
              <a:rPr lang="en-US" dirty="0"/>
              <a:t>Robots &amp; Sex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A40D-1674-4D4D-850E-C6518B51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7848600" cy="5410200"/>
          </a:xfrm>
        </p:spPr>
        <p:txBody>
          <a:bodyPr/>
          <a:lstStyle/>
          <a:p>
            <a:r>
              <a:rPr lang="en-US" i="1" dirty="0"/>
              <a:t>Stephen Colbert's </a:t>
            </a:r>
            <a:r>
              <a:rPr lang="en-US" i="1" dirty="0" err="1"/>
              <a:t>Cyborgasm</a:t>
            </a:r>
            <a:r>
              <a:rPr lang="en-US" i="1" dirty="0"/>
              <a:t>: Intelligent Sex Robots Edition</a:t>
            </a:r>
            <a:r>
              <a:rPr lang="en-US" dirty="0"/>
              <a:t> (2018)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http://tinyurl.com/y87hxa8p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766BF-5615-48CF-91D5-D5A1BF945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381136"/>
            <a:ext cx="6172200" cy="390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991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3B30-019F-4438-BB9E-3D136441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838200"/>
          </a:xfrm>
        </p:spPr>
        <p:txBody>
          <a:bodyPr/>
          <a:lstStyle/>
          <a:p>
            <a:r>
              <a:rPr lang="en-US" dirty="0"/>
              <a:t>Robots &amp; Sex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3D215-F9B2-4A64-B26C-102530D5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848600" cy="5334000"/>
          </a:xfrm>
        </p:spPr>
        <p:txBody>
          <a:bodyPr/>
          <a:lstStyle/>
          <a:p>
            <a:r>
              <a:rPr lang="en-US" i="1" dirty="0"/>
              <a:t>Meet Harmony the Sex Robot</a:t>
            </a:r>
          </a:p>
          <a:p>
            <a:pPr lvl="1"/>
            <a:r>
              <a:rPr lang="en-US" dirty="0"/>
              <a:t>VICELAND (2018)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http://tinyurl.com/yarv3efv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4DE26-51B8-444C-B3CC-888C2C65F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819275"/>
            <a:ext cx="460970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50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884D-5278-461D-B973-BE1096A3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838200"/>
          </a:xfrm>
        </p:spPr>
        <p:txBody>
          <a:bodyPr/>
          <a:lstStyle/>
          <a:p>
            <a:pPr lvl="0"/>
            <a:r>
              <a:rPr lang="en-US" dirty="0"/>
              <a:t>Robots &amp; Sex (4)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E89D35-B7D0-448F-8512-E13637D3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7772400" cy="5334000"/>
          </a:xfrm>
        </p:spPr>
        <p:txBody>
          <a:bodyPr/>
          <a:lstStyle/>
          <a:p>
            <a:r>
              <a:rPr lang="en-US" i="1" dirty="0"/>
              <a:t>Sex robot brothel planned for Houston and some people aren't happy</a:t>
            </a:r>
            <a:endParaRPr lang="en-US" dirty="0"/>
          </a:p>
          <a:p>
            <a:pPr lvl="1"/>
            <a:r>
              <a:rPr lang="en-US" dirty="0"/>
              <a:t>ABC13 Houston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http://tinyurl.com/yb4phut7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BBD4DB-44F9-4419-AA5E-2E21B57A6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2743200"/>
            <a:ext cx="5505450" cy="352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326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ABDE-352C-4539-A948-0574C9A7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4915B-0A66-4F04-BF3E-69D37840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CS407 Weekly Resources – click RBT page</a:t>
            </a:r>
          </a:p>
          <a:p>
            <a:pPr lvl="1"/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http://tinyurl.com/yc5fckud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7B23B3-DE8B-4ADB-BE02-1320A725ED8E}"/>
              </a:ext>
            </a:extLst>
          </p:cNvPr>
          <p:cNvGrpSpPr/>
          <p:nvPr/>
        </p:nvGrpSpPr>
        <p:grpSpPr>
          <a:xfrm>
            <a:off x="2118322" y="2057400"/>
            <a:ext cx="4907355" cy="4434181"/>
            <a:chOff x="2118322" y="2057400"/>
            <a:chExt cx="4907355" cy="44341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3AC30D-08CE-4265-B3D9-7D35289E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8322" y="2057400"/>
              <a:ext cx="4907355" cy="4434181"/>
            </a:xfrm>
            <a:prstGeom prst="rect">
              <a:avLst/>
            </a:prstGeom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B5D7749F-AA16-4376-82CD-E39372B0B7C4}"/>
                </a:ext>
              </a:extLst>
            </p:cNvPr>
            <p:cNvSpPr/>
            <p:nvPr/>
          </p:nvSpPr>
          <p:spPr bwMode="auto">
            <a:xfrm>
              <a:off x="6096000" y="5105400"/>
              <a:ext cx="685800" cy="1219200"/>
            </a:xfrm>
            <a:prstGeom prst="downArrow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24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9E1E-53B5-4245-BC5B-E695F58F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105400"/>
          </a:xfrm>
        </p:spPr>
        <p:txBody>
          <a:bodyPr/>
          <a:lstStyle/>
          <a:p>
            <a:pPr algn="ctr"/>
            <a:r>
              <a:rPr lang="en-US" sz="5400" dirty="0"/>
              <a:t>Now go and study.</a:t>
            </a:r>
          </a:p>
        </p:txBody>
      </p:sp>
    </p:spTree>
    <p:extLst>
      <p:ext uri="{BB962C8B-B14F-4D97-AF65-F5344CB8AC3E}">
        <p14:creationId xmlns:p14="http://schemas.microsoft.com/office/powerpoint/2010/main" val="375471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26B0-9059-40E0-B821-7E13D135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B9CB6C-67A6-49E7-86AC-F788962FF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</a:t>
            </a:r>
            <a:r>
              <a:rPr lang="en-US" i="1" dirty="0"/>
              <a:t>robot</a:t>
            </a:r>
            <a:r>
              <a:rPr lang="en-US" dirty="0"/>
              <a:t> is defined as</a:t>
            </a:r>
          </a:p>
          <a:p>
            <a:pPr lvl="1"/>
            <a:r>
              <a:rPr lang="en-US" dirty="0"/>
              <a:t>“a device that automatically performs complicated often repetitive tasks”</a:t>
            </a:r>
          </a:p>
          <a:p>
            <a:pPr lvl="1"/>
            <a:r>
              <a:rPr lang="en-US" dirty="0"/>
              <a:t>Origin: Czech </a:t>
            </a:r>
            <a:r>
              <a:rPr lang="en-US" i="1" dirty="0" err="1"/>
              <a:t>robota</a:t>
            </a:r>
            <a:r>
              <a:rPr lang="en-US" dirty="0"/>
              <a:t>: compulsory labor</a:t>
            </a:r>
          </a:p>
          <a:p>
            <a:r>
              <a:rPr lang="en-US" dirty="0"/>
              <a:t>An </a:t>
            </a:r>
            <a:r>
              <a:rPr lang="en-US" i="1" dirty="0"/>
              <a:t>android</a:t>
            </a:r>
            <a:r>
              <a:rPr lang="en-US" dirty="0"/>
              <a:t> is </a:t>
            </a:r>
          </a:p>
          <a:p>
            <a:pPr lvl="1"/>
            <a:r>
              <a:rPr lang="en-US" dirty="0"/>
              <a:t>“a machine that looks like a human being and performs various complex acts (as walking or talking) of a human being”</a:t>
            </a:r>
          </a:p>
        </p:txBody>
      </p:sp>
    </p:spTree>
    <p:extLst>
      <p:ext uri="{BB962C8B-B14F-4D97-AF65-F5344CB8AC3E}">
        <p14:creationId xmlns:p14="http://schemas.microsoft.com/office/powerpoint/2010/main" val="3807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FC8F-AC2C-486A-BDD7-CD058693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lvl="0"/>
            <a:r>
              <a:rPr lang="en-US" dirty="0"/>
              <a:t>Robots in</a:t>
            </a:r>
            <a:r>
              <a:rPr lang="en-US" baseline="0" dirty="0"/>
              <a:t> Literature (1)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08F310-6A6B-4EAD-8B7A-083EF054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4867275" cy="4724400"/>
          </a:xfrm>
        </p:spPr>
        <p:txBody>
          <a:bodyPr/>
          <a:lstStyle/>
          <a:p>
            <a:r>
              <a:rPr lang="en-US" dirty="0"/>
              <a:t>First published in Karel </a:t>
            </a:r>
            <a:r>
              <a:rPr lang="en-US" dirty="0" err="1"/>
              <a:t>Čapek’s</a:t>
            </a:r>
            <a:r>
              <a:rPr lang="en-US" dirty="0"/>
              <a:t> play, “</a:t>
            </a:r>
            <a:r>
              <a:rPr lang="en-US" i="1" dirty="0"/>
              <a:t>R.U.R.: Rossum's Universal Robots</a:t>
            </a:r>
            <a:r>
              <a:rPr lang="en-US" dirty="0"/>
              <a:t>” (1921)</a:t>
            </a:r>
          </a:p>
          <a:p>
            <a:pPr lvl="1"/>
            <a:r>
              <a:rPr lang="en-US" dirty="0"/>
              <a:t>Robots start off as smart labor</a:t>
            </a:r>
          </a:p>
          <a:p>
            <a:pPr lvl="1"/>
            <a:r>
              <a:rPr lang="en-US" dirty="0"/>
              <a:t>Eventually dominate humanity</a:t>
            </a:r>
          </a:p>
        </p:txBody>
      </p:sp>
      <p:pic>
        <p:nvPicPr>
          <p:cNvPr id="1026" name="Picture 2" descr="https://images-na.ssl-images-amazon.com/images/I/51tB5rybgxL._SX311_BO1,204,203,200_.jpg">
            <a:extLst>
              <a:ext uri="{FF2B5EF4-FFF2-40B4-BE49-F238E27FC236}">
                <a16:creationId xmlns:a16="http://schemas.microsoft.com/office/drawing/2014/main" id="{263FAAF5-C2B9-49C6-8418-752828CA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52512"/>
            <a:ext cx="3438525" cy="548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1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7FF5-9B58-4E16-B5F5-0B4D9F6F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762000"/>
          </a:xfrm>
        </p:spPr>
        <p:txBody>
          <a:bodyPr/>
          <a:lstStyle/>
          <a:p>
            <a:r>
              <a:rPr lang="en-US" dirty="0"/>
              <a:t>Robots in Literature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1319A-BC3F-448F-8279-0652F4E0A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42" y="913544"/>
            <a:ext cx="5484558" cy="5639656"/>
          </a:xfrm>
        </p:spPr>
        <p:txBody>
          <a:bodyPr/>
          <a:lstStyle/>
          <a:p>
            <a:r>
              <a:rPr lang="en-US" dirty="0"/>
              <a:t>Isaac</a:t>
            </a:r>
            <a:r>
              <a:rPr lang="en-US" baseline="0" dirty="0"/>
              <a:t> Asimov (1920-1982)</a:t>
            </a:r>
          </a:p>
          <a:p>
            <a:pPr lvl="1"/>
            <a:r>
              <a:rPr lang="en-US" i="1" dirty="0"/>
              <a:t>I, Robot</a:t>
            </a:r>
            <a:r>
              <a:rPr lang="en-US" dirty="0"/>
              <a:t> (1950)</a:t>
            </a:r>
          </a:p>
          <a:p>
            <a:pPr lvl="1"/>
            <a:r>
              <a:rPr lang="en-US" i="1" dirty="0"/>
              <a:t>The Rest of the Robots </a:t>
            </a:r>
            <a:r>
              <a:rPr lang="en-US" dirty="0"/>
              <a:t>(1964)</a:t>
            </a:r>
          </a:p>
          <a:p>
            <a:pPr lvl="1"/>
            <a:r>
              <a:rPr lang="en-US" i="1" dirty="0"/>
              <a:t>The Complete Robot </a:t>
            </a:r>
            <a:r>
              <a:rPr lang="en-US" dirty="0"/>
              <a:t>(1982)</a:t>
            </a:r>
          </a:p>
          <a:p>
            <a:pPr lvl="1"/>
            <a:r>
              <a:rPr lang="en-US" i="1" dirty="0"/>
              <a:t>Robot Dreams </a:t>
            </a:r>
            <a:r>
              <a:rPr lang="en-US" dirty="0"/>
              <a:t>(1986*)</a:t>
            </a:r>
          </a:p>
          <a:p>
            <a:pPr lvl="1"/>
            <a:r>
              <a:rPr lang="en-US" i="1" dirty="0"/>
              <a:t>Robot Visions </a:t>
            </a:r>
            <a:r>
              <a:rPr lang="en-US" dirty="0"/>
              <a:t>(1990*)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_____________</a:t>
            </a:r>
          </a:p>
          <a:p>
            <a:pPr marL="457200" lvl="1" indent="0">
              <a:buNone/>
            </a:pPr>
            <a:r>
              <a:rPr lang="en-US" dirty="0"/>
              <a:t>*Posthumous</a:t>
            </a:r>
          </a:p>
        </p:txBody>
      </p:sp>
      <p:pic>
        <p:nvPicPr>
          <p:cNvPr id="2050" name="Picture 2" descr="Isaac.Asimov01.jpg">
            <a:extLst>
              <a:ext uri="{FF2B5EF4-FFF2-40B4-BE49-F238E27FC236}">
                <a16:creationId xmlns:a16="http://schemas.microsoft.com/office/drawing/2014/main" id="{AD66A0B0-E910-4B91-B3DB-CD2D3B2F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44" y="913544"/>
            <a:ext cx="3103982" cy="450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1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7F115-D84B-48D9-84A7-2D810E6B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Asimov’s Three Laws of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8C4B-9BCA-4F45-AB97-A749C6FBE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robot may not injure a human being or, through inaction, allow a human being to come to harm.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robot must obey the orders given it by human beings except where such orders would conflict with the First Law.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robot must protect its own existence as long as such protection does not conflict with the First or Second Laws.</a:t>
            </a:r>
          </a:p>
        </p:txBody>
      </p:sp>
    </p:spTree>
    <p:extLst>
      <p:ext uri="{BB962C8B-B14F-4D97-AF65-F5344CB8AC3E}">
        <p14:creationId xmlns:p14="http://schemas.microsoft.com/office/powerpoint/2010/main" val="88728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7214-8A1A-4531-B8EA-BB9328D4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Robots in Movies (1)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6C3D2D-21F7-4F49-A710-50A76C0E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001000" cy="5029200"/>
          </a:xfrm>
        </p:spPr>
        <p:txBody>
          <a:bodyPr/>
          <a:lstStyle/>
          <a:p>
            <a:r>
              <a:rPr lang="en-US" i="1" dirty="0"/>
              <a:t>Metropolis</a:t>
            </a:r>
            <a:r>
              <a:rPr lang="en-US" dirty="0"/>
              <a:t> (1927)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http://tinyurl.com/ycsvdybn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F6AF7-1B8E-4C06-A84C-8FF048FA1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09800"/>
            <a:ext cx="4310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63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42BE-3E8B-4957-9662-0C15CDBB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543800" cy="1143000"/>
          </a:xfrm>
        </p:spPr>
        <p:txBody>
          <a:bodyPr/>
          <a:lstStyle/>
          <a:p>
            <a:pPr lvl="0"/>
            <a:r>
              <a:rPr lang="en-US" dirty="0"/>
              <a:t>Robots in Movies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BDC7-53BB-4438-8FB5-5442DBA0E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8382000" cy="5181600"/>
          </a:xfrm>
        </p:spPr>
        <p:txBody>
          <a:bodyPr/>
          <a:lstStyle/>
          <a:p>
            <a:r>
              <a:rPr lang="en-US" i="1" dirty="0"/>
              <a:t>The Day the Earth Stood Still </a:t>
            </a:r>
            <a:r>
              <a:rPr lang="en-US" dirty="0"/>
              <a:t>(1951)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http://tinyurl.com/y7no4rb7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8FC66-D27F-40A2-BA2C-5C878ACCD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119" y="2133600"/>
            <a:ext cx="7094656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02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3FD1-3EC8-44E5-9B45-DC60C66D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r>
              <a:rPr lang="en-US" dirty="0"/>
              <a:t>Robots in Movies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500DB-9196-4E8F-A002-0AF05409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6096000" cy="1447799"/>
          </a:xfrm>
        </p:spPr>
        <p:txBody>
          <a:bodyPr/>
          <a:lstStyle/>
          <a:p>
            <a:r>
              <a:rPr lang="en-US" i="1" dirty="0"/>
              <a:t>Forbidden Planet </a:t>
            </a:r>
            <a:r>
              <a:rPr lang="en-US" dirty="0"/>
              <a:t>(1956)</a:t>
            </a:r>
          </a:p>
          <a:p>
            <a:pPr lvl="1"/>
            <a:r>
              <a:rPr lang="en-US" dirty="0"/>
              <a:t>Trailer (1:33)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http://tinyurl.com/mqpcrla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098" name="Picture 2" descr="FORBIDDEN PLANET ROBBY ROBOT BLACK DIE CAST PX FIG">
            <a:extLst>
              <a:ext uri="{FF2B5EF4-FFF2-40B4-BE49-F238E27FC236}">
                <a16:creationId xmlns:a16="http://schemas.microsoft.com/office/drawing/2014/main" id="{EE7151CA-5A43-405E-A3C5-C1E99E9E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5093"/>
            <a:ext cx="3260639" cy="579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01266"/>
      </p:ext>
    </p:extLst>
  </p:cSld>
  <p:clrMapOvr>
    <a:masterClrMapping/>
  </p:clrMapOvr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l">
          <a:defRPr sz="1800" u="sng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defRPr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k_lecture.potx" id="{C642FDF2-8CC0-454A-B8BA-0978D12DAF97}" vid="{AE1C18F4-C570-434A-8E82-DE68AA7C908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1294</Words>
  <Application>Microsoft Office PowerPoint</Application>
  <PresentationFormat>On-screen Show (4:3)</PresentationFormat>
  <Paragraphs>164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Bookman Old Style</vt:lpstr>
      <vt:lpstr>Garamond</vt:lpstr>
      <vt:lpstr>Times New Roman</vt:lpstr>
      <vt:lpstr>Wingdings</vt:lpstr>
      <vt:lpstr>IS 340 Class Notes</vt:lpstr>
      <vt:lpstr>Politics of Cyberspace @ JCOGS Robotics</vt:lpstr>
      <vt:lpstr>Topics</vt:lpstr>
      <vt:lpstr>Definitions</vt:lpstr>
      <vt:lpstr>Robots in Literature (1)</vt:lpstr>
      <vt:lpstr>Robots in Literature (2)</vt:lpstr>
      <vt:lpstr>Asimov’s Three Laws of Robotics</vt:lpstr>
      <vt:lpstr>Robots in Movies (1)</vt:lpstr>
      <vt:lpstr>Robots in Movies (2)</vt:lpstr>
      <vt:lpstr>Robots in Movies (3)</vt:lpstr>
      <vt:lpstr>Robots in Movies (4)</vt:lpstr>
      <vt:lpstr>Robots in Movies (5)</vt:lpstr>
      <vt:lpstr>Robots in Industry (1)</vt:lpstr>
      <vt:lpstr>Robots in Industry (2)</vt:lpstr>
      <vt:lpstr>Robots in Industry (3)</vt:lpstr>
      <vt:lpstr>Robots &amp; War (1)</vt:lpstr>
      <vt:lpstr>Robots &amp; War (2)</vt:lpstr>
      <vt:lpstr>Robots &amp; Eldercare (1)</vt:lpstr>
      <vt:lpstr>Robots &amp; Eldercare (2)</vt:lpstr>
      <vt:lpstr>Robots &amp; Eldercare (3)</vt:lpstr>
      <vt:lpstr>Robots &amp; Sex (1)</vt:lpstr>
      <vt:lpstr>Robots &amp; Sex (2)</vt:lpstr>
      <vt:lpstr>Robots &amp; Sex (3)</vt:lpstr>
      <vt:lpstr>Robots &amp; Sex (4)</vt:lpstr>
      <vt:lpstr>For Further Reading</vt:lpstr>
      <vt:lpstr>Now go and study.</vt:lpstr>
    </vt:vector>
  </TitlesOfParts>
  <Manager>David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</dc:title>
  <dc:subject>JCOGS Oct 2018</dc:subject>
  <dc:creator>M. E. Kabay, PhD, CISSP-ISSMP</dc:creator>
  <cp:keywords/>
  <dc:description/>
  <cp:lastModifiedBy>Mich Kabay</cp:lastModifiedBy>
  <cp:revision>280</cp:revision>
  <cp:lastPrinted>2018-10-06T23:44:53Z</cp:lastPrinted>
  <dcterms:created xsi:type="dcterms:W3CDTF">2002-11-07T01:48:12Z</dcterms:created>
  <dcterms:modified xsi:type="dcterms:W3CDTF">2021-02-05T19:57:47Z</dcterms:modified>
  <cp:category/>
</cp:coreProperties>
</file>