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57" r:id="rId2"/>
    <p:sldId id="643" r:id="rId3"/>
    <p:sldId id="636" r:id="rId4"/>
    <p:sldId id="637" r:id="rId5"/>
    <p:sldId id="638" r:id="rId6"/>
    <p:sldId id="653" r:id="rId7"/>
    <p:sldId id="639" r:id="rId8"/>
    <p:sldId id="640" r:id="rId9"/>
    <p:sldId id="654" r:id="rId10"/>
    <p:sldId id="659" r:id="rId11"/>
    <p:sldId id="660" r:id="rId12"/>
    <p:sldId id="661" r:id="rId13"/>
    <p:sldId id="655" r:id="rId14"/>
    <p:sldId id="656" r:id="rId15"/>
    <p:sldId id="658" r:id="rId16"/>
    <p:sldId id="662" r:id="rId17"/>
    <p:sldId id="647" r:id="rId18"/>
    <p:sldId id="648" r:id="rId19"/>
    <p:sldId id="649" r:id="rId20"/>
    <p:sldId id="650" r:id="rId21"/>
    <p:sldId id="651" r:id="rId22"/>
    <p:sldId id="652" r:id="rId23"/>
    <p:sldId id="578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8" autoAdjust="0"/>
    <p:restoredTop sz="86370" autoAdjust="0"/>
  </p:normalViewPr>
  <p:slideViewPr>
    <p:cSldViewPr>
      <p:cViewPr>
        <p:scale>
          <a:sx n="75" d="100"/>
          <a:sy n="75" d="100"/>
        </p:scale>
        <p:origin x="-2664" y="-80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6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435"/>
            <a:ext cx="7315200" cy="22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defTabSz="913927">
              <a:defRPr sz="1200" b="0" i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fr-CA"/>
              <a:t>IS340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869"/>
            <a:ext cx="7315200" cy="45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ctr" defTabSz="913927">
              <a:defRPr sz="1200" b="0" i="1" dirty="0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fr-CA" dirty="0"/>
              <a:t>Copyright © 2015 M. E. Kabay                             </a:t>
            </a:r>
            <a:fld id="{08F8AD3C-A52F-4E78-9778-1D9680667758}" type="slidenum">
              <a:rPr lang="en-US"/>
              <a:pPr>
                <a:defRPr/>
              </a:pPr>
              <a:t>‹#›</a:t>
            </a:fld>
            <a:r>
              <a:rPr lang="fr-CA" dirty="0"/>
              <a:t>                                              All </a:t>
            </a:r>
            <a:r>
              <a:rPr lang="fr-CA" dirty="0" err="1"/>
              <a:t>rights</a:t>
            </a:r>
            <a:r>
              <a:rPr lang="fr-CA" dirty="0"/>
              <a:t> </a:t>
            </a:r>
            <a:r>
              <a:rPr lang="fr-CA" dirty="0" err="1"/>
              <a:t>reserved</a:t>
            </a:r>
            <a:r>
              <a:rPr lang="fr-C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1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375"/>
            <a:ext cx="4876800" cy="2393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ctr" defTabSz="966621">
              <a:defRPr sz="1300" b="0" i="1" smtClean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US"/>
              <a:t>IS340 Class Notes</a:t>
            </a:r>
          </a:p>
        </p:txBody>
      </p:sp>
      <p:sp>
        <p:nvSpPr>
          <p:cNvPr id="2969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032" y="4561226"/>
            <a:ext cx="5039139" cy="431857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032" y="9122452"/>
            <a:ext cx="5039139" cy="2393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ctr" defTabSz="966621">
              <a:defRPr sz="1100" b="0" i="1" smtClean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1753" y="9122452"/>
            <a:ext cx="1056861" cy="2393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ctr" defTabSz="966621">
              <a:defRPr sz="1100" b="0" smtClean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95E5C8B2-1C06-4F1D-8A0C-2A037C3B9E8C}" type="slidenum">
              <a:rPr lang="en-US"/>
              <a:pPr>
                <a:defRPr/>
              </a:pPr>
              <a:t>‹#›</a:t>
            </a:fld>
            <a:endParaRPr lang="en-US" sz="13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98085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45F7FA32-9A72-4D44-9910-807DE41034D9}" type="slidenum">
              <a:rPr lang="en-US"/>
              <a:pPr/>
              <a:t>1</a:t>
            </a:fld>
            <a:endParaRPr lang="en-US" sz="1300" dirty="0">
              <a:latin typeface="Times New Roman" pitchFamily="18" charset="0"/>
            </a:endParaRPr>
          </a:p>
        </p:txBody>
      </p:sp>
      <p:grpSp>
        <p:nvGrpSpPr>
          <p:cNvPr id="30724" name="Group 9"/>
          <p:cNvGrpSpPr>
            <a:grpSpLocks noChangeAspect="1"/>
          </p:cNvGrpSpPr>
          <p:nvPr/>
        </p:nvGrpSpPr>
        <p:grpSpPr bwMode="auto">
          <a:xfrm>
            <a:off x="1295400" y="2210113"/>
            <a:ext cx="4719431" cy="6628698"/>
            <a:chOff x="816" y="1728"/>
            <a:chExt cx="2802" cy="3936"/>
          </a:xfrm>
        </p:grpSpPr>
        <p:pic>
          <p:nvPicPr>
            <p:cNvPr id="30727" name="Picture 5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3696"/>
              <a:ext cx="1410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28" name="Picture 6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8" y="3696"/>
              <a:ext cx="1410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29" name="Picture 7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1728"/>
              <a:ext cx="1410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0" name="Picture 8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8" y="1728"/>
              <a:ext cx="1410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032" y="4953078"/>
            <a:ext cx="5039139" cy="3926720"/>
          </a:xfrm>
          <a:noFill/>
        </p:spPr>
        <p:txBody>
          <a:bodyPr/>
          <a:lstStyle/>
          <a:p>
            <a:pPr algn="ctr"/>
            <a:r>
              <a:rPr lang="en-US" sz="2100" b="1" dirty="0"/>
              <a:t>M. E. Kabay, PhD, CISSP </a:t>
            </a:r>
          </a:p>
        </p:txBody>
      </p:sp>
    </p:spTree>
    <p:extLst>
      <p:ext uri="{BB962C8B-B14F-4D97-AF65-F5344CB8AC3E}">
        <p14:creationId xmlns:p14="http://schemas.microsoft.com/office/powerpoint/2010/main" val="3949804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8C8DA721-4A77-4F20-9886-9DF308FFA564}" type="slidenum">
              <a:rPr lang="en-US"/>
              <a:pPr/>
              <a:t>10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66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E39FD460-66DC-426C-BE49-2E53DCCBA38F}" type="slidenum">
              <a:rPr lang="en-US"/>
              <a:pPr/>
              <a:t>11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31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A52E7B36-DB4A-45E5-901A-F13ACE94EAFB}" type="slidenum">
              <a:rPr lang="en-US"/>
              <a:pPr/>
              <a:t>12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15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C7F0FAA5-53B2-4E70-822D-A02912052B4B}" type="slidenum">
              <a:rPr lang="en-US"/>
              <a:pPr/>
              <a:t>13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227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403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727A0C27-36BC-4B28-8EDF-7DE6EE87E182}" type="slidenum">
              <a:rPr lang="en-US"/>
              <a:pPr/>
              <a:t>14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53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812E12C5-5822-455D-9D22-F0FB3DB32360}" type="slidenum">
              <a:rPr lang="en-US"/>
              <a:pPr/>
              <a:t>15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290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69203618-8BB1-48E1-B1BA-88740D8465A6}" type="slidenum">
              <a:rPr lang="en-US"/>
              <a:pPr/>
              <a:t>16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4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0B6D0C30-D825-46FA-B9BD-C5DC68879BB6}" type="slidenum">
              <a:rPr lang="en-US"/>
              <a:pPr/>
              <a:t>17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2313"/>
            <a:ext cx="4784725" cy="3587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881344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3FAE74E1-68FE-4F58-80D4-565431EF2AD3}" type="slidenum">
              <a:rPr lang="en-US"/>
              <a:pPr/>
              <a:t>18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2313"/>
            <a:ext cx="4784725" cy="3587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3240922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0CFADC02-2DCE-42E8-945D-E3E850D5E1FD}" type="slidenum">
              <a:rPr lang="en-US"/>
              <a:pPr/>
              <a:t>19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2313"/>
            <a:ext cx="4784725" cy="3587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119579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DAEF79C1-602F-462E-A9C8-7FE08029795C}" type="slidenum">
              <a:rPr lang="en-US"/>
              <a:pPr/>
              <a:t>2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331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22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AC3B20FB-9C57-4572-8A4A-8F428B1475A0}" type="slidenum">
              <a:rPr lang="en-US"/>
              <a:pPr/>
              <a:t>20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2313"/>
            <a:ext cx="4784725" cy="3587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45521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051453BF-A537-4F27-A58E-FC5C4CA7B027}" type="slidenum">
              <a:rPr lang="en-US"/>
              <a:pPr/>
              <a:t>21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2313"/>
            <a:ext cx="4784725" cy="3587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754255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BA4EE5F3-78B7-47B6-91C4-6C6A92DD7408}" type="slidenum">
              <a:rPr lang="en-US"/>
              <a:pPr/>
              <a:t>22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2313"/>
            <a:ext cx="4784725" cy="3587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447281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CCEE3C73-E830-441E-96CB-009616DAA3D9}" type="slidenum">
              <a:rPr lang="en-US"/>
              <a:pPr/>
              <a:t>23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90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6DF67443-8998-4884-B9E1-B6121080ED28}" type="slidenum">
              <a:rPr lang="en-US"/>
              <a:pPr/>
              <a:t>3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97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6A140523-7C2E-4474-A6AF-59E0A868CBB2}" type="slidenum">
              <a:rPr lang="en-US"/>
              <a:pPr/>
              <a:t>4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E1B97532-F8D4-474D-B04A-79B8EF9BFACC}" type="slidenum">
              <a:rPr lang="en-US"/>
              <a:pPr/>
              <a:t>5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89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6E4A49BF-06F3-46C0-870D-BB0B04F48288}" type="slidenum">
              <a:rPr lang="en-US"/>
              <a:pPr/>
              <a:t>6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719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1A59294B-54BF-483B-A80D-59BAE4334430}" type="slidenum">
              <a:rPr lang="en-US"/>
              <a:pPr/>
              <a:t>7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43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BB4BC4B8-5F20-459C-ABAD-788497946439}" type="slidenum">
              <a:rPr lang="en-US"/>
              <a:pPr/>
              <a:t>8</a:t>
            </a:fld>
            <a:endParaRPr lang="en-US" sz="1300" dirty="0">
              <a:latin typeface="Times New Roman" pitchFamily="18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79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Copyright © 2003 M. E. Kabay.                                                            All rights reserved.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1-</a:t>
            </a:r>
            <a:fld id="{03DF6121-BE5B-43C5-BC2A-AF44BB223D26}" type="slidenum">
              <a:rPr lang="en-US"/>
              <a:pPr/>
              <a:t>9</a:t>
            </a:fld>
            <a:endParaRPr lang="en-US" sz="13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65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fld id="{A1D80D09-CEA3-4770-B28A-614E91ED5F7A}" type="slidenum">
              <a:rPr lang="en-US" sz="1800"/>
              <a:pPr>
                <a:defRPr/>
              </a:pPr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2400" b="0">
              <a:latin typeface="Times New Roman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 userDrawn="1"/>
        </p:nvSpPr>
        <p:spPr bwMode="auto">
          <a:xfrm>
            <a:off x="3322638" y="6643688"/>
            <a:ext cx="2497137" cy="214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b="0" i="1" dirty="0"/>
              <a:t>Copyright © 2015 M. E. Kabay.  All rights reserved.</a:t>
            </a:r>
          </a:p>
        </p:txBody>
      </p:sp>
      <p:pic>
        <p:nvPicPr>
          <p:cNvPr id="1031" name="Picture 7" descr="NWU_2c_stacked_logo_1-inch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35950" y="0"/>
            <a:ext cx="9080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kabay.com/methodology/CATA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hyperlink" Target="http://www.mekabay.com/methodology/cata.p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txBody>
          <a:bodyPr/>
          <a:lstStyle/>
          <a:p>
            <a:pPr algn="ctr"/>
            <a:r>
              <a:rPr lang="en-US" sz="8000" dirty="0"/>
              <a:t>Introduction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>
          <a:xfrm>
            <a:off x="0" y="2819400"/>
            <a:ext cx="9144000" cy="36576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4000" dirty="0"/>
              <a:t>IS 342 – Management of Information Assurance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3600" dirty="0"/>
              <a:t>Introduction to the Course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Assoc Prof Information Assurance</a:t>
            </a:r>
            <a:br>
              <a:rPr lang="en-US" dirty="0"/>
            </a:br>
            <a:r>
              <a:rPr lang="en-US" dirty="0"/>
              <a:t>School of Business &amp; Management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Norwich University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dirty="0">
                <a:hlinkClick r:id="rId3"/>
              </a:rPr>
              <a:t>mkabay@norwich.edu</a:t>
            </a:r>
            <a:r>
              <a:rPr lang="en-US" dirty="0"/>
              <a:t> </a:t>
            </a:r>
            <a:endParaRPr lang="en-US" sz="36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5029200" cy="4648200"/>
          </a:xfrm>
        </p:spPr>
        <p:txBody>
          <a:bodyPr/>
          <a:lstStyle/>
          <a:p>
            <a:r>
              <a:rPr lang="en-US" dirty="0"/>
              <a:t>MUST cite all information that is not your own creation</a:t>
            </a:r>
          </a:p>
          <a:p>
            <a:r>
              <a:rPr lang="en-US" dirty="0"/>
              <a:t>Use </a:t>
            </a:r>
            <a:r>
              <a:rPr lang="en-US" i="1" dirty="0"/>
              <a:t>automatic </a:t>
            </a:r>
            <a:r>
              <a:rPr lang="en-US" dirty="0"/>
              <a:t>(NOT MANUAL)</a:t>
            </a:r>
            <a:r>
              <a:rPr lang="en-US" i="1" dirty="0"/>
              <a:t> footnotes </a:t>
            </a:r>
            <a:r>
              <a:rPr lang="en-US" dirty="0"/>
              <a:t>(not endnotes)</a:t>
            </a:r>
          </a:p>
          <a:p>
            <a:r>
              <a:rPr lang="en-US" dirty="0"/>
              <a:t>WORD has bibliography features</a:t>
            </a:r>
          </a:p>
          <a:p>
            <a:pPr lvl="1"/>
            <a:r>
              <a:rPr lang="en-US" dirty="0"/>
              <a:t>Will generate Works Cited list for you</a:t>
            </a:r>
          </a:p>
          <a:p>
            <a:r>
              <a:rPr lang="en-US" dirty="0"/>
              <a:t>MLS, APA or CMS styles acceptable</a:t>
            </a:r>
          </a:p>
          <a:p>
            <a:pPr lvl="1"/>
            <a:r>
              <a:rPr lang="en-US" dirty="0"/>
              <a:t>Be consistent</a:t>
            </a:r>
          </a:p>
        </p:txBody>
      </p:sp>
      <p:pic>
        <p:nvPicPr>
          <p:cNvPr id="1008642" name="Picture 2" descr="C:\Program Files\Microsoft Office\Media\CntCD1\ClipArt6\j029558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3550" y="1066800"/>
            <a:ext cx="3600450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5715000" cy="5257800"/>
          </a:xfrm>
        </p:spPr>
        <p:txBody>
          <a:bodyPr/>
          <a:lstStyle/>
          <a:p>
            <a:r>
              <a:rPr lang="en-US" sz="2000" dirty="0"/>
              <a:t>Time determined by #students</a:t>
            </a:r>
          </a:p>
          <a:p>
            <a:r>
              <a:rPr lang="en-US" sz="2000" dirty="0"/>
              <a:t>Tell us what you found most interesting</a:t>
            </a:r>
          </a:p>
          <a:p>
            <a:r>
              <a:rPr lang="en-US" sz="2000" dirty="0"/>
              <a:t>Relax – everyone wants you to succeed</a:t>
            </a:r>
          </a:p>
          <a:p>
            <a:r>
              <a:rPr lang="en-US" sz="2000" dirty="0"/>
              <a:t>With or </a:t>
            </a:r>
            <a:r>
              <a:rPr lang="en-US" sz="2000" i="1" dirty="0"/>
              <a:t>without</a:t>
            </a:r>
            <a:r>
              <a:rPr lang="en-US" sz="2000" dirty="0"/>
              <a:t> slides</a:t>
            </a:r>
          </a:p>
          <a:p>
            <a:pPr lvl="1"/>
            <a:r>
              <a:rPr lang="en-US" sz="2000" dirty="0"/>
              <a:t>Min 2 minutes/slide unless you obtain </a:t>
            </a:r>
            <a:br>
              <a:rPr lang="en-US" sz="2000" dirty="0"/>
            </a:br>
            <a:r>
              <a:rPr lang="en-US" sz="2000" dirty="0"/>
              <a:t>special permission by demonstrating </a:t>
            </a:r>
            <a:br>
              <a:rPr lang="en-US" sz="2000" dirty="0"/>
            </a:br>
            <a:r>
              <a:rPr lang="en-US" sz="2000" dirty="0"/>
              <a:t>talk to instructor before class</a:t>
            </a:r>
          </a:p>
          <a:p>
            <a:pPr lvl="1"/>
            <a:r>
              <a:rPr lang="en-US" sz="2000" dirty="0"/>
              <a:t>Dark letters on light background OR </a:t>
            </a:r>
            <a:br>
              <a:rPr lang="en-US" sz="2000" dirty="0"/>
            </a:br>
            <a:r>
              <a:rPr lang="en-US" sz="2000" dirty="0"/>
              <a:t>light letters on dark background</a:t>
            </a:r>
          </a:p>
          <a:p>
            <a:pPr lvl="2"/>
            <a:r>
              <a:rPr lang="en-US" sz="2000" dirty="0"/>
              <a:t>Purple letters on blood-red </a:t>
            </a:r>
            <a:br>
              <a:rPr lang="en-US" sz="2000" dirty="0"/>
            </a:br>
            <a:r>
              <a:rPr lang="en-US" sz="2000" dirty="0"/>
              <a:t>background will make instructor </a:t>
            </a:r>
            <a:br>
              <a:rPr lang="en-US" sz="2000" dirty="0"/>
            </a:br>
            <a:r>
              <a:rPr lang="en-US" sz="2000" dirty="0"/>
              <a:t>violently ill </a:t>
            </a:r>
            <a:r>
              <a:rPr lang="en-US" sz="2000" dirty="0">
                <a:sym typeface="Wingdings" pitchFamily="2" charset="2"/>
              </a:rPr>
              <a:t> </a:t>
            </a:r>
            <a:endParaRPr lang="en-US" sz="2000" dirty="0"/>
          </a:p>
          <a:p>
            <a:pPr lvl="1"/>
            <a:r>
              <a:rPr lang="en-US" sz="2000" dirty="0"/>
              <a:t>Slides are point form, not full text</a:t>
            </a:r>
          </a:p>
          <a:p>
            <a:pPr lvl="1"/>
            <a:r>
              <a:rPr lang="en-US" sz="2000" dirty="0"/>
              <a:t>Don’t read the text on the slides!</a:t>
            </a:r>
          </a:p>
          <a:p>
            <a:pPr lvl="1"/>
            <a:r>
              <a:rPr lang="en-US" sz="2000" dirty="0"/>
              <a:t>Don’t look at the screen – use the laptop</a:t>
            </a:r>
          </a:p>
        </p:txBody>
      </p:sp>
      <p:pic>
        <p:nvPicPr>
          <p:cNvPr id="1009667" name="Picture 3" descr="C:\Program Files\Microsoft Office\Media\CntCD1\ClipArt8\j034351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447800"/>
            <a:ext cx="3240088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tricks: no attempt to fool you</a:t>
            </a:r>
          </a:p>
          <a:p>
            <a:r>
              <a:rPr lang="en-US" dirty="0"/>
              <a:t>All exams open-book</a:t>
            </a:r>
          </a:p>
          <a:p>
            <a:r>
              <a:rPr lang="en-US" dirty="0"/>
              <a:t>Memo exams are realistic situations requiring professional-level responses</a:t>
            </a:r>
          </a:p>
          <a:p>
            <a:r>
              <a:rPr lang="en-US" dirty="0"/>
              <a:t>Upload responses via NUoodle</a:t>
            </a:r>
          </a:p>
          <a:p>
            <a:r>
              <a:rPr lang="en-US" dirty="0"/>
              <a:t>Multiple-choice exams delivered through NUoodle</a:t>
            </a:r>
          </a:p>
        </p:txBody>
      </p:sp>
      <p:pic>
        <p:nvPicPr>
          <p:cNvPr id="1010690" name="Picture 2" descr="C:\Program Files\Microsoft Office\Media\CntCD1\ClipArt1\j021339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28600"/>
            <a:ext cx="1754188" cy="1709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Discussions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162800" cy="4648200"/>
          </a:xfrm>
        </p:spPr>
        <p:txBody>
          <a:bodyPr/>
          <a:lstStyle/>
          <a:p>
            <a:r>
              <a:rPr lang="en-US" dirty="0"/>
              <a:t>NUoodle</a:t>
            </a:r>
          </a:p>
          <a:p>
            <a:r>
              <a:rPr lang="en-US" dirty="0"/>
              <a:t>Accessible through my.norwich.edu</a:t>
            </a:r>
          </a:p>
          <a:p>
            <a:r>
              <a:rPr lang="en-US" dirty="0"/>
              <a:t>Weekly postings of questions</a:t>
            </a:r>
          </a:p>
          <a:p>
            <a:r>
              <a:rPr lang="en-US" dirty="0"/>
              <a:t>OPTIONAL</a:t>
            </a:r>
          </a:p>
          <a:p>
            <a:r>
              <a:rPr lang="en-US" dirty="0"/>
              <a:t>Extra points </a:t>
            </a:r>
          </a:p>
          <a:p>
            <a:pPr lvl="1"/>
            <a:r>
              <a:rPr lang="en-US" dirty="0"/>
              <a:t>Intelligent, helpful = pts</a:t>
            </a:r>
          </a:p>
          <a:p>
            <a:pPr lvl="1"/>
            <a:r>
              <a:rPr lang="en-US" dirty="0"/>
              <a:t>Pts for providing </a:t>
            </a:r>
            <a:br>
              <a:rPr lang="en-US" dirty="0"/>
            </a:br>
            <a:r>
              <a:rPr lang="en-US" dirty="0"/>
              <a:t>references</a:t>
            </a:r>
          </a:p>
          <a:p>
            <a:pPr lvl="1"/>
            <a:r>
              <a:rPr lang="en-US" dirty="0"/>
              <a:t>Added to quiz score</a:t>
            </a:r>
          </a:p>
          <a:p>
            <a:r>
              <a:rPr lang="en-US" dirty="0"/>
              <a:t>Fun!</a:t>
            </a:r>
          </a:p>
        </p:txBody>
      </p:sp>
      <p:pic>
        <p:nvPicPr>
          <p:cNvPr id="1011714" name="Picture 2" descr="C:\Program Files\Microsoft Office\Media\CntCD1\ClipArt6\j029554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773238"/>
            <a:ext cx="3427413" cy="3311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Work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772400" cy="4648200"/>
          </a:xfrm>
        </p:spPr>
        <p:txBody>
          <a:bodyPr/>
          <a:lstStyle/>
          <a:p>
            <a:r>
              <a:rPr lang="en-US" dirty="0"/>
              <a:t>Ask </a:t>
            </a:r>
            <a:r>
              <a:rPr lang="en-US" dirty="0" err="1"/>
              <a:t>prof</a:t>
            </a:r>
            <a:r>
              <a:rPr lang="en-US" dirty="0"/>
              <a:t> for approval</a:t>
            </a:r>
          </a:p>
          <a:p>
            <a:r>
              <a:rPr lang="en-US" dirty="0"/>
              <a:t>Special projects</a:t>
            </a:r>
          </a:p>
          <a:p>
            <a:r>
              <a:rPr lang="en-US" dirty="0"/>
              <a:t>Anything that helps you </a:t>
            </a:r>
            <a:br>
              <a:rPr lang="en-US" dirty="0"/>
            </a:br>
            <a:r>
              <a:rPr lang="en-US" dirty="0"/>
              <a:t>learn</a:t>
            </a:r>
          </a:p>
          <a:p>
            <a:r>
              <a:rPr lang="en-US" dirty="0"/>
              <a:t>Should be fun!</a:t>
            </a:r>
          </a:p>
          <a:p>
            <a:r>
              <a:rPr lang="en-US" dirty="0"/>
              <a:t>Can compensate for mistakes in some other area</a:t>
            </a:r>
          </a:p>
          <a:p>
            <a:r>
              <a:rPr lang="en-US" dirty="0"/>
              <a:t>Can lead a class (max 10% of FINAL GRADE)</a:t>
            </a:r>
          </a:p>
          <a:p>
            <a:pPr lvl="1"/>
            <a:r>
              <a:rPr lang="en-US" dirty="0"/>
              <a:t>Take charge of one of the class discussions</a:t>
            </a:r>
          </a:p>
          <a:p>
            <a:r>
              <a:rPr lang="en-US" dirty="0"/>
              <a:t>Can write review articles</a:t>
            </a:r>
          </a:p>
          <a:p>
            <a:pPr lvl="1"/>
            <a:r>
              <a:rPr lang="en-US" dirty="0"/>
              <a:t>500 words of good writing = 1 pt on quiz score</a:t>
            </a:r>
          </a:p>
        </p:txBody>
      </p:sp>
      <p:pic>
        <p:nvPicPr>
          <p:cNvPr id="1012739" name="Picture 3" descr="C:\Program Files\Microsoft Office\Media\CntCD1\ClipArt1\j021252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57200"/>
            <a:ext cx="2819400" cy="2455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Honesty &amp; Attendance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162800" cy="5181600"/>
          </a:xfrm>
        </p:spPr>
        <p:txBody>
          <a:bodyPr/>
          <a:lstStyle/>
          <a:p>
            <a:r>
              <a:rPr lang="en-US"/>
              <a:t>All dishonesty will be reported to Academic Integrity Committee</a:t>
            </a:r>
          </a:p>
          <a:p>
            <a:pPr lvl="1"/>
            <a:r>
              <a:rPr lang="en-US"/>
              <a:t>Cheating in exams</a:t>
            </a:r>
          </a:p>
          <a:p>
            <a:pPr lvl="1"/>
            <a:r>
              <a:rPr lang="en-US"/>
              <a:t>Interfering with other </a:t>
            </a:r>
            <a:br>
              <a:rPr lang="en-US"/>
            </a:br>
            <a:r>
              <a:rPr lang="en-US"/>
              <a:t>students’ work</a:t>
            </a:r>
          </a:p>
          <a:p>
            <a:pPr lvl="1"/>
            <a:r>
              <a:rPr lang="en-US"/>
              <a:t>Plagiarism</a:t>
            </a:r>
          </a:p>
          <a:p>
            <a:r>
              <a:rPr lang="en-US"/>
              <a:t>Permitted no more than 2 </a:t>
            </a:r>
            <a:br>
              <a:rPr lang="en-US"/>
            </a:br>
            <a:r>
              <a:rPr lang="en-US"/>
              <a:t>unexcused absences</a:t>
            </a:r>
          </a:p>
          <a:p>
            <a:pPr lvl="1"/>
            <a:r>
              <a:rPr lang="en-US"/>
              <a:t>Arriving after sign-in sheet </a:t>
            </a:r>
            <a:br>
              <a:rPr lang="en-US"/>
            </a:br>
            <a:r>
              <a:rPr lang="en-US"/>
              <a:t>removed = absent</a:t>
            </a:r>
          </a:p>
          <a:p>
            <a:pPr lvl="1"/>
            <a:r>
              <a:rPr lang="en-US"/>
              <a:t>Notification that 3</a:t>
            </a:r>
            <a:r>
              <a:rPr lang="en-US" baseline="30000"/>
              <a:t>rd</a:t>
            </a:r>
            <a:r>
              <a:rPr lang="en-US"/>
              <a:t> unexcused absence will result in expulsion from course with F grade</a:t>
            </a:r>
          </a:p>
        </p:txBody>
      </p:sp>
      <p:pic>
        <p:nvPicPr>
          <p:cNvPr id="1014786" name="Picture 2" descr="C:\Program Files\Microsoft Office\Media\CntCD1\ClipArt6\j029088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3124200" cy="2840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SQ3R Method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Survey</a:t>
            </a:r>
          </a:p>
          <a:p>
            <a:r>
              <a:rPr lang="en-US"/>
              <a:t>Question</a:t>
            </a:r>
          </a:p>
          <a:p>
            <a:r>
              <a:rPr lang="en-US"/>
              <a:t>Read</a:t>
            </a:r>
          </a:p>
          <a:p>
            <a:r>
              <a:rPr lang="en-US"/>
              <a:t>Recite</a:t>
            </a:r>
          </a:p>
          <a:p>
            <a:r>
              <a:rPr lang="en-US"/>
              <a:t>Review</a:t>
            </a:r>
          </a:p>
        </p:txBody>
      </p:sp>
      <p:pic>
        <p:nvPicPr>
          <p:cNvPr id="19460" name="Picture 2" descr="C:\Program Files\Microsoft Office\Media\CntCD1\ClipArt6\j029202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219200"/>
            <a:ext cx="53117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/>
              <a:t>Background to </a:t>
            </a:r>
            <a:r>
              <a:rPr lang="en-US">
                <a:solidFill>
                  <a:srgbClr val="00FF00"/>
                </a:solidFill>
              </a:rPr>
              <a:t>SQ3R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95400"/>
            <a:ext cx="7162800" cy="5029200"/>
          </a:xfrm>
        </p:spPr>
        <p:txBody>
          <a:bodyPr lIns="92075" tIns="46038" rIns="92075" bIns="46038"/>
          <a:lstStyle/>
          <a:p>
            <a:r>
              <a:rPr lang="en-US"/>
              <a:t>Effective studying does not consist merely of </a:t>
            </a:r>
            <a:r>
              <a:rPr lang="en-US">
                <a:solidFill>
                  <a:schemeClr val="tx2"/>
                </a:solidFill>
              </a:rPr>
              <a:t>reading and rereading</a:t>
            </a:r>
            <a:endParaRPr lang="en-US"/>
          </a:p>
          <a:p>
            <a:r>
              <a:rPr lang="en-US"/>
              <a:t>Oberlin College studies in 1960s → SQ3R</a:t>
            </a:r>
          </a:p>
        </p:txBody>
      </p:sp>
      <p:grpSp>
        <p:nvGrpSpPr>
          <p:cNvPr id="20484" name="Group 10"/>
          <p:cNvGrpSpPr>
            <a:grpSpLocks/>
          </p:cNvGrpSpPr>
          <p:nvPr/>
        </p:nvGrpSpPr>
        <p:grpSpPr bwMode="auto">
          <a:xfrm>
            <a:off x="304800" y="2514600"/>
            <a:ext cx="8382000" cy="4171950"/>
            <a:chOff x="304800" y="2514600"/>
            <a:chExt cx="8382000" cy="4171874"/>
          </a:xfrm>
        </p:grpSpPr>
        <p:sp>
          <p:nvSpPr>
            <p:cNvPr id="20485" name="Rectangle 9"/>
            <p:cNvSpPr>
              <a:spLocks noChangeArrowheads="1"/>
            </p:cNvSpPr>
            <p:nvPr/>
          </p:nvSpPr>
          <p:spPr bwMode="auto">
            <a:xfrm>
              <a:off x="304800" y="2514600"/>
              <a:ext cx="8382000" cy="4114800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Line 4"/>
            <p:cNvSpPr>
              <a:spLocks noChangeShapeType="1"/>
            </p:cNvSpPr>
            <p:nvPr/>
          </p:nvSpPr>
          <p:spPr bwMode="auto">
            <a:xfrm>
              <a:off x="1066800" y="2667000"/>
              <a:ext cx="0" cy="36576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Line 5"/>
            <p:cNvSpPr>
              <a:spLocks noChangeShapeType="1"/>
            </p:cNvSpPr>
            <p:nvPr/>
          </p:nvSpPr>
          <p:spPr bwMode="auto">
            <a:xfrm>
              <a:off x="838200" y="6172200"/>
              <a:ext cx="73152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Line 6"/>
            <p:cNvSpPr>
              <a:spLocks noChangeShapeType="1"/>
            </p:cNvSpPr>
            <p:nvPr/>
          </p:nvSpPr>
          <p:spPr bwMode="auto">
            <a:xfrm>
              <a:off x="1066800" y="2971800"/>
              <a:ext cx="7010400" cy="1143000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Arc 7"/>
            <p:cNvSpPr>
              <a:spLocks/>
            </p:cNvSpPr>
            <p:nvPr/>
          </p:nvSpPr>
          <p:spPr bwMode="auto">
            <a:xfrm>
              <a:off x="1068388" y="2971800"/>
              <a:ext cx="7010400" cy="3048000"/>
            </a:xfrm>
            <a:custGeom>
              <a:avLst/>
              <a:gdLst>
                <a:gd name="T0" fmla="*/ 7010400 w 21600"/>
                <a:gd name="T1" fmla="*/ 3048000 h 21600"/>
                <a:gd name="T2" fmla="*/ 0 w 21600"/>
                <a:gd name="T3" fmla="*/ 0 h 21600"/>
                <a:gd name="T4" fmla="*/ 701040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508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Rectangle 8"/>
            <p:cNvSpPr>
              <a:spLocks noChangeArrowheads="1"/>
            </p:cNvSpPr>
            <p:nvPr/>
          </p:nvSpPr>
          <p:spPr bwMode="auto">
            <a:xfrm>
              <a:off x="4175125" y="6261100"/>
              <a:ext cx="898516" cy="425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2400"/>
                <a:t>Time</a:t>
              </a:r>
            </a:p>
          </p:txBody>
        </p:sp>
        <p:sp>
          <p:nvSpPr>
            <p:cNvPr id="20491" name="Rectangle 9"/>
            <p:cNvSpPr>
              <a:spLocks noChangeArrowheads="1"/>
            </p:cNvSpPr>
            <p:nvPr/>
          </p:nvSpPr>
          <p:spPr bwMode="auto">
            <a:xfrm rot="-5400000">
              <a:off x="-101421" y="4041020"/>
              <a:ext cx="1604606" cy="425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2400"/>
                <a:t>Retention</a:t>
              </a:r>
            </a:p>
          </p:txBody>
        </p:sp>
      </p:grp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/>
              <a:t>SQ3R:  Survey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/>
              <a:t>1st pass: entire document</a:t>
            </a:r>
          </a:p>
          <a:p>
            <a:r>
              <a:rPr lang="en-US"/>
              <a:t>2nd pass: section</a:t>
            </a:r>
          </a:p>
          <a:p>
            <a:r>
              <a:rPr lang="en-US"/>
              <a:t>3rd pass: chapter</a:t>
            </a:r>
          </a:p>
          <a:p>
            <a:r>
              <a:rPr lang="en-US"/>
              <a:t>4th pass: 1st sentences  </a:t>
            </a:r>
            <a:br>
              <a:rPr lang="en-US"/>
            </a:br>
            <a:r>
              <a:rPr lang="en-US"/>
              <a:t>of paragraphs</a:t>
            </a:r>
          </a:p>
        </p:txBody>
      </p:sp>
      <p:pic>
        <p:nvPicPr>
          <p:cNvPr id="985092" name="Picture 4" descr="C:\Program Files\Microsoft Office\Media\CntCD1\ClipArt3\j023357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676400"/>
            <a:ext cx="3800475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09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/>
              <a:t>SQ3R:  Question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/>
              <a:t>Jot down ideas</a:t>
            </a:r>
          </a:p>
          <a:p>
            <a:r>
              <a:rPr lang="en-US"/>
              <a:t>Pictures</a:t>
            </a:r>
          </a:p>
          <a:p>
            <a:r>
              <a:rPr lang="en-US"/>
              <a:t>Diagrams</a:t>
            </a:r>
          </a:p>
          <a:p>
            <a:r>
              <a:rPr lang="en-US"/>
              <a:t>Legends</a:t>
            </a:r>
          </a:p>
        </p:txBody>
      </p:sp>
      <p:pic>
        <p:nvPicPr>
          <p:cNvPr id="987140" name="Picture 4" descr="C:\Program Files\Microsoft Office\Media\CntCD1\ClipArt3\j023786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4357688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 noChangeArrowheads="1"/>
          </p:cNvPicPr>
          <p:nvPr/>
        </p:nvPicPr>
        <p:blipFill>
          <a:blip r:embed="rId3" cstate="print">
            <a:lum bright="56000"/>
          </a:blip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066800"/>
            <a:ext cx="3581400" cy="5486400"/>
          </a:xfrm>
        </p:spPr>
        <p:txBody>
          <a:bodyPr/>
          <a:lstStyle/>
          <a:p>
            <a:r>
              <a:rPr lang="en-US" dirty="0"/>
              <a:t>Goals</a:t>
            </a:r>
          </a:p>
          <a:p>
            <a:r>
              <a:rPr lang="en-US" dirty="0"/>
              <a:t>Classes</a:t>
            </a:r>
          </a:p>
          <a:p>
            <a:r>
              <a:rPr lang="en-US" dirty="0"/>
              <a:t>Textbook</a:t>
            </a:r>
          </a:p>
          <a:p>
            <a:r>
              <a:rPr lang="en-US" dirty="0"/>
              <a:t>Web Site</a:t>
            </a:r>
          </a:p>
          <a:p>
            <a:r>
              <a:rPr lang="en-US" dirty="0"/>
              <a:t>Grading</a:t>
            </a:r>
          </a:p>
          <a:p>
            <a:r>
              <a:rPr lang="en-US" dirty="0"/>
              <a:t>Term paper</a:t>
            </a:r>
          </a:p>
          <a:p>
            <a:r>
              <a:rPr lang="en-US" dirty="0"/>
              <a:t>Research</a:t>
            </a:r>
          </a:p>
          <a:p>
            <a:r>
              <a:rPr lang="en-US" dirty="0"/>
              <a:t>Citations</a:t>
            </a:r>
          </a:p>
          <a:p>
            <a:r>
              <a:rPr lang="en-US" dirty="0"/>
              <a:t>Presentation</a:t>
            </a:r>
          </a:p>
          <a:p>
            <a:r>
              <a:rPr lang="en-US" dirty="0"/>
              <a:t>Exams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0" y="1066800"/>
            <a:ext cx="35814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2400" kern="0" dirty="0">
                <a:latin typeface="+mn-lt"/>
              </a:rPr>
              <a:t>Online Discussions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2400" kern="0" dirty="0">
                <a:latin typeface="+mn-lt"/>
              </a:rPr>
              <a:t>Extra Work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2400" kern="0" dirty="0">
                <a:latin typeface="+mn-lt"/>
              </a:rPr>
              <a:t>Honesty &amp; Attendance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2400" kern="0" dirty="0">
                <a:latin typeface="+mn-lt"/>
              </a:rPr>
              <a:t>SQ3R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2400" kern="0" dirty="0">
                <a:latin typeface="+mn-lt"/>
              </a:rPr>
              <a:t>Readings for next class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/>
              <a:t>SQ3R:  Read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/>
              <a:t>One paragraph at a time</a:t>
            </a:r>
          </a:p>
          <a:p>
            <a:r>
              <a:rPr lang="en-US"/>
              <a:t>Boldface</a:t>
            </a:r>
          </a:p>
          <a:p>
            <a:r>
              <a:rPr lang="en-US"/>
              <a:t>Italics</a:t>
            </a:r>
          </a:p>
        </p:txBody>
      </p:sp>
      <p:pic>
        <p:nvPicPr>
          <p:cNvPr id="989188" name="Picture 4" descr="C:\Program Files\Microsoft Office\Media\CntCD1\ClipArt1\j01986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95400"/>
            <a:ext cx="4257675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/>
              <a:t>SQ3R:  Recite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/>
              <a:t>After every paragraph</a:t>
            </a:r>
          </a:p>
          <a:p>
            <a:r>
              <a:rPr lang="en-US"/>
              <a:t>Stop, look away</a:t>
            </a:r>
          </a:p>
          <a:p>
            <a:r>
              <a:rPr lang="en-US"/>
              <a:t>Summarize main ideas</a:t>
            </a:r>
          </a:p>
          <a:p>
            <a:r>
              <a:rPr lang="en-US"/>
              <a:t>Own words</a:t>
            </a:r>
          </a:p>
          <a:p>
            <a:r>
              <a:rPr lang="en-US"/>
              <a:t>If not clear, reread</a:t>
            </a:r>
          </a:p>
        </p:txBody>
      </p:sp>
      <p:pic>
        <p:nvPicPr>
          <p:cNvPr id="991236" name="Picture 4" descr="C:\Program Files\Microsoft Office\Media\CntCD1\ClipArt8\j034531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866900"/>
            <a:ext cx="3922713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/>
              <a:t>SQ3R:  Review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/>
              <a:t>At end of each study period</a:t>
            </a:r>
          </a:p>
          <a:p>
            <a:r>
              <a:rPr lang="en-US"/>
              <a:t>Daily</a:t>
            </a:r>
          </a:p>
          <a:p>
            <a:r>
              <a:rPr lang="en-US"/>
              <a:t>Weekly</a:t>
            </a:r>
          </a:p>
          <a:p>
            <a:r>
              <a:rPr lang="en-US"/>
              <a:t>Monthly</a:t>
            </a:r>
          </a:p>
        </p:txBody>
      </p:sp>
      <p:pic>
        <p:nvPicPr>
          <p:cNvPr id="993284" name="Picture 4" descr="C:\Program Files\Microsoft Office\Media\CntCD1\ClipArt2\j023184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257300"/>
            <a:ext cx="3367088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 dirty="0"/>
              <a:t>Now go </a:t>
            </a:r>
            <a:r>
              <a:rPr lang="en-US" sz="8000"/>
              <a:t>and study</a:t>
            </a:r>
            <a:endParaRPr lang="en-US" sz="8000" dirty="0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8708" name="Picture 4" descr="C:\Program Files\Microsoft Office\Media\CntCD1\ClipArt4\j025016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914400"/>
            <a:ext cx="1828800" cy="1454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 foundations for working effectively in information assurance (IA) in military, government, business &amp; academia</a:t>
            </a:r>
          </a:p>
          <a:p>
            <a:r>
              <a:rPr lang="en-US" dirty="0"/>
              <a:t>Contribute to public discussion of laws governing behavior when using computers and networks</a:t>
            </a:r>
          </a:p>
          <a:p>
            <a:r>
              <a:rPr lang="en-US" dirty="0"/>
              <a:t>Stimulate interest in IA</a:t>
            </a:r>
          </a:p>
          <a:p>
            <a:r>
              <a:rPr lang="en-US" dirty="0"/>
              <a:t>Lead to successful careers</a:t>
            </a:r>
          </a:p>
          <a:p>
            <a:r>
              <a:rPr lang="en-US" dirty="0"/>
              <a:t>Help protect employers and nation against computer crime</a:t>
            </a:r>
          </a:p>
          <a:p>
            <a:r>
              <a:rPr lang="en-US" dirty="0"/>
              <a:t>Have fun in class with challenging ideas &amp; discussions!</a:t>
            </a:r>
          </a:p>
        </p:txBody>
      </p:sp>
      <p:pic>
        <p:nvPicPr>
          <p:cNvPr id="968709" name="Picture 5" descr="C:\Program Files\Microsoft Office\Media\CntCD1\ClipArt6\j029347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3581400"/>
            <a:ext cx="1809750" cy="996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68710" name="Picture 6" descr="C:\Program Files\Microsoft Office\Media\CntCD1\ClipArt6\j029528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2400" y="5486400"/>
            <a:ext cx="1158875" cy="900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3" name="Picture 7" descr="C:\Program Files\Microsoft Office\Media\CntCD1\ClipArt8\j0344387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76650" y="304800"/>
            <a:ext cx="17907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Don't be late for class</a:t>
            </a:r>
          </a:p>
          <a:p>
            <a:pPr lvl="1"/>
            <a:r>
              <a:rPr lang="en-US" dirty="0"/>
              <a:t>Prof won't be late</a:t>
            </a:r>
          </a:p>
          <a:p>
            <a:pPr lvl="1"/>
            <a:r>
              <a:rPr lang="en-US" dirty="0"/>
              <a:t>Prof won't make you late</a:t>
            </a:r>
          </a:p>
          <a:p>
            <a:r>
              <a:rPr lang="en-US" dirty="0"/>
              <a:t>Don't miss class</a:t>
            </a:r>
          </a:p>
          <a:p>
            <a:pPr lvl="1"/>
            <a:r>
              <a:rPr lang="en-US" dirty="0"/>
              <a:t>Attendance taken at start of class</a:t>
            </a:r>
          </a:p>
          <a:p>
            <a:pPr lvl="1"/>
            <a:r>
              <a:rPr lang="en-US" dirty="0"/>
              <a:t>&gt;2 unexcused absences = OUT</a:t>
            </a:r>
          </a:p>
          <a:p>
            <a:r>
              <a:rPr lang="en-US" dirty="0"/>
              <a:t>Read before you arrive</a:t>
            </a:r>
          </a:p>
          <a:p>
            <a:pPr lvl="1"/>
            <a:r>
              <a:rPr lang="en-US" dirty="0"/>
              <a:t>Questions in class</a:t>
            </a:r>
          </a:p>
          <a:p>
            <a:pPr lvl="1"/>
            <a:r>
              <a:rPr lang="en-US" dirty="0"/>
              <a:t>Free discussion encouraged</a:t>
            </a:r>
          </a:p>
        </p:txBody>
      </p:sp>
      <p:pic>
        <p:nvPicPr>
          <p:cNvPr id="969732" name="Picture 4" descr="C:\Program Files\Microsoft Office\Media\CntCD1\ClipArt6\j02921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600200"/>
            <a:ext cx="20574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Textbook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5562600" cy="5257800"/>
          </a:xfrm>
        </p:spPr>
        <p:txBody>
          <a:bodyPr/>
          <a:lstStyle/>
          <a:p>
            <a:r>
              <a:rPr lang="en-US" sz="2000"/>
              <a:t>Bosworth, Kabay &amp; Whyne (2009)</a:t>
            </a:r>
          </a:p>
          <a:p>
            <a:pPr lvl="1"/>
            <a:r>
              <a:rPr lang="en-US" sz="2000"/>
              <a:t>CSH5 – </a:t>
            </a:r>
            <a:r>
              <a:rPr lang="en-US" sz="2000" i="1"/>
              <a:t>Computer Security Handbook</a:t>
            </a:r>
            <a:r>
              <a:rPr lang="en-US" sz="2000"/>
              <a:t>, </a:t>
            </a:r>
            <a:br>
              <a:rPr lang="en-US" sz="2000"/>
            </a:br>
            <a:r>
              <a:rPr lang="en-US" sz="2000"/>
              <a:t>5</a:t>
            </a:r>
            <a:r>
              <a:rPr lang="en-US" sz="2000" baseline="30000"/>
              <a:t>th</a:t>
            </a:r>
            <a:r>
              <a:rPr lang="en-US" sz="2000"/>
              <a:t> ed.</a:t>
            </a:r>
          </a:p>
          <a:p>
            <a:pPr lvl="1"/>
            <a:r>
              <a:rPr lang="en-US" sz="2000"/>
              <a:t>Also useful to build up biceps &amp; triceps</a:t>
            </a:r>
          </a:p>
          <a:p>
            <a:pPr lvl="1"/>
            <a:r>
              <a:rPr lang="en-US" sz="2000"/>
              <a:t>Can be helpful in propping doors open or to raise monitor to eye level</a:t>
            </a:r>
          </a:p>
          <a:p>
            <a:r>
              <a:rPr lang="en-US" sz="2000"/>
              <a:t>Eric Whyne </a:t>
            </a:r>
          </a:p>
          <a:p>
            <a:pPr lvl="1"/>
            <a:r>
              <a:rPr lang="en-US" sz="2000"/>
              <a:t>Graduated from NU in 2004</a:t>
            </a:r>
          </a:p>
          <a:p>
            <a:pPr lvl="2"/>
            <a:r>
              <a:rPr lang="en-US" sz="2000"/>
              <a:t>Major in Computer Science</a:t>
            </a:r>
          </a:p>
          <a:p>
            <a:pPr lvl="2"/>
            <a:r>
              <a:rPr lang="en-US" sz="2000"/>
              <a:t>Minors in Mathematics, IA, Engineering</a:t>
            </a:r>
          </a:p>
          <a:p>
            <a:pPr lvl="1"/>
            <a:r>
              <a:rPr lang="en-US" sz="2000"/>
              <a:t>Served in Iraq as Captain in US Marine Corps</a:t>
            </a:r>
          </a:p>
          <a:p>
            <a:pPr lvl="1"/>
            <a:r>
              <a:rPr lang="en-US" sz="2000"/>
              <a:t>Currently working in high-tech research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281112"/>
            <a:ext cx="3000375" cy="429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Site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924800" cy="50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Arial Narrow" pitchFamily="34" charset="0"/>
              </a:rPr>
              <a:t>http://www.mekabay.com/courses/academic/norwich/is342 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Arial" charset="0"/>
              </a:rPr>
              <a:t>All information, documents about course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Arial" charset="0"/>
              </a:rPr>
              <a:t>Lecture materials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Arial" charset="0"/>
              </a:rPr>
              <a:t>Schedule in syllabus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Arial" charset="0"/>
              </a:rPr>
              <a:t>Extra readings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Arial" charset="0"/>
              </a:rPr>
              <a:t>Guidelines for papers</a:t>
            </a:r>
          </a:p>
          <a:p>
            <a:pPr>
              <a:lnSpc>
                <a:spcPct val="150000"/>
              </a:lnSpc>
            </a:pPr>
            <a:r>
              <a:rPr lang="en-US" dirty="0">
                <a:cs typeface="Arial" charset="0"/>
              </a:rPr>
              <a:t>List of topics to be presented by students</a:t>
            </a:r>
          </a:p>
        </p:txBody>
      </p:sp>
      <p:pic>
        <p:nvPicPr>
          <p:cNvPr id="1005570" name="Picture 2" descr="C:\Program Files\Microsoft Office\Media\CntCD1\ClipArt6\j028755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590800"/>
            <a:ext cx="2760663" cy="2197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19200"/>
            <a:ext cx="7162800" cy="5334000"/>
          </a:xfrm>
        </p:spPr>
        <p:txBody>
          <a:bodyPr/>
          <a:lstStyle/>
          <a:p>
            <a:r>
              <a:rPr lang="en-US" dirty="0"/>
              <a:t>Term project 25%</a:t>
            </a:r>
          </a:p>
          <a:p>
            <a:r>
              <a:rPr lang="en-US" dirty="0"/>
              <a:t>Presentation 5%</a:t>
            </a:r>
          </a:p>
          <a:p>
            <a:r>
              <a:rPr lang="en-US" dirty="0"/>
              <a:t>Pre-class Quizzes 5%</a:t>
            </a:r>
          </a:p>
          <a:p>
            <a:r>
              <a:rPr lang="en-US" dirty="0"/>
              <a:t>Weekly Quizzes 15%</a:t>
            </a:r>
          </a:p>
          <a:p>
            <a:r>
              <a:rPr lang="en-US" dirty="0"/>
              <a:t>Mid-term Multiple-Choice Exam 10%</a:t>
            </a:r>
          </a:p>
          <a:p>
            <a:r>
              <a:rPr lang="en-US" dirty="0"/>
              <a:t>Mid-term Memo Exam 10%</a:t>
            </a:r>
          </a:p>
          <a:p>
            <a:r>
              <a:rPr lang="en-US" dirty="0"/>
              <a:t>Final M/C Exam 20%</a:t>
            </a:r>
          </a:p>
          <a:p>
            <a:r>
              <a:rPr lang="en-US" dirty="0"/>
              <a:t>Final Memo Exam 10%</a:t>
            </a:r>
          </a:p>
          <a:p>
            <a:r>
              <a:rPr lang="en-US" dirty="0"/>
              <a:t>Extra points available</a:t>
            </a:r>
          </a:p>
        </p:txBody>
      </p:sp>
      <p:pic>
        <p:nvPicPr>
          <p:cNvPr id="4" name="Picture 19" descr="C:\Program Files\Microsoft Office\Media\CntCD1\ClipArt5\j028197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838200"/>
            <a:ext cx="2514600" cy="2976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papers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Features</a:t>
            </a:r>
          </a:p>
          <a:p>
            <a:pPr>
              <a:lnSpc>
                <a:spcPct val="80000"/>
              </a:lnSpc>
            </a:pPr>
            <a:r>
              <a:rPr lang="en-US" dirty="0"/>
              <a:t>4,000 ± 500 words</a:t>
            </a:r>
          </a:p>
          <a:p>
            <a:pPr>
              <a:lnSpc>
                <a:spcPct val="80000"/>
              </a:lnSpc>
            </a:pPr>
            <a:r>
              <a:rPr lang="en-US" dirty="0"/>
              <a:t>Longer essays not necessary but accepted</a:t>
            </a:r>
          </a:p>
          <a:p>
            <a:pPr>
              <a:lnSpc>
                <a:spcPct val="80000"/>
              </a:lnSpc>
            </a:pPr>
            <a:r>
              <a:rPr lang="en-US" dirty="0"/>
              <a:t>Academic standards for writing &amp; sources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i="1" dirty="0"/>
              <a:t>Term-Paper Guidelines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/>
              <a:t>Complete stages BEFORE deadlines for extra points</a:t>
            </a:r>
          </a:p>
          <a:p>
            <a:pPr>
              <a:lnSpc>
                <a:spcPct val="80000"/>
              </a:lnSpc>
            </a:pPr>
            <a:r>
              <a:rPr lang="en-US" dirty="0"/>
              <a:t>Topic, outline, draft, final</a:t>
            </a:r>
          </a:p>
          <a:p>
            <a:pPr>
              <a:lnSpc>
                <a:spcPct val="80000"/>
              </a:lnSpc>
            </a:pPr>
            <a:r>
              <a:rPr lang="en-US" dirty="0"/>
              <a:t>See syllabus for details of deadlines</a:t>
            </a:r>
          </a:p>
        </p:txBody>
      </p:sp>
      <p:pic>
        <p:nvPicPr>
          <p:cNvPr id="972804" name="Picture 4" descr="C:\Program Files\Microsoft Office\Media\CntCD1\ClipArt6\j029737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04800"/>
            <a:ext cx="1833563" cy="178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162800" cy="5029200"/>
          </a:xfrm>
        </p:spPr>
        <p:txBody>
          <a:bodyPr/>
          <a:lstStyle/>
          <a:p>
            <a:r>
              <a:rPr lang="en-US" dirty="0" err="1"/>
              <a:t>Kreitzberg</a:t>
            </a:r>
            <a:r>
              <a:rPr lang="en-US" dirty="0"/>
              <a:t> Library Databases</a:t>
            </a:r>
          </a:p>
          <a:p>
            <a:r>
              <a:rPr lang="en-US" i="1" dirty="0"/>
              <a:t>Wikipedia</a:t>
            </a:r>
            <a:r>
              <a:rPr lang="en-US" dirty="0"/>
              <a:t> only as source for </a:t>
            </a:r>
            <a:br>
              <a:rPr lang="en-US" dirty="0"/>
            </a:br>
            <a:r>
              <a:rPr lang="en-US" dirty="0"/>
              <a:t>primary references</a:t>
            </a:r>
          </a:p>
          <a:p>
            <a:r>
              <a:rPr lang="en-US" dirty="0"/>
              <a:t>Search-engine articles OK but secondary to academic research articles</a:t>
            </a:r>
          </a:p>
          <a:p>
            <a:r>
              <a:rPr lang="en-US" dirty="0"/>
              <a:t>May include hands-on projects using virtual laboratory (see instructor for arrangements)</a:t>
            </a:r>
          </a:p>
          <a:p>
            <a:r>
              <a:rPr lang="en-US" dirty="0"/>
              <a:t>Use CATA™ to organize information</a:t>
            </a:r>
          </a:p>
          <a:p>
            <a:pPr lvl="1"/>
            <a:r>
              <a:rPr lang="en-US" dirty="0"/>
              <a:t>Computer-Aided Thematic Analysis™</a:t>
            </a:r>
          </a:p>
          <a:p>
            <a:pPr lvl="1"/>
            <a:r>
              <a:rPr lang="en-US" dirty="0">
                <a:latin typeface="Arial Narrow" pitchFamily="34" charset="0"/>
                <a:hlinkClick r:id="rId3"/>
              </a:rPr>
              <a:t>http://www.mekabay.com/methodology/CATA.pdf</a:t>
            </a:r>
            <a:r>
              <a:rPr lang="en-US" dirty="0">
                <a:latin typeface="Arial Narrow" pitchFamily="34" charset="0"/>
              </a:rPr>
              <a:t> </a:t>
            </a:r>
          </a:p>
          <a:p>
            <a:pPr lvl="1"/>
            <a:r>
              <a:rPr lang="en-US" dirty="0">
                <a:latin typeface="Arial Narrow" pitchFamily="34" charset="0"/>
                <a:hlinkClick r:id="rId4"/>
              </a:rPr>
              <a:t>http://www.mekabay.com/methodology/cata.pps</a:t>
            </a:r>
            <a:r>
              <a:rPr lang="en-US" dirty="0">
                <a:latin typeface="Arial Narrow" pitchFamily="34" charset="0"/>
              </a:rPr>
              <a:t> </a:t>
            </a:r>
          </a:p>
          <a:p>
            <a:pPr lvl="1"/>
            <a:endParaRPr lang="en-US" dirty="0"/>
          </a:p>
        </p:txBody>
      </p:sp>
      <p:pic>
        <p:nvPicPr>
          <p:cNvPr id="1007619" name="Picture 3" descr="C:\Program Files\Microsoft Office\Media\CntCD1\ClipArt2\j023162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43650" y="533400"/>
            <a:ext cx="2800350" cy="2039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J 341 Class Notes">
  <a:themeElements>
    <a:clrScheme name="CJ 341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CJ 341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J 341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J 341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1180</Words>
  <Application>Microsoft Office PowerPoint</Application>
  <PresentationFormat>On-screen Show (4:3)</PresentationFormat>
  <Paragraphs>224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Narrow</vt:lpstr>
      <vt:lpstr>Bookman Old Style</vt:lpstr>
      <vt:lpstr>Garamond</vt:lpstr>
      <vt:lpstr>Times New Roman</vt:lpstr>
      <vt:lpstr>Wingdings</vt:lpstr>
      <vt:lpstr>CJ 341 Class Notes</vt:lpstr>
      <vt:lpstr>Introduction</vt:lpstr>
      <vt:lpstr>Topics</vt:lpstr>
      <vt:lpstr>Goals</vt:lpstr>
      <vt:lpstr>Classes</vt:lpstr>
      <vt:lpstr>Textbook</vt:lpstr>
      <vt:lpstr>Web Site</vt:lpstr>
      <vt:lpstr>Grading</vt:lpstr>
      <vt:lpstr>Term papers</vt:lpstr>
      <vt:lpstr>Research</vt:lpstr>
      <vt:lpstr>Citations</vt:lpstr>
      <vt:lpstr>Presentation</vt:lpstr>
      <vt:lpstr>Exams</vt:lpstr>
      <vt:lpstr>Online Discussions</vt:lpstr>
      <vt:lpstr>Extra Work</vt:lpstr>
      <vt:lpstr>Honesty &amp; Attendance</vt:lpstr>
      <vt:lpstr>The SQ3R Method</vt:lpstr>
      <vt:lpstr>Background to SQ3R</vt:lpstr>
      <vt:lpstr>SQ3R:  Survey</vt:lpstr>
      <vt:lpstr>SQ3R:  Question</vt:lpstr>
      <vt:lpstr>SQ3R:  Read</vt:lpstr>
      <vt:lpstr>SQ3R:  Recite</vt:lpstr>
      <vt:lpstr>SQ3R:  Review</vt:lpstr>
      <vt:lpstr>Now go and study</vt:lpstr>
    </vt:vector>
  </TitlesOfParts>
  <Manager>Frank Vanecek, DBA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Introduction, Class Plan, SQ3R</dc:title>
  <dc:subject>IS 342 Lecture #1</dc:subject>
  <dc:creator>M. E. Kabay, PhD, CISSP-ISSMP</dc:creator>
  <cp:keywords/>
  <dc:description>2015-01-08 updated</dc:description>
  <cp:lastModifiedBy>Mich Kabay</cp:lastModifiedBy>
  <cp:revision>54</cp:revision>
  <cp:lastPrinted>2015-01-08T14:30:31Z</cp:lastPrinted>
  <dcterms:created xsi:type="dcterms:W3CDTF">2002-08-27T02:02:34Z</dcterms:created>
  <dcterms:modified xsi:type="dcterms:W3CDTF">2021-02-05T19:58:20Z</dcterms:modified>
  <cp:category/>
</cp:coreProperties>
</file>