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9"/>
  </p:notesMasterIdLst>
  <p:handoutMasterIdLst>
    <p:handoutMasterId r:id="rId10"/>
  </p:handoutMasterIdLst>
  <p:sldIdLst>
    <p:sldId id="257" r:id="rId2"/>
    <p:sldId id="599" r:id="rId3"/>
    <p:sldId id="601" r:id="rId4"/>
    <p:sldId id="600" r:id="rId5"/>
    <p:sldId id="602" r:id="rId6"/>
    <p:sldId id="603" r:id="rId7"/>
    <p:sldId id="578" r:id="rId8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603" autoAdjust="0"/>
    <p:restoredTop sz="95090" autoAdjust="0"/>
  </p:normalViewPr>
  <p:slideViewPr>
    <p:cSldViewPr>
      <p:cViewPr>
        <p:scale>
          <a:sx n="75" d="100"/>
          <a:sy n="75" d="100"/>
        </p:scale>
        <p:origin x="797" y="240"/>
      </p:cViewPr>
      <p:guideLst/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5" Type="http://schemas.openxmlformats.org/officeDocument/2006/relationships/slide" Target="slides/slide6.xml"/><Relationship Id="rId4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200"/>
            <a:ext cx="731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>
              <a:defRPr sz="1200" b="0" i="1">
                <a:latin typeface="Times New Roman" panose="02020603050405020304" pitchFamily="18" charset="0"/>
              </a:defRPr>
            </a:lvl1pPr>
          </a:lstStyle>
          <a:p>
            <a:r>
              <a:rPr lang="fr-CA" altLang="en-US"/>
              <a:t>IS 340 Class Notes</a:t>
            </a:r>
            <a:endParaRPr lang="en-US" altLang="en-US"/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>
              <a:defRPr sz="1200" b="0" i="1">
                <a:latin typeface="Times New Roman" panose="02020603050405020304" pitchFamily="18" charset="0"/>
              </a:defRPr>
            </a:lvl1pPr>
          </a:lstStyle>
          <a:p>
            <a:r>
              <a:rPr lang="fr-CA" altLang="en-US"/>
              <a:t>Copyright © 2004 M. E. Kabay</a:t>
            </a:r>
            <a:r>
              <a:rPr lang="fr-CA" altLang="en-US" i="0"/>
              <a:t>                             </a:t>
            </a:r>
            <a:fld id="{19C04FB9-2BC8-4509-BA3C-919775DB4B0A}" type="slidenum">
              <a:rPr lang="en-US" altLang="en-US" b="1" i="0"/>
              <a:pPr/>
              <a:t>‹#›</a:t>
            </a:fld>
            <a:r>
              <a:rPr lang="fr-CA" altLang="en-US" i="0"/>
              <a:t>                                              </a:t>
            </a:r>
            <a:r>
              <a:rPr lang="fr-CA" altLang="en-US"/>
              <a:t>All rights reserved.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713"/>
            <a:ext cx="4876800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5200">
              <a:defRPr sz="1300" b="0" i="1">
                <a:latin typeface="Garamond" panose="02020404030301010803" pitchFamily="18" charset="0"/>
              </a:defRPr>
            </a:lvl1pPr>
          </a:lstStyle>
          <a:p>
            <a:r>
              <a:rPr lang="en-US" altLang="en-US"/>
              <a:t>IS 340  Class Notes</a:t>
            </a:r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238" y="4572000"/>
            <a:ext cx="5038725" cy="43195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238" y="9121775"/>
            <a:ext cx="503872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l" defTabSz="965200">
              <a:defRPr sz="1000" b="0" i="1">
                <a:latin typeface="Garamond" panose="02020404030301010803" pitchFamily="18" charset="0"/>
              </a:defRPr>
            </a:lvl1pPr>
          </a:lstStyle>
          <a:p>
            <a:r>
              <a:rPr lang="en-US" altLang="en-US"/>
              <a:t>Copyright © 2004 M. E. Kabay. All rights reserved.                                                                  Page </a:t>
            </a:r>
            <a:fld id="{66D00006-51DD-4EF7-921A-0893EACD9EF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B986DC00-A789-45E6-8D32-346CAE37631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8238" y="4964113"/>
            <a:ext cx="5038725" cy="3927475"/>
          </a:xfrm>
          <a:ln>
            <a:headEnd/>
            <a:tailEnd/>
          </a:ln>
        </p:spPr>
        <p:txBody>
          <a:bodyPr/>
          <a:lstStyle/>
          <a:p>
            <a:pPr algn="ctr"/>
            <a:r>
              <a:rPr lang="en-US" altLang="en-US" sz="2000" b="1"/>
              <a:t>Class Notes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450A42B2-C53B-4C01-92BD-C067533D2A66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02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8238" y="4560888"/>
            <a:ext cx="5038725" cy="4319587"/>
          </a:xfrm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66D00006-51DD-4EF7-921A-0893EACD9EFE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14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66D00006-51DD-4EF7-921A-0893EACD9EF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87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66D00006-51DD-4EF7-921A-0893EACD9EFE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6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66D00006-51DD-4EF7-921A-0893EACD9EF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36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altLang="en-US"/>
              <a:t>Copyright © 2004 M. E. Kabay. All rights reserved.                                                                  Page </a:t>
            </a:r>
            <a:fld id="{F0EF9530-0AF5-4EC7-B574-2034744070C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>
          <a:ln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378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09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2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30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33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60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62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29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917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35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82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/>
            <a:fld id="{E936B9AD-8F1D-426A-A8DD-1FD602FA3DDE}" type="slidenum">
              <a:rPr lang="en-US" altLang="en-US" sz="1800"/>
              <a:pPr algn="l"/>
              <a:t>‹#›</a:t>
            </a:fld>
            <a:endParaRPr lang="en-US" altLang="en-US" sz="180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3322638" y="6643688"/>
            <a:ext cx="249713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800" b="0" i="1" dirty="0"/>
              <a:t>Copyright © 2020 M. E. Kabay.  All rights reserved.</a:t>
            </a:r>
          </a:p>
        </p:txBody>
      </p:sp>
      <p:pic>
        <p:nvPicPr>
          <p:cNvPr id="889866" name="Picture 10" descr="NWU_2c_stacked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2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2pPr>
      <a:lvl3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3pPr>
      <a:lvl4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4pPr>
      <a:lvl5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5pPr>
      <a:lvl6pPr marL="4572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6pPr>
      <a:lvl7pPr marL="9144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7pPr>
      <a:lvl8pPr marL="13716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8pPr>
      <a:lvl9pPr marL="18288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q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ü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mailto:mkabay@norwich.edu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png"/><Relationship Id="rId5" Type="http://schemas.openxmlformats.org/officeDocument/2006/relationships/hyperlink" Target="https://tinyurl.com/y6dqjpj4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2819400"/>
          </a:xfrm>
        </p:spPr>
        <p:txBody>
          <a:bodyPr/>
          <a:lstStyle/>
          <a:p>
            <a:pPr algn="ctr"/>
            <a:r>
              <a:rPr lang="en-US" altLang="en-US" sz="8000" dirty="0"/>
              <a:t>Resources &amp; Awareness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4000" dirty="0"/>
              <a:t>IA455 – Contemporary Topics in IA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3600" dirty="0"/>
              <a:t>Lecture # 2 – 2020-09-02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dirty="0"/>
              <a:t>M. E. Kabay, PhD, CISSP-ISSMP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Professor of Computer Information Systems</a:t>
            </a:r>
            <a:br>
              <a:rPr lang="en-US" altLang="en-US" sz="2000" dirty="0"/>
            </a:br>
            <a:r>
              <a:rPr lang="en-US" altLang="en-US" sz="2000" dirty="0"/>
              <a:t>School of Cybersecurity, Data Science &amp; Computing</a:t>
            </a:r>
            <a:br>
              <a:rPr lang="en-US" altLang="en-US" sz="2000" dirty="0"/>
            </a:br>
            <a:r>
              <a:rPr lang="en-US" altLang="en-US" sz="2000" dirty="0"/>
              <a:t>Norwich University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>
                <a:hlinkClick r:id="rId5"/>
              </a:rPr>
              <a:t>mailto:mkabay@norwich.edu</a:t>
            </a:r>
            <a:r>
              <a:rPr lang="en-US" altLang="en-US" sz="2000" dirty="0"/>
              <a:t>                                  V: 802.479.7937</a:t>
            </a:r>
          </a:p>
          <a:p>
            <a:pPr algn="ctr">
              <a:buFont typeface="Wingdings" panose="05000000000000000000" pitchFamily="2" charset="2"/>
              <a:buNone/>
            </a:pPr>
            <a:endParaRPr lang="en-US" altLang="en-US" sz="2000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10CC299-4A9D-4EC9-850C-2C1DACE61E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399" y="640080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 advTm="2326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Topics</a:t>
            </a:r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en-US" altLang="en-US" dirty="0"/>
              <a:t>Why</a:t>
            </a:r>
            <a:r>
              <a:rPr lang="en-US" altLang="en-US" baseline="0" dirty="0"/>
              <a:t> Bother Keeping Up?</a:t>
            </a:r>
          </a:p>
          <a:p>
            <a:pPr marL="285750" indent="-285750"/>
            <a:r>
              <a:rPr lang="en-US" altLang="en-US" baseline="0" dirty="0"/>
              <a:t>Wide Range of Academic, Professional &amp; Gov’t Sites</a:t>
            </a:r>
          </a:p>
          <a:p>
            <a:pPr marL="285750" indent="-285750"/>
            <a:r>
              <a:rPr lang="en-US" altLang="en-US" baseline="0" dirty="0"/>
              <a:t>Commercial Resources Useful</a:t>
            </a:r>
          </a:p>
          <a:p>
            <a:pPr marL="285750" indent="-285750"/>
            <a:r>
              <a:rPr lang="en-US" altLang="en-US" baseline="0" dirty="0"/>
              <a:t>Helping the Public</a:t>
            </a:r>
            <a:endParaRPr lang="en-US" alt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72AAC66B-DE85-43E1-895B-C6924AB5A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9716" y="6400800"/>
            <a:ext cx="6096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0"/>
    </mc:Choice>
    <mc:Fallback xmlns="">
      <p:transition spd="slow" advTm="3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668B-56A9-4CEA-86A7-2D2ECA29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 Keeping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55D97-AE04-461A-9DAF-1DA889561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changes constantly</a:t>
            </a:r>
          </a:p>
          <a:p>
            <a:pPr lvl="1"/>
            <a:r>
              <a:rPr lang="en-US" dirty="0"/>
              <a:t>New attacks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/>
              <a:t>new defenses needed</a:t>
            </a:r>
          </a:p>
          <a:p>
            <a:pPr lvl="1"/>
            <a:r>
              <a:rPr lang="en-US" dirty="0"/>
              <a:t>New defenses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new attacks</a:t>
            </a:r>
          </a:p>
          <a:p>
            <a:r>
              <a:rPr lang="en-US" dirty="0"/>
              <a:t>REALITY TRUMPS THEORY</a:t>
            </a:r>
          </a:p>
          <a:p>
            <a:pPr lvl="1"/>
            <a:r>
              <a:rPr lang="en-US" dirty="0"/>
              <a:t>Depending on an out-of-date conception of the world leads to errors</a:t>
            </a:r>
          </a:p>
          <a:p>
            <a:pPr lvl="1"/>
            <a:r>
              <a:rPr lang="en-US" dirty="0"/>
              <a:t>Adapt to change or go find something else to do in life</a:t>
            </a:r>
          </a:p>
          <a:p>
            <a:r>
              <a:rPr lang="en-US" dirty="0"/>
              <a:t>Keeps work interesting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7466637-952E-42AD-A347-42875B653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2799" y="6324600"/>
            <a:ext cx="71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72"/>
    </mc:Choice>
    <mc:Fallback xmlns="">
      <p:transition spd="slow" advTm="8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6DC39-5DDF-48BF-B1E7-EDE1EA94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Range of Academic, Professional &amp; Gov’t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5FF0-DDAF-4D01-A07D-B718B802F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4267200" cy="5334000"/>
          </a:xfrm>
        </p:spPr>
        <p:txBody>
          <a:bodyPr/>
          <a:lstStyle/>
          <a:p>
            <a:r>
              <a:rPr lang="en-US" sz="2100" dirty="0"/>
              <a:t>Computer Security Resource Center (CSRC)</a:t>
            </a:r>
          </a:p>
          <a:p>
            <a:r>
              <a:rPr lang="en-US" sz="2100" dirty="0" err="1"/>
              <a:t>DarkReading</a:t>
            </a:r>
            <a:endParaRPr lang="en-US" sz="2100" dirty="0"/>
          </a:p>
          <a:p>
            <a:r>
              <a:rPr lang="en-US" sz="2100" dirty="0"/>
              <a:t>ISSA - learn</a:t>
            </a:r>
          </a:p>
          <a:p>
            <a:r>
              <a:rPr lang="en-US" sz="2100" dirty="0"/>
              <a:t>Krebs on Security</a:t>
            </a:r>
          </a:p>
          <a:p>
            <a:r>
              <a:rPr lang="en-US" sz="2100" dirty="0"/>
              <a:t>NCES: ... Practical Guidelines for Electronic Education Information Security</a:t>
            </a:r>
          </a:p>
          <a:p>
            <a:r>
              <a:rPr lang="en-US" sz="2100" dirty="0"/>
              <a:t>TED Talks about Security</a:t>
            </a:r>
          </a:p>
          <a:p>
            <a:r>
              <a:rPr lang="en-US" sz="2100" dirty="0"/>
              <a:t>TOP 50 INFOSEC BLOGS YOU SHOULD BE READING</a:t>
            </a:r>
          </a:p>
          <a:p>
            <a:r>
              <a:rPr lang="en-US" sz="2100" dirty="0"/>
              <a:t>(</a:t>
            </a:r>
            <a:r>
              <a:rPr lang="en-US" sz="2100" dirty="0" err="1"/>
              <a:t>isc</a:t>
            </a:r>
            <a:r>
              <a:rPr lang="en-US" sz="2100" dirty="0"/>
              <a:t>)^2 Resources - news &amp; events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082D3A0-78C2-4B64-8233-40E7EEF08458}"/>
              </a:ext>
            </a:extLst>
          </p:cNvPr>
          <p:cNvSpPr txBox="1">
            <a:spLocks/>
          </p:cNvSpPr>
          <p:nvPr/>
        </p:nvSpPr>
        <p:spPr bwMode="auto">
          <a:xfrm>
            <a:off x="4648200" y="1371600"/>
            <a:ext cx="426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APWG (Anti-Phishing Working Group)</a:t>
            </a:r>
          </a:p>
          <a:p>
            <a:r>
              <a:rPr lang="en-US" sz="2100" dirty="0"/>
              <a:t>Kabay Website</a:t>
            </a:r>
          </a:p>
          <a:p>
            <a:r>
              <a:rPr lang="en-US" sz="2100" dirty="0"/>
              <a:t>Risks Digest - Forum on Risks to the Public in Computers and Related Systems</a:t>
            </a:r>
          </a:p>
          <a:p>
            <a:r>
              <a:rPr lang="en-US" sz="2100" dirty="0"/>
              <a:t>Schneier on Security</a:t>
            </a:r>
          </a:p>
          <a:p>
            <a:r>
              <a:rPr lang="en-US" sz="2100" dirty="0"/>
              <a:t>SNOPES fact-checking</a:t>
            </a:r>
          </a:p>
          <a:p>
            <a:r>
              <a:rPr lang="en-US" sz="2100" dirty="0"/>
              <a:t>Privacy Professor Monthly Tips</a:t>
            </a:r>
          </a:p>
          <a:p>
            <a:r>
              <a:rPr lang="en-US" sz="2100" dirty="0"/>
              <a:t>Information Security News (SANS)</a:t>
            </a:r>
          </a:p>
          <a:p>
            <a:r>
              <a:rPr lang="en-US" sz="2100" dirty="0"/>
              <a:t>2020 CAE in Cybersecurity Forum</a:t>
            </a:r>
          </a:p>
          <a:p>
            <a:endParaRPr lang="en-US" sz="2200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C46C1E7-1DA8-4C64-9F1E-911A77019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5999" y="6477000"/>
            <a:ext cx="508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01"/>
    </mc:Choice>
    <mc:Fallback xmlns="">
      <p:transition spd="slow" advTm="119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2643-42C2-459F-B5C4-435B3DE8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Resources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9EC36-9CAD-441D-BAA8-5C1F0DF1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300018"/>
            <a:ext cx="7162800" cy="1219200"/>
          </a:xfrm>
        </p:spPr>
        <p:txBody>
          <a:bodyPr/>
          <a:lstStyle/>
          <a:p>
            <a:r>
              <a:rPr lang="en-US" dirty="0"/>
              <a:t>Experts need to stay up to date anyway</a:t>
            </a:r>
          </a:p>
          <a:p>
            <a:r>
              <a:rPr lang="en-US" dirty="0"/>
              <a:t>Posting good information </a:t>
            </a:r>
            <a:r>
              <a:rPr lang="en-US" dirty="0">
                <a:sym typeface="Symbol" panose="05050102010706020507" pitchFamily="18" charset="2"/>
              </a:rPr>
              <a:t> increased business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B65DCD-1A46-463D-BCEB-815EB3190152}"/>
              </a:ext>
            </a:extLst>
          </p:cNvPr>
          <p:cNvSpPr txBox="1">
            <a:spLocks/>
          </p:cNvSpPr>
          <p:nvPr/>
        </p:nvSpPr>
        <p:spPr bwMode="auto">
          <a:xfrm>
            <a:off x="228600" y="2590800"/>
            <a:ext cx="4343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err="1">
                <a:sym typeface="Symbol" panose="05050102010706020507" pitchFamily="18" charset="2"/>
              </a:rPr>
              <a:t>BankInfoSecurity</a:t>
            </a:r>
            <a:endParaRPr lang="en-US" sz="2100" dirty="0">
              <a:sym typeface="Symbol" panose="05050102010706020507" pitchFamily="18" charset="2"/>
            </a:endParaRPr>
          </a:p>
          <a:p>
            <a:r>
              <a:rPr lang="en-US" sz="2100" dirty="0">
                <a:sym typeface="Symbol" panose="05050102010706020507" pitchFamily="18" charset="2"/>
              </a:rPr>
              <a:t>CIO Magazine</a:t>
            </a:r>
          </a:p>
          <a:p>
            <a:r>
              <a:rPr lang="en-US" sz="2100" dirty="0" err="1">
                <a:sym typeface="Symbol" panose="05050102010706020507" pitchFamily="18" charset="2"/>
              </a:rPr>
              <a:t>Comparitech</a:t>
            </a:r>
            <a:r>
              <a:rPr lang="en-US" sz="2100" dirty="0">
                <a:sym typeface="Symbol" panose="05050102010706020507" pitchFamily="18" charset="2"/>
              </a:rPr>
              <a:t> (AV, BU, VPN)</a:t>
            </a:r>
          </a:p>
          <a:p>
            <a:r>
              <a:rPr lang="en-US" sz="2100" dirty="0">
                <a:sym typeface="Symbol" panose="05050102010706020507" pitchFamily="18" charset="2"/>
              </a:rPr>
              <a:t>CRC Press Online - Series: Internal Audit and IT Audit</a:t>
            </a:r>
          </a:p>
          <a:p>
            <a:r>
              <a:rPr lang="en-US" sz="2100" dirty="0">
                <a:sym typeface="Symbol" panose="05050102010706020507" pitchFamily="18" charset="2"/>
              </a:rPr>
              <a:t>CSO Magazine</a:t>
            </a:r>
          </a:p>
          <a:p>
            <a:r>
              <a:rPr lang="en-US" sz="2100" dirty="0">
                <a:sym typeface="Symbol" panose="05050102010706020507" pitchFamily="18" charset="2"/>
              </a:rPr>
              <a:t>EY Cybersecurity Page</a:t>
            </a:r>
          </a:p>
          <a:p>
            <a:r>
              <a:rPr lang="en-US" sz="2100" dirty="0">
                <a:sym typeface="Symbol" panose="05050102010706020507" pitchFamily="18" charset="2"/>
              </a:rPr>
              <a:t>Forbes Tech/Security</a:t>
            </a:r>
          </a:p>
          <a:p>
            <a:r>
              <a:rPr lang="en-US" sz="2100" dirty="0">
                <a:sym typeface="Symbol" panose="05050102010706020507" pitchFamily="18" charset="2"/>
              </a:rPr>
              <a:t>GSN -- Government Security News</a:t>
            </a:r>
          </a:p>
          <a:p>
            <a:pPr marL="0" indent="0">
              <a:buNone/>
            </a:pPr>
            <a:endParaRPr lang="en-US" sz="2100" dirty="0">
              <a:sym typeface="Symbol" panose="05050102010706020507" pitchFamily="18" charset="2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53EE67-7DC4-49BF-9B16-83B591F072FB}"/>
              </a:ext>
            </a:extLst>
          </p:cNvPr>
          <p:cNvSpPr txBox="1">
            <a:spLocks/>
          </p:cNvSpPr>
          <p:nvPr/>
        </p:nvSpPr>
        <p:spPr bwMode="auto">
          <a:xfrm>
            <a:off x="4572000" y="2438400"/>
            <a:ext cx="4343400" cy="406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err="1">
                <a:sym typeface="Symbol" panose="05050102010706020507" pitchFamily="18" charset="2"/>
              </a:rPr>
              <a:t>Infosecurity</a:t>
            </a:r>
            <a:r>
              <a:rPr lang="en-US" sz="2100" dirty="0">
                <a:sym typeface="Symbol" panose="05050102010706020507" pitchFamily="18" charset="2"/>
              </a:rPr>
              <a:t> Magazine</a:t>
            </a:r>
          </a:p>
          <a:p>
            <a:r>
              <a:rPr lang="en-US" sz="2100" dirty="0">
                <a:sym typeface="Symbol" panose="05050102010706020507" pitchFamily="18" charset="2"/>
              </a:rPr>
              <a:t>Internal Audit and IT Audit Resources -- Taylor &amp; Francis</a:t>
            </a:r>
          </a:p>
          <a:p>
            <a:r>
              <a:rPr lang="en-US" sz="2100" dirty="0">
                <a:sym typeface="Symbol" panose="05050102010706020507" pitchFamily="18" charset="2"/>
              </a:rPr>
              <a:t>ITSP MAGAZINE EXPERTS' CORNER</a:t>
            </a:r>
          </a:p>
          <a:p>
            <a:r>
              <a:rPr lang="en-US" sz="2100" dirty="0">
                <a:sym typeface="Symbol" panose="05050102010706020507" pitchFamily="18" charset="2"/>
              </a:rPr>
              <a:t>RAND Corporation - Information Security Topics</a:t>
            </a:r>
          </a:p>
          <a:p>
            <a:r>
              <a:rPr lang="en-US" sz="2100" dirty="0">
                <a:sym typeface="Symbol" panose="05050102010706020507" pitchFamily="18" charset="2"/>
              </a:rPr>
              <a:t>SC Magazine Library &amp; White Papers</a:t>
            </a:r>
          </a:p>
          <a:p>
            <a:r>
              <a:rPr lang="en-US" sz="2100" dirty="0" err="1">
                <a:sym typeface="Symbol" panose="05050102010706020507" pitchFamily="18" charset="2"/>
              </a:rPr>
              <a:t>SecurityIntelligence</a:t>
            </a:r>
            <a:r>
              <a:rPr lang="en-US" sz="2100" dirty="0">
                <a:sym typeface="Symbol" panose="05050102010706020507" pitchFamily="18" charset="2"/>
              </a:rPr>
              <a:t> - IBM</a:t>
            </a:r>
          </a:p>
          <a:p>
            <a:r>
              <a:rPr lang="en-US" sz="2100" dirty="0" err="1">
                <a:sym typeface="Symbol" panose="05050102010706020507" pitchFamily="18" charset="2"/>
              </a:rPr>
              <a:t>SecurityWeek</a:t>
            </a:r>
            <a:endParaRPr lang="en-US" sz="2100" dirty="0">
              <a:sym typeface="Symbol" panose="05050102010706020507" pitchFamily="18" charset="2"/>
            </a:endParaRPr>
          </a:p>
          <a:p>
            <a:endParaRPr lang="en-US" sz="2100" dirty="0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C3929AD2-07F4-4DB4-97F1-EB493D206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515100"/>
            <a:ext cx="457199" cy="3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9"/>
    </mc:Choice>
    <mc:Fallback xmlns="">
      <p:transition spd="slow" advTm="34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7FD6-69DE-42C7-9EF5-80C98F97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Helping the 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3A0FC-107E-4C0A-A484-843D943AB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143000"/>
            <a:ext cx="7772400" cy="5334000"/>
          </a:xfrm>
        </p:spPr>
        <p:txBody>
          <a:bodyPr/>
          <a:lstStyle/>
          <a:p>
            <a:r>
              <a:rPr lang="en-US" sz="2000" dirty="0"/>
              <a:t>Cybercriminals cause immense harm</a:t>
            </a:r>
          </a:p>
          <a:p>
            <a:pPr lvl="1"/>
            <a:r>
              <a:rPr lang="en-US" sz="2000" dirty="0"/>
              <a:t>Theft</a:t>
            </a:r>
          </a:p>
          <a:p>
            <a:pPr lvl="1"/>
            <a:r>
              <a:rPr lang="en-US" sz="2000" dirty="0"/>
              <a:t>Embarrassment</a:t>
            </a:r>
          </a:p>
          <a:p>
            <a:pPr lvl="1"/>
            <a:r>
              <a:rPr lang="en-US" sz="2000" dirty="0"/>
              <a:t>Denial of service</a:t>
            </a:r>
          </a:p>
          <a:p>
            <a:r>
              <a:rPr lang="en-US" sz="2000" dirty="0"/>
              <a:t>Right thing to do</a:t>
            </a:r>
          </a:p>
          <a:p>
            <a:pPr lvl="1"/>
            <a:r>
              <a:rPr lang="en-US" sz="2000" dirty="0"/>
              <a:t>Protect children, adults, elders</a:t>
            </a:r>
          </a:p>
          <a:p>
            <a:pPr lvl="1"/>
            <a:r>
              <a:rPr lang="en-US" sz="2000" dirty="0"/>
              <a:t>Protect co-workers</a:t>
            </a:r>
          </a:p>
          <a:p>
            <a:pPr lvl="1"/>
            <a:r>
              <a:rPr lang="en-US" sz="2000" dirty="0"/>
              <a:t>Protect employers</a:t>
            </a:r>
          </a:p>
          <a:p>
            <a:pPr lvl="1"/>
            <a:r>
              <a:rPr lang="en-US" sz="2000" dirty="0"/>
              <a:t>Protect nation</a:t>
            </a:r>
          </a:p>
          <a:p>
            <a:pPr lvl="1"/>
            <a:r>
              <a:rPr lang="en-US" sz="2000" dirty="0"/>
              <a:t>Professional obligation</a:t>
            </a:r>
          </a:p>
          <a:p>
            <a:pPr lvl="2"/>
            <a:r>
              <a:rPr lang="en-US" sz="2000" dirty="0"/>
              <a:t>E.g., (ISC)^2 Code of Ethics</a:t>
            </a:r>
            <a:br>
              <a:rPr lang="en-US" sz="2000" dirty="0"/>
            </a:br>
            <a:r>
              <a:rPr lang="en-US" sz="2000" dirty="0"/>
              <a:t>&lt; </a:t>
            </a:r>
            <a:r>
              <a:rPr lang="en-US" sz="1800" dirty="0">
                <a:solidFill>
                  <a:srgbClr val="0070C0"/>
                </a:solidFill>
                <a:latin typeface="Arial Narrow" panose="020B0606020202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https://tinyurl.com/y6dqjpj4</a:t>
            </a:r>
            <a:r>
              <a:rPr lang="en-US" sz="2000" dirty="0"/>
              <a:t> &gt;</a:t>
            </a:r>
          </a:p>
          <a:p>
            <a:pPr lvl="2"/>
            <a:r>
              <a:rPr lang="en-US" sz="2000" dirty="0"/>
              <a:t>“Promote the understanding and acceptance of prudent information security measures.”</a:t>
            </a:r>
          </a:p>
          <a:p>
            <a:pPr lvl="2"/>
            <a:endParaRPr lang="en-US" sz="20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F615F3B-7292-417C-A9CA-2A2446FC7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5999" y="6477000"/>
            <a:ext cx="508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65"/>
    </mc:Choice>
    <mc:Fallback xmlns="">
      <p:transition spd="slow" advTm="158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altLang="en-US" sz="8000" dirty="0"/>
              <a:t>Now go and study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E4BA55D-DA22-4941-BB11-9C95A4818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5999" y="6477000"/>
            <a:ext cx="508000" cy="381000"/>
          </a:xfrm>
          <a:prstGeom prst="rect">
            <a:avLst/>
          </a:prstGeom>
        </p:spPr>
      </p:pic>
    </p:spTree>
  </p:cSld>
  <p:clrMapOvr>
    <a:masterClrMapping/>
  </p:clrMapOvr>
  <p:transition advTm="46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S 340 Class Notes">
  <a:themeElements>
    <a:clrScheme name="IS 340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 340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66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IS 340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 340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neral_lecture_NU_template.potx" id="{17C6ADE8-05F4-4823-8BB7-37FB1F897614}" vid="{FC59D92A-61B1-4AE9-A794-A6AD3F30C0A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475</Words>
  <Application>Microsoft Office PowerPoint</Application>
  <PresentationFormat>On-screen Show (4:3)</PresentationFormat>
  <Paragraphs>76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Narrow</vt:lpstr>
      <vt:lpstr>Bookman Old Style</vt:lpstr>
      <vt:lpstr>Garamond</vt:lpstr>
      <vt:lpstr>Times New Roman</vt:lpstr>
      <vt:lpstr>Wingdings</vt:lpstr>
      <vt:lpstr>IS 340 Class Notes</vt:lpstr>
      <vt:lpstr>Resources &amp; Awareness</vt:lpstr>
      <vt:lpstr>Topics</vt:lpstr>
      <vt:lpstr>Why Bother Keeping Up?</vt:lpstr>
      <vt:lpstr>Wide Range of Academic, Professional &amp; Gov’t Sites</vt:lpstr>
      <vt:lpstr>Commercial Resources Useful</vt:lpstr>
      <vt:lpstr>Helping the Public</vt:lpstr>
      <vt:lpstr>Now go and study</vt:lpstr>
    </vt:vector>
  </TitlesOfParts>
  <Manager>Mike Battig, PhD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Resources &amp; Awareness</dc:title>
  <dc:subject>IA455_week-1</dc:subject>
  <dc:creator>M. E. Kabay, PhD, CISSP-ISSMP</dc:creator>
  <cp:keywords/>
  <dc:description>Updated</dc:description>
  <cp:lastModifiedBy>Mich Kabay</cp:lastModifiedBy>
  <cp:revision>19</cp:revision>
  <cp:lastPrinted>2000-03-28T00:08:39Z</cp:lastPrinted>
  <dcterms:created xsi:type="dcterms:W3CDTF">2020-08-24T17:29:51Z</dcterms:created>
  <dcterms:modified xsi:type="dcterms:W3CDTF">2021-02-05T19:58:25Z</dcterms:modified>
  <cp:category/>
</cp:coreProperties>
</file>