
<file path=[Content_Types].xml><?xml version="1.0" encoding="utf-8"?>
<Types xmlns="http://schemas.openxmlformats.org/package/2006/content-types">
  <Default Extension="jpeg" ContentType="image/jpeg"/>
  <Default Extension="mp4" ContentType="vide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3"/>
  </p:notesMasterIdLst>
  <p:handoutMasterIdLst>
    <p:handoutMasterId r:id="rId14"/>
  </p:handoutMasterIdLst>
  <p:sldIdLst>
    <p:sldId id="257" r:id="rId2"/>
    <p:sldId id="599" r:id="rId3"/>
    <p:sldId id="601" r:id="rId4"/>
    <p:sldId id="606" r:id="rId5"/>
    <p:sldId id="607" r:id="rId6"/>
    <p:sldId id="600" r:id="rId7"/>
    <p:sldId id="602" r:id="rId8"/>
    <p:sldId id="603" r:id="rId9"/>
    <p:sldId id="604" r:id="rId10"/>
    <p:sldId id="605" r:id="rId11"/>
    <p:sldId id="578" r:id="rId12"/>
  </p:sldIdLst>
  <p:sldSz cx="9144000" cy="6858000" type="screen4x3"/>
  <p:notesSz cx="7315200" cy="96012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03" autoAdjust="0"/>
    <p:restoredTop sz="95090" autoAdjust="0"/>
  </p:normalViewPr>
  <p:slideViewPr>
    <p:cSldViewPr>
      <p:cViewPr varScale="1">
        <p:scale>
          <a:sx n="83" d="100"/>
          <a:sy n="83" d="100"/>
        </p:scale>
        <p:origin x="869" y="53"/>
      </p:cViewPr>
      <p:guideLst/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6.xml"/><Relationship Id="rId2" Type="http://schemas.openxmlformats.org/officeDocument/2006/relationships/slide" Target="slides/slide3.xml"/><Relationship Id="rId1" Type="http://schemas.openxmlformats.org/officeDocument/2006/relationships/slide" Target="slides/slide1.xml"/><Relationship Id="rId6" Type="http://schemas.openxmlformats.org/officeDocument/2006/relationships/slide" Target="slides/slide11.xml"/><Relationship Id="rId5" Type="http://schemas.openxmlformats.org/officeDocument/2006/relationships/slide" Target="slides/slide8.xml"/><Relationship Id="rId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457200"/>
            <a:ext cx="73152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>
              <a:defRPr sz="1200" b="0" i="1">
                <a:latin typeface="Times New Roman" panose="02020603050405020304" pitchFamily="18" charset="0"/>
              </a:defRPr>
            </a:lvl1pPr>
          </a:lstStyle>
          <a:p>
            <a:r>
              <a:rPr lang="fr-CA" altLang="en-US"/>
              <a:t>IS 340 Class Notes</a:t>
            </a:r>
            <a:endParaRPr lang="en-US" altLang="en-US"/>
          </a:p>
        </p:txBody>
      </p:sp>
      <p:sp>
        <p:nvSpPr>
          <p:cNvPr id="503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5400"/>
            <a:ext cx="731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>
              <a:defRPr sz="1200" b="0" i="1">
                <a:latin typeface="Times New Roman" panose="02020603050405020304" pitchFamily="18" charset="0"/>
              </a:defRPr>
            </a:lvl1pPr>
          </a:lstStyle>
          <a:p>
            <a:r>
              <a:rPr lang="fr-CA" altLang="en-US"/>
              <a:t>Copyright © 2004 M. E. Kabay</a:t>
            </a:r>
            <a:r>
              <a:rPr lang="fr-CA" altLang="en-US" i="0"/>
              <a:t>                             </a:t>
            </a:r>
            <a:fld id="{19C04FB9-2BC8-4509-BA3C-919775DB4B0A}" type="slidenum">
              <a:rPr lang="en-US" altLang="en-US" b="1" i="0"/>
              <a:pPr/>
              <a:t>‹#›</a:t>
            </a:fld>
            <a:r>
              <a:rPr lang="fr-CA" altLang="en-US" i="0"/>
              <a:t>                                              </a:t>
            </a:r>
            <a:r>
              <a:rPr lang="fr-CA" altLang="en-US"/>
              <a:t>All rights reserved.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219200" y="239713"/>
            <a:ext cx="4876800" cy="239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>
            <a:lvl1pPr defTabSz="965200">
              <a:defRPr sz="1300" b="0" i="1">
                <a:latin typeface="Garamond" panose="02020404030301010803" pitchFamily="18" charset="0"/>
              </a:defRPr>
            </a:lvl1pPr>
          </a:lstStyle>
          <a:p>
            <a:r>
              <a:rPr lang="en-US" altLang="en-US"/>
              <a:t>IS 340  Class Notes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138238" y="4572000"/>
            <a:ext cx="5038725" cy="4319588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138238" y="9121775"/>
            <a:ext cx="5038725" cy="23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1" tIns="48326" rIns="96651" bIns="48326" numCol="1" anchor="b" anchorCtr="0" compatLnSpc="1">
            <a:prstTxWarp prst="textNoShape">
              <a:avLst/>
            </a:prstTxWarp>
          </a:bodyPr>
          <a:lstStyle>
            <a:lvl1pPr algn="l" defTabSz="965200">
              <a:defRPr sz="1000" b="0" i="1">
                <a:latin typeface="Garamond" panose="02020404030301010803" pitchFamily="18" charset="0"/>
              </a:defRPr>
            </a:lvl1pPr>
          </a:lstStyle>
          <a:p>
            <a:r>
              <a:rPr lang="en-US" altLang="en-US"/>
              <a:t>Copyright © 2004 M. E. Kabay. All rights reserved.                                                                  Page </a:t>
            </a:r>
            <a:fld id="{66D00006-51DD-4EF7-921A-0893EACD9EF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1pPr>
    <a:lvl2pPr marL="1143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2pPr>
    <a:lvl3pPr marL="228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3pPr>
    <a:lvl4pPr marL="3429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4pPr>
    <a:lvl5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Copyright © 2004 M. E. Kabay. All rights reserved.                                                                  Page </a:t>
            </a:r>
            <a:fld id="{B986DC00-A789-45E6-8D32-346CAE37631A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8238" y="4964113"/>
            <a:ext cx="5038725" cy="3927475"/>
          </a:xfrm>
          <a:ln>
            <a:headEnd/>
            <a:tailEnd/>
          </a:ln>
        </p:spPr>
        <p:txBody>
          <a:bodyPr/>
          <a:lstStyle/>
          <a:p>
            <a:pPr algn="ctr"/>
            <a:r>
              <a:rPr lang="en-US" altLang="en-US" sz="2000" b="1"/>
              <a:t>Class Notes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Copyright © 2004 M. E. Kabay. All rights reserved.                                                                  Page </a:t>
            </a:r>
            <a:fld id="{66D00006-51DD-4EF7-921A-0893EACD9EFE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08190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Copyright © 2004 M. E. Kabay. All rights reserved.                                                                  Page </a:t>
            </a:r>
            <a:fld id="{F0EF9530-0AF5-4EC7-B574-2034744070C9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74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3427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Copyright © 2004 M. E. Kabay. All rights reserved.                                                                  Page </a:t>
            </a:r>
            <a:fld id="{450A42B2-C53B-4C01-92BD-C067533D2A66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026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6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8238" y="4560888"/>
            <a:ext cx="5038725" cy="4319587"/>
          </a:xfrm>
          <a:ln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Copyright © 2004 M. E. Kabay. All rights reserved.                                                                  Page </a:t>
            </a:r>
            <a:fld id="{66D00006-51DD-4EF7-921A-0893EACD9EFE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5813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Copyright © 2004 M. E. Kabay. All rights reserved.                                                                  Page </a:t>
            </a:r>
            <a:fld id="{66D00006-51DD-4EF7-921A-0893EACD9EFE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23080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Copyright © 2004 M. E. Kabay. All rights reserved.                                                                  Page </a:t>
            </a:r>
            <a:fld id="{66D00006-51DD-4EF7-921A-0893EACD9EFE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59692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Copyright © 2004 M. E. Kabay. All rights reserved.                                                                  Page </a:t>
            </a:r>
            <a:fld id="{66D00006-51DD-4EF7-921A-0893EACD9EFE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79687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Copyright © 2004 M. E. Kabay. All rights reserved.                                                                  Page </a:t>
            </a:r>
            <a:fld id="{66D00006-51DD-4EF7-921A-0893EACD9EFE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83030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Copyright © 2004 M. E. Kabay. All rights reserved.                                                                  Page </a:t>
            </a:r>
            <a:fld id="{66D00006-51DD-4EF7-921A-0893EACD9EFE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7642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Copyright © 2004 M. E. Kabay. All rights reserved.                                                                  Page </a:t>
            </a:r>
            <a:fld id="{66D00006-51DD-4EF7-921A-0893EACD9EFE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9152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90378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4098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152400"/>
            <a:ext cx="17907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152400"/>
            <a:ext cx="52197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43203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54302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1337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76400"/>
            <a:ext cx="3505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505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25601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71624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88293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4917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0357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90824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98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52400"/>
            <a:ext cx="716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SLIDE TITLE</a:t>
            </a:r>
          </a:p>
        </p:txBody>
      </p:sp>
      <p:sp>
        <p:nvSpPr>
          <p:cNvPr id="8898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76400"/>
            <a:ext cx="71628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Body Text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889860" name="Rectangle 4"/>
          <p:cNvSpPr>
            <a:spLocks noChangeArrowheads="1"/>
          </p:cNvSpPr>
          <p:nvPr/>
        </p:nvSpPr>
        <p:spPr bwMode="auto">
          <a:xfrm>
            <a:off x="0" y="6494463"/>
            <a:ext cx="4603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fld id="{E936B9AD-8F1D-426A-A8DD-1FD602FA3DDE}" type="slidenum">
              <a:rPr lang="en-US" altLang="en-US" sz="1800"/>
              <a:pPr algn="l"/>
              <a:t>‹#›</a:t>
            </a:fld>
            <a:endParaRPr lang="en-US" altLang="en-US" sz="1800"/>
          </a:p>
        </p:txBody>
      </p:sp>
      <p:sp>
        <p:nvSpPr>
          <p:cNvPr id="889861" name="Text Box 5"/>
          <p:cNvSpPr txBox="1">
            <a:spLocks noChangeArrowheads="1"/>
          </p:cNvSpPr>
          <p:nvPr/>
        </p:nvSpPr>
        <p:spPr bwMode="auto">
          <a:xfrm>
            <a:off x="8839200" y="1524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endParaRPr lang="en-US" altLang="en-US" sz="2400" b="0">
              <a:latin typeface="Times New Roman" panose="02020603050405020304" pitchFamily="18" charset="0"/>
            </a:endParaRPr>
          </a:p>
        </p:txBody>
      </p:sp>
      <p:sp>
        <p:nvSpPr>
          <p:cNvPr id="889863" name="Text Box 7"/>
          <p:cNvSpPr txBox="1">
            <a:spLocks noChangeArrowheads="1"/>
          </p:cNvSpPr>
          <p:nvPr/>
        </p:nvSpPr>
        <p:spPr bwMode="auto">
          <a:xfrm>
            <a:off x="3322638" y="6643688"/>
            <a:ext cx="2497137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800" b="0" i="1" dirty="0"/>
              <a:t>Copyright © 2020 M. E. Kabay.  All rights reserved.</a:t>
            </a:r>
          </a:p>
        </p:txBody>
      </p:sp>
      <p:pic>
        <p:nvPicPr>
          <p:cNvPr id="889866" name="Picture 10" descr="NWU_2c_stacked_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447800" cy="1265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defTabSz="91757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 kern="1200">
          <a:solidFill>
            <a:srgbClr val="800000"/>
          </a:solidFill>
          <a:latin typeface="+mj-lt"/>
          <a:ea typeface="+mj-ea"/>
          <a:cs typeface="+mj-cs"/>
        </a:defRPr>
      </a:lvl1pPr>
      <a:lvl2pPr algn="l" defTabSz="91757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anose="02050604050505020204" pitchFamily="18" charset="0"/>
        </a:defRPr>
      </a:lvl2pPr>
      <a:lvl3pPr algn="l" defTabSz="91757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anose="02050604050505020204" pitchFamily="18" charset="0"/>
        </a:defRPr>
      </a:lvl3pPr>
      <a:lvl4pPr algn="l" defTabSz="91757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anose="02050604050505020204" pitchFamily="18" charset="0"/>
        </a:defRPr>
      </a:lvl4pPr>
      <a:lvl5pPr algn="l" defTabSz="91757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anose="02050604050505020204" pitchFamily="18" charset="0"/>
        </a:defRPr>
      </a:lvl5pPr>
      <a:lvl6pPr marL="457200" algn="l" defTabSz="91757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anose="02050604050505020204" pitchFamily="18" charset="0"/>
        </a:defRPr>
      </a:lvl6pPr>
      <a:lvl7pPr marL="914400" algn="l" defTabSz="91757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anose="02050604050505020204" pitchFamily="18" charset="0"/>
        </a:defRPr>
      </a:lvl7pPr>
      <a:lvl8pPr marL="1371600" algn="l" defTabSz="91757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anose="02050604050505020204" pitchFamily="18" charset="0"/>
        </a:defRPr>
      </a:lvl8pPr>
      <a:lvl9pPr marL="1828800" algn="l" defTabSz="91757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anose="02050604050505020204" pitchFamily="18" charset="0"/>
        </a:defRPr>
      </a:lvl9pPr>
    </p:titleStyle>
    <p:bodyStyle>
      <a:lvl1pPr marL="285750" indent="-28575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Ø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85000"/>
        <a:buFont typeface="Wingdings" panose="05000000000000000000" pitchFamily="2" charset="2"/>
        <a:buChar char="q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anose="05000000000000000000" pitchFamily="2" charset="2"/>
        <a:buChar char="ü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indent="-17145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anose="05000000000000000000" pitchFamily="2" charset="2"/>
        <a:buChar char="§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00250" indent="-17145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zeedick@norwich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dn2.hubspot.net/hubfs/241394/SagarinMitnick2012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hishprotection.com/heroes/kevin-mitnick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tnicksecurity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knowbe4.com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m.org/code-of-ethic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2819400"/>
          </a:xfrm>
        </p:spPr>
        <p:txBody>
          <a:bodyPr/>
          <a:lstStyle/>
          <a:p>
            <a:pPr algn="ctr"/>
            <a:r>
              <a:rPr lang="en-US" altLang="en-US" sz="8000" dirty="0"/>
              <a:t>Fraud &amp; Social Engineering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3429000"/>
            <a:ext cx="9144000" cy="304800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en-US" altLang="en-US" sz="4000" dirty="0"/>
              <a:t>IA455 – Contemporary Topics in IA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 sz="3600" dirty="0"/>
              <a:t>Lecture # 3 – 2020-09-04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 dirty="0"/>
              <a:t>D. M. Zeedick, Ed.D., CISM, CBCP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 sz="2000" dirty="0"/>
              <a:t>Professor of Information Security</a:t>
            </a:r>
            <a:br>
              <a:rPr lang="en-US" altLang="en-US" sz="2000" dirty="0"/>
            </a:br>
            <a:r>
              <a:rPr lang="en-US" altLang="en-US" sz="2000" dirty="0"/>
              <a:t>School of Cybersecurity, Data Science &amp; Computing</a:t>
            </a:r>
            <a:br>
              <a:rPr lang="en-US" altLang="en-US" sz="2000" dirty="0"/>
            </a:br>
            <a:r>
              <a:rPr lang="en-US" altLang="en-US" sz="2000" dirty="0"/>
              <a:t>Norwich University 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 sz="2000" dirty="0">
                <a:hlinkClick r:id="rId3"/>
              </a:rPr>
              <a:t>mailto:dzeedick@norwich.edu</a:t>
            </a:r>
            <a:endParaRPr lang="en-US" altLang="en-US" sz="2000" dirty="0"/>
          </a:p>
        </p:txBody>
      </p:sp>
    </p:spTree>
  </p:cSld>
  <p:clrMapOvr>
    <a:masterClrMapping/>
  </p:clrMapOvr>
  <p:transition advTm="23262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3645B-1710-4990-88A5-0EC34FCE6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2323" y="381000"/>
            <a:ext cx="7162800" cy="1143000"/>
          </a:xfrm>
        </p:spPr>
        <p:txBody>
          <a:bodyPr/>
          <a:lstStyle/>
          <a:p>
            <a:r>
              <a:rPr lang="en-US" dirty="0"/>
              <a:t>Resources for further review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8193E-D46F-4EFD-BC3C-041C72022E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2323" y="1371600"/>
            <a:ext cx="7162800" cy="4648200"/>
          </a:xfrm>
        </p:spPr>
        <p:txBody>
          <a:bodyPr/>
          <a:lstStyle/>
          <a:p>
            <a:r>
              <a:rPr lang="en-US" dirty="0"/>
              <a:t>Book Chapter:</a:t>
            </a:r>
          </a:p>
          <a:p>
            <a:pPr lvl="1"/>
            <a:r>
              <a:rPr lang="en-US" dirty="0">
                <a:hlinkClick r:id="rId3"/>
              </a:rPr>
              <a:t>https://cdn2.hubspot.net/hubfs/241394/SagarinMitnick2012.pdf</a:t>
            </a:r>
            <a:r>
              <a:rPr lang="en-US" dirty="0"/>
              <a:t> </a:t>
            </a:r>
          </a:p>
          <a:p>
            <a:r>
              <a:rPr lang="en-US" i="1" dirty="0"/>
              <a:t>Book:</a:t>
            </a:r>
          </a:p>
          <a:p>
            <a:pPr lvl="1"/>
            <a:r>
              <a:rPr lang="en-US" b="1" i="1" dirty="0"/>
              <a:t>Takedown: The Pursuit and Capture of Kevin Mitnick, America's Most Wanted Computer Outlaw - By the Man Who Did It </a:t>
            </a:r>
          </a:p>
          <a:p>
            <a:r>
              <a:rPr lang="en-US" dirty="0"/>
              <a:t>Additional videos (claimed as a hero): </a:t>
            </a:r>
          </a:p>
          <a:p>
            <a:pPr lvl="1"/>
            <a:r>
              <a:rPr lang="en-US" dirty="0">
                <a:hlinkClick r:id="rId4"/>
              </a:rPr>
              <a:t>https://www.phishprotection.com/heroes/kevin-mitnick/</a:t>
            </a:r>
            <a:r>
              <a:rPr lang="en-US" dirty="0"/>
              <a:t>  </a:t>
            </a:r>
          </a:p>
          <a:p>
            <a:r>
              <a:rPr lang="en-US" sz="2400" i="1" dirty="0"/>
              <a:t>Review </a:t>
            </a:r>
            <a:r>
              <a:rPr lang="en-US" sz="2400" dirty="0"/>
              <a:t>professional codes of ethics (see Resources &amp; Awareness 9/2/20 Notes by Dr. </a:t>
            </a:r>
            <a:r>
              <a:rPr lang="en-US" sz="2400" dirty="0" err="1"/>
              <a:t>Kabay</a:t>
            </a:r>
            <a:r>
              <a:rPr lang="en-US" sz="2400" dirty="0"/>
              <a:t>)</a:t>
            </a:r>
          </a:p>
          <a:p>
            <a:endParaRPr lang="en-US" dirty="0"/>
          </a:p>
          <a:p>
            <a:endParaRPr lang="en-US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731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6" name="Rectangle 4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162800" cy="5334000"/>
          </a:xfrm>
        </p:spPr>
        <p:txBody>
          <a:bodyPr/>
          <a:lstStyle/>
          <a:p>
            <a:pPr algn="ctr"/>
            <a:r>
              <a:rPr lang="en-US" altLang="en-US" sz="8000" dirty="0"/>
              <a:t>Now go and study</a:t>
            </a:r>
          </a:p>
        </p:txBody>
      </p:sp>
      <p:pic>
        <p:nvPicPr>
          <p:cNvPr id="2" name="Video 1">
            <a:hlinkClick r:id="" action="ppaction://media"/>
            <a:extLst>
              <a:ext uri="{FF2B5EF4-FFF2-40B4-BE49-F238E27FC236}">
                <a16:creationId xmlns:a16="http://schemas.microsoft.com/office/drawing/2014/main" id="{9E4BA55D-DA22-4941-BB11-9C95A481867A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  <p:ext uri="{42D2F446-02D8-4167-A562-619A0277C38B}">
                <p15:isNarration xmlns:p15="http://schemas.microsoft.com/office/powerpoint/2012/main" val="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635999" y="6477000"/>
            <a:ext cx="508000" cy="381000"/>
          </a:xfrm>
          <a:prstGeom prst="rect">
            <a:avLst/>
          </a:prstGeom>
        </p:spPr>
      </p:pic>
    </p:spTree>
  </p:cSld>
  <p:clrMapOvr>
    <a:masterClrMapping/>
  </p:clrMapOvr>
  <p:transition advTm="4643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Topics</a:t>
            </a:r>
          </a:p>
        </p:txBody>
      </p:sp>
      <p:sp>
        <p:nvSpPr>
          <p:cNvPr id="1025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85750" indent="-285750"/>
            <a:r>
              <a:rPr lang="en-US" altLang="en-US" dirty="0"/>
              <a:t>Definitions</a:t>
            </a:r>
          </a:p>
          <a:p>
            <a:pPr marL="285750" indent="-285750"/>
            <a:r>
              <a:rPr lang="en-US" altLang="en-US" baseline="0" dirty="0"/>
              <a:t>Techniques </a:t>
            </a:r>
          </a:p>
          <a:p>
            <a:pPr marL="285750" indent="-285750"/>
            <a:r>
              <a:rPr lang="en-US" altLang="en-US" baseline="0" dirty="0"/>
              <a:t>Case: Kevin Mitnick</a:t>
            </a:r>
          </a:p>
          <a:p>
            <a:pPr marL="285750" indent="-285750"/>
            <a:r>
              <a:rPr lang="en-US" altLang="en-US" dirty="0"/>
              <a:t>Access, Damage, Loss</a:t>
            </a:r>
          </a:p>
          <a:p>
            <a:pPr marL="285750" indent="-285750"/>
            <a:r>
              <a:rPr lang="en-US" altLang="en-US" dirty="0"/>
              <a:t>Where is he now?</a:t>
            </a:r>
          </a:p>
          <a:p>
            <a:pPr marL="285750" indent="-285750"/>
            <a:r>
              <a:rPr lang="en-US" altLang="en-US" dirty="0"/>
              <a:t>Ethical Implications</a:t>
            </a:r>
          </a:p>
          <a:p>
            <a:pPr marL="285750" indent="-285750"/>
            <a:r>
              <a:rPr lang="en-US" altLang="en-US" dirty="0"/>
              <a:t>Resources for further review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840"/>
    </mc:Choice>
    <mc:Fallback xmlns="">
      <p:transition spd="slow" advTm="3184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155D97-AE04-461A-9DAF-1DA889561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066800"/>
            <a:ext cx="7162800" cy="4648200"/>
          </a:xfrm>
        </p:spPr>
        <p:txBody>
          <a:bodyPr/>
          <a:lstStyle/>
          <a:p>
            <a:r>
              <a:rPr lang="en-US" dirty="0"/>
              <a:t>Fraud</a:t>
            </a:r>
          </a:p>
          <a:p>
            <a:pPr lvl="1"/>
            <a:r>
              <a:rPr lang="en-US" dirty="0"/>
              <a:t>Wrongful or criminal deception for personal or financial gain</a:t>
            </a:r>
          </a:p>
          <a:p>
            <a:r>
              <a:rPr lang="en-US" dirty="0"/>
              <a:t>Social Engineering</a:t>
            </a:r>
          </a:p>
          <a:p>
            <a:pPr lvl="1"/>
            <a:r>
              <a:rPr lang="en-US" dirty="0"/>
              <a:t>Getting people to do things they would not normally do for a stranger</a:t>
            </a:r>
          </a:p>
          <a:p>
            <a:pPr lvl="1"/>
            <a:r>
              <a:rPr lang="en-US" dirty="0"/>
              <a:t>Target does not always have to be a stranger</a:t>
            </a:r>
          </a:p>
          <a:p>
            <a:pPr lvl="1"/>
            <a:r>
              <a:rPr lang="en-US" dirty="0"/>
              <a:t>Not necessarily a computer technique</a:t>
            </a:r>
          </a:p>
          <a:p>
            <a:pPr lvl="2"/>
            <a:r>
              <a:rPr lang="en-US" dirty="0"/>
              <a:t>Vishing, Scareware, and Phishing are attempts at social engineering, but not as personal as the classic definition</a:t>
            </a:r>
          </a:p>
          <a:p>
            <a:pPr lvl="1"/>
            <a:r>
              <a:rPr lang="en-US" dirty="0"/>
              <a:t>A type of fraud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17668B-56A9-4CEA-86A7-2D2ECA29F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</a:t>
            </a:r>
          </a:p>
        </p:txBody>
      </p:sp>
    </p:spTree>
    <p:extLst>
      <p:ext uri="{BB962C8B-B14F-4D97-AF65-F5344CB8AC3E}">
        <p14:creationId xmlns:p14="http://schemas.microsoft.com/office/powerpoint/2010/main" val="320261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6972"/>
    </mc:Choice>
    <mc:Fallback xmlns="">
      <p:transition spd="slow" advTm="86972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D869D-5375-4B94-AD18-D787B6DCB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3347A-692A-45B6-B7D9-B631B341E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5431" y="1104900"/>
            <a:ext cx="7162800" cy="4648200"/>
          </a:xfrm>
        </p:spPr>
        <p:txBody>
          <a:bodyPr/>
          <a:lstStyle/>
          <a:p>
            <a:r>
              <a:rPr lang="en-US" sz="2000" dirty="0"/>
              <a:t>Baiting</a:t>
            </a:r>
          </a:p>
          <a:p>
            <a:pPr lvl="1"/>
            <a:r>
              <a:rPr lang="en-US" sz="2000" dirty="0"/>
              <a:t>Playing on natural human curiosity to having them engage in behavior (e.g., being sent an official-looking thumb drive and inserting it into a target computer)</a:t>
            </a:r>
          </a:p>
          <a:p>
            <a:r>
              <a:rPr lang="en-US" sz="2000" dirty="0"/>
              <a:t>Pretexting</a:t>
            </a:r>
          </a:p>
          <a:p>
            <a:pPr lvl="1"/>
            <a:r>
              <a:rPr lang="en-US" sz="2000" dirty="0"/>
              <a:t>Fabricating a back story </a:t>
            </a:r>
          </a:p>
          <a:p>
            <a:pPr lvl="1"/>
            <a:r>
              <a:rPr lang="en-US" sz="2000" dirty="0"/>
              <a:t>Lays foundation for the attack</a:t>
            </a:r>
          </a:p>
          <a:p>
            <a:pPr lvl="1"/>
            <a:r>
              <a:rPr lang="en-US" sz="2000" dirty="0"/>
              <a:t>Begins usually as the attacker is seen as a person of authority</a:t>
            </a:r>
          </a:p>
          <a:p>
            <a:pPr lvl="2"/>
            <a:r>
              <a:rPr lang="en-US" sz="2000" dirty="0"/>
              <a:t>Accurate information about the target, target company, situation is key to believability </a:t>
            </a:r>
          </a:p>
          <a:p>
            <a:r>
              <a:rPr lang="en-US" sz="2000" dirty="0"/>
              <a:t>Earn Trust</a:t>
            </a:r>
          </a:p>
          <a:p>
            <a:pPr lvl="1"/>
            <a:r>
              <a:rPr lang="en-US" sz="2000" dirty="0"/>
              <a:t>Asking for assistance</a:t>
            </a:r>
          </a:p>
          <a:p>
            <a:pPr lvl="1"/>
            <a:r>
              <a:rPr lang="en-US" sz="2000" dirty="0"/>
              <a:t>What’s in it for them?</a:t>
            </a:r>
          </a:p>
          <a:p>
            <a:pPr lvl="1"/>
            <a:r>
              <a:rPr lang="en-US" sz="2000" dirty="0"/>
              <a:t>What’s in it for the attacker?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78346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578AC-5EFD-4D80-A10C-887641719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Techniques,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3DC9D-4164-425F-B9A0-EB62D07C1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219200"/>
            <a:ext cx="7162800" cy="4648200"/>
          </a:xfrm>
        </p:spPr>
        <p:txBody>
          <a:bodyPr/>
          <a:lstStyle/>
          <a:p>
            <a:r>
              <a:rPr lang="en-US" sz="2000" dirty="0"/>
              <a:t>Several schools of thought on a social engineering lifecycle</a:t>
            </a:r>
          </a:p>
          <a:p>
            <a:r>
              <a:rPr lang="en-US" sz="2000" dirty="0"/>
              <a:t>Major Phases (general, not specific to any one methodology)</a:t>
            </a:r>
          </a:p>
          <a:p>
            <a:pPr lvl="1"/>
            <a:r>
              <a:rPr lang="en-US" sz="2000" dirty="0" err="1"/>
              <a:t>Reconnaisance</a:t>
            </a:r>
            <a:r>
              <a:rPr lang="en-US" sz="2000" dirty="0"/>
              <a:t> </a:t>
            </a:r>
          </a:p>
          <a:p>
            <a:pPr lvl="2"/>
            <a:r>
              <a:rPr lang="en-US" sz="2000" dirty="0"/>
              <a:t>Gather information and research targets (people, company) and computer landscape (if used)</a:t>
            </a:r>
          </a:p>
          <a:p>
            <a:pPr lvl="1"/>
            <a:r>
              <a:rPr lang="en-US" sz="2000" dirty="0"/>
              <a:t>Capture</a:t>
            </a:r>
          </a:p>
          <a:p>
            <a:pPr lvl="2"/>
            <a:r>
              <a:rPr lang="en-US" sz="2000" dirty="0"/>
              <a:t>Target convinced to help attacker</a:t>
            </a:r>
          </a:p>
          <a:p>
            <a:pPr lvl="1"/>
            <a:r>
              <a:rPr lang="en-US" sz="2000" dirty="0"/>
              <a:t>Engage</a:t>
            </a:r>
          </a:p>
          <a:p>
            <a:pPr lvl="2"/>
            <a:r>
              <a:rPr lang="en-US" sz="2000" dirty="0"/>
              <a:t>Continue obtaining access using target and potentially other target involves</a:t>
            </a:r>
          </a:p>
          <a:p>
            <a:pPr lvl="1"/>
            <a:r>
              <a:rPr lang="en-US" sz="2000" dirty="0"/>
              <a:t>Exit</a:t>
            </a:r>
          </a:p>
          <a:p>
            <a:pPr lvl="2"/>
            <a:r>
              <a:rPr lang="en-US" sz="2000" dirty="0"/>
              <a:t>Leave situation without traces of human and computer interactions</a:t>
            </a:r>
          </a:p>
          <a:p>
            <a:pPr lvl="2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74913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6DC39-5DDF-48BF-B1E7-EDE1EA949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Case: Kevin Mitnick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D5FF0-DDAF-4D01-A07D-B718B802FB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90600"/>
            <a:ext cx="8610600" cy="5334000"/>
          </a:xfrm>
        </p:spPr>
        <p:txBody>
          <a:bodyPr/>
          <a:lstStyle/>
          <a:p>
            <a:r>
              <a:rPr lang="en-US" sz="2000" dirty="0"/>
              <a:t>Born: 1963 </a:t>
            </a:r>
          </a:p>
          <a:p>
            <a:r>
              <a:rPr lang="en-US" sz="2000" dirty="0"/>
              <a:t>Notable hacker, phone phreaker, social engineer</a:t>
            </a:r>
          </a:p>
          <a:p>
            <a:r>
              <a:rPr lang="en-US" sz="2000" dirty="0"/>
              <a:t>Cyber Criminal Profile: ‘Lone Wolf’ attacker for most of his attacks</a:t>
            </a:r>
          </a:p>
          <a:p>
            <a:r>
              <a:rPr lang="en-US" sz="2000" dirty="0"/>
              <a:t>Was infiltrating systems before it was illegal (circa 1975)—used SE to get free bus transportation</a:t>
            </a:r>
          </a:p>
          <a:p>
            <a:r>
              <a:rPr lang="en-US" sz="2000" dirty="0"/>
              <a:t>Fled after charges were filed and became a fugitive</a:t>
            </a:r>
          </a:p>
          <a:p>
            <a:pPr lvl="1"/>
            <a:r>
              <a:rPr lang="en-US" sz="2000" dirty="0"/>
              <a:t>Became “FBI most wanted”</a:t>
            </a:r>
          </a:p>
          <a:p>
            <a:r>
              <a:rPr lang="en-US" sz="2000" dirty="0"/>
              <a:t>1995: Arrested for computer and communications fraud and unlawful access of computer </a:t>
            </a:r>
          </a:p>
          <a:p>
            <a:pPr lvl="1"/>
            <a:r>
              <a:rPr lang="en-US" sz="2000" dirty="0"/>
              <a:t>Pleaded guilty in 1999, convicted.</a:t>
            </a:r>
          </a:p>
          <a:p>
            <a:pPr lvl="2"/>
            <a:r>
              <a:rPr lang="en-US" sz="2000" dirty="0"/>
              <a:t>Four counts of fraud (impersonating employees) and one computer count of unauthorized computer access  </a:t>
            </a:r>
          </a:p>
          <a:p>
            <a:pPr lvl="1"/>
            <a:r>
              <a:rPr lang="en-US" sz="2000" dirty="0"/>
              <a:t>Time served+8 months in solitary confinement</a:t>
            </a:r>
          </a:p>
          <a:p>
            <a:pPr lvl="1"/>
            <a:r>
              <a:rPr lang="en-US" sz="2000" dirty="0"/>
              <a:t>Groups that support him e.g., the group </a:t>
            </a:r>
            <a:r>
              <a:rPr lang="en-US" sz="2000" i="1" dirty="0"/>
              <a:t>2600</a:t>
            </a:r>
            <a:r>
              <a:rPr lang="en-US" sz="2000" dirty="0"/>
              <a:t> protested his conviction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78911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9901"/>
    </mc:Choice>
    <mc:Fallback xmlns="">
      <p:transition spd="slow" advTm="11990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72643-42C2-459F-B5C4-435B3DE85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Access, Damage, Loss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C03E86-08F8-4B7F-975D-B6BBBF48EC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7162800" cy="4648200"/>
          </a:xfrm>
        </p:spPr>
        <p:txBody>
          <a:bodyPr/>
          <a:lstStyle/>
          <a:p>
            <a:r>
              <a:rPr lang="en-US" sz="1800" dirty="0">
                <a:sym typeface="Symbol" panose="05050102010706020507" pitchFamily="18" charset="2"/>
              </a:rPr>
              <a:t>LA Transportation:</a:t>
            </a:r>
          </a:p>
          <a:p>
            <a:pPr lvl="1"/>
            <a:r>
              <a:rPr lang="en-US" sz="1800" dirty="0">
                <a:sym typeface="Symbol" panose="05050102010706020507" pitchFamily="18" charset="2"/>
              </a:rPr>
              <a:t>Free bus transfers through finding out where bus drivers get a paper punch (Claims it was for a school project). </a:t>
            </a:r>
          </a:p>
          <a:p>
            <a:pPr lvl="1"/>
            <a:r>
              <a:rPr lang="en-US" sz="1800" dirty="0">
                <a:sym typeface="Symbol" panose="05050102010706020507" pitchFamily="18" charset="2"/>
              </a:rPr>
              <a:t>Stealing bus fare</a:t>
            </a:r>
          </a:p>
          <a:p>
            <a:pPr lvl="2"/>
            <a:r>
              <a:rPr lang="en-US" sz="1800" dirty="0">
                <a:sym typeface="Symbol" panose="05050102010706020507" pitchFamily="18" charset="2"/>
              </a:rPr>
              <a:t>May seem petty, but shows intent and development of profile</a:t>
            </a:r>
          </a:p>
          <a:p>
            <a:r>
              <a:rPr lang="en-US" sz="1800" dirty="0">
                <a:sym typeface="Symbol" panose="05050102010706020507" pitchFamily="18" charset="2"/>
              </a:rPr>
              <a:t>1979: DEC (Digital Equipment Corporation): unauthorized access through phone line modem</a:t>
            </a:r>
          </a:p>
          <a:p>
            <a:r>
              <a:rPr lang="en-US" sz="1800" dirty="0">
                <a:sym typeface="Symbol" panose="05050102010706020507" pitchFamily="18" charset="2"/>
              </a:rPr>
              <a:t>1991: PACIFIC BELL: Hacked into voice mail servers</a:t>
            </a:r>
          </a:p>
          <a:p>
            <a:r>
              <a:rPr lang="en-US" sz="1800" dirty="0">
                <a:sym typeface="Symbol" panose="05050102010706020507" pitchFamily="18" charset="2"/>
              </a:rPr>
              <a:t>1992: Motorola: stole source code for cellphone OS</a:t>
            </a:r>
          </a:p>
          <a:p>
            <a:r>
              <a:rPr lang="en-US" sz="1800" dirty="0">
                <a:sym typeface="Symbol" panose="05050102010706020507" pitchFamily="18" charset="2"/>
              </a:rPr>
              <a:t>1994: Sun Microsystems: estimates $80 million during the acquisition of Solaris (UNIX-based operating system) from AT&amp;T </a:t>
            </a:r>
          </a:p>
          <a:p>
            <a:r>
              <a:rPr lang="en-US" sz="1800" dirty="0">
                <a:sym typeface="Symbol" panose="05050102010706020507" pitchFamily="18" charset="2"/>
              </a:rPr>
              <a:t>Nokia: $7.5 million loss in development costs and $120 million loss in lost revenue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84223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509"/>
    </mc:Choice>
    <mc:Fallback xmlns="">
      <p:transition spd="slow" advTm="3450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D7FD6-69DE-42C7-9EF5-80C98F973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is He 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03A0FC-107E-4C0A-A484-843D943AB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600200"/>
            <a:ext cx="7772400" cy="5334000"/>
          </a:xfrm>
        </p:spPr>
        <p:txBody>
          <a:bodyPr/>
          <a:lstStyle/>
          <a:p>
            <a:r>
              <a:rPr lang="en-US" dirty="0"/>
              <a:t>Convicted criminal turned prominent security consultant </a:t>
            </a:r>
          </a:p>
          <a:p>
            <a:r>
              <a:rPr lang="en-US" dirty="0"/>
              <a:t>His corporation:  </a:t>
            </a:r>
          </a:p>
          <a:p>
            <a:pPr lvl="1"/>
            <a:r>
              <a:rPr lang="en-US" dirty="0">
                <a:hlinkClick r:id="rId3"/>
              </a:rPr>
              <a:t>www.Mitnicksecurity.com</a:t>
            </a:r>
            <a:endParaRPr lang="en-US" dirty="0"/>
          </a:p>
          <a:p>
            <a:r>
              <a:rPr lang="en-US" dirty="0"/>
              <a:t>Author:  </a:t>
            </a:r>
          </a:p>
          <a:p>
            <a:pPr lvl="1"/>
            <a:r>
              <a:rPr lang="en-US" dirty="0"/>
              <a:t>Art of Deception, Art of Invisibility, Art of Intrusion, Ghost in the Wires, other books, articles, book chapters.</a:t>
            </a:r>
          </a:p>
          <a:p>
            <a:r>
              <a:rPr lang="en-US" dirty="0"/>
              <a:t> Chief Hacking Officer and part owner:</a:t>
            </a:r>
          </a:p>
          <a:p>
            <a:pPr lvl="1"/>
            <a:r>
              <a:rPr lang="en-US" dirty="0">
                <a:hlinkClick r:id="rId4"/>
              </a:rPr>
              <a:t>www.KnowBe4.com</a:t>
            </a:r>
            <a:r>
              <a:rPr lang="en-US" dirty="0"/>
              <a:t> – security awareness training company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059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8065"/>
    </mc:Choice>
    <mc:Fallback xmlns="">
      <p:transition spd="slow" advTm="158065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41A8E-E4B5-4B81-9822-4532B9449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Ethical 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73AC3-2499-4997-B2EE-27F88C208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5400"/>
            <a:ext cx="7162800" cy="4648200"/>
          </a:xfrm>
        </p:spPr>
        <p:txBody>
          <a:bodyPr/>
          <a:lstStyle/>
          <a:p>
            <a:r>
              <a:rPr lang="en-US" dirty="0"/>
              <a:t>Does the end justify the means?</a:t>
            </a:r>
          </a:p>
          <a:p>
            <a:r>
              <a:rPr lang="en-US" dirty="0"/>
              <a:t>Do Mitnick’s crime and subsequent success erode or support professional codes of ethics?</a:t>
            </a:r>
          </a:p>
          <a:p>
            <a:r>
              <a:rPr lang="en-US" dirty="0"/>
              <a:t>Should criminal hackers be exalted?</a:t>
            </a:r>
          </a:p>
          <a:p>
            <a:r>
              <a:rPr lang="en-US" dirty="0"/>
              <a:t>Would you hire a convicted criminal hacker?   Why or why not?</a:t>
            </a:r>
          </a:p>
          <a:p>
            <a:r>
              <a:rPr lang="en-US" dirty="0"/>
              <a:t>Have you engaged in social engineering to obtain something?</a:t>
            </a:r>
          </a:p>
          <a:p>
            <a:r>
              <a:rPr lang="en-US" dirty="0"/>
              <a:t>What consequences are there for violating our profession’s COE?  (</a:t>
            </a:r>
            <a:r>
              <a:rPr lang="en-US" dirty="0">
                <a:hlinkClick r:id="rId3"/>
              </a:rPr>
              <a:t>https://www.acm.org/code-of-ethics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1.1:  Contribute to society…</a:t>
            </a:r>
          </a:p>
          <a:p>
            <a:pPr lvl="1"/>
            <a:r>
              <a:rPr lang="en-US" dirty="0"/>
              <a:t>1.2: Avoid harm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967374"/>
      </p:ext>
    </p:extLst>
  </p:cSld>
  <p:clrMapOvr>
    <a:masterClrMapping/>
  </p:clrMapOvr>
</p:sld>
</file>

<file path=ppt/theme/theme1.xml><?xml version="1.0" encoding="utf-8"?>
<a:theme xmlns:a="http://schemas.openxmlformats.org/drawingml/2006/main" name="IS 340 Class Notes">
  <a:themeElements>
    <a:clrScheme name="IS 340 Class Notes 9">
      <a:dk1>
        <a:srgbClr val="000000"/>
      </a:dk1>
      <a:lt1>
        <a:srgbClr val="FFFFFF"/>
      </a:lt1>
      <a:dk2>
        <a:srgbClr val="800000"/>
      </a:dk2>
      <a:lt2>
        <a:srgbClr val="A0A0A0"/>
      </a:lt2>
      <a:accent1>
        <a:srgbClr val="FFFFFF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FFFF"/>
      </a:accent5>
      <a:accent6>
        <a:srgbClr val="0000E7"/>
      </a:accent6>
      <a:hlink>
        <a:srgbClr val="000000"/>
      </a:hlink>
      <a:folHlink>
        <a:srgbClr val="000000"/>
      </a:folHlink>
    </a:clrScheme>
    <a:fontScheme name="IS 340 Class Notes">
      <a:majorFont>
        <a:latin typeface="Bookman Old Style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66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66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IS 340 Class Not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0 Class Not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 340 Class Not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0 Class Not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0 Class Not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0 Class Not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0 Class Not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0 Class Notes 8">
        <a:dk1>
          <a:srgbClr val="000000"/>
        </a:dk1>
        <a:lt1>
          <a:srgbClr val="FFFFFF"/>
        </a:lt1>
        <a:dk2>
          <a:srgbClr val="FF0000"/>
        </a:dk2>
        <a:lt2>
          <a:srgbClr val="A0A0A0"/>
        </a:lt2>
        <a:accent1>
          <a:srgbClr val="FFFFFF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00E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0 Class Notes 9">
        <a:dk1>
          <a:srgbClr val="000000"/>
        </a:dk1>
        <a:lt1>
          <a:srgbClr val="FFFFFF"/>
        </a:lt1>
        <a:dk2>
          <a:srgbClr val="800000"/>
        </a:dk2>
        <a:lt2>
          <a:srgbClr val="A0A0A0"/>
        </a:lt2>
        <a:accent1>
          <a:srgbClr val="FFFFFF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00E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general_lecture_NU_template.potx" id="{17C6ADE8-05F4-4823-8BB7-37FB1F897614}" vid="{FC59D92A-61B1-4AE9-A794-A6AD3F30C0A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5655</TotalTime>
  <Words>933</Words>
  <Application>Microsoft Office PowerPoint</Application>
  <PresentationFormat>On-screen Show (4:3)</PresentationFormat>
  <Paragraphs>112</Paragraphs>
  <Slides>11</Slides>
  <Notes>11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Bookman Old Style</vt:lpstr>
      <vt:lpstr>Garamond</vt:lpstr>
      <vt:lpstr>Times New Roman</vt:lpstr>
      <vt:lpstr>Wingdings</vt:lpstr>
      <vt:lpstr>IS 340 Class Notes</vt:lpstr>
      <vt:lpstr>Fraud &amp; Social Engineering</vt:lpstr>
      <vt:lpstr>Topics</vt:lpstr>
      <vt:lpstr>Definitions</vt:lpstr>
      <vt:lpstr>Techniques</vt:lpstr>
      <vt:lpstr>Techniques, continued</vt:lpstr>
      <vt:lpstr>Case: Kevin Mitnick</vt:lpstr>
      <vt:lpstr>Access, Damage, Loss</vt:lpstr>
      <vt:lpstr>Where is He Now?</vt:lpstr>
      <vt:lpstr>Ethical Implications</vt:lpstr>
      <vt:lpstr>Resources for further review </vt:lpstr>
      <vt:lpstr>Now go and study</vt:lpstr>
    </vt:vector>
  </TitlesOfParts>
  <Manager>Mike Battig, PhD</Manager>
  <Company>Norwich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Resources &amp; Awareness</dc:title>
  <dc:subject>IA455_week-1</dc:subject>
  <dc:creator>M. E. Kabay, PhD, CISSP-ISSMP</dc:creator>
  <cp:keywords/>
  <dc:description>Updated</dc:description>
  <cp:lastModifiedBy>Mich Kabay</cp:lastModifiedBy>
  <cp:revision>65</cp:revision>
  <cp:lastPrinted>2000-03-28T00:08:39Z</cp:lastPrinted>
  <dcterms:created xsi:type="dcterms:W3CDTF">2020-08-24T17:29:51Z</dcterms:created>
  <dcterms:modified xsi:type="dcterms:W3CDTF">2021-02-05T19:58:25Z</dcterms:modified>
  <cp:category/>
</cp:coreProperties>
</file>