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7" r:id="rId2"/>
    <p:sldId id="599" r:id="rId3"/>
    <p:sldId id="601" r:id="rId4"/>
    <p:sldId id="606" r:id="rId5"/>
    <p:sldId id="609" r:id="rId6"/>
    <p:sldId id="608" r:id="rId7"/>
    <p:sldId id="607" r:id="rId8"/>
    <p:sldId id="604" r:id="rId9"/>
    <p:sldId id="610" r:id="rId10"/>
    <p:sldId id="578" r:id="rId1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3" autoAdjust="0"/>
    <p:restoredTop sz="95090" autoAdjust="0"/>
  </p:normalViewPr>
  <p:slideViewPr>
    <p:cSldViewPr>
      <p:cViewPr varScale="1">
        <p:scale>
          <a:sx n="83" d="100"/>
          <a:sy n="83" d="100"/>
        </p:scale>
        <p:origin x="869" y="53"/>
      </p:cViewPr>
      <p:guideLst/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anose="02020603050405020304" pitchFamily="18" charset="0"/>
              </a:defRPr>
            </a:lvl1pPr>
          </a:lstStyle>
          <a:p>
            <a:r>
              <a:rPr lang="fr-CA" altLang="en-US"/>
              <a:t>IS 340 Class Notes</a:t>
            </a:r>
            <a:endParaRPr lang="en-US" alt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anose="02020603050405020304" pitchFamily="18" charset="0"/>
              </a:defRPr>
            </a:lvl1pPr>
          </a:lstStyle>
          <a:p>
            <a:r>
              <a:rPr lang="fr-CA" altLang="en-US"/>
              <a:t>Copyright © 2004 M. E. Kabay</a:t>
            </a:r>
            <a:r>
              <a:rPr lang="fr-CA" altLang="en-US" i="0"/>
              <a:t>                             </a:t>
            </a:r>
            <a:fld id="{19C04FB9-2BC8-4509-BA3C-919775DB4B0A}" type="slidenum">
              <a:rPr lang="en-US" altLang="en-US" b="1" i="0"/>
              <a:pPr/>
              <a:t>‹#›</a:t>
            </a:fld>
            <a:r>
              <a:rPr lang="fr-CA" altLang="en-US" i="0"/>
              <a:t>                                              </a:t>
            </a:r>
            <a:r>
              <a:rPr lang="fr-CA" altLang="en-US"/>
              <a:t>All rights reserved.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5200">
              <a:defRPr sz="1300" b="0" i="1">
                <a:latin typeface="Garamond" panose="02020404030301010803" pitchFamily="18" charset="0"/>
              </a:defRPr>
            </a:lvl1pPr>
          </a:lstStyle>
          <a:p>
            <a:r>
              <a:rPr lang="en-US" altLang="en-US"/>
              <a:t>IS 340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72000"/>
            <a:ext cx="5038725" cy="43195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>
              <a:defRPr sz="1000" b="0" i="1">
                <a:latin typeface="Garamond" panose="02020404030301010803" pitchFamily="18" charset="0"/>
              </a:defRPr>
            </a:lvl1pPr>
          </a:lstStyle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B986DC00-A789-45E6-8D32-346CAE37631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64113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/>
              <a:t>Class 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F0EF9530-0AF5-4EC7-B574-2034744070C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450A42B2-C53B-4C01-92BD-C067533D2A6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2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19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10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34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4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9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Copyright © 2004 M. E. Kabay. All rights reserved.                                                                  Page </a:t>
            </a:r>
            <a:fld id="{66D00006-51DD-4EF7-921A-0893EACD9EF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37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09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20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30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33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6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6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29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1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82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fld id="{E936B9AD-8F1D-426A-A8DD-1FD602FA3DDE}" type="slidenum">
              <a:rPr lang="en-US" altLang="en-US" sz="1800"/>
              <a:pPr algn="l"/>
              <a:t>‹#›</a:t>
            </a:fld>
            <a:endParaRPr lang="en-US" altLang="en-US" sz="180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923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0" i="1" dirty="0"/>
              <a:t>Copyright © 2020 D. M. Zeedick.  All rights reserved.</a:t>
            </a:r>
          </a:p>
        </p:txBody>
      </p:sp>
      <p:pic>
        <p:nvPicPr>
          <p:cNvPr id="889866" name="Picture 10" descr="NWU_2c_stacked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ü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zeedick@norwi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on.disi.unitn.it/ibict/2019/readings/mandatory/08%20Zuckerman%20%E2%80%94%20QAnon%20and%20the%20Unreal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y4c385t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2819400"/>
          </a:xfrm>
        </p:spPr>
        <p:txBody>
          <a:bodyPr/>
          <a:lstStyle/>
          <a:p>
            <a:pPr algn="ctr"/>
            <a:r>
              <a:rPr lang="en-US" altLang="en-US" sz="8000" dirty="0"/>
              <a:t>Disinformation (DISINFO)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000" dirty="0"/>
              <a:t>IA455 – Contemporary Topics in IA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 dirty="0"/>
              <a:t>Lecture # 4 – 2020-09-14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/>
              <a:t>D. M. Zeedick, Ed.D., CISM, CBCP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/>
              <a:t>Professor of Information Security</a:t>
            </a:r>
            <a:br>
              <a:rPr lang="en-US" altLang="en-US" sz="2000" dirty="0"/>
            </a:br>
            <a:r>
              <a:rPr lang="en-US" altLang="en-US" sz="2000" dirty="0"/>
              <a:t>School of Cybersecurity, Data Science &amp; Computing</a:t>
            </a:r>
            <a:br>
              <a:rPr lang="en-US" altLang="en-US" sz="2000" dirty="0"/>
            </a:br>
            <a:r>
              <a:rPr lang="en-US" altLang="en-US" sz="2000" dirty="0"/>
              <a:t>Norwich University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>
                <a:hlinkClick r:id="rId3"/>
              </a:rPr>
              <a:t>mailto:dzeedick@norwich.edu</a:t>
            </a:r>
            <a:endParaRPr lang="en-US" altLang="en-US" sz="2000" dirty="0"/>
          </a:p>
        </p:txBody>
      </p:sp>
    </p:spTree>
  </p:cSld>
  <p:clrMapOvr>
    <a:masterClrMapping/>
  </p:clrMapOvr>
  <p:transition advTm="23262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altLang="en-US" sz="8000" dirty="0"/>
              <a:t>Now go and study</a:t>
            </a:r>
          </a:p>
        </p:txBody>
      </p:sp>
    </p:spTree>
  </p:cSld>
  <p:clrMapOvr>
    <a:masterClrMapping/>
  </p:clrMapOvr>
  <p:transition advTm="4643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Topics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altLang="en-US" dirty="0"/>
              <a:t>Definitions</a:t>
            </a:r>
          </a:p>
          <a:p>
            <a:pPr marL="285750" indent="-285750"/>
            <a:r>
              <a:rPr lang="en-US" altLang="en-US" baseline="0" dirty="0"/>
              <a:t>Case: QAnon</a:t>
            </a:r>
          </a:p>
          <a:p>
            <a:pPr marL="285750" indent="-285750"/>
            <a:r>
              <a:rPr lang="en-US" altLang="en-US" dirty="0"/>
              <a:t>Social Media Spread</a:t>
            </a:r>
          </a:p>
          <a:p>
            <a:pPr marL="285750" indent="-285750"/>
            <a:r>
              <a:rPr lang="en-US" altLang="en-US" dirty="0" err="1"/>
              <a:t>Qanon</a:t>
            </a:r>
            <a:r>
              <a:rPr lang="en-US" altLang="en-US" dirty="0"/>
              <a:t> Symbols</a:t>
            </a:r>
          </a:p>
          <a:p>
            <a:pPr marL="285750" indent="-285750"/>
            <a:r>
              <a:rPr lang="en-US" altLang="en-US" dirty="0"/>
              <a:t>Influence</a:t>
            </a:r>
          </a:p>
          <a:p>
            <a:pPr marL="285750" indent="-285750"/>
            <a:r>
              <a:rPr lang="en-US" altLang="en-US" dirty="0"/>
              <a:t>Questions for Consideration</a:t>
            </a:r>
          </a:p>
          <a:p>
            <a:pPr marL="285750" indent="-285750"/>
            <a:r>
              <a:rPr lang="en-US" altLang="en-US" dirty="0"/>
              <a:t>Resource for further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0"/>
    </mc:Choice>
    <mc:Fallback xmlns="">
      <p:transition spd="slow" advTm="318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5D97-AE04-461A-9DAF-1DA889561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06286"/>
            <a:ext cx="7162800" cy="4648200"/>
          </a:xfrm>
        </p:spPr>
        <p:txBody>
          <a:bodyPr/>
          <a:lstStyle/>
          <a:p>
            <a:r>
              <a:rPr lang="en-US" dirty="0"/>
              <a:t>Misinformation</a:t>
            </a:r>
          </a:p>
          <a:p>
            <a:pPr lvl="1"/>
            <a:r>
              <a:rPr lang="en-US" dirty="0"/>
              <a:t> Incorrect information</a:t>
            </a:r>
          </a:p>
          <a:p>
            <a:pPr lvl="1"/>
            <a:r>
              <a:rPr lang="en-US" dirty="0"/>
              <a:t> Thoughts informed by a misinterpretation of the facts</a:t>
            </a:r>
          </a:p>
          <a:p>
            <a:r>
              <a:rPr lang="en-US" dirty="0"/>
              <a:t>DISINFORMATION</a:t>
            </a:r>
          </a:p>
          <a:p>
            <a:pPr lvl="1"/>
            <a:r>
              <a:rPr lang="en-US" dirty="0"/>
              <a:t> Data intended to deceive </a:t>
            </a:r>
          </a:p>
          <a:p>
            <a:pPr lvl="1"/>
            <a:r>
              <a:rPr lang="en-US" dirty="0"/>
              <a:t> Information intended to guide popular thought away from facts</a:t>
            </a:r>
          </a:p>
          <a:p>
            <a:pPr lvl="1"/>
            <a:r>
              <a:rPr lang="en-US" dirty="0"/>
              <a:t> Purpose is to lead into a state of belief in the seemingly ‘accurate’ reports</a:t>
            </a:r>
          </a:p>
          <a:p>
            <a:pPr lvl="1"/>
            <a:r>
              <a:rPr lang="en-US" dirty="0"/>
              <a:t>A form of misinformation</a:t>
            </a:r>
          </a:p>
          <a:p>
            <a:pPr lvl="1"/>
            <a:r>
              <a:rPr lang="en-US" dirty="0"/>
              <a:t>A form of propaganda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7668B-56A9-4CEA-86A7-2D2ECA29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32026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72"/>
    </mc:Choice>
    <mc:Fallback xmlns="">
      <p:transition spd="slow" advTm="869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869D-5375-4B94-AD18-D787B6DC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QANON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347A-692A-45B6-B7D9-B631B341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4648200"/>
          </a:xfrm>
        </p:spPr>
        <p:txBody>
          <a:bodyPr/>
          <a:lstStyle/>
          <a:p>
            <a:r>
              <a:rPr lang="en-US" sz="2000" dirty="0"/>
              <a:t>Far-right wing fringe culture </a:t>
            </a:r>
          </a:p>
          <a:p>
            <a:r>
              <a:rPr lang="en-US" sz="2000" dirty="0"/>
              <a:t>Initial conspiracy theory is that Donald Trump is conducting a secret war with Satan-worshipping pedophiles and human trafficking</a:t>
            </a:r>
          </a:p>
          <a:p>
            <a:r>
              <a:rPr lang="en-US" sz="2000" dirty="0"/>
              <a:t>Endgame will punish participants including the guilty Democrats like Hillary Clinton</a:t>
            </a:r>
          </a:p>
          <a:p>
            <a:r>
              <a:rPr lang="en-US" sz="2000" dirty="0"/>
              <a:t>Established(?) in 2016</a:t>
            </a:r>
          </a:p>
          <a:p>
            <a:r>
              <a:rPr lang="en-US" sz="2000" dirty="0"/>
              <a:t>Movement gaining more notoriety as 2020 presidential election nears</a:t>
            </a:r>
          </a:p>
          <a:p>
            <a:r>
              <a:rPr lang="en-US" sz="2000" dirty="0"/>
              <a:t>Why Q?  Hints to a “Q” security clearance issued by the US Department of Energy for access to restricted, usually nuclear, classified information.</a:t>
            </a:r>
          </a:p>
          <a:p>
            <a:pPr lvl="1"/>
            <a:r>
              <a:rPr lang="en-US" sz="2000" dirty="0"/>
              <a:t>Prominent </a:t>
            </a:r>
            <a:r>
              <a:rPr lang="en-US" sz="2000" dirty="0" err="1"/>
              <a:t>Qanon</a:t>
            </a:r>
            <a:r>
              <a:rPr lang="en-US" sz="2000" dirty="0"/>
              <a:t> poster’s handle included “Q Clearance”</a:t>
            </a:r>
          </a:p>
          <a:p>
            <a:pPr lvl="1"/>
            <a:r>
              <a:rPr lang="en-US" sz="2000" dirty="0" err="1"/>
              <a:t>Qanon</a:t>
            </a:r>
            <a:r>
              <a:rPr lang="en-US" sz="2000" dirty="0"/>
              <a:t> members are most likely NOT cleared at all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834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F160-F2AB-449C-98AB-DF5F4BB6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C535-76D8-4F1D-9742-EAB86C2B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24000"/>
            <a:ext cx="7162800" cy="4648200"/>
          </a:xfrm>
        </p:spPr>
        <p:txBody>
          <a:bodyPr/>
          <a:lstStyle/>
          <a:p>
            <a:r>
              <a:rPr lang="en-US" dirty="0"/>
              <a:t>Social media influence and reaction</a:t>
            </a:r>
          </a:p>
          <a:p>
            <a:pPr lvl="1"/>
            <a:r>
              <a:rPr lang="en-US" dirty="0"/>
              <a:t>Facebook has deleted/banned some </a:t>
            </a:r>
            <a:r>
              <a:rPr lang="en-US" dirty="0" err="1"/>
              <a:t>Qanon</a:t>
            </a:r>
            <a:r>
              <a:rPr lang="en-US" dirty="0"/>
              <a:t> content, but not all </a:t>
            </a:r>
          </a:p>
          <a:p>
            <a:pPr lvl="2"/>
            <a:r>
              <a:rPr lang="en-US" dirty="0"/>
              <a:t>Perhaps too many to delete all or find all(?)</a:t>
            </a:r>
          </a:p>
          <a:p>
            <a:pPr lvl="1"/>
            <a:r>
              <a:rPr lang="en-US" dirty="0"/>
              <a:t>News about “the Storm” and “the Awakening” that is coming including the “Deep State” arrests of prominent people not supporting Donald Trump (Comey, Clinton, Obama, military leaders)</a:t>
            </a:r>
          </a:p>
          <a:p>
            <a:pPr lvl="1"/>
            <a:r>
              <a:rPr lang="en-US" dirty="0"/>
              <a:t>Unfounded in truth or facts but believed by members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7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B236-ACDE-4A5A-B2B8-CCFEEACD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QAnon Symbols</a:t>
            </a:r>
          </a:p>
        </p:txBody>
      </p:sp>
      <p:pic>
        <p:nvPicPr>
          <p:cNvPr id="2050" name="Picture 2" descr="Picture of a snake in the shape of a letter Q and the slogan &quot;where we go one we go all&quot;">
            <a:extLst>
              <a:ext uri="{FF2B5EF4-FFF2-40B4-BE49-F238E27FC236}">
                <a16:creationId xmlns:a16="http://schemas.microsoft.com/office/drawing/2014/main" id="{0AEAEA2E-2E0A-4690-9D3C-B32A31D56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67246"/>
            <a:ext cx="36575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Qanon? A guide to the conspiracy theory taking hold among Trump  supporters">
            <a:extLst>
              <a:ext uri="{FF2B5EF4-FFF2-40B4-BE49-F238E27FC236}">
                <a16:creationId xmlns:a16="http://schemas.microsoft.com/office/drawing/2014/main" id="{A1370FBE-8ABC-454F-9F4D-88CE7217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483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Anon conspiracy theory: What is it, how connected to Trump, Twitter">
            <a:extLst>
              <a:ext uri="{FF2B5EF4-FFF2-40B4-BE49-F238E27FC236}">
                <a16:creationId xmlns:a16="http://schemas.microsoft.com/office/drawing/2014/main" id="{51973056-69A9-4FC9-A11B-14D9B0F2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x5 inch Oval Qanon Follow The WHITE RABBIT Sticker q anon | Etsy">
            <a:extLst>
              <a:ext uri="{FF2B5EF4-FFF2-40B4-BE49-F238E27FC236}">
                <a16:creationId xmlns:a16="http://schemas.microsoft.com/office/drawing/2014/main" id="{DEBAA4AB-DD24-49AD-9682-D22B697D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68" y="2223473"/>
            <a:ext cx="1836185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en Does Belief in Conspiracy Theories Become Legal Insanity? - InsideHook">
            <a:extLst>
              <a:ext uri="{FF2B5EF4-FFF2-40B4-BE49-F238E27FC236}">
                <a16:creationId xmlns:a16="http://schemas.microsoft.com/office/drawing/2014/main" id="{447D7C17-9DDD-447E-96A8-3D385FC6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9" y="4114800"/>
            <a:ext cx="194768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1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78AC-5EFD-4D80-A10C-88764171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162800" cy="1143000"/>
          </a:xfrm>
        </p:spPr>
        <p:txBody>
          <a:bodyPr/>
          <a:lstStyle/>
          <a:p>
            <a:r>
              <a:rPr lang="en-US" dirty="0"/>
              <a:t>Influence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0A2F6-F9EB-4B2C-931C-F7E06E93A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610600" cy="5334000"/>
          </a:xfrm>
        </p:spPr>
        <p:txBody>
          <a:bodyPr/>
          <a:lstStyle/>
          <a:p>
            <a:r>
              <a:rPr lang="en-US" sz="2000" dirty="0" err="1"/>
              <a:t>QAnon’s</a:t>
            </a:r>
            <a:r>
              <a:rPr lang="en-US" sz="2000" dirty="0"/>
              <a:t> action effect on the current political climate</a:t>
            </a:r>
          </a:p>
          <a:p>
            <a:pPr lvl="1"/>
            <a:r>
              <a:rPr lang="en-US" sz="2000" dirty="0"/>
              <a:t>Media gives them press  </a:t>
            </a:r>
          </a:p>
          <a:p>
            <a:pPr lvl="1"/>
            <a:r>
              <a:rPr lang="en-US" sz="2000" dirty="0"/>
              <a:t>Pres. Trump states “they like him” (showing tacit credence to their cause)</a:t>
            </a:r>
          </a:p>
          <a:p>
            <a:pPr lvl="1"/>
            <a:r>
              <a:rPr lang="en-US" sz="2000" dirty="0"/>
              <a:t>While reported as conspiracy theorists, fringe, out-of-touch, QAnon receives coverage</a:t>
            </a:r>
          </a:p>
          <a:p>
            <a:pPr lvl="1"/>
            <a:r>
              <a:rPr lang="en-US" sz="2000" dirty="0"/>
              <a:t>Potential damage by QAnon </a:t>
            </a:r>
          </a:p>
          <a:p>
            <a:pPr lvl="2"/>
            <a:r>
              <a:rPr lang="en-US" sz="2000" dirty="0"/>
              <a:t>Election influence (negative)</a:t>
            </a:r>
          </a:p>
          <a:p>
            <a:pPr lvl="2"/>
            <a:r>
              <a:rPr lang="en-US" sz="2000" dirty="0"/>
              <a:t>Fear mongering</a:t>
            </a:r>
          </a:p>
          <a:p>
            <a:pPr lvl="2"/>
            <a:r>
              <a:rPr lang="en-US" sz="2000" dirty="0"/>
              <a:t>Untruths becoming accepted facts  </a:t>
            </a:r>
          </a:p>
          <a:p>
            <a:pPr lvl="2"/>
            <a:r>
              <a:rPr lang="en-US" sz="2000" dirty="0"/>
              <a:t>Division</a:t>
            </a:r>
          </a:p>
          <a:p>
            <a:pPr lvl="2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491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1A8E-E4B5-4B81-9822-4532B944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1109"/>
            <a:ext cx="7162800" cy="1143000"/>
          </a:xfrm>
        </p:spPr>
        <p:txBody>
          <a:bodyPr/>
          <a:lstStyle/>
          <a:p>
            <a:r>
              <a:rPr lang="en-US" dirty="0"/>
              <a:t>Questions for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3AC3-2499-4997-B2EE-27F88C20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04109"/>
            <a:ext cx="7848600" cy="4648200"/>
          </a:xfrm>
        </p:spPr>
        <p:txBody>
          <a:bodyPr/>
          <a:lstStyle/>
          <a:p>
            <a:r>
              <a:rPr lang="en-US" sz="1800" dirty="0"/>
              <a:t>Does the media coverage of QAnon give them positive credibility?  Why or why not?</a:t>
            </a:r>
          </a:p>
          <a:p>
            <a:r>
              <a:rPr lang="en-US" sz="1800" dirty="0"/>
              <a:t>Does QAnon need to be shut down by authorities?</a:t>
            </a:r>
          </a:p>
          <a:p>
            <a:r>
              <a:rPr lang="en-US" sz="1800" dirty="0"/>
              <a:t>Does their cause fall under the First Amendment?</a:t>
            </a:r>
          </a:p>
          <a:p>
            <a:pPr lvl="1"/>
            <a:r>
              <a:rPr lang="en-US" sz="1800" dirty="0"/>
              <a:t>What kind of speech does QAnon engage in? </a:t>
            </a:r>
          </a:p>
          <a:p>
            <a:pPr lvl="2"/>
            <a:r>
              <a:rPr lang="en-US" sz="1800" dirty="0"/>
              <a:t>Is this type of speech protected speech?  Explain.</a:t>
            </a:r>
          </a:p>
          <a:p>
            <a:r>
              <a:rPr lang="en-US" sz="1800" dirty="0"/>
              <a:t>Does QAnon pose a threat to the 2020 presidential election?  Explain.</a:t>
            </a:r>
          </a:p>
          <a:p>
            <a:r>
              <a:rPr lang="en-US" sz="1800" dirty="0"/>
              <a:t>What value does QAnon add to the current political climate?  Why?</a:t>
            </a:r>
          </a:p>
          <a:p>
            <a:r>
              <a:rPr lang="en-US" sz="1800" dirty="0"/>
              <a:t>How does QAnon gain traction in society?</a:t>
            </a:r>
          </a:p>
          <a:p>
            <a:r>
              <a:rPr lang="en-US" sz="1800" dirty="0"/>
              <a:t>How can we, as security professionals, stop or limit the amount of disinformation touted on the internet?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USE THESE QUESTIONS TO FORM YOUR ANSWERS IN OUR DISCUSSION FORUM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096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921C-35FA-4072-9B79-330110C3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162800" cy="1143000"/>
          </a:xfrm>
        </p:spPr>
        <p:txBody>
          <a:bodyPr/>
          <a:lstStyle/>
          <a:p>
            <a:r>
              <a:rPr lang="en-US" dirty="0"/>
              <a:t>Resource for Further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9EB0F-7302-4D2F-B008-8721849C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162800" cy="4648200"/>
          </a:xfrm>
        </p:spPr>
        <p:txBody>
          <a:bodyPr/>
          <a:lstStyle/>
          <a:p>
            <a:r>
              <a:rPr lang="en-US" dirty="0"/>
              <a:t>QAnon and the Emergence of the Unreal</a:t>
            </a:r>
          </a:p>
          <a:p>
            <a:pPr lvl="1"/>
            <a:r>
              <a:rPr lang="en-US" dirty="0"/>
              <a:t>Downloads PDF file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https://tinyurl.com/y4c385tb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64114"/>
      </p:ext>
    </p:extLst>
  </p:cSld>
  <p:clrMapOvr>
    <a:masterClrMapping/>
  </p:clrMapOvr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neral_lecture_NU_template.potx" id="{17C6ADE8-05F4-4823-8BB7-37FB1F897614}" vid="{FC59D92A-61B1-4AE9-A794-A6AD3F30C0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6382</TotalTime>
  <Words>657</Words>
  <Application>Microsoft Office PowerPoint</Application>
  <PresentationFormat>On-screen Show (4:3)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Bookman Old Style</vt:lpstr>
      <vt:lpstr>Garamond</vt:lpstr>
      <vt:lpstr>Times New Roman</vt:lpstr>
      <vt:lpstr>Wingdings</vt:lpstr>
      <vt:lpstr>IS 340 Class Notes</vt:lpstr>
      <vt:lpstr>Disinformation (DISINFO)</vt:lpstr>
      <vt:lpstr>Topics</vt:lpstr>
      <vt:lpstr>Definitions</vt:lpstr>
      <vt:lpstr>Case: QANON</vt:lpstr>
      <vt:lpstr>Social Media Spread</vt:lpstr>
      <vt:lpstr>QAnon Symbols</vt:lpstr>
      <vt:lpstr>Influence</vt:lpstr>
      <vt:lpstr>Questions for Consideration</vt:lpstr>
      <vt:lpstr>Resource for Further Review</vt:lpstr>
      <vt:lpstr>Now go and study</vt:lpstr>
    </vt:vector>
  </TitlesOfParts>
  <Manager>Mike Battig,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&amp; Awareness</dc:title>
  <dc:subject>IA455_week-1</dc:subject>
  <dc:creator>M. E. Kabay, PhD, CISSP-ISSMP</dc:creator>
  <cp:keywords/>
  <dc:description>Updated</dc:description>
  <cp:lastModifiedBy>Mich Kabay</cp:lastModifiedBy>
  <cp:revision>89</cp:revision>
  <cp:lastPrinted>2000-03-28T00:08:39Z</cp:lastPrinted>
  <dcterms:created xsi:type="dcterms:W3CDTF">2020-08-24T17:29:51Z</dcterms:created>
  <dcterms:modified xsi:type="dcterms:W3CDTF">2021-02-05T19:58:30Z</dcterms:modified>
  <cp:category/>
</cp:coreProperties>
</file>