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92"/>
  </p:notesMasterIdLst>
  <p:handoutMasterIdLst>
    <p:handoutMasterId r:id="rId93"/>
  </p:handoutMasterIdLst>
  <p:sldIdLst>
    <p:sldId id="257" r:id="rId2"/>
    <p:sldId id="659" r:id="rId3"/>
    <p:sldId id="634" r:id="rId4"/>
    <p:sldId id="635" r:id="rId5"/>
    <p:sldId id="639" r:id="rId6"/>
    <p:sldId id="720" r:id="rId7"/>
    <p:sldId id="721" r:id="rId8"/>
    <p:sldId id="722" r:id="rId9"/>
    <p:sldId id="723" r:id="rId10"/>
    <p:sldId id="724" r:id="rId11"/>
    <p:sldId id="725" r:id="rId12"/>
    <p:sldId id="726" r:id="rId13"/>
    <p:sldId id="727" r:id="rId14"/>
    <p:sldId id="647" r:id="rId15"/>
    <p:sldId id="729" r:id="rId16"/>
    <p:sldId id="732" r:id="rId17"/>
    <p:sldId id="733" r:id="rId18"/>
    <p:sldId id="734" r:id="rId19"/>
    <p:sldId id="730" r:id="rId20"/>
    <p:sldId id="731" r:id="rId21"/>
    <p:sldId id="747" r:id="rId22"/>
    <p:sldId id="736" r:id="rId23"/>
    <p:sldId id="737" r:id="rId24"/>
    <p:sldId id="739" r:id="rId25"/>
    <p:sldId id="741" r:id="rId26"/>
    <p:sldId id="742" r:id="rId27"/>
    <p:sldId id="743" r:id="rId28"/>
    <p:sldId id="744" r:id="rId29"/>
    <p:sldId id="745" r:id="rId30"/>
    <p:sldId id="746" r:id="rId31"/>
    <p:sldId id="749" r:id="rId32"/>
    <p:sldId id="748" r:id="rId33"/>
    <p:sldId id="652" r:id="rId34"/>
    <p:sldId id="735" r:id="rId35"/>
    <p:sldId id="653" r:id="rId36"/>
    <p:sldId id="661" r:id="rId37"/>
    <p:sldId id="662" r:id="rId38"/>
    <p:sldId id="663" r:id="rId39"/>
    <p:sldId id="664" r:id="rId40"/>
    <p:sldId id="665" r:id="rId41"/>
    <p:sldId id="666" r:id="rId42"/>
    <p:sldId id="667" r:id="rId43"/>
    <p:sldId id="669" r:id="rId44"/>
    <p:sldId id="670" r:id="rId45"/>
    <p:sldId id="671" r:id="rId46"/>
    <p:sldId id="672" r:id="rId47"/>
    <p:sldId id="673" r:id="rId48"/>
    <p:sldId id="675" r:id="rId49"/>
    <p:sldId id="676" r:id="rId50"/>
    <p:sldId id="674" r:id="rId51"/>
    <p:sldId id="677" r:id="rId52"/>
    <p:sldId id="678" r:id="rId53"/>
    <p:sldId id="681" r:id="rId54"/>
    <p:sldId id="682" r:id="rId55"/>
    <p:sldId id="684" r:id="rId56"/>
    <p:sldId id="695" r:id="rId57"/>
    <p:sldId id="685" r:id="rId58"/>
    <p:sldId id="686" r:id="rId59"/>
    <p:sldId id="687" r:id="rId60"/>
    <p:sldId id="751" r:id="rId61"/>
    <p:sldId id="688" r:id="rId62"/>
    <p:sldId id="689" r:id="rId63"/>
    <p:sldId id="690" r:id="rId64"/>
    <p:sldId id="691" r:id="rId65"/>
    <p:sldId id="692" r:id="rId66"/>
    <p:sldId id="693" r:id="rId67"/>
    <p:sldId id="694" r:id="rId68"/>
    <p:sldId id="750" r:id="rId69"/>
    <p:sldId id="697" r:id="rId70"/>
    <p:sldId id="698" r:id="rId71"/>
    <p:sldId id="699" r:id="rId72"/>
    <p:sldId id="700" r:id="rId73"/>
    <p:sldId id="701" r:id="rId74"/>
    <p:sldId id="702" r:id="rId75"/>
    <p:sldId id="704" r:id="rId76"/>
    <p:sldId id="705" r:id="rId77"/>
    <p:sldId id="706" r:id="rId78"/>
    <p:sldId id="707" r:id="rId79"/>
    <p:sldId id="708" r:id="rId80"/>
    <p:sldId id="709" r:id="rId81"/>
    <p:sldId id="710" r:id="rId82"/>
    <p:sldId id="711" r:id="rId83"/>
    <p:sldId id="713" r:id="rId84"/>
    <p:sldId id="714" r:id="rId85"/>
    <p:sldId id="715" r:id="rId86"/>
    <p:sldId id="716" r:id="rId87"/>
    <p:sldId id="752" r:id="rId88"/>
    <p:sldId id="753" r:id="rId89"/>
    <p:sldId id="717" r:id="rId90"/>
    <p:sldId id="718" r:id="rId91"/>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CC0000"/>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howGuides="1">
      <p:cViewPr>
        <p:scale>
          <a:sx n="75" d="100"/>
          <a:sy n="75" d="100"/>
        </p:scale>
        <p:origin x="-2832"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2" d="100"/>
          <a:sy n="82" d="100"/>
        </p:scale>
        <p:origin x="-31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42913"/>
            <a:ext cx="7010400" cy="220662"/>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ctr" defTabSz="881063">
              <a:defRPr sz="1200" b="0" i="1">
                <a:latin typeface="Times New Roman" charset="0"/>
              </a:defRPr>
            </a:lvl1pPr>
          </a:lstStyle>
          <a:p>
            <a:r>
              <a:rPr lang="fr-CA" smtClean="0"/>
              <a:t>MSIA GI512 CLASS NOTES</a:t>
            </a:r>
            <a:endParaRPr lang="en-US" dirty="0"/>
          </a:p>
        </p:txBody>
      </p:sp>
      <p:sp>
        <p:nvSpPr>
          <p:cNvPr id="503812" name="Rectangle 4"/>
          <p:cNvSpPr>
            <a:spLocks noGrp="1" noChangeArrowheads="1"/>
          </p:cNvSpPr>
          <p:nvPr>
            <p:ph type="ftr" sz="quarter" idx="2"/>
          </p:nvPr>
        </p:nvSpPr>
        <p:spPr bwMode="auto">
          <a:xfrm>
            <a:off x="0" y="8632825"/>
            <a:ext cx="7010400" cy="442913"/>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ctr" defTabSz="881063">
              <a:defRPr sz="1200" b="0" i="1">
                <a:latin typeface="Times New Roman" charset="0"/>
              </a:defRPr>
            </a:lvl1pPr>
          </a:lstStyle>
          <a:p>
            <a:r>
              <a:rPr lang="fr-CA" dirty="0"/>
              <a:t>Copyright © </a:t>
            </a:r>
            <a:r>
              <a:rPr lang="fr-CA" dirty="0" smtClean="0"/>
              <a:t>2009 </a:t>
            </a:r>
            <a:r>
              <a:rPr lang="fr-CA" dirty="0"/>
              <a:t>M. E. Kabay                             </a:t>
            </a:r>
            <a:fld id="{BAECF5FE-D226-447C-9C4A-DA824A0E6A05}" type="slidenum">
              <a:rPr lang="en-US"/>
              <a:pPr/>
              <a:t>‹#›</a:t>
            </a:fld>
            <a:r>
              <a:rPr lang="fr-CA" dirty="0"/>
              <a:t>                                              All </a:t>
            </a:r>
            <a:r>
              <a:rPr lang="fr-CA" dirty="0" err="1"/>
              <a:t>rights</a:t>
            </a:r>
            <a:r>
              <a:rPr lang="fr-CA" dirty="0"/>
              <a:t> </a:t>
            </a:r>
            <a:r>
              <a:rPr lang="fr-CA" dirty="0" err="1"/>
              <a:t>reserved</a:t>
            </a:r>
            <a:r>
              <a:rPr lang="fr-CA" dirty="0"/>
              <a:t>.</a:t>
            </a:r>
            <a:endParaRPr lang="en-US" dirty="0"/>
          </a:p>
        </p:txBody>
      </p:sp>
    </p:spTree>
    <p:extLst>
      <p:ext uri="{BB962C8B-B14F-4D97-AF65-F5344CB8AC3E}">
        <p14:creationId xmlns:p14="http://schemas.microsoft.com/office/powerpoint/2010/main" val="1187216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168400" y="231775"/>
            <a:ext cx="4673600" cy="231775"/>
          </a:xfrm>
          <a:prstGeom prst="rect">
            <a:avLst/>
          </a:prstGeom>
          <a:noFill/>
          <a:ln w="12700">
            <a:noFill/>
            <a:miter lim="800000"/>
            <a:headEnd type="none" w="sm" len="sm"/>
            <a:tailEnd type="none" w="sm" len="sm"/>
          </a:ln>
          <a:effectLst/>
        </p:spPr>
        <p:txBody>
          <a:bodyPr vert="horz" wrap="square" lIns="93172" tIns="46586" rIns="93172" bIns="46586" numCol="1" anchor="t" anchorCtr="0" compatLnSpc="1">
            <a:prstTxWarp prst="textNoShape">
              <a:avLst/>
            </a:prstTxWarp>
          </a:bodyPr>
          <a:lstStyle>
            <a:lvl1pPr algn="ctr" defTabSz="931863">
              <a:defRPr sz="1300" b="0" i="1">
                <a:latin typeface="Garamond" pitchFamily="18" charset="0"/>
              </a:defRPr>
            </a:lvl1pPr>
          </a:lstStyle>
          <a:p>
            <a:r>
              <a:rPr lang="en-US" smtClean="0"/>
              <a:t>MSIA GI512 CLASS NOTES</a:t>
            </a:r>
            <a:endParaRPr lang="en-US"/>
          </a:p>
        </p:txBody>
      </p:sp>
      <p:sp>
        <p:nvSpPr>
          <p:cNvPr id="512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090613" y="4416425"/>
            <a:ext cx="4829175" cy="4181475"/>
          </a:xfrm>
          <a:prstGeom prst="rect">
            <a:avLst/>
          </a:prstGeom>
          <a:noFill/>
          <a:ln w="12700">
            <a:solidFill>
              <a:schemeClr val="bg1"/>
            </a:solidFill>
            <a:miter lim="800000"/>
            <a:headEnd type="none" w="sm" len="sm"/>
            <a:tailEnd type="none" w="sm" len="sm"/>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24228775"/>
      </p:ext>
    </p:extLst>
  </p:cSld>
  <p:clrMap bg1="lt1" tx1="dk1" bg2="lt2" tx2="dk2" accent1="accent1" accent2="accent2" accent3="accent3" accent4="accent4" accent5="accent5" accent6="accent6" hlink="hlink" folHlink="folHlink"/>
  <p:hf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ftr" sz="quarter" idx="4"/>
          </p:nvPr>
        </p:nvSpPr>
        <p:spPr>
          <a:xfrm>
            <a:off x="1090613" y="8832850"/>
            <a:ext cx="4829175" cy="231775"/>
          </a:xfrm>
          <a:prstGeom prst="rect">
            <a:avLst/>
          </a:prstGeom>
          <a:ln/>
        </p:spPr>
        <p:txBody>
          <a:bodyPr/>
          <a:lstStyle/>
          <a:p>
            <a:r>
              <a:rPr lang="en-US" sz="1200" b="0" dirty="0">
                <a:latin typeface="Garamond" pitchFamily="18" charset="0"/>
              </a:rPr>
              <a:t>Copyright © </a:t>
            </a:r>
            <a:r>
              <a:rPr lang="en-US" sz="1200" b="0" dirty="0" smtClean="0">
                <a:latin typeface="Garamond" pitchFamily="18" charset="0"/>
              </a:rPr>
              <a:t>2009 </a:t>
            </a:r>
            <a:r>
              <a:rPr lang="en-US" sz="1200" b="0" dirty="0">
                <a:latin typeface="Garamond" pitchFamily="18" charset="0"/>
              </a:rPr>
              <a:t>M. E. Kabay.   </a:t>
            </a:r>
            <a:r>
              <a:rPr lang="en-US" sz="1200" b="0" dirty="0" smtClean="0">
                <a:latin typeface="Garamond" pitchFamily="18" charset="0"/>
              </a:rPr>
              <a:t>       </a:t>
            </a:r>
            <a:fld id="{A20DE11D-3DC3-4040-A8FC-E6A34FE48AE6}" type="slidenum">
              <a:rPr lang="en-US" sz="1200" b="0" smtClean="0">
                <a:latin typeface="Garamond" pitchFamily="18" charset="0"/>
              </a:rPr>
              <a:pPr/>
              <a:t>1</a:t>
            </a:fld>
            <a:r>
              <a:rPr lang="en-US" sz="1200" b="0" dirty="0" smtClean="0">
                <a:latin typeface="Garamond" pitchFamily="18" charset="0"/>
              </a:rPr>
              <a:t>                         </a:t>
            </a:r>
            <a:r>
              <a:rPr lang="en-US" sz="1200" b="0" dirty="0">
                <a:latin typeface="Garamond" pitchFamily="18" charset="0"/>
              </a:rPr>
              <a:t>All rights reserved.</a:t>
            </a:r>
          </a:p>
        </p:txBody>
      </p:sp>
      <p:grpSp>
        <p:nvGrpSpPr>
          <p:cNvPr id="9225" name="Group 9"/>
          <p:cNvGrpSpPr>
            <a:grpSpLocks noChangeAspect="1"/>
          </p:cNvGrpSpPr>
          <p:nvPr/>
        </p:nvGrpSpPr>
        <p:grpSpPr bwMode="auto">
          <a:xfrm>
            <a:off x="1241425" y="2139950"/>
            <a:ext cx="4522788" cy="6418263"/>
            <a:chOff x="816" y="1728"/>
            <a:chExt cx="2802" cy="3936"/>
          </a:xfrm>
        </p:grpSpPr>
        <p:pic>
          <p:nvPicPr>
            <p:cNvPr id="9221" name="Picture 5" descr="E:\ATOMICTANGERINE\Admin\LOGO\Tangerinetilefade.gif"/>
            <p:cNvPicPr>
              <a:picLocks noChangeAspect="1" noChangeArrowheads="1"/>
            </p:cNvPicPr>
            <p:nvPr/>
          </p:nvPicPr>
          <p:blipFill>
            <a:blip r:embed="rId3"/>
            <a:srcRect/>
            <a:stretch>
              <a:fillRect/>
            </a:stretch>
          </p:blipFill>
          <p:spPr bwMode="auto">
            <a:xfrm>
              <a:off x="816" y="3696"/>
              <a:ext cx="1410" cy="1968"/>
            </a:xfrm>
            <a:prstGeom prst="rect">
              <a:avLst/>
            </a:prstGeom>
            <a:noFill/>
          </p:spPr>
        </p:pic>
        <p:pic>
          <p:nvPicPr>
            <p:cNvPr id="9222" name="Picture 6" descr="E:\ATOMICTANGERINE\Admin\LOGO\Tangerinetilefade.gif"/>
            <p:cNvPicPr>
              <a:picLocks noChangeAspect="1" noChangeArrowheads="1"/>
            </p:cNvPicPr>
            <p:nvPr/>
          </p:nvPicPr>
          <p:blipFill>
            <a:blip r:embed="rId3"/>
            <a:srcRect/>
            <a:stretch>
              <a:fillRect/>
            </a:stretch>
          </p:blipFill>
          <p:spPr bwMode="auto">
            <a:xfrm>
              <a:off x="2208" y="3696"/>
              <a:ext cx="1410" cy="1968"/>
            </a:xfrm>
            <a:prstGeom prst="rect">
              <a:avLst/>
            </a:prstGeom>
            <a:noFill/>
          </p:spPr>
        </p:pic>
        <p:pic>
          <p:nvPicPr>
            <p:cNvPr id="9223" name="Picture 7" descr="E:\ATOMICTANGERINE\Admin\LOGO\Tangerinetilefade.gif"/>
            <p:cNvPicPr>
              <a:picLocks noChangeAspect="1" noChangeArrowheads="1"/>
            </p:cNvPicPr>
            <p:nvPr/>
          </p:nvPicPr>
          <p:blipFill>
            <a:blip r:embed="rId3"/>
            <a:srcRect/>
            <a:stretch>
              <a:fillRect/>
            </a:stretch>
          </p:blipFill>
          <p:spPr bwMode="auto">
            <a:xfrm>
              <a:off x="816" y="1728"/>
              <a:ext cx="1410" cy="1968"/>
            </a:xfrm>
            <a:prstGeom prst="rect">
              <a:avLst/>
            </a:prstGeom>
            <a:noFill/>
          </p:spPr>
        </p:pic>
        <p:pic>
          <p:nvPicPr>
            <p:cNvPr id="9224" name="Picture 8" descr="E:\ATOMICTANGERINE\Admin\LOGO\Tangerinetilefade.gif"/>
            <p:cNvPicPr>
              <a:picLocks noChangeAspect="1" noChangeArrowheads="1"/>
            </p:cNvPicPr>
            <p:nvPr/>
          </p:nvPicPr>
          <p:blipFill>
            <a:blip r:embed="rId3"/>
            <a:srcRect/>
            <a:stretch>
              <a:fillRect/>
            </a:stretch>
          </p:blipFill>
          <p:spPr bwMode="auto">
            <a:xfrm>
              <a:off x="2208" y="1728"/>
              <a:ext cx="1410" cy="1968"/>
            </a:xfrm>
            <a:prstGeom prst="rect">
              <a:avLst/>
            </a:prstGeom>
            <a:noFill/>
          </p:spPr>
        </p:pic>
      </p:gr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1090613" y="4795838"/>
            <a:ext cx="4829175" cy="3802062"/>
          </a:xfrm>
          <a:ln>
            <a:headEnd/>
            <a:tailEnd/>
          </a:ln>
        </p:spPr>
        <p:txBody>
          <a:bodyPr/>
          <a:lstStyle/>
          <a:p>
            <a:r>
              <a:rPr lang="en-US" sz="2400" b="1" dirty="0" smtClean="0"/>
              <a:t>Hello and welcome to the lecture on database management systems and database management system security administration. My name is Mich Kabay and I’ve been working with databases for 30 years so I hope that I’ll be able to give you some background that will be useful to you.</a:t>
            </a:r>
          </a:p>
          <a:p>
            <a:endParaRPr lang="en-US" sz="1100" b="1" dirty="0"/>
          </a:p>
        </p:txBody>
      </p:sp>
      <p:sp>
        <p:nvSpPr>
          <p:cNvPr id="11" name="Header Placeholder 10"/>
          <p:cNvSpPr>
            <a:spLocks noGrp="1"/>
          </p:cNvSpPr>
          <p:nvPr>
            <p:ph type="hdr" sz="quarter" idx="10"/>
          </p:nvPr>
        </p:nvSpPr>
        <p:spPr/>
        <p:txBody>
          <a:bodyPr/>
          <a:lstStyle/>
          <a:p>
            <a:r>
              <a:rPr lang="en-US" smtClean="0"/>
              <a:t>MSIA GI512 CLASS NOTES</a:t>
            </a:r>
            <a:endParaRPr lang="en-US"/>
          </a:p>
        </p:txBody>
      </p:sp>
    </p:spTree>
    <p:extLst>
      <p:ext uri="{BB962C8B-B14F-4D97-AF65-F5344CB8AC3E}">
        <p14:creationId xmlns:p14="http://schemas.microsoft.com/office/powerpoint/2010/main" val="166673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File incompatibilities could develop very easily under such circumstances; different programmers could easily diverge in their file structures without knowing it. Even a single programmer might forget the details of a less-used file and find a program wreaking havoc by mistake by reading information and interpreting it wrongly or by trashing existing records with malformed data. Even something as simple as the name of a specific field could cause problems when different programmers or a forgetful individual programmer stored the same data by different names in different files. In the absence of any kind of enforcement or flexibility, woe betide the programming team that changed the order of fields and records that should have been the same.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87491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It was also difficult for programmers to provide useful representations of the data in their collections of isolated files. Every report was a struggle; we had to get the right file structures, incorporate them into our data definitions within the programs, create the output record formats in detail – every single position, every punctuation mark, every separator – and even, in the older systems, take into account the specific attributes of the printers we were dealing with.</a:t>
            </a:r>
          </a:p>
          <a:p>
            <a:pPr marL="0" marR="0">
              <a:spcBef>
                <a:spcPts val="600"/>
              </a:spcBef>
              <a:spcAft>
                <a:spcPts val="600"/>
              </a:spcAft>
            </a:pPr>
            <a:r>
              <a:rPr lang="en-US" smtClean="0">
                <a:latin typeface="Times New Roman"/>
                <a:ea typeface="Calibri"/>
              </a:rPr>
              <a:t>This is a little aside, but the chaos and disorder of data structures was mirrored by the lack of standardization in printer codes. Every program had to include specific codes for specific printers. If you changed printer, you had to recompile your program; there were no printer drivers that were independent of the programs writing directly to the printers.</a:t>
            </a:r>
          </a:p>
          <a:p>
            <a:pPr marL="0" marR="0">
              <a:spcBef>
                <a:spcPts val="600"/>
              </a:spcBef>
              <a:spcAft>
                <a:spcPts val="600"/>
              </a:spcAft>
            </a:pPr>
            <a:r>
              <a:rPr lang="en-US" smtClean="0">
                <a:latin typeface="Times New Roman"/>
                <a:ea typeface="Calibri"/>
              </a:rPr>
              <a:t>For that matter, in the early days, there were no spoolers (SPOOL meant Shared/Simultaneous Peripheral Operation On Line): a program controlled a given printer directly – if by mistake, another program started writing to a printer in use, you might actually get a mixture of data appearing in a jumbled mess on the printer. Spoolers were in a sense a parallel development to database systems: they provided a standardized method for control of printers in a way that eliminated the need for special coding within each program and they took care of the next problem faced by filesystems: concurrency.</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60964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Concurrency, which we will be discussing in detail later in the lecture, was a nightmare for early programmers. You’ll hear this again, but you have to get the idea solidly embedded in your brain: if two programs access a single data file and both programs attempt to make changes to the same data, there is a real possibility that the second one to write into the file will destroy the changes made by the first one. Granted, one approach was to restrict access to the files so that only one process can access the data at a time; however, seizing the entire file was out of the question for multiuser systems where dozens or hundreds of users (that was a lot of people 40 years ago) were supposed to be accessing the data at the same time. Serializing access to the entire file had unacceptable performance consequences. File access privileges were developed early in the history of multiuser operating systems; a standard mnemonic of the time was RWALX to remind programmers that they could open files with read, write, append, or, if we were speaking of a program file, execute access. Let’s take a look at concurrency in a just a little more detail on the next slide.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7817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 don’t think I need to belabor this point – I’m sure you’re thinking I’ve already belabored it – just read the slide and answer the question: how many Widgets are left in reality after Joe and Shakheena both withdraw their amounts from their copies of the original inventory total? Well, you can see that although Shakheena’s overwriting of Joe’s total seems to put 20 Widgets in inventory, actually there are only 10 left. And you can understand why this problem was labeled the lost update.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37590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Dr E. F. Codd was working for IBM in their San Jose research laboratory when he developed the relational database model that he published in 1970. He and fellow IBM scientist Christopher J. Date pursued the relational model and were instrumental in developing the Structured Query Language that we universally know as SQL, usually pronounced “sequel” and sometimes simply by the letters of its acronym. There is no way that I can include a full course on relational database theory in this lecture without taking up a week of time and forcing you back into a lab to do exercises. So instead, all I want to do is to give you a few basic concepts in the hope that it will refresh the memories of those of you who have studied the material and prompt those of you who haven’t into reading more about it.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15456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There are some pretty significant words in the definition before you. Read it carefully: a database is a self-describing collection of integrated records. And it is a – and this must sound mysterious – model of a model. We will look at each of these in turn.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99952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You’ll recall how much trouble unstructured collections of individual files can be; databases are collections of files that include self-referential data. Data about the data are called metadata; they can be read and interpreted by the database management system and thus used to communicate with the application programs accessing the data. The data dictionary contains some (not all) of the metadata and defines attributes of all the fields and records, including logical constraints on the data ranges and relationships among the data. Metadata include names, editing constraints such as allowable ranges, and relationships among records such as the number of records that share a common value (called a key). Because the metadata reside with the data instead of inside the compiled programs, maintaining programs becomes vastly simplified. In the same way, the metadata provided documentation about the database, reducing the errors and inconsistencies that are inherent with manually maintained, replicated copies of system documentation.</a:t>
            </a:r>
          </a:p>
          <a:p>
            <a:pPr marL="0" marR="0">
              <a:spcBef>
                <a:spcPts val="600"/>
              </a:spcBef>
              <a:spcAft>
                <a:spcPts val="600"/>
              </a:spcAft>
            </a:pPr>
            <a:r>
              <a:rPr lang="en-US" smtClean="0">
                <a:latin typeface="Times New Roman"/>
                <a:ea typeface="Calibri"/>
              </a:rPr>
              <a:t>Incidentally, I happen to continue using words with “data” as plurals because of my early years of learning Latin, but almost no one else does anymore. You can be perfectly correct nowadays saying “data is” or “metadata is.”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5135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Metadata extend integration by providing performance-enhancing indexes for common lookups; databases can even store default formatting such as number of visible decimal places in displaying a field, for output such as displays or paper reports.</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658208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 curious phrase “a database is a model of a model” expresses the notion that databases do not have to be what is called </a:t>
            </a:r>
            <a:r>
              <a:rPr lang="en-US" i="1" smtClean="0">
                <a:latin typeface="Times New Roman"/>
                <a:ea typeface="Calibri"/>
              </a:rPr>
              <a:t>isomorphic</a:t>
            </a:r>
            <a:r>
              <a:rPr lang="en-US" smtClean="0">
                <a:latin typeface="Times New Roman"/>
                <a:ea typeface="Calibri"/>
              </a:rPr>
              <a:t> with reality; that is the structure of the database is an abstraction from reality. Indeed, it is a </a:t>
            </a:r>
            <a:r>
              <a:rPr lang="en-US" i="1" smtClean="0">
                <a:latin typeface="Times New Roman"/>
                <a:ea typeface="Calibri"/>
              </a:rPr>
              <a:t>second-order</a:t>
            </a:r>
            <a:r>
              <a:rPr lang="en-US" smtClean="0">
                <a:latin typeface="Times New Roman"/>
                <a:ea typeface="Calibri"/>
              </a:rPr>
              <a:t> abstraction in the sense that a database designer represents </a:t>
            </a:r>
            <a:r>
              <a:rPr lang="en-US" i="1" smtClean="0">
                <a:latin typeface="Times New Roman"/>
                <a:ea typeface="Calibri"/>
              </a:rPr>
              <a:t>her</a:t>
            </a:r>
            <a:r>
              <a:rPr lang="en-US" smtClean="0">
                <a:latin typeface="Times New Roman"/>
                <a:ea typeface="Calibri"/>
              </a:rPr>
              <a:t> view of what she understands from interviewing </a:t>
            </a:r>
            <a:r>
              <a:rPr lang="en-US" i="1" smtClean="0">
                <a:latin typeface="Times New Roman"/>
                <a:ea typeface="Calibri"/>
              </a:rPr>
              <a:t>users</a:t>
            </a:r>
            <a:r>
              <a:rPr lang="en-US" smtClean="0">
                <a:latin typeface="Times New Roman"/>
                <a:ea typeface="Calibri"/>
              </a:rPr>
              <a:t>. Naturally, the users are expressing </a:t>
            </a:r>
            <a:r>
              <a:rPr lang="en-US" i="1" smtClean="0">
                <a:latin typeface="Times New Roman"/>
                <a:ea typeface="Calibri"/>
              </a:rPr>
              <a:t>their</a:t>
            </a:r>
            <a:r>
              <a:rPr lang="en-US" smtClean="0">
                <a:latin typeface="Times New Roman"/>
                <a:ea typeface="Calibri"/>
              </a:rPr>
              <a:t> perspective on reality. The implication is that a database design should never be viewed as rigidly fixed for all eternity; it is an </a:t>
            </a:r>
            <a:r>
              <a:rPr lang="en-US" i="1" smtClean="0">
                <a:latin typeface="Times New Roman"/>
                <a:ea typeface="Calibri"/>
              </a:rPr>
              <a:t>instantiation</a:t>
            </a:r>
            <a:r>
              <a:rPr lang="en-US" smtClean="0">
                <a:latin typeface="Times New Roman"/>
                <a:ea typeface="Calibri"/>
              </a:rPr>
              <a:t> of one </a:t>
            </a:r>
            <a:r>
              <a:rPr lang="en-US" i="1" smtClean="0">
                <a:latin typeface="Times New Roman"/>
                <a:ea typeface="Calibri"/>
              </a:rPr>
              <a:t>interpretation</a:t>
            </a:r>
            <a:r>
              <a:rPr lang="en-US" smtClean="0">
                <a:latin typeface="Times New Roman"/>
                <a:ea typeface="Calibri"/>
              </a:rPr>
              <a:t> of a </a:t>
            </a:r>
            <a:r>
              <a:rPr lang="en-US" i="1" smtClean="0">
                <a:latin typeface="Times New Roman"/>
                <a:ea typeface="Calibri"/>
              </a:rPr>
              <a:t>view</a:t>
            </a:r>
            <a:r>
              <a:rPr lang="en-US" smtClean="0">
                <a:latin typeface="Times New Roman"/>
                <a:ea typeface="Calibri"/>
              </a:rPr>
              <a:t> of reality.</a:t>
            </a:r>
          </a:p>
          <a:p>
            <a:pPr marL="0" marR="0">
              <a:spcBef>
                <a:spcPts val="600"/>
              </a:spcBef>
              <a:spcAft>
                <a:spcPts val="600"/>
              </a:spcAft>
            </a:pPr>
            <a:r>
              <a:rPr lang="en-US" smtClean="0">
                <a:latin typeface="Times New Roman"/>
                <a:ea typeface="Calibri"/>
              </a:rPr>
              <a:t>Hey, deep, man….</a:t>
            </a:r>
          </a:p>
          <a:p>
            <a:pPr marL="0" marR="0">
              <a:spcBef>
                <a:spcPts val="600"/>
              </a:spcBef>
              <a:spcAft>
                <a:spcPts val="600"/>
              </a:spcAft>
            </a:pPr>
            <a:r>
              <a:rPr lang="en-US" smtClean="0">
                <a:latin typeface="Times New Roman"/>
                <a:ea typeface="Calibri"/>
              </a:rPr>
              <a:t>Another comment is something that I have been teaching for decades: the availability of the tool determines perceptions of what is possible. One of the most striking experiences I ever had as a consultant occurred in the mid-1980s when I was just striking out on my own. I was helping a clothing factory in Montréal to optimize their databases and the head of IT and I were walking through the offices one day when I stopped dead in my tracks. I pointed to an employee at a desk and asked the VP if we could go speak to him. “Hi,” I said, “whatcha doin’?” Well, said employee, he was calculating subtotals based on a report. You see, it was precisely the sight of someone using a calculator with a computer printout that got my curiosity going. “Have you done this before?” I asked. “Sure,” he said, “every month for the last three years.” “Did you ever ask anybody to put the subtotals into the report for you?” He stared at the VP and me in astonishment and said, “They can DO that?” And this is why I am telling you this story. It seems that nobody had ever walked around finding out what the employees needed or telling them what was possible. The lesson, even for security experts, is that we need to use the time-tested technique of MBWA: management by walking around. There is no substitute for contact with reality. All the reports in the world are just hearsay: go out and see for yourself what’s happening in your working environment.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8"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95056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So what is a DBMS? A database management system includes databases and the tools for building, modifying, monitoring, securing, and repairing them. A database contains</a:t>
            </a:r>
            <a:r>
              <a:rPr lang="en-US" i="1" smtClean="0">
                <a:latin typeface="Times New Roman"/>
                <a:ea typeface="Calibri"/>
              </a:rPr>
              <a:t> files</a:t>
            </a:r>
            <a:r>
              <a:rPr lang="en-US" smtClean="0">
                <a:latin typeface="Times New Roman"/>
                <a:ea typeface="Calibri"/>
              </a:rPr>
              <a:t> – sometimes people call them </a:t>
            </a:r>
            <a:r>
              <a:rPr lang="en-US" i="1" smtClean="0">
                <a:latin typeface="Times New Roman"/>
                <a:ea typeface="Calibri"/>
              </a:rPr>
              <a:t>tables</a:t>
            </a:r>
            <a:r>
              <a:rPr lang="en-US" smtClean="0">
                <a:latin typeface="Times New Roman"/>
                <a:ea typeface="Calibri"/>
              </a:rPr>
              <a:t> and in some systems they are called </a:t>
            </a:r>
            <a:r>
              <a:rPr lang="en-US" i="1" smtClean="0">
                <a:latin typeface="Times New Roman"/>
                <a:ea typeface="Calibri"/>
              </a:rPr>
              <a:t>relations</a:t>
            </a:r>
            <a:r>
              <a:rPr lang="en-US" smtClean="0">
                <a:latin typeface="Times New Roman"/>
                <a:ea typeface="Calibri"/>
              </a:rPr>
              <a:t> or </a:t>
            </a:r>
            <a:r>
              <a:rPr lang="en-US" i="1" smtClean="0">
                <a:latin typeface="Times New Roman"/>
                <a:ea typeface="Calibri"/>
              </a:rPr>
              <a:t>datasets</a:t>
            </a:r>
            <a:r>
              <a:rPr lang="en-US" smtClean="0">
                <a:latin typeface="Times New Roman"/>
                <a:ea typeface="Calibri"/>
              </a:rPr>
              <a:t> – each of which consists of </a:t>
            </a:r>
            <a:r>
              <a:rPr lang="en-US" i="1" smtClean="0">
                <a:latin typeface="Times New Roman"/>
                <a:ea typeface="Calibri"/>
              </a:rPr>
              <a:t>records</a:t>
            </a:r>
            <a:r>
              <a:rPr lang="en-US" smtClean="0">
                <a:latin typeface="Times New Roman"/>
                <a:ea typeface="Calibri"/>
              </a:rPr>
              <a:t> (also called </a:t>
            </a:r>
            <a:r>
              <a:rPr lang="en-US" i="1" smtClean="0">
                <a:latin typeface="Times New Roman"/>
                <a:ea typeface="Calibri"/>
              </a:rPr>
              <a:t>rows</a:t>
            </a:r>
            <a:r>
              <a:rPr lang="en-US" smtClean="0">
                <a:latin typeface="Times New Roman"/>
                <a:ea typeface="Calibri"/>
              </a:rPr>
              <a:t> or </a:t>
            </a:r>
            <a:r>
              <a:rPr lang="en-US" i="1" smtClean="0">
                <a:latin typeface="Times New Roman"/>
                <a:ea typeface="Calibri"/>
              </a:rPr>
              <a:t>tuples</a:t>
            </a:r>
            <a:r>
              <a:rPr lang="en-US" smtClean="0">
                <a:latin typeface="Times New Roman"/>
                <a:ea typeface="Calibri"/>
              </a:rPr>
              <a:t>) in which there are </a:t>
            </a:r>
            <a:r>
              <a:rPr lang="en-US" i="1" smtClean="0">
                <a:latin typeface="Times New Roman"/>
                <a:ea typeface="Calibri"/>
              </a:rPr>
              <a:t>fields</a:t>
            </a:r>
            <a:r>
              <a:rPr lang="en-US" smtClean="0">
                <a:latin typeface="Times New Roman"/>
                <a:ea typeface="Calibri"/>
              </a:rPr>
              <a:t> (also called </a:t>
            </a:r>
            <a:r>
              <a:rPr lang="en-US" i="1" smtClean="0">
                <a:latin typeface="Times New Roman"/>
                <a:ea typeface="Calibri"/>
              </a:rPr>
              <a:t>columns</a:t>
            </a:r>
            <a:r>
              <a:rPr lang="en-US" smtClean="0">
                <a:latin typeface="Times New Roman"/>
                <a:ea typeface="Calibri"/>
              </a:rPr>
              <a:t> or attributes). Designers establish </a:t>
            </a:r>
            <a:r>
              <a:rPr lang="en-US" i="1" smtClean="0">
                <a:latin typeface="Times New Roman"/>
                <a:ea typeface="Calibri"/>
              </a:rPr>
              <a:t>relationships</a:t>
            </a:r>
            <a:r>
              <a:rPr lang="en-US" smtClean="0">
                <a:latin typeface="Times New Roman"/>
                <a:ea typeface="Calibri"/>
              </a:rPr>
              <a:t> or </a:t>
            </a:r>
            <a:r>
              <a:rPr lang="en-US" i="1" smtClean="0">
                <a:latin typeface="Times New Roman"/>
                <a:ea typeface="Calibri"/>
              </a:rPr>
              <a:t>links</a:t>
            </a:r>
            <a:r>
              <a:rPr lang="en-US" smtClean="0">
                <a:latin typeface="Times New Roman"/>
                <a:ea typeface="Calibri"/>
              </a:rPr>
              <a:t> among tables to help locate data; these linkages among the tables help users navigate through the database.</a:t>
            </a:r>
          </a:p>
          <a:p>
            <a:pPr marL="0" marR="0">
              <a:spcBef>
                <a:spcPts val="600"/>
              </a:spcBef>
              <a:spcAft>
                <a:spcPts val="600"/>
              </a:spcAft>
            </a:pPr>
            <a:r>
              <a:rPr lang="en-US" smtClean="0">
                <a:latin typeface="Times New Roman"/>
                <a:ea typeface="Calibri"/>
              </a:rPr>
              <a:t>It’s the database </a:t>
            </a:r>
            <a:r>
              <a:rPr lang="en-US" i="1" smtClean="0">
                <a:latin typeface="Times New Roman"/>
                <a:ea typeface="Calibri"/>
              </a:rPr>
              <a:t>application</a:t>
            </a:r>
            <a:r>
              <a:rPr lang="en-US" smtClean="0">
                <a:latin typeface="Times New Roman"/>
                <a:ea typeface="Calibri"/>
              </a:rPr>
              <a:t> that provides a particular way of accessing the database; for example a particular database application might be an accounting program or a production-control program or a patient-records program. Database applications provide for our control over what constitutes acceptable data; for example an inventory system can include provisions for defining reorder points to prevent exhaustion of parts supplies.</a:t>
            </a:r>
          </a:p>
          <a:p>
            <a:pPr marL="0" marR="0">
              <a:spcBef>
                <a:spcPts val="600"/>
              </a:spcBef>
              <a:spcAft>
                <a:spcPts val="600"/>
              </a:spcAft>
            </a:pPr>
            <a:r>
              <a:rPr lang="en-US" smtClean="0">
                <a:latin typeface="Times New Roman"/>
                <a:ea typeface="Calibri"/>
              </a:rPr>
              <a:t>Database applications provide user interfaces so that employees can enter data quickly and correctly as well as locating data using interactive queries or stored procedures. Applications normally include capabilities for creating new reports as well as for generating predefined reports.</a:t>
            </a:r>
          </a:p>
          <a:p>
            <a:r>
              <a:rPr lang="en-US" smtClean="0">
                <a:latin typeface="Times New Roman"/>
                <a:ea typeface="Calibri"/>
              </a:rPr>
              <a:t>The DBMS also includes a database application with general capabilities often called a </a:t>
            </a:r>
            <a:r>
              <a:rPr lang="en-US" i="1" smtClean="0">
                <a:latin typeface="Times New Roman"/>
                <a:ea typeface="Calibri"/>
              </a:rPr>
              <a:t>query</a:t>
            </a:r>
            <a:r>
              <a:rPr lang="en-US" smtClean="0">
                <a:latin typeface="Times New Roman"/>
                <a:ea typeface="Calibri"/>
              </a:rPr>
              <a:t> program. Users with little or no programming experience can use the query program to work on subsets of their data to answer specific questions, for calculations and to generate reasonably sophisticated reports with features like sorting, subtotals, headers and even graphs.</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26219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on this slide we’re going to be covering a fair amount of territory. Now unlike the fire hose that you see in the picture, this PowerPoint presentation </a:t>
            </a:r>
            <a:r>
              <a:rPr lang="en-US" i="1" dirty="0" smtClean="0"/>
              <a:t>can</a:t>
            </a:r>
            <a:r>
              <a:rPr lang="en-US" dirty="0" smtClean="0"/>
              <a:t> be stopped and restarted at any time. In other words, you don’t have to listen to everything all in one extremely long lecture. I encourage you to use this tool as it best suits you: you can listen to a part at a time, or several parts in a row. If you are using PowerPoint itself, you can use the little </a:t>
            </a:r>
            <a:r>
              <a:rPr lang="en-US" i="1" dirty="0" smtClean="0"/>
              <a:t>Slide Show</a:t>
            </a:r>
            <a:r>
              <a:rPr lang="en-US" dirty="0" smtClean="0"/>
              <a:t> icon at the bottom of your window or you can use the Slide Show menu at the top of your window to play the show from any current slide. So you can go back and listen to a section again before going on. Just don’t panic because there are 90 slides. Please.</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094482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diagram in this slide represents the relationship among components of a database management system. Access by an application program to the data flows through an application program interface or API which in turn depends on the internals of the DBMS to interpret metadata from the data dictionary. The metadata translate requests for functional definitions of the data such as the name of a patient into pointers to records and descriptors of the specific parts of the records that correspond to the needed data.</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7225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dirty="0" smtClean="0">
                <a:latin typeface="Times New Roman"/>
                <a:ea typeface="Calibri"/>
              </a:rPr>
              <a:t>In the next few slides will look at some of the basics of relational database theory. Again, this is not a substitute for a course in database, but it will suffice to get some key (no pun intended) ideas across that we can use in our discussions of security.</a:t>
            </a:r>
          </a:p>
          <a:p>
            <a:pPr marL="0" marR="0">
              <a:spcBef>
                <a:spcPts val="600"/>
              </a:spcBef>
              <a:spcAft>
                <a:spcPts val="600"/>
              </a:spcAft>
            </a:pPr>
            <a:r>
              <a:rPr lang="en-US" dirty="0" smtClean="0">
                <a:latin typeface="Times New Roman"/>
                <a:ea typeface="Calibri"/>
              </a:rPr>
              <a:t> </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660810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 have already alluded to some of the synonyms that are used in describing the components of databases. Here are some nifty diagrams from undergraduate courses I teach that should clarify the relationships.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57342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relational model has a number of strict requirements that are summarized on this slide. The most important is that every single record must be unique. That means in practice that we are going to have to name an attribute of the information that is naturally unique or alternatively, to impose one that we can force to be unique. We call the unique identifier of the record the </a:t>
            </a:r>
            <a:r>
              <a:rPr lang="en-US" i="1" smtClean="0">
                <a:latin typeface="Times New Roman"/>
                <a:ea typeface="Calibri"/>
              </a:rPr>
              <a:t>key</a:t>
            </a:r>
            <a:r>
              <a:rPr lang="en-US" smtClean="0">
                <a:latin typeface="Times New Roman"/>
                <a:ea typeface="Calibri"/>
              </a:rPr>
              <a:t>.</a:t>
            </a:r>
          </a:p>
          <a:p>
            <a:pPr marL="0" marR="0">
              <a:spcBef>
                <a:spcPts val="600"/>
              </a:spcBef>
              <a:spcAft>
                <a:spcPts val="600"/>
              </a:spcAft>
            </a:pPr>
            <a:r>
              <a:rPr lang="en-US" smtClean="0">
                <a:latin typeface="Times New Roman"/>
                <a:ea typeface="Calibri"/>
              </a:rPr>
              <a:t> </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41658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dirty="0" smtClean="0">
                <a:latin typeface="Times New Roman"/>
                <a:ea typeface="Calibri"/>
              </a:rPr>
              <a:t>Keys make an enormous difference to the structure and performance of databases. Keys can consist of a single field or of several fields that are concatenated to form a </a:t>
            </a:r>
            <a:r>
              <a:rPr lang="en-US" i="1" dirty="0" smtClean="0">
                <a:latin typeface="Times New Roman"/>
                <a:ea typeface="Calibri"/>
              </a:rPr>
              <a:t>compound key</a:t>
            </a:r>
            <a:r>
              <a:rPr lang="en-US" dirty="0" smtClean="0">
                <a:latin typeface="Times New Roman"/>
                <a:ea typeface="Calibri"/>
              </a:rPr>
              <a:t>. Keys can be used to create a special set of pointers called an </a:t>
            </a:r>
            <a:r>
              <a:rPr lang="en-US" i="1" dirty="0" smtClean="0">
                <a:latin typeface="Times New Roman"/>
                <a:ea typeface="Calibri"/>
              </a:rPr>
              <a:t>index </a:t>
            </a:r>
            <a:r>
              <a:rPr lang="en-US" dirty="0" smtClean="0">
                <a:latin typeface="Times New Roman"/>
                <a:ea typeface="Calibri"/>
              </a:rPr>
              <a:t>(</a:t>
            </a:r>
            <a:r>
              <a:rPr lang="en-US" smtClean="0">
                <a:latin typeface="Times New Roman"/>
                <a:ea typeface="Calibri"/>
              </a:rPr>
              <a:t>plural </a:t>
            </a:r>
            <a:r>
              <a:rPr lang="en-US" i="1" smtClean="0">
                <a:latin typeface="Times New Roman"/>
                <a:ea typeface="Calibri"/>
              </a:rPr>
              <a:t>indexes </a:t>
            </a:r>
            <a:r>
              <a:rPr lang="en-US" smtClean="0">
                <a:latin typeface="Times New Roman"/>
                <a:ea typeface="Calibri"/>
              </a:rPr>
              <a:t>or </a:t>
            </a:r>
            <a:r>
              <a:rPr lang="en-US" i="1" dirty="0" smtClean="0">
                <a:latin typeface="Times New Roman"/>
                <a:ea typeface="Calibri"/>
              </a:rPr>
              <a:t>indices</a:t>
            </a:r>
            <a:r>
              <a:rPr lang="en-US" dirty="0" smtClean="0">
                <a:latin typeface="Times New Roman"/>
                <a:ea typeface="Calibri"/>
              </a:rPr>
              <a:t>) that can greatly speed access to records. For example, if </a:t>
            </a:r>
            <a:r>
              <a:rPr lang="en-US" i="1" dirty="0" err="1" smtClean="0">
                <a:latin typeface="Times New Roman"/>
                <a:ea typeface="Calibri"/>
              </a:rPr>
              <a:t>patient_ID</a:t>
            </a:r>
            <a:r>
              <a:rPr lang="en-US" dirty="0" smtClean="0">
                <a:latin typeface="Times New Roman"/>
                <a:ea typeface="Calibri"/>
              </a:rPr>
              <a:t> is a key for treatment records, then one could have the database almost instantly retrieve the records of treatments for a specific patient without having to read all of the patient records to find the right ones. The </a:t>
            </a:r>
            <a:r>
              <a:rPr lang="en-US" i="1" dirty="0" err="1" smtClean="0">
                <a:latin typeface="Times New Roman"/>
                <a:ea typeface="Calibri"/>
              </a:rPr>
              <a:t>patient_ID</a:t>
            </a:r>
            <a:r>
              <a:rPr lang="en-US" dirty="0" smtClean="0">
                <a:latin typeface="Times New Roman"/>
                <a:ea typeface="Calibri"/>
              </a:rPr>
              <a:t> key allows the DBMS to use random access (direct I/O) with a specific record number instead of serial access (serial I/O).</a:t>
            </a:r>
            <a:endParaRPr lang="en-US" dirty="0">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760407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Defining appropriate keys is critically important in designing databases. The choice of keys depends very much on the kinds of questions that users typically ask; one of the concerns is that keys add to the overhead of the database – both in terms of requiring extra storage space for the pointers (some define a chain of values with the same key and others point to the start or end of the chain) and in imposing a performance cost whenever we add or delete records (because we have to modify pointers to keep the chain descriptors correct).</a:t>
            </a:r>
          </a:p>
          <a:p>
            <a:pPr marL="0" marR="0">
              <a:spcBef>
                <a:spcPts val="600"/>
              </a:spcBef>
              <a:spcAft>
                <a:spcPts val="600"/>
              </a:spcAft>
            </a:pPr>
            <a:r>
              <a:rPr lang="en-US" smtClean="0">
                <a:latin typeface="Times New Roman"/>
                <a:ea typeface="Calibri"/>
              </a:rPr>
              <a:t>As the slide points out, choosing the right keys is at the heart of the database designers skillset. Just as an example, imagine an order-entry system in which the only key to the order dataset were mistakenly defined as </a:t>
            </a:r>
            <a:r>
              <a:rPr lang="en-US" i="1" smtClean="0">
                <a:latin typeface="Times New Roman"/>
                <a:ea typeface="Calibri"/>
              </a:rPr>
              <a:t>customer_ID</a:t>
            </a:r>
            <a:r>
              <a:rPr lang="en-US" smtClean="0">
                <a:latin typeface="Times New Roman"/>
                <a:ea typeface="Calibri"/>
              </a:rPr>
              <a:t>; it would be impossible to have more than one order in the dataset per customer – a ridiculous constraint.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444328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Continuing our imaginary order-entry system example, suppose an amateur database designer decided to include full customer information (name, address, telephone number) in the same record as the order number and the date of an order (what we call an order-header, which corresponds to the top of an order form). Suppose a very large customer had 3,000 orders in the database – are we to accept that there should be 3,000 copies of the same information stored uselessly in the order header file? Ridiculous. We prevent these problems in the process called </a:t>
            </a:r>
            <a:r>
              <a:rPr lang="en-US" i="1" smtClean="0">
                <a:latin typeface="Times New Roman"/>
                <a:ea typeface="Calibri"/>
              </a:rPr>
              <a:t>normalization</a:t>
            </a:r>
            <a:r>
              <a:rPr lang="en-US" smtClean="0">
                <a:latin typeface="Times New Roman"/>
                <a:ea typeface="Calibri"/>
              </a:rPr>
              <a: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055891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Non-normalized data structures can cause a real mess. Here’s a terrible design for keeping track of what clients are buying at a store. What on earth are we going to do to keep track of the items in our store if we delete the last record that includes the item information? How do we store information about an item that nobody has bought yet? Why are we storing copies of the information about the same items and the same people?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947636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This slide gives a couple more examples of the </a:t>
            </a:r>
            <a:r>
              <a:rPr lang="en-US" i="1" smtClean="0">
                <a:latin typeface="Times New Roman"/>
                <a:ea typeface="Calibri"/>
              </a:rPr>
              <a:t>deletion anomaly</a:t>
            </a:r>
            <a:r>
              <a:rPr lang="en-US" smtClean="0">
                <a:latin typeface="Times New Roman"/>
                <a:ea typeface="Calibri"/>
              </a:rPr>
              <a:t> that results from badly normalized data structures. You can see that these erroneous record layouts mix information about fundamentally different entities. There’s no good reason to store details about a doctor in the record pertaining to a patient. There’s no good reason to store information about a car in the same record as price information about types of repairs. These non-normalized data structures don’t make sense even if we don’t know much about databases.</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584443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Just as we saw in previous slides, a dataset that mixes detailed information about a part with radically different information about where the parts are stored causes a real headache. We need to separate the information about the parts from the information about how many there are and where they are kept. What we can do is to keep a record that links a specific part number to a specific bin number and lists how many of that part are in that bin. Now that is a normalized design and it easily handles information about parts that are out of stock, bins that are empty, and parts that are in more than one bin.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86755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first section, I’d like to give you a sense of why databases matter to </a:t>
            </a:r>
            <a:r>
              <a:rPr lang="en-US" i="1" dirty="0" smtClean="0"/>
              <a:t>security</a:t>
            </a:r>
            <a:r>
              <a:rPr lang="en-US" dirty="0" smtClean="0"/>
              <a:t> experts. In the context of our first seminar, it is useful for you to grasp what a tremendous improvement the relational database model was for data management in the 1960s and 70s. The problems we faced then were deeply related to security, as you will see.</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8"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380886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We’ve already seen some of the problems that can occur in a poorly structured database when we delete records. Here are some more. In particular, I draw your attention to what could happen if we have a library database in which we delete the record with information about the publisher when there are many books that point to that publisher. You can see that removing the only record that tells us the name, address, telephone number and so on for the publisher could be very harmful for the library and would make the book records that point to the nonexistent publisher record meaningless (for example, they might have the number 2345 which used to point to Random House which now wouldn’t mean anything at all).</a:t>
            </a:r>
          </a:p>
          <a:p>
            <a:pPr marL="0" marR="0">
              <a:spcBef>
                <a:spcPts val="600"/>
              </a:spcBef>
              <a:spcAft>
                <a:spcPts val="600"/>
              </a:spcAft>
            </a:pPr>
            <a:r>
              <a:rPr lang="en-US" smtClean="0">
                <a:latin typeface="Times New Roman"/>
                <a:ea typeface="Calibri"/>
              </a:rPr>
              <a:t>Databases have strict rules which make it impossible to cause this kind of havoc; we call these rules </a:t>
            </a:r>
            <a:r>
              <a:rPr lang="en-US" i="1" smtClean="0">
                <a:latin typeface="Times New Roman"/>
                <a:ea typeface="Calibri"/>
              </a:rPr>
              <a:t>referential integrity constraints</a:t>
            </a:r>
            <a:r>
              <a:rPr lang="en-US" smtClean="0">
                <a:latin typeface="Times New Roman"/>
                <a:ea typeface="Calibri"/>
              </a:rPr>
              <a:t>. Other examples include not being able to add a record that duplicates a unique key value in a dataset or not being allowed to add a record that points to a nonexistent key. As an example of the latter, an order-entry system would prevent an operator from adding an order for a client that does not yet exist in the database. First you add the client record, then you can add the order placed by that client.</a:t>
            </a:r>
          </a:p>
          <a:p>
            <a:pPr marL="0" marR="0">
              <a:spcBef>
                <a:spcPts val="600"/>
              </a:spcBef>
              <a:spcAft>
                <a:spcPts val="600"/>
              </a:spcAft>
            </a:pPr>
            <a:r>
              <a:rPr lang="en-US" smtClean="0">
                <a:latin typeface="Times New Roman"/>
                <a:ea typeface="Calibri"/>
              </a:rPr>
              <a:t>You are familiar with such constraints simply from having bought things on the Web, where it is perfectly normal for us all to fill out an identification form about ourselves </a:t>
            </a:r>
            <a:r>
              <a:rPr lang="en-US" i="1" smtClean="0">
                <a:latin typeface="Times New Roman"/>
                <a:ea typeface="Calibri"/>
              </a:rPr>
              <a:t>before</a:t>
            </a:r>
            <a:r>
              <a:rPr lang="en-US" smtClean="0">
                <a:latin typeface="Times New Roman"/>
                <a:ea typeface="Calibri"/>
              </a:rPr>
              <a:t> we can place our order containing the items we want to buy. The next time, however, if we allow the vendor to keep our information, we can just identify ourselves and fill out the details of the new order.</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550269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600"/>
              </a:spcBef>
              <a:spcAft>
                <a:spcPts val="600"/>
              </a:spcAft>
            </a:pPr>
            <a:r>
              <a:rPr lang="en-US" smtClean="0">
                <a:latin typeface="Times New Roman"/>
                <a:ea typeface="Calibri"/>
              </a:rPr>
              <a:t>As I said before, the basic idea of normalization is that we should not mix up information about distinct entities. As a general rule, if you can define a set of data that refers exclusively to a single entity, it should be stored in a single record in one table. For example on this slide, information about a doctor that is unique to that doctor gets stored in a single record: the doctor’s identifier, the doctor’s name, and whatever else you want – the address, telephone number and medical registration – that would all be part of the doctor’s record.</a:t>
            </a:r>
          </a:p>
          <a:p>
            <a:pPr marL="0" marR="0">
              <a:spcBef>
                <a:spcPts val="600"/>
              </a:spcBef>
              <a:spcAft>
                <a:spcPts val="600"/>
              </a:spcAft>
            </a:pPr>
            <a:r>
              <a:rPr lang="en-US" smtClean="0">
                <a:latin typeface="Times New Roman"/>
                <a:ea typeface="Calibri"/>
              </a:rPr>
              <a:t>Should the specialty of the doctor be part of that record? It’s quite possible for a doctor to have more than one specialty and therefore, if that’s allowed in the database – if we make the assumption that the doctor can have more than one specialty – we </a:t>
            </a:r>
            <a:r>
              <a:rPr lang="en-US" i="1" smtClean="0">
                <a:latin typeface="Times New Roman"/>
                <a:ea typeface="Calibri"/>
              </a:rPr>
              <a:t>can’t</a:t>
            </a:r>
            <a:r>
              <a:rPr lang="en-US" smtClean="0">
                <a:latin typeface="Times New Roman"/>
                <a:ea typeface="Calibri"/>
              </a:rPr>
              <a:t> put the specialty in the same record as the doctor identifier which we are going to make the unique identifier. We would have to have a </a:t>
            </a:r>
            <a:r>
              <a:rPr lang="en-US" i="1" smtClean="0">
                <a:latin typeface="Times New Roman"/>
                <a:ea typeface="Calibri"/>
              </a:rPr>
              <a:t>separate table</a:t>
            </a:r>
            <a:r>
              <a:rPr lang="en-US" smtClean="0">
                <a:latin typeface="Times New Roman"/>
                <a:ea typeface="Calibri"/>
              </a:rPr>
              <a:t> which might define specialties and have an identifier for each specialty; and then we would have a </a:t>
            </a:r>
            <a:r>
              <a:rPr lang="en-US" i="1" smtClean="0">
                <a:latin typeface="Times New Roman"/>
                <a:ea typeface="Calibri"/>
              </a:rPr>
              <a:t>cross-index table</a:t>
            </a:r>
            <a:r>
              <a:rPr lang="en-US" smtClean="0">
                <a:latin typeface="Times New Roman"/>
                <a:ea typeface="Calibri"/>
              </a:rPr>
              <a:t> that simply lists the </a:t>
            </a:r>
            <a:r>
              <a:rPr lang="en-US" i="1" smtClean="0">
                <a:latin typeface="Times New Roman"/>
                <a:ea typeface="Calibri"/>
              </a:rPr>
              <a:t>doctor_ID</a:t>
            </a:r>
            <a:r>
              <a:rPr lang="en-US" smtClean="0">
                <a:latin typeface="Times New Roman"/>
                <a:ea typeface="Calibri"/>
              </a:rPr>
              <a:t> and the </a:t>
            </a:r>
            <a:r>
              <a:rPr lang="en-US" i="1" smtClean="0">
                <a:latin typeface="Times New Roman"/>
                <a:ea typeface="Calibri"/>
              </a:rPr>
              <a:t>specialty_ID</a:t>
            </a:r>
            <a:r>
              <a:rPr lang="en-US" smtClean="0">
                <a:latin typeface="Times New Roman"/>
                <a:ea typeface="Calibri"/>
              </a:rPr>
              <a:t>. There will be as many records for a given doctor as he or she has specialties. So if the doctor had three specialties there would be three records in the little cross-index file.</a:t>
            </a:r>
          </a:p>
          <a:p>
            <a:pPr marL="0" marR="0">
              <a:spcBef>
                <a:spcPts val="600"/>
              </a:spcBef>
              <a:spcAft>
                <a:spcPts val="600"/>
              </a:spcAft>
            </a:pPr>
            <a:r>
              <a:rPr lang="en-US" smtClean="0">
                <a:latin typeface="Times New Roman"/>
                <a:ea typeface="Calibri"/>
              </a:rPr>
              <a:t>As a side note, normalization forbids putting three slots into the doctor record to make allowance for up to three specialties; that non-normalized design leads to a mess as soon as there is a doctor with a fourth speciality. At that point, we would have to re-structure the database and recopy the old data into the new dataset. Not only that, but since most doctors have one specialty, most doctor records would have wasted space. Finally, any programs with a reference to the three allowable specialities as a hard-coded element of their global data definitions would have to be patched and (if compilable) recompiled.</a:t>
            </a:r>
          </a:p>
          <a:p>
            <a:pPr marL="0" marR="0">
              <a:spcBef>
                <a:spcPts val="600"/>
              </a:spcBef>
              <a:spcAft>
                <a:spcPts val="600"/>
              </a:spcAft>
            </a:pPr>
            <a:r>
              <a:rPr lang="en-US" smtClean="0">
                <a:latin typeface="Times New Roman"/>
                <a:ea typeface="Calibri"/>
              </a:rPr>
              <a:t>Going back to our little diagram on this slide, the same considerations apply to patients. We put information that is unique to a given patient in the patient record. That cannot include appointments, since it’s perfectly reasonable that a patient could have more than one appointment. In addition, an appointment naturally involves information about which doctor the patient will be seeing. Clearly, we cannot put a </a:t>
            </a:r>
            <a:r>
              <a:rPr lang="en-US" i="1" smtClean="0">
                <a:latin typeface="Times New Roman"/>
                <a:ea typeface="Calibri"/>
              </a:rPr>
              <a:t>doctor_ID</a:t>
            </a:r>
            <a:r>
              <a:rPr lang="en-US" smtClean="0">
                <a:latin typeface="Times New Roman"/>
                <a:ea typeface="Calibri"/>
              </a:rPr>
              <a:t> in the patient record. We need a separate dataset: a relationship table that links a doctor to patient. </a:t>
            </a:r>
          </a:p>
          <a:p>
            <a:pPr marL="0" marR="0">
              <a:spcBef>
                <a:spcPts val="600"/>
              </a:spcBef>
              <a:spcAft>
                <a:spcPts val="600"/>
              </a:spcAft>
            </a:pPr>
            <a:r>
              <a:rPr lang="en-US" smtClean="0">
                <a:latin typeface="Times New Roman"/>
                <a:ea typeface="Calibri"/>
              </a:rPr>
              <a:t>By the way, what do you think the unique key has to be in the appointment dataset? Think about it: </a:t>
            </a:r>
          </a:p>
          <a:p>
            <a:pPr marL="342900" marR="0" lvl="0" indent="-342900">
              <a:spcBef>
                <a:spcPts val="600"/>
              </a:spcBef>
              <a:spcAft>
                <a:spcPts val="600"/>
              </a:spcAft>
              <a:buFont typeface="Symbol"/>
              <a:buChar char=""/>
            </a:pPr>
            <a:r>
              <a:rPr lang="en-US" i="1" smtClean="0">
                <a:latin typeface="Times New Roman"/>
                <a:ea typeface="Calibri"/>
              </a:rPr>
              <a:t>doctor_ID</a:t>
            </a:r>
            <a:r>
              <a:rPr lang="en-US" smtClean="0">
                <a:latin typeface="Times New Roman"/>
                <a:ea typeface="Calibri"/>
              </a:rPr>
              <a:t>? Nope. Obviously a doctor can see many patients, so there will be many records with the same </a:t>
            </a:r>
            <a:r>
              <a:rPr lang="en-US" i="1" smtClean="0">
                <a:latin typeface="Times New Roman"/>
                <a:ea typeface="Calibri"/>
              </a:rPr>
              <a:t>doctor_ID</a:t>
            </a:r>
            <a:r>
              <a:rPr lang="en-US" smtClean="0">
                <a:latin typeface="Times New Roman"/>
                <a:ea typeface="Calibri"/>
              </a:rPr>
              <a:t>. </a:t>
            </a:r>
          </a:p>
          <a:p>
            <a:pPr marL="342900" marR="0" lvl="0" indent="-342900">
              <a:spcBef>
                <a:spcPts val="600"/>
              </a:spcBef>
              <a:spcAft>
                <a:spcPts val="600"/>
              </a:spcAft>
              <a:buFont typeface="Symbol"/>
              <a:buChar char=""/>
            </a:pPr>
            <a:r>
              <a:rPr lang="en-US" smtClean="0">
                <a:latin typeface="Times New Roman"/>
                <a:ea typeface="Calibri"/>
              </a:rPr>
              <a:t>Can it be the </a:t>
            </a:r>
            <a:r>
              <a:rPr lang="en-US" i="1" smtClean="0">
                <a:latin typeface="Times New Roman"/>
                <a:ea typeface="Calibri"/>
              </a:rPr>
              <a:t>patient_ID</a:t>
            </a:r>
            <a:r>
              <a:rPr lang="en-US" smtClean="0">
                <a:latin typeface="Times New Roman"/>
                <a:ea typeface="Calibri"/>
              </a:rPr>
              <a:t>? No, because a patient can have more than one appointment. </a:t>
            </a:r>
          </a:p>
          <a:p>
            <a:pPr marL="342900" marR="0" lvl="0" indent="-342900">
              <a:spcBef>
                <a:spcPts val="600"/>
              </a:spcBef>
              <a:spcAft>
                <a:spcPts val="600"/>
              </a:spcAft>
              <a:buFont typeface="Symbol"/>
              <a:buChar char=""/>
            </a:pPr>
            <a:r>
              <a:rPr lang="en-US" smtClean="0">
                <a:latin typeface="Times New Roman"/>
                <a:ea typeface="Calibri"/>
              </a:rPr>
              <a:t>Can it be the concatenation of </a:t>
            </a:r>
            <a:r>
              <a:rPr lang="en-US" i="1" smtClean="0">
                <a:latin typeface="Times New Roman"/>
                <a:ea typeface="Calibri"/>
              </a:rPr>
              <a:t>doctor_ID</a:t>
            </a:r>
            <a:r>
              <a:rPr lang="en-US" smtClean="0">
                <a:latin typeface="Times New Roman"/>
                <a:ea typeface="Calibri"/>
              </a:rPr>
              <a:t> and </a:t>
            </a:r>
            <a:r>
              <a:rPr lang="en-US" i="1" smtClean="0">
                <a:latin typeface="Times New Roman"/>
                <a:ea typeface="Calibri"/>
              </a:rPr>
              <a:t>patient_ID</a:t>
            </a:r>
            <a:r>
              <a:rPr lang="en-US" smtClean="0">
                <a:latin typeface="Times New Roman"/>
                <a:ea typeface="Calibri"/>
              </a:rPr>
              <a:t>? No, because that would mean that the dataset would force a constraint that a doctor could see a patient only once. </a:t>
            </a:r>
          </a:p>
          <a:p>
            <a:pPr marL="342900" marR="0" lvl="0" indent="-342900">
              <a:spcBef>
                <a:spcPts val="600"/>
              </a:spcBef>
              <a:spcAft>
                <a:spcPts val="600"/>
              </a:spcAft>
              <a:buFont typeface="Symbol"/>
              <a:buChar char=""/>
            </a:pPr>
            <a:r>
              <a:rPr lang="en-US" smtClean="0">
                <a:latin typeface="Times New Roman"/>
                <a:ea typeface="Calibri"/>
              </a:rPr>
              <a:t>Aha! It has to be the concatenation of </a:t>
            </a:r>
            <a:r>
              <a:rPr lang="en-US" i="1" smtClean="0">
                <a:latin typeface="Times New Roman"/>
                <a:ea typeface="Calibri"/>
              </a:rPr>
              <a:t>doctor_ID</a:t>
            </a:r>
            <a:r>
              <a:rPr lang="en-US" smtClean="0">
                <a:latin typeface="Times New Roman"/>
                <a:ea typeface="Calibri"/>
              </a:rPr>
              <a:t> and </a:t>
            </a:r>
            <a:r>
              <a:rPr lang="en-US" i="1" smtClean="0">
                <a:latin typeface="Times New Roman"/>
                <a:ea typeface="Calibri"/>
              </a:rPr>
              <a:t>patient_ID </a:t>
            </a:r>
            <a:r>
              <a:rPr lang="en-US" smtClean="0">
                <a:latin typeface="Times New Roman"/>
                <a:ea typeface="Calibri"/>
              </a:rPr>
              <a:t>and</a:t>
            </a:r>
            <a:r>
              <a:rPr lang="en-US" i="1" smtClean="0">
                <a:latin typeface="Times New Roman"/>
                <a:ea typeface="Calibri"/>
              </a:rPr>
              <a:t> date</a:t>
            </a:r>
            <a:r>
              <a:rPr lang="en-US" smtClean="0">
                <a:latin typeface="Times New Roman"/>
                <a:ea typeface="Calibri"/>
              </a:rPr>
              <a:t>, right? Well, almost. Even that compound key embodies the assumption that there can never be more than one appointment in a single day for a specific patient with a specific doctor. </a:t>
            </a:r>
          </a:p>
          <a:p>
            <a:pPr marL="342900" marR="0" lvl="0" indent="-342900">
              <a:spcBef>
                <a:spcPts val="600"/>
              </a:spcBef>
              <a:spcAft>
                <a:spcPts val="600"/>
              </a:spcAft>
              <a:buFont typeface="Symbol"/>
              <a:buChar char=""/>
            </a:pPr>
            <a:r>
              <a:rPr lang="en-US" smtClean="0">
                <a:latin typeface="Times New Roman"/>
                <a:ea typeface="Calibri"/>
              </a:rPr>
              <a:t>Presumably an effective compound key would include </a:t>
            </a:r>
            <a:r>
              <a:rPr lang="en-US" i="1" smtClean="0">
                <a:latin typeface="Times New Roman"/>
                <a:ea typeface="Calibri"/>
              </a:rPr>
              <a:t>patient_ID, doctor_ID, date,</a:t>
            </a:r>
            <a:r>
              <a:rPr lang="en-US" smtClean="0">
                <a:latin typeface="Times New Roman"/>
                <a:ea typeface="Calibri"/>
              </a:rPr>
              <a:t> and </a:t>
            </a:r>
            <a:r>
              <a:rPr lang="en-US" i="1" smtClean="0">
                <a:latin typeface="Times New Roman"/>
                <a:ea typeface="Calibri"/>
              </a:rPr>
              <a:t>time</a:t>
            </a:r>
            <a:r>
              <a:rPr lang="en-US" smtClean="0">
                <a:latin typeface="Times New Roman"/>
                <a:ea typeface="Calibri"/>
              </a:rPr>
              <a:t>. Even that design makes the assumption that a patient could never be seen by more than one doctor at a single time – but what if there were a joint consult? </a:t>
            </a:r>
          </a:p>
          <a:p>
            <a:pPr marL="0" marR="0">
              <a:spcBef>
                <a:spcPts val="600"/>
              </a:spcBef>
              <a:spcAft>
                <a:spcPts val="600"/>
              </a:spcAft>
            </a:pPr>
            <a:r>
              <a:rPr lang="en-US" smtClean="0">
                <a:latin typeface="Times New Roman"/>
                <a:ea typeface="Calibri"/>
              </a:rPr>
              <a:t>Sigh. I hope you’re getting a sense of what is involved in database design!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443689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Now, I absolutely refuse to go any further in normalization theory at this point. As you can see on the diagram, where NF refers to normal form, there are many levels of normalization and you can study them, if you haven’t already, in any textbook on databases.</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962747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Acceptance of the relational model was not instantaneous; for example, IBM itself resisted Codd’s model for some years, preferring to support its own non-relational databases, much to the frustration of Codd and Date. Similarly, HP3000 computers, for example, were using IMAGE/3000, a </a:t>
            </a:r>
            <a:r>
              <a:rPr lang="en-US" i="1" smtClean="0">
                <a:latin typeface="Times New Roman"/>
                <a:ea typeface="Calibri"/>
              </a:rPr>
              <a:t>network-model </a:t>
            </a:r>
            <a:r>
              <a:rPr lang="en-US" smtClean="0">
                <a:latin typeface="Times New Roman"/>
                <a:ea typeface="Calibri"/>
              </a:rPr>
              <a:t>database that allowed only two levels of linkages among files. When microcomputers swept into the world of industry, the most popular database of the time was the non-relational dBase II.</a:t>
            </a:r>
          </a:p>
          <a:p>
            <a:pPr marL="0" marR="0">
              <a:spcBef>
                <a:spcPts val="600"/>
              </a:spcBef>
              <a:spcAft>
                <a:spcPts val="600"/>
              </a:spcAft>
            </a:pPr>
            <a:r>
              <a:rPr lang="en-US" smtClean="0">
                <a:latin typeface="Times New Roman"/>
                <a:ea typeface="Calibri"/>
              </a:rPr>
              <a:t>However, by the mid-1980s, relational databases were spreading throughout the industry and were at the heart of the </a:t>
            </a:r>
            <a:r>
              <a:rPr lang="en-US" i="1" smtClean="0">
                <a:latin typeface="Times New Roman"/>
                <a:ea typeface="Calibri"/>
              </a:rPr>
              <a:t>client/server model</a:t>
            </a:r>
            <a:r>
              <a:rPr lang="en-US" smtClean="0">
                <a:latin typeface="Times New Roman"/>
                <a:ea typeface="Calibri"/>
              </a:rPr>
              <a:t>. The relational model is ideal for the growing use of </a:t>
            </a:r>
            <a:r>
              <a:rPr lang="en-US" i="1" smtClean="0">
                <a:latin typeface="Times New Roman"/>
                <a:ea typeface="Calibri"/>
              </a:rPr>
              <a:t>distributed databases</a:t>
            </a:r>
            <a:r>
              <a:rPr lang="en-US" smtClean="0">
                <a:latin typeface="Times New Roman"/>
                <a:ea typeface="Calibri"/>
              </a:rPr>
              <a:t>, in which specific datasets can be allocated to particular servers and their data aggregated through the telecommunications lines to summary datasets as required.</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147149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As the World Wide Web took off in the early 1990s with the opening of the Internet to the </a:t>
            </a:r>
            <a:r>
              <a:rPr lang="en-US" i="1" smtClean="0">
                <a:latin typeface="Times New Roman"/>
                <a:ea typeface="Calibri"/>
              </a:rPr>
              <a:t>.com</a:t>
            </a:r>
            <a:r>
              <a:rPr lang="en-US" smtClean="0">
                <a:latin typeface="Times New Roman"/>
                <a:ea typeface="Calibri"/>
              </a:rPr>
              <a:t> world, databases played an increasing role in the </a:t>
            </a:r>
            <a:r>
              <a:rPr lang="en-US" i="1" smtClean="0">
                <a:latin typeface="Times New Roman"/>
                <a:ea typeface="Calibri"/>
              </a:rPr>
              <a:t>distributed-computing</a:t>
            </a:r>
            <a:r>
              <a:rPr lang="en-US" smtClean="0">
                <a:latin typeface="Times New Roman"/>
                <a:ea typeface="Calibri"/>
              </a:rPr>
              <a:t> model that used </a:t>
            </a:r>
            <a:r>
              <a:rPr lang="en-US" i="1" smtClean="0">
                <a:latin typeface="Times New Roman"/>
                <a:ea typeface="Calibri"/>
              </a:rPr>
              <a:t>browsers</a:t>
            </a:r>
            <a:r>
              <a:rPr lang="en-US" smtClean="0">
                <a:latin typeface="Times New Roman"/>
                <a:ea typeface="Calibri"/>
              </a:rPr>
              <a:t> on client systems as a universal interpreter for the graphical user interface to databases residing on provider servers. </a:t>
            </a:r>
          </a:p>
          <a:p>
            <a:pPr marL="342900" marR="0" lvl="0" indent="-342900">
              <a:spcBef>
                <a:spcPts val="600"/>
              </a:spcBef>
              <a:spcAft>
                <a:spcPts val="600"/>
              </a:spcAft>
              <a:buFont typeface="Symbol"/>
              <a:buChar char=""/>
            </a:pPr>
            <a:r>
              <a:rPr lang="en-US" smtClean="0">
                <a:latin typeface="Times New Roman"/>
                <a:ea typeface="Calibri"/>
              </a:rPr>
              <a:t>In what we call </a:t>
            </a:r>
            <a:r>
              <a:rPr lang="en-US" i="1" smtClean="0">
                <a:latin typeface="Times New Roman"/>
                <a:ea typeface="Calibri"/>
              </a:rPr>
              <a:t>Web 2.0</a:t>
            </a:r>
            <a:r>
              <a:rPr lang="en-US" smtClean="0">
                <a:latin typeface="Times New Roman"/>
                <a:ea typeface="Calibri"/>
              </a:rPr>
              <a:t>, where an increasing amount of information can be generated by users of Websites as well as by the owners of those sites, databases continue to grow in importance. Many production Websites use backend databases to store all of the content that is dynamically generated as HTML pages; even user input is stored in the databases. </a:t>
            </a:r>
          </a:p>
          <a:p>
            <a:pPr marL="342900" marR="0" lvl="0" indent="-342900">
              <a:spcBef>
                <a:spcPts val="600"/>
              </a:spcBef>
              <a:spcAft>
                <a:spcPts val="600"/>
              </a:spcAft>
              <a:buFont typeface="Symbol"/>
              <a:buChar char=""/>
            </a:pPr>
            <a:r>
              <a:rPr lang="en-US" i="1" smtClean="0">
                <a:latin typeface="Times New Roman"/>
                <a:ea typeface="Calibri"/>
              </a:rPr>
              <a:t>MySQL</a:t>
            </a:r>
            <a:r>
              <a:rPr lang="en-US" smtClean="0">
                <a:latin typeface="Times New Roman"/>
                <a:ea typeface="Calibri"/>
              </a:rPr>
              <a:t> is an immensely popular DBMS that has an open-source version as well as a commercial, professional version available. </a:t>
            </a:r>
          </a:p>
          <a:p>
            <a:pPr marL="342900" marR="0" lvl="0" indent="-342900">
              <a:spcBef>
                <a:spcPts val="600"/>
              </a:spcBef>
              <a:spcAft>
                <a:spcPts val="600"/>
              </a:spcAft>
              <a:buFont typeface="Symbol"/>
              <a:buChar char=""/>
            </a:pPr>
            <a:r>
              <a:rPr lang="en-US" smtClean="0">
                <a:latin typeface="Times New Roman"/>
                <a:ea typeface="Calibri"/>
              </a:rPr>
              <a:t>And now, as we close out the first decade of the 21st century, </a:t>
            </a:r>
            <a:r>
              <a:rPr lang="en-US" i="1" smtClean="0">
                <a:latin typeface="Times New Roman"/>
                <a:ea typeface="Calibri"/>
              </a:rPr>
              <a:t>cloud computing</a:t>
            </a:r>
            <a:r>
              <a:rPr lang="en-US" smtClean="0">
                <a:latin typeface="Times New Roman"/>
                <a:ea typeface="Calibri"/>
              </a:rPr>
              <a:t> has become an exciting model for distributing our computational tasks and, inevitably, sharing data through distributed databases. </a:t>
            </a:r>
          </a:p>
          <a:p>
            <a:pPr marL="342900" marR="0" lvl="0" indent="-342900">
              <a:spcBef>
                <a:spcPts val="600"/>
              </a:spcBef>
              <a:spcAft>
                <a:spcPts val="600"/>
              </a:spcAft>
              <a:buFont typeface="Symbol"/>
              <a:buChar char=""/>
            </a:pPr>
            <a:r>
              <a:rPr lang="en-US" i="1" smtClean="0">
                <a:latin typeface="Times New Roman"/>
                <a:ea typeface="Calibri"/>
              </a:rPr>
              <a:t>Software as a service</a:t>
            </a:r>
            <a:r>
              <a:rPr lang="en-US" smtClean="0">
                <a:latin typeface="Times New Roman"/>
                <a:ea typeface="Calibri"/>
              </a:rPr>
              <a:t> (SaaS) depends on backend databases in many ways such as registering licensed users and providing fast authentication of those users when they connect to the SaaS servers.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188279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Throughout the history of database development, there have always been questions about the ethical and legal constraints on what kind of information can be collected and stored about data subjects, especially when those data subjects are human beings. Take for example the automated recording of license plate numbers at tollbooths only for people who don’t pay tolls; abusing those data could be difficult. But what about databases containing time-stamped records of books borrowed at a library or purchased at a bookstore that are collected as part of an anti-terrorist watch; could such records be abused if the political climate changed to something more like the McCarthy era of the early 1950s in the US? These issues go far beyond technical questions about database design; they are fundamental questions about the use and misuse of personally-identifiable information. One of the ways we discuss the technical security issues that can underlie the ethical and political issues is by referring to the Parkerian Hexad of which you have read already in this seminar and will study later as well.</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728785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Okay. Let’s plunge into part two of this long introduction to database management and security. In this section, we’re going to look at some elements of database administration and then discuss in more detail specific issues of concurrency control.</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514685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ea typeface="Calibri"/>
              </a:rPr>
              <a:t>Database administration is very much what it sounds like: adapting the contents, metadata, and sometimes (not always) the structure of databases. As you can see on the slide, the DBA would be the person to add authorized users for the accounting database, remove a userID for the engineer who has left the company, initiate a scan for database errors after a system crash, investigate slow performance reported by the customer service department, and so on. DBAs have a variety of backgrounds; not all of them come from the programming staff. One recommendation that I’ve always made is that DBAs should either have or receive sound training in security principles and practice and especially in the tools they need to secure the databases for which they are responsible.</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882886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Here’s a short list of functions typically performed by DBAs. The DBA for production databases must be involved in business continuity and disaster recovery planning. They should also have a service orientation towards their customers, and I use the word deliberately. Like all IT and security personnel, these folks must remember that their primary concern is helping other people in the organization get their jobs done efficiently and effectively. Nobody except hobbyists runs databases simply for the joy of running databases. Keeping track of performance and knowing how to improve it are essential components of the DBA’s job.</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989400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DBAs can constructively be part of system design teams; their insights into database internals and functionality can greatly help system analysts and programmers. DBAs </a:t>
            </a:r>
            <a:r>
              <a:rPr lang="en-US" i="1" smtClean="0">
                <a:latin typeface="Times New Roman"/>
                <a:ea typeface="Calibri"/>
              </a:rPr>
              <a:t>must</a:t>
            </a:r>
            <a:r>
              <a:rPr lang="en-US" smtClean="0">
                <a:latin typeface="Times New Roman"/>
                <a:ea typeface="Calibri"/>
              </a:rPr>
              <a:t> be part of the production team that handles change requests; they can provide accurate information on the amount of work involved in making alterations in database structure or altering functional parameters. The DBAs </a:t>
            </a:r>
            <a:r>
              <a:rPr lang="en-US" i="1" smtClean="0">
                <a:latin typeface="Times New Roman"/>
                <a:ea typeface="Calibri"/>
              </a:rPr>
              <a:t>should</a:t>
            </a:r>
            <a:r>
              <a:rPr lang="en-US" smtClean="0">
                <a:latin typeface="Times New Roman"/>
                <a:ea typeface="Calibri"/>
              </a:rPr>
              <a:t> be part of the quality assurance function, at least in so far as they can help in the design of testing procedures. It’s unlikely that the DBA would have the time available to actually run extensive tests as part of the SQA team. DBAs can contribute their insights to the computer security incident response team, again with an eye to providing accurate, realistic information about database usage, number of users, critical systems depending on the databases, tolerance for downtime in specific cases, and so on.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03652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Databases are almost universal in today’s information technology. Understanding how databases are constructed speaks to our need in security for a supportive relationship to our users, because data requirements and data relationships are at the heart of security requirements. As I’m sure you’ve heard many times, it’s the rare organization where security is the driving force; we serve the strategic goals of the organization and that means we need to understand data requirements. On another level, there are security implications to how programs and data structures work; understanding how databases work gives us insights into why the user interfaces work as they do and, even more important for security personnel, how systems can fail or be abused.</a:t>
            </a:r>
          </a:p>
          <a:p>
            <a:r>
              <a:rPr lang="en-US" dirty="0" smtClean="0"/>
              <a:t>On a practical level, you may yourselves need to create a database and having a solid grasp of the principles will help you assimilate the details of any specific points you need to learn. Similarly, structured query language or SQL is almost universally used throughout the industry and being familiar with these tools increases the likelihood of getting good jobs.</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237973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Keeping accurate documents is part of the DBA’s job. DBAs must collaborate with the version-control group to ensure that every production version of the database is fully documented; there must never be any doubt about exactly which change was implemented – and why – in any specific version of the database. Good documentation also helps new staff members come up to speed quickly.</a:t>
            </a:r>
          </a:p>
          <a:p>
            <a:pPr marL="0" marR="0">
              <a:spcBef>
                <a:spcPts val="600"/>
              </a:spcBef>
              <a:spcAft>
                <a:spcPts val="600"/>
              </a:spcAft>
            </a:pPr>
            <a:r>
              <a:rPr lang="en-US" smtClean="0">
                <a:latin typeface="Times New Roman"/>
                <a:ea typeface="Calibri"/>
              </a:rPr>
              <a:t>This slide reminds me of an experience I had in the late 1980s when I was doing a whole year of database performance analyses for the government of Canada – 12 systems in 12 months. In one case, having been told that the system was running slowly and had been getting worse, I asked for the database layouts and the system documentation, including the source code. To my astonishment, the administrators said sheepishly that there was no record of the source code! I couldn’t believe my ears. Apparently, the database had been built by a vendor who claimed to have turned over all of the system documentation and source code on a magnetic tape seven years before; however, nobody could find the tape and the vendor claimed to have deleted all records of the system they had sold the government department. What a mess. It took a great deal of work to reconstruct the system design through reverse engineering and black-box data collection. Don’t let this happen to you!</a:t>
            </a:r>
          </a:p>
          <a:p>
            <a:pPr marL="0" marR="0">
              <a:spcBef>
                <a:spcPts val="600"/>
              </a:spcBef>
              <a:spcAft>
                <a:spcPts val="600"/>
              </a:spcAft>
            </a:pPr>
            <a:r>
              <a:rPr lang="en-US" smtClean="0">
                <a:latin typeface="Times New Roman"/>
                <a:ea typeface="Calibri"/>
              </a:rPr>
              <a:t>A different kind of documentation is the </a:t>
            </a:r>
            <a:r>
              <a:rPr lang="en-US" i="1" smtClean="0">
                <a:latin typeface="Times New Roman"/>
                <a:ea typeface="Calibri"/>
              </a:rPr>
              <a:t>log files</a:t>
            </a:r>
            <a:r>
              <a:rPr lang="en-US" smtClean="0">
                <a:latin typeface="Times New Roman"/>
                <a:ea typeface="Calibri"/>
              </a:rPr>
              <a:t>. These records of activity in the database are not only required by law to whatever extent the regulatory environment dictates; they are also invaluable for statistical analysis supporting effective capacity planning and maintenance of </a:t>
            </a:r>
            <a:r>
              <a:rPr lang="en-US" i="1" smtClean="0">
                <a:latin typeface="Times New Roman"/>
                <a:ea typeface="Calibri"/>
              </a:rPr>
              <a:t>service level agreements</a:t>
            </a:r>
            <a:r>
              <a:rPr lang="en-US" smtClean="0">
                <a:latin typeface="Times New Roman"/>
                <a:ea typeface="Calibri"/>
              </a:rPr>
              <a:t> or SLAs. We’ll talk about capacity planning and statistics at the end of the course.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685970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At this point, we get to look in some detail at methods for controlling processes that access databases concurrently. I should remind you that the classic definition of the </a:t>
            </a:r>
            <a:r>
              <a:rPr lang="en-US" i="1" smtClean="0">
                <a:latin typeface="Times New Roman"/>
                <a:ea typeface="Calibri"/>
              </a:rPr>
              <a:t>process</a:t>
            </a:r>
            <a:r>
              <a:rPr lang="en-US" smtClean="0">
                <a:latin typeface="Times New Roman"/>
                <a:ea typeface="Calibri"/>
              </a:rPr>
              <a:t> is </a:t>
            </a:r>
            <a:r>
              <a:rPr lang="en-US" i="1" smtClean="0">
                <a:latin typeface="Times New Roman"/>
                <a:ea typeface="Calibri"/>
              </a:rPr>
              <a:t>the unique execution of a particular piece of code at a particular time by a particular user on a particular processor</a:t>
            </a:r>
            <a:r>
              <a:rPr lang="en-US" smtClean="0">
                <a:latin typeface="Times New Roman"/>
                <a:ea typeface="Calibri"/>
              </a:rPr>
              <a:t>. Two users running the same program at the same time have generated at least two concurrent processes. A user doing online transaction processing in a database and a batch program writing a global report from that database has generated at least two concurrent processes. And in the following slides we will look at methods for preventing the concurrency problems that you saw in earlier slides as well as learning about additional problems.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997604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spcBef>
                <a:spcPts val="600"/>
              </a:spcBef>
              <a:spcAft>
                <a:spcPts val="600"/>
              </a:spcAft>
            </a:pPr>
            <a:r>
              <a:rPr lang="en-US" smtClean="0">
                <a:latin typeface="Times New Roman"/>
                <a:ea typeface="Calibri"/>
              </a:rPr>
              <a:t>A fundamental concept in database theory is the </a:t>
            </a:r>
            <a:r>
              <a:rPr lang="en-US" i="1" smtClean="0">
                <a:latin typeface="Times New Roman"/>
                <a:ea typeface="Calibri"/>
              </a:rPr>
              <a:t>transaction</a:t>
            </a:r>
            <a:r>
              <a:rPr lang="en-US" smtClean="0">
                <a:latin typeface="Times New Roman"/>
                <a:ea typeface="Calibri"/>
              </a:rPr>
              <a:t>, which is </a:t>
            </a:r>
            <a:r>
              <a:rPr lang="en-US" i="1" smtClean="0">
                <a:latin typeface="Times New Roman"/>
                <a:ea typeface="Calibri"/>
              </a:rPr>
              <a:t>a set of operations, all of which must be completed for a database to return to a consistent state</a:t>
            </a:r>
            <a:r>
              <a:rPr lang="en-US" smtClean="0">
                <a:latin typeface="Times New Roman"/>
                <a:ea typeface="Calibri"/>
              </a:rPr>
              <a:t>. An obvious example of transactions is an order-entry system where it is quite common that people include the total number and cost of the line items in the order header. That information will be updated at the end of entering each of the details. This is an example of how a </a:t>
            </a:r>
            <a:r>
              <a:rPr lang="en-US" i="1" smtClean="0">
                <a:latin typeface="Times New Roman"/>
                <a:ea typeface="Calibri"/>
              </a:rPr>
              <a:t>non-normalized</a:t>
            </a:r>
            <a:r>
              <a:rPr lang="en-US" smtClean="0">
                <a:latin typeface="Times New Roman"/>
                <a:ea typeface="Calibri"/>
              </a:rPr>
              <a:t> design, one that is actually repeating information, can sometimes be used to provide faster reporting than if we had to read all the details every time we run a report on orders.</a:t>
            </a:r>
          </a:p>
          <a:p>
            <a:pPr marL="0" marR="0">
              <a:spcBef>
                <a:spcPts val="600"/>
              </a:spcBef>
              <a:spcAft>
                <a:spcPts val="600"/>
              </a:spcAft>
            </a:pPr>
            <a:r>
              <a:rPr lang="en-US" smtClean="0">
                <a:latin typeface="Times New Roman"/>
                <a:ea typeface="Calibri"/>
              </a:rPr>
              <a:t>So consider the exact sequence as an order-entry operator enters three records and the system crashes after the third entry but before the order-header has been updated to take into account that third record. So what are the values in the order header’s total fields? You can understand that the order header has not yet been updated with that third record information and that we have what is called an inconsistent state: the totals in the header correspond to two, not three, records and are missing the information from the third record. Even though three of the order detail records have been put into the database, which you could think represents the order, the fact that the system crashed before the final calculation was written into the order header makes the transaction incomplete. But how would we know? As far as the user is concerned everything went well. It’s almost impossible to know just by timing whether the final calculation was done; you would have to look at the order header and do the arithmetic to see that there is an inconsistency.</a:t>
            </a:r>
          </a:p>
          <a:p>
            <a:pPr marL="0" marR="0">
              <a:spcBef>
                <a:spcPts val="600"/>
              </a:spcBef>
              <a:spcAft>
                <a:spcPts val="600"/>
              </a:spcAft>
            </a:pPr>
            <a:r>
              <a:rPr lang="en-US" smtClean="0">
                <a:latin typeface="Times New Roman"/>
                <a:ea typeface="Calibri"/>
              </a:rPr>
              <a:t>This is a good time to mention that database applications normally include diagnostic routines that scan the data for compliance with the logical requirements imposed by the system designers. In this case, the diagnostic program would total the information from each order and compare it with the total recorded in the order header; the program then records the error. </a:t>
            </a:r>
          </a:p>
          <a:p>
            <a:pPr marL="0" marR="0">
              <a:spcBef>
                <a:spcPts val="600"/>
              </a:spcBef>
              <a:spcAft>
                <a:spcPts val="600"/>
              </a:spcAft>
            </a:pPr>
            <a:r>
              <a:rPr lang="en-US" smtClean="0">
                <a:latin typeface="Times New Roman"/>
                <a:ea typeface="Calibri"/>
              </a:rPr>
              <a:t>Do you think the utility should also repair the error? </a:t>
            </a:r>
          </a:p>
          <a:p>
            <a:pPr marL="0" marR="0">
              <a:spcBef>
                <a:spcPts val="600"/>
              </a:spcBef>
              <a:spcAft>
                <a:spcPts val="600"/>
              </a:spcAft>
            </a:pPr>
            <a:r>
              <a:rPr lang="en-US" smtClean="0">
                <a:latin typeface="Times New Roman"/>
                <a:ea typeface="Calibri"/>
              </a:rPr>
              <a:t>I don’t: unless a human operator verifies that the data in the order-detail are complete and correct, how is the program to “know” whether the total should be corrected or whether the entire order is corrupted? Typically, such interrupted transactions are actually removed from the database using rollback or roll-forward recovery, which we will discuss later.</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624065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problem we just looked at illustrates the importance of defining atomic transactions in database management systems. We want everything in a transaction to complete or none of the intermediate steps to be left in the database. Theorists have referred to this principle as a demand for </a:t>
            </a:r>
            <a:r>
              <a:rPr lang="en-US" i="1" smtClean="0">
                <a:latin typeface="Times New Roman"/>
                <a:ea typeface="Calibri"/>
              </a:rPr>
              <a:t>atomic transactions.</a:t>
            </a:r>
            <a:endParaRPr lang="en-US" smtClean="0">
              <a:latin typeface="Times New Roman"/>
              <a:ea typeface="Calibri"/>
            </a:endParaRPr>
          </a:p>
          <a:p>
            <a:pPr marL="0" marR="0">
              <a:spcBef>
                <a:spcPts val="600"/>
              </a:spcBef>
              <a:spcAft>
                <a:spcPts val="600"/>
              </a:spcAft>
            </a:pPr>
            <a:r>
              <a:rPr lang="en-US" smtClean="0">
                <a:latin typeface="Times New Roman"/>
                <a:ea typeface="Calibri"/>
              </a:rPr>
              <a:t>I couldn’t help indulging my passion for etymology by pointing out the origin of the word </a:t>
            </a:r>
            <a:r>
              <a:rPr lang="en-US" i="1" smtClean="0">
                <a:latin typeface="Times New Roman"/>
                <a:ea typeface="Calibri"/>
              </a:rPr>
              <a:t>atomic</a:t>
            </a:r>
            <a:r>
              <a:rPr lang="en-US" smtClean="0">
                <a:latin typeface="Times New Roman"/>
                <a:ea typeface="Calibri"/>
              </a:rPr>
              <a:t>. Other words with this root that you may have come across include tomography as in CAT scans – </a:t>
            </a:r>
            <a:r>
              <a:rPr lang="en-US" i="1" smtClean="0">
                <a:latin typeface="Times New Roman"/>
                <a:ea typeface="Calibri"/>
              </a:rPr>
              <a:t>computerized axial tomography</a:t>
            </a:r>
            <a:r>
              <a:rPr lang="en-US" smtClean="0">
                <a:latin typeface="Times New Roman"/>
                <a:ea typeface="Calibri"/>
              </a:rPr>
              <a:t> – where tomography literally comes from slice-writing.</a:t>
            </a:r>
          </a:p>
          <a:p>
            <a:pPr marL="0" marR="0">
              <a:spcBef>
                <a:spcPts val="600"/>
              </a:spcBef>
              <a:spcAft>
                <a:spcPts val="600"/>
              </a:spcAft>
            </a:pPr>
            <a:r>
              <a:rPr lang="en-US" smtClean="0">
                <a:latin typeface="Times New Roman"/>
                <a:ea typeface="Calibri"/>
              </a:rPr>
              <a:t>But anyway, in modern DBMSs, programmers defining atomic transactions use some definition of the start and a marker to show the end; normally the end is known as a </a:t>
            </a:r>
            <a:r>
              <a:rPr lang="en-US" i="1" smtClean="0">
                <a:latin typeface="Times New Roman"/>
                <a:ea typeface="Calibri"/>
              </a:rPr>
              <a:t>commit</a:t>
            </a:r>
            <a:r>
              <a:rPr lang="en-US" smtClean="0">
                <a:latin typeface="Times New Roman"/>
                <a:ea typeface="Calibri"/>
              </a:rPr>
              <a:t> marker or record. These tools permit what is called </a:t>
            </a:r>
            <a:r>
              <a:rPr lang="en-US" i="1" smtClean="0">
                <a:latin typeface="Times New Roman"/>
                <a:ea typeface="Calibri"/>
              </a:rPr>
              <a:t>rollback</a:t>
            </a:r>
            <a:r>
              <a:rPr lang="en-US" smtClean="0">
                <a:latin typeface="Times New Roman"/>
                <a:ea typeface="Calibri"/>
              </a:rPr>
              <a:t> should the transaction be interrupted. We’ll come back to the types of recovery later in this lecture.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992104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One of the applications of atomic transactions is what we called the </a:t>
            </a:r>
            <a:r>
              <a:rPr lang="en-US" i="1" smtClean="0">
                <a:latin typeface="Times New Roman"/>
                <a:ea typeface="Calibri"/>
              </a:rPr>
              <a:t>locking strategy</a:t>
            </a:r>
            <a:r>
              <a:rPr lang="en-US" smtClean="0">
                <a:latin typeface="Times New Roman"/>
                <a:ea typeface="Calibri"/>
              </a:rPr>
              <a:t>. Now, the concepts described in this section apply equally well to other aspects of programming and operating systems; they’re not limited to databases. So let’s move straight into the basic concepts of locking on the next slide.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649745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Locking is an element of </a:t>
            </a:r>
            <a:r>
              <a:rPr lang="en-US" i="1" smtClean="0">
                <a:latin typeface="Times New Roman"/>
                <a:ea typeface="Calibri"/>
              </a:rPr>
              <a:t>interprocess communication</a:t>
            </a:r>
            <a:r>
              <a:rPr lang="en-US" smtClean="0">
                <a:latin typeface="Times New Roman"/>
                <a:ea typeface="Calibri"/>
              </a:rPr>
              <a:t>, or IPC. A lock is one form of what operating system theorists call a </a:t>
            </a:r>
            <a:r>
              <a:rPr lang="en-US" i="1" smtClean="0">
                <a:latin typeface="Times New Roman"/>
                <a:ea typeface="Calibri"/>
              </a:rPr>
              <a:t>semaphore</a:t>
            </a:r>
            <a:r>
              <a:rPr lang="en-US" smtClean="0">
                <a:latin typeface="Times New Roman"/>
                <a:ea typeface="Calibri"/>
              </a:rPr>
              <a:t>; semaphores can be </a:t>
            </a:r>
            <a:r>
              <a:rPr lang="en-US" i="1" smtClean="0">
                <a:latin typeface="Times New Roman"/>
                <a:ea typeface="Calibri"/>
              </a:rPr>
              <a:t>binary</a:t>
            </a:r>
            <a:r>
              <a:rPr lang="en-US" smtClean="0">
                <a:latin typeface="Times New Roman"/>
                <a:ea typeface="Calibri"/>
              </a:rPr>
              <a:t> – that is having exactly 2 states – or they may have more than two states. Specifically, a lock is used to prevent simultaneous access to a critical resource; the effect of locking and checking locks is to </a:t>
            </a:r>
            <a:r>
              <a:rPr lang="en-US" i="1" smtClean="0">
                <a:latin typeface="Times New Roman"/>
                <a:ea typeface="Calibri"/>
              </a:rPr>
              <a:t>serialize</a:t>
            </a:r>
            <a:r>
              <a:rPr lang="en-US" smtClean="0">
                <a:latin typeface="Times New Roman"/>
                <a:ea typeface="Calibri"/>
              </a:rPr>
              <a:t> access to the resource. </a:t>
            </a:r>
            <a:r>
              <a:rPr lang="en-US" i="1" smtClean="0">
                <a:latin typeface="Times New Roman"/>
                <a:ea typeface="Calibri"/>
              </a:rPr>
              <a:t>Serializing</a:t>
            </a:r>
            <a:r>
              <a:rPr lang="en-US" smtClean="0">
                <a:latin typeface="Times New Roman"/>
                <a:ea typeface="Calibri"/>
              </a:rPr>
              <a:t> means that concurrent processes have to wait in line, much like people in a crowd might have to line up at a single turnstile to enter a building one by one. In a database, the </a:t>
            </a:r>
            <a:r>
              <a:rPr lang="en-US" i="1" smtClean="0">
                <a:latin typeface="Times New Roman"/>
                <a:ea typeface="Calibri"/>
              </a:rPr>
              <a:t>resource</a:t>
            </a:r>
            <a:r>
              <a:rPr lang="en-US" smtClean="0">
                <a:latin typeface="Times New Roman"/>
                <a:ea typeface="Calibri"/>
              </a:rPr>
              <a:t> can be a single record, a group of records in a single dataset, or even records spanning multiple datasets. Think back to our example of the order header that has to be updated as a result of changes in the details; imagine if two people accidentally began adding information to the same order. What a mess! Using the techniques that we’ll be discussing in a minute, one could lock order #12345 so that the second person trying to update order #12345 would have to wait until all the operations were complete from the first operator. That way, we wouldn’t end up with multiple, repeated order lines and distorted order totals in the header.</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626155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There’s a number of concepts used in detailed discussion of locks.</a:t>
            </a:r>
          </a:p>
          <a:p>
            <a:pPr marL="0" marR="0">
              <a:spcBef>
                <a:spcPts val="600"/>
              </a:spcBef>
              <a:spcAft>
                <a:spcPts val="600"/>
              </a:spcAft>
            </a:pPr>
            <a:r>
              <a:rPr lang="en-US" smtClean="0">
                <a:latin typeface="Times New Roman"/>
                <a:ea typeface="Calibri"/>
              </a:rPr>
              <a:t>For example, locks can be set </a:t>
            </a:r>
            <a:r>
              <a:rPr lang="en-US" i="1" smtClean="0">
                <a:latin typeface="Times New Roman"/>
                <a:ea typeface="Calibri"/>
              </a:rPr>
              <a:t>implicitly</a:t>
            </a:r>
            <a:r>
              <a:rPr lang="en-US" smtClean="0">
                <a:latin typeface="Times New Roman"/>
                <a:ea typeface="Calibri"/>
              </a:rPr>
              <a:t> by the DBMS or they can be started and stopped </a:t>
            </a:r>
            <a:r>
              <a:rPr lang="en-US" i="1" smtClean="0">
                <a:latin typeface="Times New Roman"/>
                <a:ea typeface="Calibri"/>
              </a:rPr>
              <a:t>explicitly</a:t>
            </a:r>
            <a:r>
              <a:rPr lang="en-US" smtClean="0">
                <a:latin typeface="Times New Roman"/>
                <a:ea typeface="Calibri"/>
              </a:rPr>
              <a:t> because the programmer asks for them.</a:t>
            </a:r>
          </a:p>
          <a:p>
            <a:pPr marL="0" marR="0">
              <a:spcBef>
                <a:spcPts val="600"/>
              </a:spcBef>
              <a:spcAft>
                <a:spcPts val="600"/>
              </a:spcAft>
            </a:pPr>
            <a:r>
              <a:rPr lang="en-US" smtClean="0">
                <a:latin typeface="Times New Roman"/>
                <a:ea typeface="Calibri"/>
              </a:rPr>
              <a:t>The </a:t>
            </a:r>
            <a:r>
              <a:rPr lang="en-US" i="1" smtClean="0">
                <a:latin typeface="Times New Roman"/>
                <a:ea typeface="Calibri"/>
              </a:rPr>
              <a:t>granularity</a:t>
            </a:r>
            <a:r>
              <a:rPr lang="en-US" smtClean="0">
                <a:latin typeface="Times New Roman"/>
                <a:ea typeface="Calibri"/>
              </a:rPr>
              <a:t> of the lock refers to how much of the database is locked; typically and ideally, one locks as few records as possible to prevent performance problems. You understand that if a program locks a large number of records or an entire dataset or, heaven forfend, the entire database, access by large numbers of users is going to be significantly slowed. If you normally have 1,000 people working on 1,000 different orders at the same time because the database locks each order individually, it might take a few seconds on a modern mainframe to handle all of the orders simultaneously. There is no conflict. However, if the locking strategy were to, for example, lock the entire order dataset it would serialize access. Let’s suppose it takes, say, 2 seconds to complete each transaction but you can only do one transaction at a time, then 1,000 concurrent transactions would end up being done over 2,000 seconds. Since an hour has 3,600 seconds, we’re talking more than half an hour here. Many of the performance problems that I solved back when I was doing database performance optimization turned out to be due to bad locking strategies.</a:t>
            </a:r>
          </a:p>
          <a:p>
            <a:pPr marL="0" marR="0">
              <a:spcBef>
                <a:spcPts val="600"/>
              </a:spcBef>
              <a:spcAft>
                <a:spcPts val="600"/>
              </a:spcAft>
            </a:pPr>
            <a:r>
              <a:rPr lang="en-US" smtClean="0">
                <a:latin typeface="Times New Roman"/>
                <a:ea typeface="Calibri"/>
              </a:rPr>
              <a:t>Another useful distinction among locks its </a:t>
            </a:r>
            <a:r>
              <a:rPr lang="en-US" i="1" smtClean="0">
                <a:latin typeface="Times New Roman"/>
                <a:ea typeface="Calibri"/>
              </a:rPr>
              <a:t>exclusivity</a:t>
            </a:r>
            <a:r>
              <a:rPr lang="en-US" smtClean="0">
                <a:latin typeface="Times New Roman"/>
                <a:ea typeface="Calibri"/>
              </a:rPr>
              <a:t>. We call a lock exclusive when the process which obtains the lock is the only one that can read and write using the locked resource. In a </a:t>
            </a:r>
            <a:r>
              <a:rPr lang="en-US" i="1" smtClean="0">
                <a:latin typeface="Times New Roman"/>
                <a:ea typeface="Calibri"/>
              </a:rPr>
              <a:t>shared</a:t>
            </a:r>
            <a:r>
              <a:rPr lang="en-US" smtClean="0">
                <a:latin typeface="Times New Roman"/>
                <a:ea typeface="Calibri"/>
              </a:rPr>
              <a:t> lock, although one and only one process has both </a:t>
            </a:r>
            <a:r>
              <a:rPr lang="en-US" i="1" smtClean="0">
                <a:latin typeface="Times New Roman"/>
                <a:ea typeface="Calibri"/>
              </a:rPr>
              <a:t>read and write</a:t>
            </a:r>
            <a:r>
              <a:rPr lang="en-US" smtClean="0">
                <a:latin typeface="Times New Roman"/>
                <a:ea typeface="Calibri"/>
              </a:rPr>
              <a:t> capability, other processes may be able to </a:t>
            </a:r>
            <a:r>
              <a:rPr lang="en-US" i="1" smtClean="0">
                <a:latin typeface="Times New Roman"/>
                <a:ea typeface="Calibri"/>
              </a:rPr>
              <a:t>read</a:t>
            </a:r>
            <a:r>
              <a:rPr lang="en-US" smtClean="0">
                <a:latin typeface="Times New Roman"/>
                <a:ea typeface="Calibri"/>
              </a:rPr>
              <a:t> from the resource. There are questions about what happens when those reading processes access records that are being modified; we’ll discuss those questions in the section on access modes and cursors later on in the lecture.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947567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600"/>
              </a:spcBef>
              <a:spcAft>
                <a:spcPts val="600"/>
              </a:spcAft>
            </a:pPr>
            <a:r>
              <a:rPr lang="en-US" smtClean="0">
                <a:latin typeface="Times New Roman"/>
                <a:ea typeface="Calibri"/>
              </a:rPr>
              <a:t>The next attribute of a lock that makes a big difference to performance is whether the lock is </a:t>
            </a:r>
            <a:r>
              <a:rPr lang="en-US" i="1" smtClean="0">
                <a:latin typeface="Times New Roman"/>
                <a:ea typeface="Calibri"/>
              </a:rPr>
              <a:t>conditional</a:t>
            </a:r>
            <a:r>
              <a:rPr lang="en-US" smtClean="0">
                <a:latin typeface="Times New Roman"/>
                <a:ea typeface="Calibri"/>
              </a:rPr>
              <a:t> or </a:t>
            </a:r>
            <a:r>
              <a:rPr lang="en-US" i="1" smtClean="0">
                <a:latin typeface="Times New Roman"/>
                <a:ea typeface="Calibri"/>
              </a:rPr>
              <a:t>unconditional</a:t>
            </a:r>
            <a:r>
              <a:rPr lang="en-US" smtClean="0">
                <a:latin typeface="Times New Roman"/>
                <a:ea typeface="Calibri"/>
              </a:rPr>
              <a:t>. Now, the word </a:t>
            </a:r>
            <a:r>
              <a:rPr lang="en-US" i="1" smtClean="0">
                <a:latin typeface="Times New Roman"/>
                <a:ea typeface="Calibri"/>
              </a:rPr>
              <a:t>conditional</a:t>
            </a:r>
            <a:r>
              <a:rPr lang="en-US" smtClean="0">
                <a:latin typeface="Times New Roman"/>
                <a:ea typeface="Calibri"/>
              </a:rPr>
              <a:t> in this context has a special meaning. It refers to whether any condition or status is returned to the calling program if the lock cannot be obtained. Whenever a lock of either type is obtained, a condition is returned to the calling program and execution continues. The question is what happens when the lock can’t be implemented at once because the resource – for example some specific record – is locked?</a:t>
            </a:r>
          </a:p>
          <a:p>
            <a:pPr marL="0" marR="0">
              <a:spcBef>
                <a:spcPts val="600"/>
              </a:spcBef>
              <a:spcAft>
                <a:spcPts val="600"/>
              </a:spcAft>
            </a:pPr>
            <a:r>
              <a:rPr lang="en-US" smtClean="0">
                <a:latin typeface="Times New Roman"/>
                <a:ea typeface="Calibri"/>
              </a:rPr>
              <a:t> In conditional locking, as you can see on the side, control returns to the calling program if the resource is already locked. At that point the program logic determines what happens next. Normally, one programs the logic to loop back, at least a certain number of times, to see if it’s possible to obtain the lock in a reasonable interval. If not, the program can return a report to the user and let the user decide what to do. For example, the user might receive a message that says, “Someone else is updating this client record; would you like to continue waiting or would you like to do something else?”</a:t>
            </a:r>
          </a:p>
          <a:p>
            <a:pPr marL="0" marR="0">
              <a:spcBef>
                <a:spcPts val="600"/>
              </a:spcBef>
              <a:spcAft>
                <a:spcPts val="600"/>
              </a:spcAft>
            </a:pPr>
            <a:r>
              <a:rPr lang="en-US" smtClean="0">
                <a:latin typeface="Times New Roman"/>
                <a:ea typeface="Calibri"/>
              </a:rPr>
              <a:t>In contrast, unconditional locking, which is generally viewed as more dangerous and therefore to be used with great care – does </a:t>
            </a:r>
            <a:r>
              <a:rPr lang="en-US" i="1" smtClean="0">
                <a:latin typeface="Times New Roman"/>
                <a:ea typeface="Calibri"/>
              </a:rPr>
              <a:t>not</a:t>
            </a:r>
            <a:r>
              <a:rPr lang="en-US" smtClean="0">
                <a:latin typeface="Times New Roman"/>
                <a:ea typeface="Calibri"/>
              </a:rPr>
              <a:t> return control to the program if it cannot be granted immediately. Once the program puts in a request to lock a resource, the process is put in a </a:t>
            </a:r>
            <a:r>
              <a:rPr lang="en-US" i="1" smtClean="0">
                <a:latin typeface="Times New Roman"/>
                <a:ea typeface="Calibri"/>
              </a:rPr>
              <a:t>lock queue</a:t>
            </a:r>
            <a:r>
              <a:rPr lang="en-US" smtClean="0">
                <a:latin typeface="Times New Roman"/>
                <a:ea typeface="Calibri"/>
              </a:rPr>
              <a:t> and the program is suspended until the lock is granted.</a:t>
            </a:r>
          </a:p>
          <a:p>
            <a:pPr marL="0" marR="0">
              <a:spcBef>
                <a:spcPts val="600"/>
              </a:spcBef>
              <a:spcAft>
                <a:spcPts val="600"/>
              </a:spcAft>
            </a:pPr>
            <a:r>
              <a:rPr lang="en-US" smtClean="0">
                <a:latin typeface="Times New Roman"/>
                <a:ea typeface="Calibri"/>
              </a:rPr>
              <a:t>The analogy for conditional locking that comes to mind is the difference between waiting to be served by a clerk in a normal store, where you can decide whether to leave the queue or not. If the queue looks long, you can always go do something else. But in the store from hell, you might have to enter a locked room to be able to see if the clerk were busy; once in the room, you would be forced to wait until the customers ahead of you were served before you could get out. Unconditional locking reminds me of that nightmare scenario.</a:t>
            </a:r>
          </a:p>
          <a:p>
            <a:pPr marL="0" marR="0">
              <a:spcBef>
                <a:spcPts val="600"/>
              </a:spcBef>
              <a:spcAft>
                <a:spcPts val="600"/>
              </a:spcAft>
            </a:pPr>
            <a:r>
              <a:rPr lang="en-US" smtClean="0">
                <a:latin typeface="Times New Roman"/>
                <a:ea typeface="Calibri"/>
              </a:rPr>
              <a:t>As you will see in the next few slides, unconditional locks in combination with bad programming can lead to </a:t>
            </a:r>
            <a:r>
              <a:rPr lang="en-US" i="1" smtClean="0">
                <a:latin typeface="Times New Roman"/>
                <a:ea typeface="Calibri"/>
              </a:rPr>
              <a:t>deadlocks</a:t>
            </a:r>
            <a:r>
              <a:rPr lang="en-US" smtClean="0">
                <a:latin typeface="Times New Roman"/>
                <a:ea typeface="Calibri"/>
              </a:rPr>
              <a: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12837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Let’s watch the sequence that creates a </a:t>
            </a:r>
            <a:r>
              <a:rPr lang="en-US" i="1" smtClean="0">
                <a:latin typeface="Times New Roman"/>
                <a:ea typeface="Calibri"/>
              </a:rPr>
              <a:t>deadlock</a:t>
            </a:r>
            <a:r>
              <a:rPr lang="en-US" smtClean="0">
                <a:latin typeface="Times New Roman"/>
                <a:ea typeface="Calibri"/>
              </a:rPr>
              <a:t>, also known as a </a:t>
            </a:r>
            <a:r>
              <a:rPr lang="en-US" i="1" smtClean="0">
                <a:latin typeface="Times New Roman"/>
                <a:ea typeface="Calibri"/>
              </a:rPr>
              <a:t>deadly embrace</a:t>
            </a:r>
            <a:r>
              <a:rPr lang="en-US" smtClean="0">
                <a:latin typeface="Times New Roman"/>
                <a:ea typeface="Calibri"/>
              </a:rPr>
              <a:t>. Starting at around 10:03 in the morning, Process #1 locks Resource A. Immediately afterwards Process #2 locks Resource B. The next step is that Process #1 now locks Resource B – and this is very important – </a:t>
            </a:r>
            <a:r>
              <a:rPr lang="en-US" i="1" smtClean="0">
                <a:latin typeface="Times New Roman"/>
                <a:ea typeface="Calibri"/>
              </a:rPr>
              <a:t>unconditionally</a:t>
            </a:r>
            <a:r>
              <a:rPr lang="en-US" smtClean="0">
                <a:latin typeface="Times New Roman"/>
                <a:ea typeface="Calibri"/>
              </a:rPr>
              <a:t>. Then Process #2 locks Resource A unconditionally. So you see what’s happened: Process #1 is waiting for Process #2 to release Resource B; however Process #2 can’t release Resource B until Process #1 releases Resource A – which it isn’t going to do, ever. The only way out is to abort one of the processes.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562766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What you have just seen is an example of a </a:t>
            </a:r>
            <a:r>
              <a:rPr lang="en-US" i="1" smtClean="0">
                <a:latin typeface="Times New Roman"/>
                <a:ea typeface="Calibri"/>
              </a:rPr>
              <a:t>race condition</a:t>
            </a:r>
            <a:r>
              <a:rPr lang="en-US" smtClean="0">
                <a:latin typeface="Times New Roman"/>
                <a:ea typeface="Calibri"/>
              </a:rPr>
              <a:t>: an unexpected problem that takes place only under specific conditions of timing. For example, in the previous slide, if process #1 obtains both locks before process #2 tries to lock anything, there won’t be a deadlock. In general, a simple rule for avoiding deadlocks is that you will always have all processes lock resources in exactly the same order and you must unlock the resources in the reverse order of what you lock them in. You may want to take a look at the previous slide and see how these rules would have prevented the deadlock. Enforcing this rule requires coordination among programmers; a global list showing the priority order of resources in the database is a common tool to help everyone follow the sequence properly. Another approach is simply to rely on the DBMS or the operating system to prevent deadlocks by enforcing limitations on locking and unlocking, as discussed in the next slide.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14080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Nobody should imagine that storing and using information started with the advent of computers.</a:t>
            </a:r>
          </a:p>
          <a:p>
            <a:r>
              <a:rPr lang="en-US" dirty="0" smtClean="0"/>
              <a:t>At a fundamental level, I suppose that data processing began at its most elementary with the rise of living systems in the deep mists of the Precambrian Era some four billion years ago. But in more significant terms by human standards, we probably need to focus on the transmission of information from one person to another via oral communication </a:t>
            </a:r>
            <a:r>
              <a:rPr lang="en-US" dirty="0" err="1" smtClean="0"/>
              <a:t>some time</a:t>
            </a:r>
            <a:r>
              <a:rPr lang="en-US" dirty="0" smtClean="0"/>
              <a:t> around a quarter of 1 million years ago through 100,000 years ago (scientists really are not sure exactly when speech developed) and then through what we now call oral traditions – recitation of structured histories from generation to generation.</a:t>
            </a:r>
          </a:p>
          <a:p>
            <a:r>
              <a:rPr lang="en-US" dirty="0" smtClean="0"/>
              <a:t>We do know that mnemonics, that is, techniques for helping to remember information accurately, date back at least 5000 years, as do clay tablets on which large amounts of information could be pressed using a stylus.</a:t>
            </a:r>
          </a:p>
          <a:p>
            <a:r>
              <a:rPr lang="en-US" dirty="0" smtClean="0"/>
              <a:t>At about the same time, people in the near and Middle East were also experimenting with compressed plant fibers to create thin sheets of papyrus on which they inscribed vast amounts of information, some of it quite boring accounting data about commercial traffic.</a:t>
            </a:r>
          </a:p>
          <a:p>
            <a:r>
              <a:rPr lang="en-US" dirty="0" smtClean="0"/>
              <a:t>About two centuries before the common era, thin layers of leather were converted into what we call parchment, which provided an excellent basis for creating scrolls such as those used to write down the oral traditions of the Jewish people in the Torah.</a:t>
            </a:r>
          </a:p>
          <a:p>
            <a:r>
              <a:rPr lang="en-US" dirty="0" smtClean="0"/>
              <a:t>Some 300 years later, in the second century of the common era, the invention of paper expanded the availability of information storage and 300 years later people had the brilliant idea of using rectangular pieces of paper to form what were called codices (singular is the codex) which had the tremendous advantage of allowing what we now call random access in contrast to the serial access forced by the scroll. That is, people could flip a book open to a specific page and even be given a page number to locate information instead of having to roll and unroll scrolls while constantly looking at the contents to locate the information they needed.</a:t>
            </a:r>
          </a:p>
          <a:p>
            <a:r>
              <a:rPr lang="en-US" dirty="0" smtClean="0"/>
              <a:t>We will skip over the invention of printing and point out that the invention of punch cards at the end of the 19th century – and of their readers and tabulating machines – provided yet another drastic increase in information processing capacity.</a:t>
            </a:r>
          </a:p>
          <a:p>
            <a:r>
              <a:rPr lang="en-US" dirty="0" smtClean="0"/>
              <a:t>By the mid-20th century, electronic data storage depended on files in analogy to paper files; and as we will see, those electronic analogs of paper files had all of the functional and operational problems of paper files, but could let people make the mistakes much faster.</a:t>
            </a:r>
          </a:p>
          <a:p>
            <a:r>
              <a:rPr lang="en-US" dirty="0" smtClean="0"/>
              <a:t>Database management systems developed in the 1970s and have been central to effective data management since.</a:t>
            </a:r>
          </a:p>
          <a:p>
            <a:r>
              <a:rPr lang="en-US" dirty="0" smtClean="0"/>
              <a:t>An interesting recent development is exemplified by tools such as Google Desktop, an indexing system that allows almost instantaneous access to unorganized content via keyword search. This kind of tool has begun to replace tedious cataloging of such items as e-mail messages, which have typically been difficult to place in single containers because they so often deal with more than one topic despite the best efforts of people like me who try to convince everyone to limit messages to a single coherent purpose.</a:t>
            </a:r>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775671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Another locking strategy in addition to the sequence of locking discussed on the previous slide is called </a:t>
            </a:r>
            <a:r>
              <a:rPr lang="en-US" i="1" smtClean="0">
                <a:latin typeface="Times New Roman"/>
                <a:ea typeface="Calibri"/>
              </a:rPr>
              <a:t>two-phase locking</a:t>
            </a:r>
            <a:r>
              <a:rPr lang="en-US" smtClean="0">
                <a:latin typeface="Times New Roman"/>
                <a:ea typeface="Calibri"/>
              </a:rPr>
              <a:t>. In this approach, the </a:t>
            </a:r>
            <a:r>
              <a:rPr lang="en-US" i="1" smtClean="0">
                <a:latin typeface="Times New Roman"/>
                <a:ea typeface="Calibri"/>
              </a:rPr>
              <a:t>growing</a:t>
            </a:r>
            <a:r>
              <a:rPr lang="en-US" smtClean="0">
                <a:latin typeface="Times New Roman"/>
                <a:ea typeface="Calibri"/>
              </a:rPr>
              <a:t> phase of the lock allows any process to lock additional resources such as records or record sets. However, as soon as any one resource is unlocked, the process is prevented from acquiring any further locks until all of them are released by that process. If you think about it you’ll see that this approach prevents transactions which affect the same records from ever overlapping. However, the more common strategy for serializing transactions is simply to state that </a:t>
            </a:r>
            <a:r>
              <a:rPr lang="en-US" i="1" smtClean="0">
                <a:latin typeface="Times New Roman"/>
                <a:ea typeface="Calibri"/>
              </a:rPr>
              <a:t>none of the locks can be released at all</a:t>
            </a:r>
            <a:r>
              <a:rPr lang="en-US" smtClean="0">
                <a:latin typeface="Times New Roman"/>
                <a:ea typeface="Calibri"/>
              </a:rPr>
              <a:t> until either the entire transaction is </a:t>
            </a:r>
            <a:r>
              <a:rPr lang="en-US" i="1" smtClean="0">
                <a:latin typeface="Times New Roman"/>
                <a:ea typeface="Calibri"/>
              </a:rPr>
              <a:t>committed</a:t>
            </a:r>
            <a:r>
              <a:rPr lang="en-US" smtClean="0">
                <a:latin typeface="Times New Roman"/>
                <a:ea typeface="Calibri"/>
              </a:rPr>
              <a:t> – that is, written to disk – or </a:t>
            </a:r>
            <a:r>
              <a:rPr lang="en-US" i="1" smtClean="0">
                <a:latin typeface="Times New Roman"/>
                <a:ea typeface="Calibri"/>
              </a:rPr>
              <a:t>dropped</a:t>
            </a:r>
            <a:r>
              <a:rPr lang="en-US" smtClean="0">
                <a:latin typeface="Times New Roman"/>
                <a:ea typeface="Calibri"/>
              </a:rPr>
              <a:t> – called a rollback instruction.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970832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dirty="0" smtClean="0">
                <a:latin typeface="Times New Roman"/>
                <a:ea typeface="Calibri"/>
              </a:rPr>
              <a:t>In the early days of programming, designers adopted what came to be known as a </a:t>
            </a:r>
            <a:r>
              <a:rPr lang="en-US" i="1" dirty="0" smtClean="0">
                <a:latin typeface="Times New Roman"/>
                <a:ea typeface="Calibri"/>
              </a:rPr>
              <a:t>pessimistic locking strategy</a:t>
            </a:r>
            <a:r>
              <a:rPr lang="en-US" dirty="0" smtClean="0">
                <a:latin typeface="Times New Roman"/>
                <a:ea typeface="Calibri"/>
              </a:rPr>
              <a:t>. Their programs were based on the notion that collisions were bound to occur and therefore programs should use restrictive locking to prevent any concurrent access at all. Each process would lock all the records involved, do its stuff, and then release the locks. Sounds great, right? Yeah, until the data entry operator who had locked some critical resources went away for lunch leaving the resources locked. Naturally, the next person who tried to lock whatever was locked – the dataset for example – would have their process hang until the first user came back and finished the original transaction and unlocked the resource. Sometimes, you could get dozens or hundreds of people whose sessions were simply hung during lunchtime until one o’clock, when everybody would suddenly start getting access one after another once the original operator completed the first transaction that locked the resources.</a:t>
            </a:r>
          </a:p>
          <a:p>
            <a:pPr marL="0" marR="0">
              <a:spcBef>
                <a:spcPts val="600"/>
              </a:spcBef>
              <a:spcAft>
                <a:spcPts val="600"/>
              </a:spcAft>
            </a:pPr>
            <a:r>
              <a:rPr lang="en-US" dirty="0" smtClean="0">
                <a:latin typeface="Times New Roman"/>
                <a:ea typeface="Calibri"/>
              </a:rPr>
              <a:t> </a:t>
            </a:r>
            <a:endParaRPr lang="en-US" dirty="0">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257249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That kind of problem is why programmers in the 1970s and 1980s eventually settled on the nearly universal </a:t>
            </a:r>
            <a:r>
              <a:rPr lang="en-US" i="1" smtClean="0">
                <a:latin typeface="Times New Roman"/>
                <a:ea typeface="Calibri"/>
              </a:rPr>
              <a:t>optimistic locking strategy</a:t>
            </a:r>
            <a:r>
              <a:rPr lang="en-US" smtClean="0">
                <a:latin typeface="Times New Roman"/>
                <a:ea typeface="Calibri"/>
              </a:rPr>
              <a:t> of today. In this design, first of all we lock as little as we can; that is, we don’t lock the dataset if we can lock only a few records. Second, we don’t lock until the last possible moment. First, we read the records that have to be modified and store the original values in memory buffers (that is, variables). Then we work in memory buffers to prepare the changes. Only then do we lock the original data records and compare their current values to the values that we stored in the memory buffers; if the original values and the current values are the same, we can go ahead and commit the transaction. That is, we write the new values to disk and unlock the records.</a:t>
            </a:r>
          </a:p>
          <a:p>
            <a:pPr marL="0" marR="0">
              <a:spcBef>
                <a:spcPts val="600"/>
              </a:spcBef>
              <a:spcAft>
                <a:spcPts val="600"/>
              </a:spcAft>
            </a:pPr>
            <a:r>
              <a:rPr lang="en-US" smtClean="0">
                <a:latin typeface="Times New Roman"/>
                <a:ea typeface="Calibri"/>
              </a:rPr>
              <a:t>In contrast, if there have been changes in the records since the last time we looked, then we have to unlock the records at once and go back to the user to find out what to do. For example, the program can show the user the current state of the records and ask whether the user wants to apply the same changes to the current value of the records. A particular instance might involve an inventory record the user initially receives with information that there are 20 widgets in stock and so he arranges to take out five. By the time the application program is ready to initiate the transaction, someone else has taken out 10 widgets, leaving 10 in stock. The program can therefore ask the user something like, “There are now only 10 widgets left; do you still want to withdraw five?” If the user says yes, the program locks and reads the record again; perhaps this time there are still 10 widgets in stock, so the transaction proceeds, correctly leaving five widgets in stock.</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120338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So looking at optimistic locking overall, it’s particularly appropriate for the backend databases that are supporting Web applications, where there are potentially many people accessing the database, all of whom are completely out of the control of the designer. I suppose it’s possible that you could use pessimistic locking around user interventions with highly trained staff, but it beggars the imagination that you could get away with that with ordinary people buying stuff through the Web. In addition, the slide points out that optimistic locking becomes even more advantageous if the lock granularity increases. The more resources you are locking at once, the less you want to lock around human intervention.</a:t>
            </a:r>
          </a:p>
          <a:p>
            <a:pPr marL="0" marR="0">
              <a:spcBef>
                <a:spcPts val="600"/>
              </a:spcBef>
              <a:spcAft>
                <a:spcPts val="600"/>
              </a:spcAft>
            </a:pPr>
            <a:r>
              <a:rPr lang="en-US" smtClean="0">
                <a:latin typeface="Times New Roman"/>
                <a:ea typeface="Calibri"/>
              </a:rPr>
              <a:t>On the other hand, if you happen to be locking something where there is enormous contention, optimistic locking, with its cycle of going back to read the record as required, runs the risk of repeated occurrences where the resource will have changed by the time the user tries to commit the transaction. One word for that kind of activity is </a:t>
            </a:r>
            <a:r>
              <a:rPr lang="en-US" i="1" smtClean="0">
                <a:latin typeface="Times New Roman"/>
                <a:ea typeface="Calibri"/>
              </a:rPr>
              <a:t>thrashing</a:t>
            </a:r>
            <a:r>
              <a:rPr lang="en-US" smtClean="0">
                <a:latin typeface="Times New Roman"/>
                <a:ea typeface="Calibri"/>
              </a:rPr>
              <a: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7805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Okay, so just one final note about locking: back when I was teaching database internals 30 years ago, the 3GL programs in use typically called DBMS routines; for example, in the IMAGE/3000 DBMS running on the HP3000, we called the routines database </a:t>
            </a:r>
            <a:r>
              <a:rPr lang="en-US" i="1" smtClean="0">
                <a:latin typeface="Times New Roman"/>
                <a:ea typeface="Calibri"/>
              </a:rPr>
              <a:t>intrinsics</a:t>
            </a:r>
            <a:r>
              <a:rPr lang="en-US" smtClean="0">
                <a:latin typeface="Times New Roman"/>
                <a:ea typeface="Calibri"/>
              </a:rPr>
              <a:t>. The programmer would call DBLOCK and pass the appropriate parameters for all of the details that we have been discussing in the past few slides such as the object of the lock (implying its granularity), its conditionality, and any other attributes desired. In contrast, today’s 4GL programmers use much more convenient instructions that handle the locking strategy automatically.</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Tree>
    <p:extLst>
      <p:ext uri="{BB962C8B-B14F-4D97-AF65-F5344CB8AC3E}">
        <p14:creationId xmlns:p14="http://schemas.microsoft.com/office/powerpoint/2010/main" val="2691777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 don’t want to spend a lot of time on this next section about </a:t>
            </a:r>
            <a:r>
              <a:rPr lang="en-US" i="1" smtClean="0">
                <a:latin typeface="Times New Roman"/>
                <a:ea typeface="Calibri"/>
              </a:rPr>
              <a:t>ACID transactions</a:t>
            </a:r>
            <a:r>
              <a:rPr lang="en-US" smtClean="0">
                <a:latin typeface="Times New Roman"/>
                <a:ea typeface="Calibri"/>
              </a:rPr>
              <a:t>, but I do think you should be familiar with the acronym and the meaning of the components.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053456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We’ve already discussed </a:t>
            </a:r>
            <a:r>
              <a:rPr lang="en-US" i="1" smtClean="0">
                <a:latin typeface="Times New Roman"/>
                <a:ea typeface="Calibri"/>
              </a:rPr>
              <a:t>atomicity</a:t>
            </a:r>
            <a:r>
              <a:rPr lang="en-US" smtClean="0">
                <a:latin typeface="Times New Roman"/>
                <a:ea typeface="Calibri"/>
              </a:rPr>
              <a:t>, and this reminds us that transactions are defined as </a:t>
            </a:r>
            <a:r>
              <a:rPr lang="en-US" i="1" smtClean="0">
                <a:latin typeface="Times New Roman"/>
                <a:ea typeface="Calibri"/>
              </a:rPr>
              <a:t>atomic</a:t>
            </a:r>
            <a:r>
              <a:rPr lang="en-US" smtClean="0">
                <a:latin typeface="Times New Roman"/>
                <a:ea typeface="Calibri"/>
              </a:rPr>
              <a:t> changes. We don’t want parts of them; it’s all or none.</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40955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concept of </a:t>
            </a:r>
            <a:r>
              <a:rPr lang="en-US" i="1" smtClean="0">
                <a:latin typeface="Times New Roman"/>
                <a:ea typeface="Calibri"/>
              </a:rPr>
              <a:t>consistency</a:t>
            </a:r>
            <a:r>
              <a:rPr lang="en-US" smtClean="0">
                <a:latin typeface="Times New Roman"/>
                <a:ea typeface="Calibri"/>
              </a:rPr>
              <a:t> helps us define what should constitute an atomic transaction. The database always has to be consistent at the completion of the transaction. For example, to take a trivial case, if we are adding a record to a detail chain – that is, adding a record that shares a key with other records, such as the detail lines of an order – the DBMS naturally has to update information about how many records there are in the chain of order details. Regardless of any explicit intentions of the DBMS programmer, that kind of change is always included in the definition of an ACID transaction. When many different datasets and records have to be changed to keep the database consistent, we often turn to </a:t>
            </a:r>
            <a:r>
              <a:rPr lang="en-US" i="1" smtClean="0">
                <a:latin typeface="Times New Roman"/>
                <a:ea typeface="Calibri"/>
              </a:rPr>
              <a:t>batch processing</a:t>
            </a:r>
            <a:r>
              <a:rPr lang="en-US" smtClean="0">
                <a:latin typeface="Times New Roman"/>
                <a:ea typeface="Calibri"/>
              </a:rPr>
              <a:t> so that we can lock the entire database and keep everyone else out of it to prevent any interference and consequent inconsistency while the changes are being made.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935690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next component of the ACID tetrad is </a:t>
            </a:r>
            <a:r>
              <a:rPr lang="en-US" i="1" smtClean="0">
                <a:latin typeface="Times New Roman"/>
                <a:ea typeface="Calibri"/>
              </a:rPr>
              <a:t>isolation</a:t>
            </a:r>
            <a:r>
              <a:rPr lang="en-US" smtClean="0">
                <a:latin typeface="Times New Roman"/>
                <a:ea typeface="Calibri"/>
              </a:rPr>
              <a:t>, which refers to the degree of protection against having other processes reading </a:t>
            </a:r>
            <a:r>
              <a:rPr lang="en-US" i="1" smtClean="0">
                <a:latin typeface="Times New Roman"/>
                <a:ea typeface="Calibri"/>
              </a:rPr>
              <a:t>intermediate results</a:t>
            </a:r>
            <a:r>
              <a:rPr lang="en-US" smtClean="0">
                <a:latin typeface="Times New Roman"/>
                <a:ea typeface="Calibri"/>
              </a:rPr>
              <a:t> of transactions.</a:t>
            </a:r>
          </a:p>
          <a:p>
            <a:pPr marL="0" marR="0">
              <a:spcBef>
                <a:spcPts val="600"/>
              </a:spcBef>
              <a:spcAft>
                <a:spcPts val="600"/>
              </a:spcAft>
            </a:pPr>
            <a:r>
              <a:rPr lang="en-US" smtClean="0">
                <a:latin typeface="Times New Roman"/>
                <a:ea typeface="Calibri"/>
              </a:rPr>
              <a:t>For example, if Alice is busy making a correction to the address of a customer, it would be a mistake for Bob’s process to access the record before Alice’s process confirms that it’s correct and permanent. That’s called a </a:t>
            </a:r>
            <a:r>
              <a:rPr lang="en-US" i="1" smtClean="0">
                <a:latin typeface="Times New Roman"/>
                <a:ea typeface="Calibri"/>
              </a:rPr>
              <a:t>dirty read</a:t>
            </a:r>
            <a:r>
              <a:rPr lang="en-US" smtClean="0">
                <a:latin typeface="Times New Roman"/>
                <a:ea typeface="Calibri"/>
              </a:rPr>
              <a:t>.</a:t>
            </a:r>
          </a:p>
          <a:p>
            <a:pPr marL="0" marR="0">
              <a:spcBef>
                <a:spcPts val="600"/>
              </a:spcBef>
              <a:spcAft>
                <a:spcPts val="600"/>
              </a:spcAft>
            </a:pPr>
            <a:r>
              <a:rPr lang="en-US" smtClean="0">
                <a:latin typeface="Times New Roman"/>
                <a:ea typeface="Calibri"/>
              </a:rPr>
              <a:t>Then there’s the case where Bob reads the record showing the widget inventory level and gets ready to subtract some widgets while Alice’s process cheerfully changes the record behind Bob’s back. You will recall that that situation is exactly what we’re discussing as the reason for locking and that it can very well occur during optimistic locking.</a:t>
            </a:r>
          </a:p>
          <a:p>
            <a:pPr marL="0" marR="0">
              <a:spcBef>
                <a:spcPts val="600"/>
              </a:spcBef>
              <a:spcAft>
                <a:spcPts val="600"/>
              </a:spcAft>
            </a:pPr>
            <a:r>
              <a:rPr lang="en-US" smtClean="0">
                <a:latin typeface="Times New Roman"/>
                <a:ea typeface="Calibri"/>
              </a:rPr>
              <a:t>Then we have the odd situation where Charlie has run a query to calculate the accounts payable while Dave has been adding new outstanding bills at the same time. Moments after Charlie’s first query, he runs a related query expecting to use the same data for some other calculation and presto! The results are inconsistent.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4127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ANSI SQL provides specific types of access modes defined as isolation levels to help resolve these problems.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7852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was the problem with file systems of the 1960s and 1970s? Why did databases provide such a welcome relief? Relief from what? There were some pretty serious difficulties for programmers and system managers in those days and we’ll look at each of them in turn.</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40029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One of the ways that isolation is implemented in ANSI SQL is the definition of a </a:t>
            </a:r>
            <a:r>
              <a:rPr lang="en-US" i="1" smtClean="0">
                <a:latin typeface="Times New Roman"/>
                <a:ea typeface="Calibri"/>
              </a:rPr>
              <a:t>cursor</a:t>
            </a:r>
            <a:r>
              <a:rPr lang="en-US" smtClean="0">
                <a:latin typeface="Times New Roman"/>
                <a:ea typeface="Calibri"/>
              </a:rPr>
              <a:t>. Instead of forcing access to the entire set of records qualified by a SELECT statement, the cursor allows the program to access one record at a time. In the next few slides, will look at the different types of cursors available. Keep in mind that I am not trying to make you into programmers; however, if you ever encounter questions of data integrity in databases, one of the issues you should raise as you go through your diagnostic procedures is definitely problems of concurrency and mistakes in the definition of cursors.</a:t>
            </a:r>
          </a:p>
          <a:p>
            <a:pPr marL="0" marR="0">
              <a:spcBef>
                <a:spcPts val="600"/>
              </a:spcBef>
              <a:spcAft>
                <a:spcPts val="600"/>
              </a:spcAft>
            </a:pPr>
            <a:r>
              <a:rPr lang="en-US" smtClean="0">
                <a:latin typeface="Times New Roman"/>
                <a:ea typeface="Calibri"/>
              </a:rPr>
              <a:t>Not all integrity problems are due to hackers; indeed, while I think of it, I can tell you about an amusing incident which has nothing to do with cursors but which does illustrate the point that sometimes a banal factor involving a database can give the illusion (even if only momentarily) of a more serious problem. The problem came to my notice when an operator reported to me sometime around 1985 that there must be a problem with a disk drive. “Oh, yes?” said I. “And why do you think that?” Well, he answered, there was garbage in some records in one of the databases. I asked if the damage was localized to a specific database; yes, it was a big insurance policy database. You will understand that this answer immediately precluded there being a hardware problem; there is no way that a disk drive would limit damage to a specific database. Was it localized to specific fields? Yes – the garbage was only in the free-format comment field. “Ah,” I said, “and what exactly is this garbage?” It turned out to be stuff like “Joclyn, please meet me for lunch.” By now, you have probably guessed what was going on: the data entry operators had discovered that if they created fake insurance policies (they were at the top end of the range with policy numbers like 99999 and 99998), they could assign one fake policy per operator, write their messages in the comments field, and use this system as a crude form of e-mail. Perhaps it will interest you that I resolved this problem not by threatening or firing the employees but by actually providing them with a freeware e-mail system and politely instructing them no longer to use their crude tampering with the insurance policies.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915771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Without belaboring the point, this and the following slides briefly summarize some of the attributes of ANSI-compliant SQL </a:t>
            </a:r>
            <a:r>
              <a:rPr lang="en-US" i="1" smtClean="0">
                <a:latin typeface="Times New Roman"/>
                <a:ea typeface="Calibri"/>
              </a:rPr>
              <a:t>cursors</a:t>
            </a:r>
            <a:r>
              <a:rPr lang="en-US" smtClean="0">
                <a:latin typeface="Times New Roman"/>
                <a:ea typeface="Calibri"/>
              </a:rPr>
              <a: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6544285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Cursors can have a performance implication, so programmers should be careful to use the cursors that provide just enough capability for their specific needs. We’ll look at the four types of cursors listed here in the following slides.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043962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simplest cursor moves through the record set like the current-record pointer in an ordinary sequential-file access mode. Only changes ahead of the </a:t>
            </a:r>
            <a:r>
              <a:rPr lang="en-US" i="1" smtClean="0">
                <a:latin typeface="Times New Roman"/>
                <a:ea typeface="Calibri"/>
              </a:rPr>
              <a:t>forward-only cursor</a:t>
            </a:r>
            <a:r>
              <a:rPr lang="en-US" smtClean="0">
                <a:latin typeface="Times New Roman"/>
                <a:ea typeface="Calibri"/>
              </a:rPr>
              <a:t> in the record set defined by the SELECT clause for this cursor can be seen by this access method.</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581291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ea typeface="Calibri"/>
              </a:rPr>
              <a:t>If one is trying to do a number of calculations or sorts or doing extractions that are okay even if they deal with a static image of the database at a particular time, then the </a:t>
            </a:r>
            <a:r>
              <a:rPr lang="en-US" i="1" dirty="0" smtClean="0">
                <a:latin typeface="Times New Roman"/>
                <a:ea typeface="Calibri"/>
              </a:rPr>
              <a:t>static cursor </a:t>
            </a:r>
            <a:r>
              <a:rPr lang="en-US" dirty="0" smtClean="0">
                <a:latin typeface="Times New Roman"/>
                <a:ea typeface="Calibri"/>
              </a:rPr>
              <a:t>is ideal.</a:t>
            </a:r>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623235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 slightly more interactive cursor actually reads records from the database using the key values defined in the initial snapshot that corresponds to the data that a static cursor would have gotten. Instead of using only the old data from the snapshot (as a static cursor would) the </a:t>
            </a:r>
            <a:r>
              <a:rPr lang="en-US" i="1" smtClean="0">
                <a:latin typeface="Times New Roman"/>
                <a:ea typeface="Calibri"/>
              </a:rPr>
              <a:t>keyset cursor</a:t>
            </a:r>
            <a:r>
              <a:rPr lang="en-US" smtClean="0">
                <a:latin typeface="Times New Roman"/>
                <a:ea typeface="Calibri"/>
              </a:rPr>
              <a:t> uses the key value from the next record in the record set to query the actual database at that moment and puts the current value of the record into the record set. It’s a kind of self-updating static cursor – maybe a not-so-static cursor.</a:t>
            </a:r>
          </a:p>
          <a:p>
            <a:pPr marL="0" marR="0">
              <a:spcBef>
                <a:spcPts val="600"/>
              </a:spcBef>
              <a:spcAft>
                <a:spcPts val="600"/>
              </a:spcAft>
            </a:pPr>
            <a:r>
              <a:rPr lang="en-US" smtClean="0">
                <a:latin typeface="Times New Roman"/>
                <a:ea typeface="Calibri"/>
              </a:rPr>
              <a:t>What happens if one of the records that used to be there at the time of the initial snapshot has been deleted? The keyset cursor regenerates the missing record. This may be good or it may be bad; the programmer has to be careful about choosing the right type of cursor for the right application.</a:t>
            </a:r>
          </a:p>
          <a:p>
            <a:pPr marL="0" marR="0">
              <a:spcBef>
                <a:spcPts val="600"/>
              </a:spcBef>
              <a:spcAft>
                <a:spcPts val="600"/>
              </a:spcAft>
            </a:pPr>
            <a:r>
              <a:rPr lang="en-US" smtClean="0">
                <a:latin typeface="Times New Roman"/>
                <a:ea typeface="Calibri"/>
              </a:rPr>
              <a:t>Again, from a security standpoint, the point of bringing this up to you is to alert you to software design problems that may have consequences easily misinterpreted by amateurs as evidence of hacking or other unauthorized tampering with the data.</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02107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The most interactive cursor of all is the </a:t>
            </a:r>
            <a:r>
              <a:rPr lang="en-US" i="1" smtClean="0">
                <a:latin typeface="Times New Roman"/>
                <a:ea typeface="Calibri"/>
              </a:rPr>
              <a:t>dynamic cursor</a:t>
            </a:r>
            <a:r>
              <a:rPr lang="en-US" smtClean="0">
                <a:latin typeface="Times New Roman"/>
                <a:ea typeface="Calibri"/>
              </a:rPr>
              <a:t>, which as you can see on the slide is basically like reading the file all the time; the exception is that one can set the isolation level to preclude access to changes made by other users until they have been committed. The exception is the </a:t>
            </a:r>
            <a:r>
              <a:rPr lang="en-US" i="1" smtClean="0">
                <a:latin typeface="Times New Roman"/>
                <a:ea typeface="Calibri"/>
              </a:rPr>
              <a:t>dirty read</a:t>
            </a:r>
            <a:r>
              <a:rPr lang="en-US" smtClean="0">
                <a:latin typeface="Times New Roman"/>
                <a:ea typeface="Calibri"/>
              </a:rPr>
              <a:t>, which allows dangerous access to possibly retractable changes.</a:t>
            </a:r>
          </a:p>
          <a:p>
            <a:pPr marL="0" marR="0">
              <a:spcBef>
                <a:spcPts val="600"/>
              </a:spcBef>
              <a:spcAft>
                <a:spcPts val="600"/>
              </a:spcAft>
            </a:pPr>
            <a:r>
              <a:rPr lang="en-US" smtClean="0">
                <a:latin typeface="Times New Roman"/>
                <a:ea typeface="Calibri"/>
              </a:rPr>
              <a:t> </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81027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dirty="0" smtClean="0">
                <a:latin typeface="Times New Roman"/>
                <a:ea typeface="Calibri"/>
              </a:rPr>
              <a:t>So as you can see, programmers have a choice of cursors and you as security experts should be on guard whenever you are dealing with database problems that look superficially like security violations. Keep these programming issues in your open mind as you do your investigations and, as Sherlock Holmes said, don’t hypothesize in advance of the facts. “It is a capital mistake to theorize before one has data. Insensibly one begins to twist facts to suit theories, instead of theories to suit facts.” [Doyle, A. C. (1892). A Scandal in Bohemia. </a:t>
            </a:r>
            <a:r>
              <a:rPr lang="en-US" i="1" dirty="0" smtClean="0">
                <a:latin typeface="Times New Roman"/>
                <a:ea typeface="Calibri"/>
              </a:rPr>
              <a:t>The Strand Magazine. </a:t>
            </a:r>
            <a:r>
              <a:rPr lang="en-US" dirty="0" smtClean="0">
                <a:latin typeface="Times New Roman"/>
                <a:ea typeface="Calibri"/>
              </a:rPr>
              <a:t>Scanned edition available online. </a:t>
            </a:r>
            <a:br>
              <a:rPr lang="en-US" dirty="0" smtClean="0">
                <a:latin typeface="Times New Roman"/>
                <a:ea typeface="Calibri"/>
              </a:rPr>
            </a:br>
            <a:r>
              <a:rPr lang="en-US" dirty="0" smtClean="0">
                <a:latin typeface="Times New Roman"/>
                <a:ea typeface="Calibri"/>
              </a:rPr>
              <a:t>&lt; </a:t>
            </a:r>
            <a:r>
              <a:rPr lang="en-US" u="sng" dirty="0" smtClean="0">
                <a:uFill>
                  <a:solidFill>
                    <a:srgbClr val="0000FF"/>
                  </a:solidFill>
                </a:uFill>
                <a:latin typeface="Times New Roman"/>
                <a:ea typeface="Calibri"/>
              </a:rPr>
              <a:t>http://www.artintheblood.com/scan2/scanintro.htm</a:t>
            </a:r>
            <a:r>
              <a:rPr lang="en-US" dirty="0" smtClean="0">
                <a:latin typeface="Times New Roman"/>
                <a:ea typeface="Calibri"/>
              </a:rPr>
              <a:t> &gt;]</a:t>
            </a:r>
            <a:endParaRPr lang="en-US" dirty="0">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337646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Finally, returning to our four components of ACID transaction theory, </a:t>
            </a:r>
            <a:r>
              <a:rPr lang="en-US" i="1" smtClean="0">
                <a:latin typeface="Times New Roman"/>
                <a:ea typeface="Calibri"/>
              </a:rPr>
              <a:t>durability</a:t>
            </a:r>
            <a:r>
              <a:rPr lang="en-US" smtClean="0">
                <a:latin typeface="Times New Roman"/>
                <a:ea typeface="Calibri"/>
              </a:rPr>
              <a:t> is simply the requirement that changes we make in the database must either be permanent once they are complete or must be removed if they aren’t. And we will come back to durability when we discuss logging and transaction rollback in a bit more detail in just a few slides from now.</a:t>
            </a:r>
          </a:p>
          <a:p>
            <a:pPr marL="0" marR="0">
              <a:spcBef>
                <a:spcPts val="600"/>
              </a:spcBef>
              <a:spcAft>
                <a:spcPts val="600"/>
              </a:spcAft>
            </a:pPr>
            <a:r>
              <a:rPr lang="en-US" smtClean="0">
                <a:latin typeface="Times New Roman"/>
                <a:ea typeface="Calibri"/>
              </a:rPr>
              <a:t> </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405994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ea typeface="Calibri"/>
              </a:rPr>
              <a:t>Hard to believe, isn’t it? We are actually reaching the end of this humongous lecture. In this last section, I want to address database security and resource management explicitly.</a:t>
            </a:r>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91490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 nothing to provide linkages among the data stored in files. If a programmer needed to use information in one file as a pointer to locate information in another file – for example to look up an order number for a customer so that she could locate the order details for a current order – everything had to be done in a specific program. That’s everything. I mean really everything. Keeping track of record numbers, doing comparisons between a search value and the values in records that were being read serially, defining the record structures for every file – these functions resided in each individual program. Make a mistake in writing one program and the results could ricochet through the entire system by corrupting values that would then be read by other programs. There were no safeguards on what you could put into a file other than what a specific program written by specific programmer happened to include as a limitation. Did you want to change a restriction on the values in a particular field? Sure – go find every single program needing the change and then make all the changes, and then recompile all of those programs and hope you got it right.</a:t>
            </a:r>
          </a:p>
          <a:p>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876701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We’ll start with database security.</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7611264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At the highest level of access control, the question is who gets to do what to which records? This function is known as </a:t>
            </a:r>
            <a:r>
              <a:rPr lang="en-US" i="1" smtClean="0">
                <a:latin typeface="Times New Roman"/>
                <a:ea typeface="Calibri"/>
              </a:rPr>
              <a:t>authorization</a:t>
            </a:r>
            <a:r>
              <a:rPr lang="en-US" smtClean="0">
                <a:latin typeface="Times New Roman"/>
                <a:ea typeface="Calibri"/>
              </a:rPr>
              <a:t>.</a:t>
            </a:r>
          </a:p>
          <a:p>
            <a:pPr marL="0" marR="0">
              <a:spcBef>
                <a:spcPts val="600"/>
              </a:spcBef>
              <a:spcAft>
                <a:spcPts val="600"/>
              </a:spcAft>
            </a:pPr>
            <a:r>
              <a:rPr lang="en-US" smtClean="0">
                <a:latin typeface="Times New Roman"/>
                <a:ea typeface="Calibri"/>
              </a:rPr>
              <a:t>Database administrators, working in conjunction with programmers, might modify the database structure; DBAs usually grant specific rights to particular users or categories of users.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8319733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 won’t belabor the point about </a:t>
            </a:r>
            <a:r>
              <a:rPr lang="en-US" i="1" smtClean="0">
                <a:latin typeface="Times New Roman"/>
                <a:ea typeface="Calibri"/>
              </a:rPr>
              <a:t>identification and authentication</a:t>
            </a:r>
            <a:r>
              <a:rPr lang="en-US" smtClean="0">
                <a:latin typeface="Times New Roman"/>
                <a:ea typeface="Calibri"/>
              </a:rPr>
              <a:t>; it’s enough to remind everyone that there are four types of authentication, as shown on the slide.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0854949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Although individual users should not be sharing their user IDs and authentication markers, it is possible that groups of users may be defined with identical privileges. </a:t>
            </a:r>
            <a:r>
              <a:rPr lang="en-US" i="1" smtClean="0">
                <a:latin typeface="Times New Roman"/>
                <a:ea typeface="Calibri"/>
              </a:rPr>
              <a:t>Role-based security</a:t>
            </a:r>
            <a:r>
              <a:rPr lang="en-US" smtClean="0">
                <a:latin typeface="Times New Roman"/>
                <a:ea typeface="Calibri"/>
              </a:rPr>
              <a:t> allows effective management of such groups.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1393037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General database security may be adequate for most cases, but there’s no guarantee of universality. </a:t>
            </a:r>
            <a:r>
              <a:rPr lang="en-US" i="1" smtClean="0">
                <a:latin typeface="Times New Roman"/>
                <a:ea typeface="Calibri"/>
              </a:rPr>
              <a:t>Business rules</a:t>
            </a:r>
            <a:r>
              <a:rPr lang="en-US" smtClean="0">
                <a:latin typeface="Times New Roman"/>
                <a:ea typeface="Calibri"/>
              </a:rPr>
              <a:t> may require application level programming to reflect special, changing security requirements in different functional areas.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731250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ea typeface="Calibri"/>
              </a:rPr>
              <a:t>What happens if the system does crash in the </a:t>
            </a:r>
            <a:r>
              <a:rPr lang="en-US" i="1" dirty="0" smtClean="0">
                <a:latin typeface="Times New Roman"/>
                <a:ea typeface="Calibri"/>
              </a:rPr>
              <a:t>middle</a:t>
            </a:r>
            <a:r>
              <a:rPr lang="en-US" dirty="0" smtClean="0">
                <a:latin typeface="Times New Roman"/>
                <a:ea typeface="Calibri"/>
              </a:rPr>
              <a:t> of a transaction? In this section, we’ll finish our tour of database management and security with a quick look at </a:t>
            </a:r>
            <a:r>
              <a:rPr lang="en-US" i="1" dirty="0" smtClean="0">
                <a:latin typeface="Times New Roman"/>
                <a:ea typeface="Calibri"/>
              </a:rPr>
              <a:t>recovery</a:t>
            </a:r>
            <a:r>
              <a:rPr lang="en-US" dirty="0" smtClean="0">
                <a:latin typeface="Times New Roman"/>
                <a:ea typeface="Calibri"/>
              </a:rPr>
              <a:t> options.</a:t>
            </a:r>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872455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Databases are so completely integrated into today’s IT that they play a role in innumerable systems that can affect safety, mission-critical operations, financial and regulatory compliance, and national security. So I think it’s safe to say that every critical database must absolutely include effective </a:t>
            </a:r>
            <a:r>
              <a:rPr lang="en-US" i="1" smtClean="0">
                <a:latin typeface="Times New Roman"/>
                <a:ea typeface="Calibri"/>
              </a:rPr>
              <a:t>recovery mechanisms</a:t>
            </a:r>
            <a:r>
              <a:rPr lang="en-US" smtClean="0">
                <a:latin typeface="Times New Roman"/>
                <a:ea typeface="Calibri"/>
              </a:rPr>
              <a:t> as an essential aspect of security.</a:t>
            </a:r>
          </a:p>
          <a:p>
            <a:pPr marL="0" marR="0">
              <a:spcBef>
                <a:spcPts val="600"/>
              </a:spcBef>
              <a:spcAft>
                <a:spcPts val="600"/>
              </a:spcAft>
            </a:pPr>
            <a:r>
              <a:rPr lang="en-US" smtClean="0">
                <a:latin typeface="Times New Roman"/>
                <a:ea typeface="Calibri"/>
              </a:rPr>
              <a:t> </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8111829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spcBef>
                <a:spcPts val="600"/>
              </a:spcBef>
              <a:spcAft>
                <a:spcPts val="600"/>
              </a:spcAft>
            </a:pPr>
            <a:r>
              <a:rPr lang="en-US" i="1" smtClean="0">
                <a:latin typeface="Times New Roman"/>
                <a:ea typeface="Calibri"/>
              </a:rPr>
              <a:t>Application logging</a:t>
            </a:r>
            <a:r>
              <a:rPr lang="en-US" smtClean="0">
                <a:latin typeface="Times New Roman"/>
                <a:ea typeface="Calibri"/>
              </a:rPr>
              <a:t> provides the fundamental audit trail that will allow all effective recovery of a database after an unexpected interruption – whether that is an application failure or system crash. But log files serve many other functions. They can be used in forensic investigations, for performance optimization, and for system debugging. On centralized systems, they can even be used to allocate costs as a function of resource utilization – the old </a:t>
            </a:r>
            <a:r>
              <a:rPr lang="en-US" i="1" smtClean="0">
                <a:latin typeface="Times New Roman"/>
                <a:ea typeface="Calibri"/>
              </a:rPr>
              <a:t>charge-back</a:t>
            </a:r>
            <a:r>
              <a:rPr lang="en-US" smtClean="0">
                <a:latin typeface="Times New Roman"/>
                <a:ea typeface="Calibri"/>
              </a:rPr>
              <a:t> systems that users hated. Logging processes vary in what they store; for example,</a:t>
            </a:r>
          </a:p>
          <a:p>
            <a:pPr marL="342900" marR="0" lvl="0" indent="-342900">
              <a:spcBef>
                <a:spcPts val="600"/>
              </a:spcBef>
              <a:spcAft>
                <a:spcPts val="600"/>
              </a:spcAft>
              <a:buFont typeface="Symbol"/>
              <a:buChar char=""/>
            </a:pPr>
            <a:r>
              <a:rPr lang="en-US" smtClean="0">
                <a:latin typeface="Times New Roman"/>
                <a:ea typeface="Calibri"/>
              </a:rPr>
              <a:t>All logging processes store an image of every record </a:t>
            </a:r>
            <a:r>
              <a:rPr lang="en-US" i="1" smtClean="0">
                <a:latin typeface="Times New Roman"/>
                <a:ea typeface="Calibri"/>
              </a:rPr>
              <a:t>added</a:t>
            </a:r>
            <a:r>
              <a:rPr lang="en-US" smtClean="0">
                <a:latin typeface="Times New Roman"/>
                <a:ea typeface="Calibri"/>
              </a:rPr>
              <a:t> to a database along with timestamps and user information;</a:t>
            </a:r>
          </a:p>
          <a:p>
            <a:pPr marL="342900" marR="0" lvl="0" indent="-342900">
              <a:spcBef>
                <a:spcPts val="600"/>
              </a:spcBef>
              <a:spcAft>
                <a:spcPts val="600"/>
              </a:spcAft>
              <a:buFont typeface="Symbol"/>
              <a:buChar char=""/>
            </a:pPr>
            <a:r>
              <a:rPr lang="en-US" smtClean="0">
                <a:latin typeface="Times New Roman"/>
                <a:ea typeface="Calibri"/>
              </a:rPr>
              <a:t>However, some logging processes keep a copy of the old version of the record as well as a copy of the new version of a </a:t>
            </a:r>
            <a:r>
              <a:rPr lang="en-US" i="1" smtClean="0">
                <a:latin typeface="Times New Roman"/>
                <a:ea typeface="Calibri"/>
              </a:rPr>
              <a:t>changed</a:t>
            </a:r>
            <a:r>
              <a:rPr lang="en-US" smtClean="0">
                <a:latin typeface="Times New Roman"/>
                <a:ea typeface="Calibri"/>
              </a:rPr>
              <a:t> record whereas other logging processes may skip copying the original version;</a:t>
            </a:r>
          </a:p>
          <a:p>
            <a:pPr marL="342900" marR="0" lvl="0" indent="-342900">
              <a:spcBef>
                <a:spcPts val="600"/>
              </a:spcBef>
              <a:spcAft>
                <a:spcPts val="600"/>
              </a:spcAft>
              <a:buFont typeface="Symbol"/>
              <a:buChar char=""/>
            </a:pPr>
            <a:r>
              <a:rPr lang="en-US" smtClean="0">
                <a:latin typeface="Times New Roman"/>
                <a:ea typeface="Calibri"/>
              </a:rPr>
              <a:t>Some logging systems will keep an image of a </a:t>
            </a:r>
            <a:r>
              <a:rPr lang="en-US" i="1" smtClean="0">
                <a:latin typeface="Times New Roman"/>
                <a:ea typeface="Calibri"/>
              </a:rPr>
              <a:t>deleted</a:t>
            </a:r>
            <a:r>
              <a:rPr lang="en-US" smtClean="0">
                <a:latin typeface="Times New Roman"/>
                <a:ea typeface="Calibri"/>
              </a:rPr>
              <a:t> record whereas others may keep only a record number for the deleted data along with the timestamp and user information.</a:t>
            </a:r>
          </a:p>
          <a:p>
            <a:pPr marL="0" marR="0">
              <a:spcBef>
                <a:spcPts val="600"/>
              </a:spcBef>
              <a:spcAft>
                <a:spcPts val="600"/>
              </a:spcAft>
            </a:pPr>
            <a:r>
              <a:rPr lang="en-US" smtClean="0">
                <a:latin typeface="Times New Roman"/>
                <a:ea typeface="Calibri"/>
              </a:rPr>
              <a:t>Thus it follows that security personnel will want to know in advance of a problem precisely what kinds of records are being kept in the log files and may want to discuss altering the details of what gets logged with the DBAs if necessary.</a:t>
            </a:r>
          </a:p>
          <a:p>
            <a:pPr marL="0" marR="0">
              <a:spcBef>
                <a:spcPts val="600"/>
              </a:spcBef>
              <a:spcAft>
                <a:spcPts val="600"/>
              </a:spcAft>
            </a:pPr>
            <a:r>
              <a:rPr lang="en-US" smtClean="0">
                <a:latin typeface="Times New Roman"/>
                <a:ea typeface="Calibri"/>
              </a:rPr>
              <a:t>With today’s inexpensive disk storage, the volume of logs is not usually an issue; however, sometimes there are performance questions about data transfers through networks for large log files. All discussions of logging also have to remember to discuss how long to store (archive) the logs.</a:t>
            </a:r>
          </a:p>
          <a:p>
            <a:pPr marL="0" marR="0">
              <a:spcBef>
                <a:spcPts val="600"/>
              </a:spcBef>
              <a:spcAft>
                <a:spcPts val="600"/>
              </a:spcAft>
            </a:pPr>
            <a:r>
              <a:rPr lang="en-US" smtClean="0">
                <a:latin typeface="Times New Roman"/>
                <a:ea typeface="Calibri"/>
              </a:rPr>
              <a:t>From a security standpoint, remember to discuss how the log files will be safeguarded against tampering; common methods include adding hash totals to each record, chaining the hash totals by including the hash from the previous record in the computation of the hash for the current record, and using digital signatures on individual records and for whole log files.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000434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Times New Roman"/>
                <a:ea typeface="Calibri"/>
              </a:rPr>
              <a:t>A log file that simply showed all of the changes in the database wouldn’t be much good for recovery, however. The log file needs to mark the beginning of a transaction and then to mark the end of that particular transaction. That way, a recovery program reading the log file can easily distinguish a completed transaction – one with a start and its corresponding end – from a damaged, interrupted transaction which is missing its end marker.</a:t>
            </a:r>
            <a:endParaRPr lang="en-US"/>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6994101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For recovery to work, there have to be </a:t>
            </a:r>
            <a:r>
              <a:rPr lang="en-US" i="1" smtClean="0">
                <a:latin typeface="Times New Roman"/>
                <a:ea typeface="Calibri"/>
              </a:rPr>
              <a:t>backups</a:t>
            </a:r>
            <a:r>
              <a:rPr lang="en-US" smtClean="0">
                <a:latin typeface="Times New Roman"/>
                <a:ea typeface="Calibri"/>
              </a:rPr>
              <a:t>. Backups can cover the entire system, parts of the system or only a specific application. Regardless of the target, a backup can everything in existence for that set, or it can look at everything that has changed since the last full backup (that’s a differential backup), or it can copy everything that has changed since the last incremental backup. A delta backup is even more specific: instead of copying files that have changes in them, it copies only the changed data from those files. Delta backups are always application-specific. Log files are really variable: depending on the specific application, they may include only metadata whereas in global database log files, they can include copies of specific records as well, as discussed in previous slides.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64460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problem was that in the absence of any theory for organizing data it was very easy for programmers to duplicate data. For one thing, there might be more than one programmer on the system; so it wasn’t unexpected that, say, a customer record might be duplicated in files used by the accounting department for billing and by the order-processing department for inventory controls. The problem occurred when somebody needed to change the customer information – for example, if the customer got a new telephone number. Because there was no theoretical basis for deciding how to store information relating one type of data to another, it was hard for programmers to figure out what they should do with records of, for example, employees of companies. Suppose you needed to store data about authorized agents who could initiate transactions in a financial system; should you store for details about every person in a file for authorization codes? Would that information include their telephone number? Their address? Great – what if the main address and telephone number of their employer were to change? You would have to change every occurrence of the original value into the new value for the records to be correct. But then what about historical records? Should they be changed or not? There were no principles for people to base their reasoning on.</a:t>
            </a:r>
            <a:endParaRPr lang="en-US" dirty="0"/>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23677001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This chart shows what might be included in different types of backup; the red rectangles represent days when specific files have been changed. The prime markers in the </a:t>
            </a:r>
            <a:r>
              <a:rPr lang="en-US" i="1" smtClean="0">
                <a:latin typeface="Times New Roman"/>
                <a:ea typeface="Calibri"/>
              </a:rPr>
              <a:t>delta</a:t>
            </a:r>
            <a:r>
              <a:rPr lang="en-US" smtClean="0">
                <a:latin typeface="Times New Roman"/>
                <a:ea typeface="Calibri"/>
              </a:rPr>
              <a:t> row are there to suggest how the delta backup includes only changed </a:t>
            </a:r>
            <a:r>
              <a:rPr lang="en-US" i="1" smtClean="0">
                <a:latin typeface="Times New Roman"/>
                <a:ea typeface="Calibri"/>
              </a:rPr>
              <a:t>records</a:t>
            </a:r>
            <a:r>
              <a:rPr lang="en-US" smtClean="0">
                <a:latin typeface="Times New Roman"/>
                <a:ea typeface="Calibri"/>
              </a:rPr>
              <a:t> from the files indicated.</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186999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So now here’s an exercise for you. Go back to the chart on slide 80 and imagine that you have started to work on Wednesday morning when the system suffers a catastrophic failure. You have to put the system back to where it was Tuesday night at the time the last backup was taken. What do you have to do if you are using different types of backups? You think about this and interrupt the playback using the </a:t>
            </a:r>
            <a:r>
              <a:rPr lang="en-US" i="1" smtClean="0">
                <a:latin typeface="Times New Roman"/>
                <a:ea typeface="Calibri"/>
              </a:rPr>
              <a:t>escape</a:t>
            </a:r>
            <a:r>
              <a:rPr lang="en-US" smtClean="0">
                <a:latin typeface="Times New Roman"/>
                <a:ea typeface="Calibri"/>
              </a:rPr>
              <a:t> key. Then you can start the show over again at this slide by clicking on the little </a:t>
            </a:r>
            <a:r>
              <a:rPr lang="en-US" i="1" smtClean="0">
                <a:latin typeface="Times New Roman"/>
                <a:ea typeface="Calibri"/>
              </a:rPr>
              <a:t>slideshow</a:t>
            </a:r>
            <a:r>
              <a:rPr lang="en-US" smtClean="0">
                <a:latin typeface="Times New Roman"/>
                <a:ea typeface="Calibri"/>
              </a:rPr>
              <a:t> icon at the bottom of the screen and pick up from where you interrupted the commentary.</a:t>
            </a:r>
          </a:p>
          <a:p>
            <a:pPr marL="0" marR="0">
              <a:spcBef>
                <a:spcPts val="600"/>
              </a:spcBef>
              <a:spcAft>
                <a:spcPts val="600"/>
              </a:spcAft>
            </a:pPr>
            <a:r>
              <a:rPr lang="en-US" smtClean="0">
                <a:latin typeface="Times New Roman"/>
                <a:ea typeface="Calibri"/>
              </a:rPr>
              <a:t>Okay so now let’s go through it step by step.</a:t>
            </a:r>
          </a:p>
          <a:p>
            <a:pPr marL="342900" marR="0" lvl="0" indent="-342900">
              <a:spcBef>
                <a:spcPts val="600"/>
              </a:spcBef>
              <a:spcAft>
                <a:spcPts val="600"/>
              </a:spcAft>
              <a:buFont typeface="Symbol"/>
              <a:buChar char=""/>
            </a:pPr>
            <a:r>
              <a:rPr lang="en-US" smtClean="0">
                <a:latin typeface="Times New Roman"/>
                <a:ea typeface="Calibri"/>
              </a:rPr>
              <a:t>If you are taking a </a:t>
            </a:r>
            <a:r>
              <a:rPr lang="en-US" i="1" smtClean="0">
                <a:latin typeface="Times New Roman"/>
                <a:ea typeface="Calibri"/>
              </a:rPr>
              <a:t>full backup</a:t>
            </a:r>
            <a:r>
              <a:rPr lang="en-US" smtClean="0">
                <a:latin typeface="Times New Roman"/>
                <a:ea typeface="Calibri"/>
              </a:rPr>
              <a:t> every night, you just restore Tuesday night’s full backup and you’re done.</a:t>
            </a:r>
          </a:p>
          <a:p>
            <a:pPr marL="342900" marR="0" lvl="0" indent="-342900">
              <a:spcBef>
                <a:spcPts val="600"/>
              </a:spcBef>
              <a:spcAft>
                <a:spcPts val="600"/>
              </a:spcAft>
              <a:buFont typeface="Symbol"/>
              <a:buChar char=""/>
            </a:pPr>
            <a:r>
              <a:rPr lang="en-US" smtClean="0">
                <a:latin typeface="Times New Roman"/>
                <a:ea typeface="Calibri"/>
              </a:rPr>
              <a:t>If you are depending on a </a:t>
            </a:r>
            <a:r>
              <a:rPr lang="en-US" i="1" smtClean="0">
                <a:latin typeface="Times New Roman"/>
                <a:ea typeface="Calibri"/>
              </a:rPr>
              <a:t>daily differential</a:t>
            </a:r>
            <a:r>
              <a:rPr lang="en-US" smtClean="0">
                <a:latin typeface="Times New Roman"/>
                <a:ea typeface="Calibri"/>
              </a:rPr>
              <a:t> backup, then you have to restore Sunday night’s full backup and Tuesday night’s differential backup. Then you have to delete files that were deleted between Sunday and Tuesday night.</a:t>
            </a:r>
          </a:p>
          <a:p>
            <a:pPr marL="342900" marR="0" lvl="0" indent="-342900">
              <a:spcBef>
                <a:spcPts val="600"/>
              </a:spcBef>
              <a:spcAft>
                <a:spcPts val="600"/>
              </a:spcAft>
              <a:buFont typeface="Symbol"/>
              <a:buChar char=""/>
            </a:pPr>
            <a:r>
              <a:rPr lang="en-US" smtClean="0">
                <a:latin typeface="Times New Roman"/>
                <a:ea typeface="Calibri"/>
              </a:rPr>
              <a:t>If you are using </a:t>
            </a:r>
            <a:r>
              <a:rPr lang="en-US" i="1" smtClean="0">
                <a:latin typeface="Times New Roman"/>
                <a:ea typeface="Calibri"/>
              </a:rPr>
              <a:t>incremental</a:t>
            </a:r>
            <a:r>
              <a:rPr lang="en-US" smtClean="0">
                <a:latin typeface="Times New Roman"/>
                <a:ea typeface="Calibri"/>
              </a:rPr>
              <a:t> backups, then you have to restore Sunday night’s full backup, restore Monday nights incremental backup, and restore Tuesday night’s incremental backup. Then you have to delete files that were deleted between Sunday and Tuesday night.</a:t>
            </a:r>
          </a:p>
          <a:p>
            <a:pPr marL="342900" marR="0" lvl="0" indent="-342900">
              <a:spcBef>
                <a:spcPts val="600"/>
              </a:spcBef>
              <a:spcAft>
                <a:spcPts val="600"/>
              </a:spcAft>
              <a:buFont typeface="Symbol"/>
              <a:buChar char=""/>
            </a:pPr>
            <a:r>
              <a:rPr lang="en-US" smtClean="0">
                <a:latin typeface="Times New Roman"/>
                <a:ea typeface="Calibri"/>
              </a:rPr>
              <a:t>If you are using </a:t>
            </a:r>
            <a:r>
              <a:rPr lang="en-US" i="1" smtClean="0">
                <a:latin typeface="Times New Roman"/>
                <a:ea typeface="Calibri"/>
              </a:rPr>
              <a:t>delta</a:t>
            </a:r>
            <a:r>
              <a:rPr lang="en-US" smtClean="0">
                <a:latin typeface="Times New Roman"/>
                <a:ea typeface="Calibri"/>
              </a:rPr>
              <a:t> backups, you have to restore Sunday night’s full backup and run a special application program to read the Monday night and Tuesday night deltas. Then you have to delete files that were deleted between Sunday and Tuesday night.</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81</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0930758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But what about using log files if it’s only the </a:t>
            </a:r>
            <a:r>
              <a:rPr lang="en-US" i="1" smtClean="0">
                <a:latin typeface="Times New Roman"/>
                <a:ea typeface="Calibri"/>
              </a:rPr>
              <a:t>application</a:t>
            </a:r>
            <a:r>
              <a:rPr lang="en-US" smtClean="0">
                <a:latin typeface="Times New Roman"/>
                <a:ea typeface="Calibri"/>
              </a:rPr>
              <a:t> that has crashed? In that case you can do a </a:t>
            </a:r>
            <a:r>
              <a:rPr lang="en-US" i="1" smtClean="0">
                <a:latin typeface="Times New Roman"/>
                <a:ea typeface="Calibri"/>
              </a:rPr>
              <a:t>rollback</a:t>
            </a:r>
            <a:r>
              <a:rPr lang="en-US" smtClean="0">
                <a:latin typeface="Times New Roman"/>
                <a:ea typeface="Calibri"/>
              </a:rPr>
              <a:t> from the current state by reading the log file to find all of the interrupted transactions and getting rid of them. Alternatively, you can restore a known good backup copy of the database that has been synchronized with the start of your log file or log files and then run through the log file reapplying every completed transaction. In either case you end up with a consistent database. That latter is a </a:t>
            </a:r>
            <a:r>
              <a:rPr lang="en-US" i="1" smtClean="0">
                <a:latin typeface="Times New Roman"/>
                <a:ea typeface="Calibri"/>
              </a:rPr>
              <a:t>roll-forward</a:t>
            </a:r>
            <a:r>
              <a:rPr lang="en-US" smtClean="0">
                <a:latin typeface="Times New Roman"/>
                <a:ea typeface="Calibri"/>
              </a:rPr>
              <a:t> recovery.</a:t>
            </a:r>
          </a:p>
          <a:p>
            <a:pPr marL="0" marR="0">
              <a:spcBef>
                <a:spcPts val="600"/>
              </a:spcBef>
              <a:spcAft>
                <a:spcPts val="600"/>
              </a:spcAft>
            </a:pPr>
            <a:r>
              <a:rPr lang="en-US" smtClean="0">
                <a:latin typeface="Times New Roman"/>
                <a:ea typeface="Calibri"/>
              </a:rPr>
              <a:t>Unfortunately it’s not possible in theory to state that one type of recovery is necessarily faster than the other; as my notes on the slide point out that would depend on how many operations there are in each type of recovery. However in practice, rollback recovery is almost always faster than roll-forward recovery because there are usually relatively few transactions that have been broken because they were in progress when the application system crashed. Roll-forward recovery is used primarily when a system crash is so severe that there is question about the integrity of the entire database and you don’t want to risk simply removing incomplete transactions.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82</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2380395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 have only a few more points to make in this lecture. Remembering that the </a:t>
            </a:r>
            <a:r>
              <a:rPr lang="en-US" i="1" smtClean="0">
                <a:latin typeface="Times New Roman"/>
                <a:ea typeface="Calibri"/>
              </a:rPr>
              <a:t>Parkerian Hexad</a:t>
            </a:r>
            <a:r>
              <a:rPr lang="en-US" smtClean="0">
                <a:latin typeface="Times New Roman"/>
                <a:ea typeface="Calibri"/>
              </a:rPr>
              <a:t> includes </a:t>
            </a:r>
            <a:r>
              <a:rPr lang="en-US" i="1" smtClean="0">
                <a:latin typeface="Times New Roman"/>
                <a:ea typeface="Calibri"/>
              </a:rPr>
              <a:t>utility</a:t>
            </a:r>
            <a:r>
              <a:rPr lang="en-US" smtClean="0">
                <a:latin typeface="Times New Roman"/>
                <a:ea typeface="Calibri"/>
              </a:rPr>
              <a:t>, I’ve chosen to include some database management issues that are not usually thought of as security concerns but which I think ought to be. In particular, you should be aware that the bias towards assuming that all problems are likely to be due to malicious software may lead you down the wrong branch of the problem-solving tree. Poor resource management can cause performance problems and system breakdowns in the absence of malice.</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83</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2460552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I’ve already mentioned that log files have many functions; here, we see a few more.</a:t>
            </a:r>
          </a:p>
          <a:p>
            <a:pPr marL="0" marR="0">
              <a:spcBef>
                <a:spcPts val="600"/>
              </a:spcBef>
              <a:spcAft>
                <a:spcPts val="600"/>
              </a:spcAft>
            </a:pPr>
            <a:r>
              <a:rPr lang="en-US" smtClean="0">
                <a:latin typeface="Times New Roman"/>
                <a:ea typeface="Calibri"/>
              </a:rPr>
              <a:t>One application of log file analysis is to identify users who have to make a lot of corrections to their inputs. I’m not suggesting that this be part of a punitive management style; on the contrary, it seems to me that an appropriate response is to provide additional training for the users.</a:t>
            </a:r>
          </a:p>
          <a:p>
            <a:pPr marL="0" marR="0">
              <a:spcBef>
                <a:spcPts val="600"/>
              </a:spcBef>
              <a:spcAft>
                <a:spcPts val="600"/>
              </a:spcAft>
            </a:pPr>
            <a:r>
              <a:rPr lang="en-US" smtClean="0">
                <a:latin typeface="Times New Roman"/>
                <a:ea typeface="Calibri"/>
              </a:rPr>
              <a:t>An alternative explanation for high error rates is that the user interface (UI) may be flawed. UI problems and other design flaws and errors may account for high error rates even if different users adapt to the problems differently. Yes, perhaps Martha knows how to get around the problems and therefore has fewer errors than Bob – but that doesn’t mean we shouldn’t be analyzing the root causes of the problems and fixing them if possible.</a:t>
            </a:r>
          </a:p>
          <a:p>
            <a:pPr marL="0" marR="0">
              <a:spcBef>
                <a:spcPts val="600"/>
              </a:spcBef>
              <a:spcAft>
                <a:spcPts val="600"/>
              </a:spcAft>
            </a:pPr>
            <a:r>
              <a:rPr lang="en-US" smtClean="0">
                <a:latin typeface="Times New Roman"/>
                <a:ea typeface="Calibri"/>
              </a:rPr>
              <a:t>Another application is performance analysis. We can study transaction volumes to adjust staffing levels; we can look at response times from a number of different angles and take appropriate action based on what we learn.</a:t>
            </a:r>
          </a:p>
          <a:p>
            <a:pPr marL="0" marR="0">
              <a:spcBef>
                <a:spcPts val="600"/>
              </a:spcBef>
              <a:spcAft>
                <a:spcPts val="600"/>
              </a:spcAft>
            </a:pPr>
            <a:r>
              <a:rPr lang="en-US" smtClean="0">
                <a:latin typeface="Times New Roman"/>
                <a:ea typeface="Calibri"/>
              </a:rPr>
              <a:t>In the next slide, will look at the importance of spotting dramatic changes in slope, called inflection points.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84</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9194675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I’m sure that you have either created or seen graphs of particular resources, transaction rates, or response times and noticed that some of the curves occasionally show sharp changes. For example, the blue line shows some phenomenon that’s been going along at one level for a while and then at time A suddenly rises to a new plateau. Why? Similarly the thick green line has been rising at a modest rate for a while and then suddenly at point B the growth rate takes off. Why?</a:t>
            </a:r>
          </a:p>
          <a:p>
            <a:pPr marL="0" marR="0">
              <a:spcBef>
                <a:spcPts val="600"/>
              </a:spcBef>
              <a:spcAft>
                <a:spcPts val="600"/>
              </a:spcAft>
            </a:pPr>
            <a:r>
              <a:rPr lang="en-US" smtClean="0">
                <a:latin typeface="Times New Roman"/>
                <a:ea typeface="Calibri"/>
              </a:rPr>
              <a:t>One of the specific cases from my own experience that comes to mind concerns disk space utilization at the data center I was running in the mid-1980s. I was doing my usual monitoring of resource utilization and turned to disk space for the month. One of our clients showed an unusual spike in the rate of growth of disk space utilization starting about two weeks earlier. It was quite striking, and at the rate they were going, they would use up an entire BFD (big fixed disk) – a $75,000 investment in today’s money – within a couple of months. What was going on? A quick investigation of the files in their directory showed thousands of files with the name TMPnnnn  (e.g., TMP1234) – temporary files generated during their batch jobs that would normally be deleted at the end of each job. Investigation of their JCL (Job Control Language) showed that a programmer had REMmed (disabled by converting into a comment) the PURGE (deletion) command for the temp files while running debugging operations two weeks before. He had forgotten to remove the REM. Had we not had a regular procedure for monitoring resource utilization and looking for exceptions, we might have run out of disk space for everybody on the system without warning because of that glitch.</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85</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3905308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It’s not just inflection points that should be of concern. Even normal growth in resource utilization must be monitored and projected. For databases, disk space is a critical resource. In particular, database files must not fill up; unless your DBMS can allocate disk space dynamically, the DBA must monitor disk space utilization within all datasets to ensure that no file will ever reach saturation. Not only will a full dataset stop the processing in the DBMS, even a dataset </a:t>
            </a:r>
            <a:r>
              <a:rPr lang="en-US" i="1" smtClean="0">
                <a:latin typeface="Times New Roman"/>
                <a:ea typeface="Calibri"/>
              </a:rPr>
              <a:t>approaching</a:t>
            </a:r>
            <a:r>
              <a:rPr lang="en-US" smtClean="0">
                <a:latin typeface="Times New Roman"/>
                <a:ea typeface="Calibri"/>
              </a:rPr>
              <a:t> saturation can severely degrade performance for all changes including the addition of new records and modification of existing data.</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86</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8835436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Use statistical methodology when projecting saturation of critical resources, regardless of what the details are. Whether it’s disk space, processor capacity, memory requirements, personnel needs – take advantage of well-established linear and nonlinear regression methods to compute upper and lower confidence bounds for your projections. Don’t give your managers a point estimate (T in our graph on the slide) for the time you will reach saturation (S): include worst-case (T</a:t>
            </a:r>
            <a:r>
              <a:rPr lang="en-US" baseline="-25000" smtClean="0">
                <a:latin typeface="Times New Roman"/>
                <a:ea typeface="Calibri"/>
              </a:rPr>
              <a:t>U</a:t>
            </a:r>
            <a:r>
              <a:rPr lang="en-US" smtClean="0">
                <a:latin typeface="Times New Roman"/>
                <a:ea typeface="Calibri"/>
              </a:rPr>
              <a:t>) and best-case (T</a:t>
            </a:r>
            <a:r>
              <a:rPr lang="en-US" baseline="-25000" smtClean="0">
                <a:latin typeface="Times New Roman"/>
                <a:ea typeface="Calibri"/>
              </a:rPr>
              <a:t>L</a:t>
            </a:r>
            <a:r>
              <a:rPr lang="en-US" smtClean="0">
                <a:latin typeface="Times New Roman"/>
                <a:ea typeface="Calibri"/>
              </a:rPr>
              <a:t>) estimates with a known probability (e.g., 95% confidence bounds) as well based on the variability of the data and the reliability of the projections.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87</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5009153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One final note on performance: you should realize that the way records are physically stored in a dataset can profoundly influence the speed with which they are retrieved. I’ve mentioned before that database designers have to think about which keys to include in detail datasets. A typical example would be how we store the order details (each line of an order) in an order-detail dataset. Typically, the primary key for such a dataset would be the order number because it’s so frequent that we need all of the lines for a specific order.</a:t>
            </a:r>
          </a:p>
          <a:p>
            <a:pPr marL="0" marR="0">
              <a:spcBef>
                <a:spcPts val="600"/>
              </a:spcBef>
              <a:spcAft>
                <a:spcPts val="600"/>
              </a:spcAft>
            </a:pPr>
            <a:r>
              <a:rPr lang="en-US" smtClean="0">
                <a:latin typeface="Times New Roman"/>
                <a:ea typeface="Calibri"/>
              </a:rPr>
              <a:t>Now, normally, nobody really cares about where the records are in a dataset; after all, that’s what the DBMS handles for us. We just ask for records and get ‘em on demand. Who cares where they are?</a:t>
            </a:r>
          </a:p>
          <a:p>
            <a:pPr marL="0" marR="0">
              <a:spcBef>
                <a:spcPts val="600"/>
              </a:spcBef>
              <a:spcAft>
                <a:spcPts val="600"/>
              </a:spcAft>
            </a:pPr>
            <a:r>
              <a:rPr lang="en-US" smtClean="0">
                <a:latin typeface="Times New Roman"/>
                <a:ea typeface="Calibri"/>
              </a:rPr>
              <a:t>But over time, in our order-processing example, as orders are deleted or modified, new records are added to the dataset in the first available free position in the physical dataset, putting order lines out of sequence in the dataset. The colored rectangles on the left of the slide symbolize a mixed up dataset where each color represents a single order and the little rectangles represent the individual lines in each order. The thick black rectangles represent the unit of physical I/O called a block. The DBMS always reads an entire block at a time. You can see that if you try to read all the records for a specific order, you may end up having to read the same blocks over and over because the individual records are scattered across multiple blocks. In contrast, on the right-hand side, the orderly progression of records represents a packed dataset. You would need only two I/Os to read all the records in this particular collection of order details.</a:t>
            </a:r>
          </a:p>
          <a:p>
            <a:pPr marL="0" marR="0">
              <a:spcBef>
                <a:spcPts val="600"/>
              </a:spcBef>
              <a:spcAft>
                <a:spcPts val="600"/>
              </a:spcAft>
            </a:pPr>
            <a:r>
              <a:rPr lang="en-US" smtClean="0">
                <a:latin typeface="Times New Roman"/>
                <a:ea typeface="Calibri"/>
              </a:rPr>
              <a:t>So once again, be aware that reduction in availability need not necessarily imply malicious software or theft of resources by hackers: it could be the consequence of normal wear-and-tear on a database and it may respond to database maintenance and optimization.</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88</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0519439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Finally, in our last substantive slide of this lecture, I just want to point out that databases cannot be static. Inevitably, DBAs have to participate in constant evolution of the information infrastructure to meet the strategic goals of the organization. Whether that means restructuring the existing database or participating in the reengineering process using new tools, DBAs and security personnel need to keep track of the changing environment in which they work for the good of their colleagues.</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154354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mtClean="0">
                <a:latin typeface="Times New Roman"/>
                <a:ea typeface="Calibri"/>
              </a:rPr>
              <a:t>I’ve already mentioned the relationship between the file structures and the programs; the </a:t>
            </a:r>
            <a:r>
              <a:rPr lang="en-US" i="1" smtClean="0">
                <a:latin typeface="Times New Roman"/>
                <a:ea typeface="Calibri"/>
              </a:rPr>
              <a:t>file-format dependency problem</a:t>
            </a:r>
            <a:r>
              <a:rPr lang="en-US" smtClean="0">
                <a:latin typeface="Times New Roman"/>
                <a:ea typeface="Calibri"/>
              </a:rPr>
              <a:t> referred to the tight coupling of undocumented attributes of the records within those files to the programs using them. I say “undocumented” because there was nothing in the file itself that described the record structure; the only description was in the program itself. Sometimes, programmers would scribble file definitions on pieces of paper; I personally remember from my programming days in the 1960s and 1970s seeing clipboards with file structures hung on nails on the wall in the programming area.</a:t>
            </a:r>
            <a:endParaRPr lang="en-US">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32135805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600"/>
              </a:spcBef>
              <a:spcAft>
                <a:spcPts val="600"/>
              </a:spcAft>
            </a:pPr>
            <a:r>
              <a:rPr lang="en-US" sz="2200" dirty="0" smtClean="0">
                <a:latin typeface="Times New Roman"/>
                <a:ea typeface="Calibri"/>
              </a:rPr>
              <a:t>Congratulations: you have made it to the end of this introduction to the issues of security and database management. I hope that you have been stimulated into thinking about your own case study, whether it is organizational or industry based, and that you are taking away some practical ideas that will help you in your current work and in your career. All the best to you. Bye for now.</a:t>
            </a:r>
          </a:p>
          <a:p>
            <a:pPr marL="0" marR="0" algn="ctr">
              <a:spcBef>
                <a:spcPts val="600"/>
              </a:spcBef>
              <a:spcAft>
                <a:spcPts val="600"/>
              </a:spcAft>
            </a:pPr>
            <a:r>
              <a:rPr lang="en-US" sz="6000" dirty="0" smtClean="0">
                <a:latin typeface="Garamond"/>
                <a:ea typeface="Calibri"/>
                <a:sym typeface="Wingdings"/>
              </a:rPr>
              <a:t></a:t>
            </a:r>
            <a:endParaRPr lang="en-US" sz="2800" dirty="0">
              <a:latin typeface="Times New Roman"/>
              <a:ea typeface="Calibri"/>
            </a:endParaRPr>
          </a:p>
        </p:txBody>
      </p:sp>
      <p:sp>
        <p:nvSpPr>
          <p:cNvPr id="6" name="Header Placeholder 5"/>
          <p:cNvSpPr>
            <a:spLocks noGrp="1"/>
          </p:cNvSpPr>
          <p:nvPr>
            <p:ph type="hdr" sz="quarter" idx="12"/>
          </p:nvPr>
        </p:nvSpPr>
        <p:spPr/>
        <p:txBody>
          <a:bodyPr/>
          <a:lstStyle/>
          <a:p>
            <a:r>
              <a:rPr lang="en-US" smtClean="0"/>
              <a:t>MSIA GI512 CLASS NOTES</a:t>
            </a:r>
            <a:endParaRPr lang="en-US"/>
          </a:p>
        </p:txBody>
      </p:sp>
      <p:sp>
        <p:nvSpPr>
          <p:cNvPr id="7" name="Rectangle 6"/>
          <p:cNvSpPr txBox="1">
            <a:spLocks noChangeArrowheads="1"/>
          </p:cNvSpPr>
          <p:nvPr/>
        </p:nvSpPr>
        <p:spPr>
          <a:xfrm>
            <a:off x="1090613" y="8832850"/>
            <a:ext cx="4829175" cy="231775"/>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Copyright © 2009 M. E. Kabay.          </a:t>
            </a:r>
            <a:fld id="{A20DE11D-3DC3-4040-A8FC-E6A34FE48AE6}" type="slidenum">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90</a:t>
            </a:fld>
            <a:r>
              <a:rPr kumimoji="0" lang="en-US" sz="1200" b="0" i="0" u="none" strike="noStrike" kern="1200" cap="none" spc="0" normalizeH="0" baseline="0" noProof="0" smtClean="0">
                <a:ln>
                  <a:noFill/>
                </a:ln>
                <a:solidFill>
                  <a:schemeClr val="tx1"/>
                </a:solidFill>
                <a:effectLst/>
                <a:uLnTx/>
                <a:uFillTx/>
                <a:latin typeface="Garamond" pitchFamily="18" charset="0"/>
                <a:ea typeface="+mn-ea"/>
                <a:cs typeface="+mn-cs"/>
              </a:rPr>
              <a:t>                         All rights reserved.</a:t>
            </a:r>
            <a:endParaRPr kumimoji="0" lang="en-US" sz="1200" b="0" i="0" u="none" strike="noStrike" kern="1200" cap="none" spc="0" normalizeH="0" baseline="0" noProof="0" dirty="0">
              <a:ln>
                <a:noFill/>
              </a:ln>
              <a:solidFill>
                <a:schemeClr val="tx1"/>
              </a:solidFill>
              <a:effectLst/>
              <a:uLnTx/>
              <a:uFillTx/>
              <a:latin typeface="Garamond" pitchFamily="18" charset="0"/>
              <a:ea typeface="+mn-ea"/>
              <a:cs typeface="+mn-cs"/>
            </a:endParaRPr>
          </a:p>
        </p:txBody>
      </p:sp>
    </p:spTree>
    <p:extLst>
      <p:ext uri="{BB962C8B-B14F-4D97-AF65-F5344CB8AC3E}">
        <p14:creationId xmlns:p14="http://schemas.microsoft.com/office/powerpoint/2010/main" val="412873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lue-wave_PPT_background.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Text Box 7"/>
          <p:cNvSpPr txBox="1">
            <a:spLocks noChangeArrowheads="1"/>
          </p:cNvSpPr>
          <p:nvPr userDrawn="1"/>
        </p:nvSpPr>
        <p:spPr bwMode="auto">
          <a:xfrm>
            <a:off x="2693120" y="6396335"/>
            <a:ext cx="3757760" cy="461665"/>
          </a:xfrm>
          <a:prstGeom prst="rect">
            <a:avLst/>
          </a:prstGeom>
          <a:noFill/>
          <a:ln w="12700">
            <a:noFill/>
            <a:miter lim="800000"/>
            <a:headEnd type="none" w="sm" len="sm"/>
            <a:tailEnd type="none" w="sm" len="sm"/>
          </a:ln>
          <a:effectLst/>
        </p:spPr>
        <p:txBody>
          <a:bodyPr wrap="square">
            <a:spAutoFit/>
          </a:bodyPr>
          <a:lstStyle/>
          <a:p>
            <a:pPr algn="ctr"/>
            <a:r>
              <a:rPr lang="en-US" sz="800" b="0" i="1" dirty="0"/>
              <a:t>Copyright © </a:t>
            </a:r>
            <a:r>
              <a:rPr lang="en-US" sz="800" b="0" i="1" dirty="0" smtClean="0"/>
              <a:t>2009 </a:t>
            </a:r>
            <a:r>
              <a:rPr lang="en-US" sz="800" b="0" i="1" dirty="0"/>
              <a:t>M. E. Kabay.  All rights reserved</a:t>
            </a:r>
            <a:r>
              <a:rPr lang="en-US" sz="800" b="0" i="1" dirty="0" smtClean="0"/>
              <a:t>.</a:t>
            </a:r>
          </a:p>
          <a:p>
            <a:pPr algn="ctr"/>
            <a:r>
              <a:rPr lang="en-US" sz="800" b="0" i="1" dirty="0" smtClean="0"/>
              <a:t>Permission granted </a:t>
            </a:r>
            <a:r>
              <a:rPr lang="en-US" sz="800" b="0" i="1" baseline="0" dirty="0" smtClean="0"/>
              <a:t> to Trustees of Norwich University </a:t>
            </a:r>
            <a:r>
              <a:rPr lang="en-US" sz="800" b="0" i="1" dirty="0" smtClean="0"/>
              <a:t>or use in MSIA program.</a:t>
            </a:r>
            <a:br>
              <a:rPr lang="en-US" sz="800" b="0" i="1" dirty="0" smtClean="0"/>
            </a:br>
            <a:endParaRPr lang="en-US" sz="800" b="0" i="1" dirty="0"/>
          </a:p>
        </p:txBody>
      </p:sp>
      <p:pic>
        <p:nvPicPr>
          <p:cNvPr id="6" name="Picture 5" descr="NWU_2c_stacked_logo_1-inch.jpg"/>
          <p:cNvPicPr>
            <a:picLocks noChangeAspect="1"/>
          </p:cNvPicPr>
          <p:nvPr userDrawn="1"/>
        </p:nvPicPr>
        <p:blipFill>
          <a:blip r:embed="rId3" cstate="screen"/>
          <a:stretch>
            <a:fillRect/>
          </a:stretch>
        </p:blipFill>
        <p:spPr>
          <a:xfrm>
            <a:off x="8235696" y="0"/>
            <a:ext cx="908304" cy="792480"/>
          </a:xfrm>
          <a:prstGeom prst="rect">
            <a:avLst/>
          </a:prstGeom>
        </p:spPr>
      </p:pic>
      <p:sp>
        <p:nvSpPr>
          <p:cNvPr id="7" name="Rectangle 6"/>
          <p:cNvSpPr/>
          <p:nvPr userDrawn="1"/>
        </p:nvSpPr>
        <p:spPr>
          <a:xfrm>
            <a:off x="0" y="6457890"/>
            <a:ext cx="497252" cy="400110"/>
          </a:xfrm>
          <a:prstGeom prst="rect">
            <a:avLst/>
          </a:prstGeom>
        </p:spPr>
        <p:txBody>
          <a:bodyPr wrap="none">
            <a:spAutoFit/>
          </a:bodyPr>
          <a:lstStyle/>
          <a:p>
            <a:fld id="{108530FF-69E1-4705-8459-283BF86C2CCE}" type="slidenum">
              <a:rPr lang="en-US" sz="2000"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3" descr="blue-wave_PPT_background.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7"/>
          <p:cNvSpPr txBox="1">
            <a:spLocks noChangeArrowheads="1"/>
          </p:cNvSpPr>
          <p:nvPr userDrawn="1"/>
        </p:nvSpPr>
        <p:spPr bwMode="auto">
          <a:xfrm>
            <a:off x="2693120" y="6396335"/>
            <a:ext cx="3757760" cy="461665"/>
          </a:xfrm>
          <a:prstGeom prst="rect">
            <a:avLst/>
          </a:prstGeom>
          <a:noFill/>
          <a:ln w="12700">
            <a:noFill/>
            <a:miter lim="800000"/>
            <a:headEnd type="none" w="sm" len="sm"/>
            <a:tailEnd type="none" w="sm" len="sm"/>
          </a:ln>
          <a:effectLst/>
        </p:spPr>
        <p:txBody>
          <a:bodyPr wrap="square">
            <a:spAutoFit/>
          </a:bodyPr>
          <a:lstStyle/>
          <a:p>
            <a:pPr algn="ctr"/>
            <a:r>
              <a:rPr lang="en-US" sz="800" b="0" i="1" dirty="0"/>
              <a:t>Copyright © </a:t>
            </a:r>
            <a:r>
              <a:rPr lang="en-US" sz="800" b="0" i="1" dirty="0" smtClean="0"/>
              <a:t>2009 </a:t>
            </a:r>
            <a:r>
              <a:rPr lang="en-US" sz="800" b="0" i="1" dirty="0"/>
              <a:t>M. E. Kabay.  All rights reserved</a:t>
            </a:r>
            <a:r>
              <a:rPr lang="en-US" sz="800" b="0" i="1" dirty="0" smtClean="0"/>
              <a:t>.</a:t>
            </a:r>
          </a:p>
          <a:p>
            <a:pPr algn="ctr"/>
            <a:r>
              <a:rPr lang="en-US" sz="800" b="0" i="1" dirty="0" smtClean="0"/>
              <a:t>Permission granted </a:t>
            </a:r>
            <a:r>
              <a:rPr lang="en-US" sz="800" b="0" i="1" baseline="0" dirty="0" smtClean="0"/>
              <a:t> to Trustees of Norwich University </a:t>
            </a:r>
            <a:r>
              <a:rPr lang="en-US" sz="800" b="0" i="1" dirty="0" smtClean="0"/>
              <a:t>or use in MSIA program.</a:t>
            </a:r>
            <a:br>
              <a:rPr lang="en-US" sz="800" b="0" i="1" dirty="0" smtClean="0"/>
            </a:br>
            <a:endParaRPr lang="en-US" sz="800" b="0" i="1" dirty="0"/>
          </a:p>
        </p:txBody>
      </p:sp>
      <p:pic>
        <p:nvPicPr>
          <p:cNvPr id="6" name="Picture 5" descr="NWU_2c_stacked_logo_1-inch.jpg"/>
          <p:cNvPicPr>
            <a:picLocks noChangeAspect="1"/>
          </p:cNvPicPr>
          <p:nvPr userDrawn="1"/>
        </p:nvPicPr>
        <p:blipFill>
          <a:blip r:embed="rId3" cstate="screen"/>
          <a:stretch>
            <a:fillRect/>
          </a:stretch>
        </p:blipFill>
        <p:spPr>
          <a:xfrm>
            <a:off x="8235696" y="0"/>
            <a:ext cx="908304" cy="792480"/>
          </a:xfrm>
          <a:prstGeom prst="rect">
            <a:avLst/>
          </a:prstGeom>
        </p:spPr>
      </p:pic>
      <p:sp>
        <p:nvSpPr>
          <p:cNvPr id="7" name="Rectangle 6"/>
          <p:cNvSpPr/>
          <p:nvPr userDrawn="1"/>
        </p:nvSpPr>
        <p:spPr>
          <a:xfrm>
            <a:off x="0" y="6457890"/>
            <a:ext cx="497252" cy="400110"/>
          </a:xfrm>
          <a:prstGeom prst="rect">
            <a:avLst/>
          </a:prstGeom>
        </p:spPr>
        <p:txBody>
          <a:bodyPr wrap="none">
            <a:spAutoFit/>
          </a:bodyPr>
          <a:lstStyle/>
          <a:p>
            <a:fld id="{108530FF-69E1-4705-8459-283BF86C2CCE}" type="slidenum">
              <a:rPr lang="en-US" sz="2000"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blue-wave_PPT_background.JPG"/>
          <p:cNvPicPr>
            <a:picLocks noChangeAspect="1"/>
          </p:cNvPicPr>
          <p:nvPr userDrawn="1"/>
        </p:nvPicPr>
        <p:blipFill>
          <a:blip r:embed="rId13"/>
          <a:stretch>
            <a:fillRect/>
          </a:stretch>
        </p:blipFill>
        <p:spPr>
          <a:xfrm>
            <a:off x="0" y="0"/>
            <a:ext cx="9144000" cy="6858000"/>
          </a:xfrm>
          <a:prstGeom prst="rect">
            <a:avLst/>
          </a:prstGeom>
        </p:spPr>
      </p:pic>
      <p:sp>
        <p:nvSpPr>
          <p:cNvPr id="889858"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889859"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fld id="{108530FF-69E1-4705-8459-283BF86C2CCE}" type="slidenum">
              <a:rPr lang="en-US" sz="1800"/>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endParaRPr lang="en-US" sz="2400" b="0">
              <a:latin typeface="Times New Roman" charset="0"/>
            </a:endParaRPr>
          </a:p>
        </p:txBody>
      </p:sp>
      <p:sp>
        <p:nvSpPr>
          <p:cNvPr id="889862" name="Text Box 6"/>
          <p:cNvSpPr txBox="1">
            <a:spLocks noChangeArrowheads="1"/>
          </p:cNvSpPr>
          <p:nvPr userDrawn="1"/>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endParaRPr lang="en-US" sz="2400" b="0">
              <a:latin typeface="Times New Roman" charset="0"/>
            </a:endParaRPr>
          </a:p>
        </p:txBody>
      </p:sp>
      <p:sp>
        <p:nvSpPr>
          <p:cNvPr id="889863" name="Text Box 7"/>
          <p:cNvSpPr txBox="1">
            <a:spLocks noChangeArrowheads="1"/>
          </p:cNvSpPr>
          <p:nvPr userDrawn="1"/>
        </p:nvSpPr>
        <p:spPr bwMode="auto">
          <a:xfrm>
            <a:off x="2693120" y="6396335"/>
            <a:ext cx="3757760" cy="461665"/>
          </a:xfrm>
          <a:prstGeom prst="rect">
            <a:avLst/>
          </a:prstGeom>
          <a:noFill/>
          <a:ln w="12700">
            <a:noFill/>
            <a:miter lim="800000"/>
            <a:headEnd type="none" w="sm" len="sm"/>
            <a:tailEnd type="none" w="sm" len="sm"/>
          </a:ln>
          <a:effectLst/>
        </p:spPr>
        <p:txBody>
          <a:bodyPr wrap="square">
            <a:spAutoFit/>
          </a:bodyPr>
          <a:lstStyle/>
          <a:p>
            <a:pPr algn="ctr"/>
            <a:r>
              <a:rPr lang="en-US" sz="800" b="0" i="1" dirty="0"/>
              <a:t>Copyright © </a:t>
            </a:r>
            <a:r>
              <a:rPr lang="en-US" sz="800" b="0" i="1" dirty="0" smtClean="0"/>
              <a:t>2009 </a:t>
            </a:r>
            <a:r>
              <a:rPr lang="en-US" sz="800" b="0" i="1" dirty="0"/>
              <a:t>M. E. Kabay.  All rights reserved</a:t>
            </a:r>
            <a:r>
              <a:rPr lang="en-US" sz="800" b="0" i="1" dirty="0" smtClean="0"/>
              <a:t>.</a:t>
            </a:r>
          </a:p>
          <a:p>
            <a:pPr algn="ctr"/>
            <a:r>
              <a:rPr lang="en-US" sz="800" b="0" i="1" dirty="0" smtClean="0"/>
              <a:t>Permission granted </a:t>
            </a:r>
            <a:r>
              <a:rPr lang="en-US" sz="800" b="0" i="1" baseline="0" dirty="0" smtClean="0"/>
              <a:t> to Trustees of Norwich University </a:t>
            </a:r>
            <a:r>
              <a:rPr lang="en-US" sz="800" b="0" i="1" dirty="0" smtClean="0"/>
              <a:t>or use in MSIA program.</a:t>
            </a:r>
            <a:br>
              <a:rPr lang="en-US" sz="800" b="0" i="1" dirty="0" smtClean="0"/>
            </a:br>
            <a:endParaRPr lang="en-US" sz="800" b="0" i="1" dirty="0"/>
          </a:p>
        </p:txBody>
      </p:sp>
      <p:pic>
        <p:nvPicPr>
          <p:cNvPr id="9" name="Picture 8" descr="NWU_2c_stacked_logo_1-inch.jpg"/>
          <p:cNvPicPr>
            <a:picLocks noChangeAspect="1"/>
          </p:cNvPicPr>
          <p:nvPr userDrawn="1"/>
        </p:nvPicPr>
        <p:blipFill>
          <a:blip r:embed="rId14" cstate="screen"/>
          <a:stretch>
            <a:fillRect/>
          </a:stretch>
        </p:blipFill>
        <p:spPr>
          <a:xfrm>
            <a:off x="8235696" y="0"/>
            <a:ext cx="908304" cy="79248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7575" rtl="0" eaLnBrk="0" fontAlgn="base" hangingPunct="0">
        <a:lnSpc>
          <a:spcPct val="90000"/>
        </a:lnSpc>
        <a:spcBef>
          <a:spcPct val="0"/>
        </a:spcBef>
        <a:spcAft>
          <a:spcPct val="0"/>
        </a:spcAft>
        <a:defRPr sz="3600" b="1">
          <a:solidFill>
            <a:srgbClr val="92D05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kabay@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slide" Target="slide55.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inyurl.com/ahmjt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0.wmf"/></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inyurl.com/bvhy6w"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2.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www.columbia.edu/acis/history/tapelib.jpg"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www.computer-history.info/Page4.dir/pages/CDC.7600.dir/index.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hydrodictyon.eeb.uconn.edu/courses/EEB2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228600"/>
            <a:ext cx="9144000" cy="3200400"/>
          </a:xfrm>
        </p:spPr>
        <p:txBody>
          <a:bodyPr/>
          <a:lstStyle/>
          <a:p>
            <a:pPr algn="ctr"/>
            <a:r>
              <a:rPr lang="en-US" sz="5400" dirty="0"/>
              <a:t>Introduction to </a:t>
            </a:r>
            <a:r>
              <a:rPr lang="en-US" sz="5400" dirty="0" smtClean="0"/>
              <a:t>DBMS Administration &amp; Security</a:t>
            </a:r>
            <a:endParaRPr lang="en-US" sz="9600" dirty="0"/>
          </a:p>
        </p:txBody>
      </p:sp>
      <p:sp>
        <p:nvSpPr>
          <p:cNvPr id="6164" name="Rectangle 20"/>
          <p:cNvSpPr>
            <a:spLocks noGrp="1" noChangeArrowheads="1"/>
          </p:cNvSpPr>
          <p:nvPr>
            <p:ph type="body" idx="1"/>
          </p:nvPr>
        </p:nvSpPr>
        <p:spPr>
          <a:xfrm>
            <a:off x="0" y="3429000"/>
            <a:ext cx="9144000" cy="3124200"/>
          </a:xfrm>
          <a:noFill/>
          <a:ln/>
        </p:spPr>
        <p:txBody>
          <a:bodyPr/>
          <a:lstStyle/>
          <a:p>
            <a:pPr algn="ctr">
              <a:buFont typeface="Wingdings" pitchFamily="2" charset="2"/>
              <a:buNone/>
            </a:pPr>
            <a:r>
              <a:rPr lang="en-US" dirty="0" smtClean="0"/>
              <a:t>MSIA GI512 Seminar 1 Week 4</a:t>
            </a:r>
          </a:p>
          <a:p>
            <a:pPr algn="ctr">
              <a:buFont typeface="Wingdings" pitchFamily="2" charset="2"/>
              <a:buNone/>
            </a:pPr>
            <a:endParaRPr lang="en-US" dirty="0" smtClean="0"/>
          </a:p>
          <a:p>
            <a:pPr algn="ctr">
              <a:buFont typeface="Wingdings" pitchFamily="2" charset="2"/>
              <a:buNone/>
            </a:pPr>
            <a:r>
              <a:rPr lang="en-US" dirty="0" smtClean="0"/>
              <a:t>Prof </a:t>
            </a:r>
            <a:r>
              <a:rPr lang="en-US" dirty="0"/>
              <a:t>M. E. Kabay, PhD, </a:t>
            </a:r>
            <a:r>
              <a:rPr lang="en-US" dirty="0" smtClean="0"/>
              <a:t>CISSP-ISSMP </a:t>
            </a:r>
            <a:endParaRPr lang="en-US" dirty="0"/>
          </a:p>
          <a:p>
            <a:pPr algn="ctr">
              <a:buFont typeface="Wingdings" pitchFamily="2" charset="2"/>
              <a:buNone/>
            </a:pPr>
            <a:r>
              <a:rPr lang="en-US" dirty="0" smtClean="0"/>
              <a:t>Assoc Prof Information Assurance</a:t>
            </a:r>
            <a:br>
              <a:rPr lang="en-US" dirty="0" smtClean="0"/>
            </a:br>
            <a:r>
              <a:rPr lang="en-US" dirty="0" smtClean="0"/>
              <a:t>School of Business &amp; Management</a:t>
            </a:r>
            <a:br>
              <a:rPr lang="en-US" dirty="0" smtClean="0"/>
            </a:br>
            <a:r>
              <a:rPr lang="en-US" dirty="0" smtClean="0"/>
              <a:t>Norwich </a:t>
            </a:r>
            <a:r>
              <a:rPr lang="en-US" dirty="0"/>
              <a:t>University</a:t>
            </a:r>
          </a:p>
          <a:p>
            <a:pPr algn="ctr">
              <a:buFont typeface="Wingdings" pitchFamily="2" charset="2"/>
              <a:buNone/>
            </a:pPr>
            <a:r>
              <a:rPr lang="en-US" dirty="0" smtClean="0">
                <a:hlinkClick r:id="rId3"/>
              </a:rPr>
              <a:t>mekabay@gmail.com</a:t>
            </a:r>
            <a:r>
              <a:rPr lang="en-US" dirty="0" smtClean="0"/>
              <a:t> </a:t>
            </a:r>
            <a:endParaRPr lang="en-US" dirty="0"/>
          </a:p>
        </p:txBody>
      </p:sp>
    </p:spTree>
  </p:cSld>
  <p:clrMapOvr>
    <a:masterClrMapping/>
  </p:clrMapOvr>
  <p:transition advTm="1792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dirty="0"/>
              <a:t>Problems:  File Incompatibilities</a:t>
            </a:r>
          </a:p>
        </p:txBody>
      </p:sp>
      <p:sp>
        <p:nvSpPr>
          <p:cNvPr id="983043" name="Rectangle 3"/>
          <p:cNvSpPr>
            <a:spLocks noGrp="1" noChangeArrowheads="1"/>
          </p:cNvSpPr>
          <p:nvPr>
            <p:ph type="body" idx="1"/>
          </p:nvPr>
        </p:nvSpPr>
        <p:spPr/>
        <p:txBody>
          <a:bodyPr/>
          <a:lstStyle/>
          <a:p>
            <a:r>
              <a:rPr lang="en-US" dirty="0"/>
              <a:t>Different analysts and programmers used different data definitions</a:t>
            </a:r>
          </a:p>
          <a:p>
            <a:pPr lvl="1"/>
            <a:r>
              <a:rPr lang="en-US" dirty="0"/>
              <a:t>NAME has 20 chars</a:t>
            </a:r>
          </a:p>
          <a:p>
            <a:pPr lvl="1"/>
            <a:r>
              <a:rPr lang="en-US" dirty="0"/>
              <a:t>NAME has 40 chars</a:t>
            </a:r>
          </a:p>
          <a:p>
            <a:r>
              <a:rPr lang="en-US" dirty="0"/>
              <a:t>Different names for fields</a:t>
            </a:r>
          </a:p>
          <a:p>
            <a:pPr lvl="1"/>
            <a:r>
              <a:rPr lang="en-US" dirty="0"/>
              <a:t>SSN vs SS#</a:t>
            </a:r>
          </a:p>
          <a:p>
            <a:pPr lvl="1"/>
            <a:r>
              <a:rPr lang="en-US" dirty="0"/>
              <a:t>LAST_NAME vs L_NAME</a:t>
            </a:r>
          </a:p>
          <a:p>
            <a:r>
              <a:rPr lang="en-US" dirty="0"/>
              <a:t>Different record structures</a:t>
            </a:r>
          </a:p>
          <a:p>
            <a:pPr lvl="1"/>
            <a:r>
              <a:rPr lang="en-US" dirty="0"/>
              <a:t>LAST | FIRST | STREET1 | STREET 2 | CITY</a:t>
            </a:r>
          </a:p>
          <a:p>
            <a:pPr lvl="1"/>
            <a:r>
              <a:rPr lang="en-US" dirty="0"/>
              <a:t>NAME | ADDRESS | CITY_&amp;_STATE</a:t>
            </a:r>
          </a:p>
        </p:txBody>
      </p:sp>
      <p:pic>
        <p:nvPicPr>
          <p:cNvPr id="9218" name="Picture 2" descr="C:\Program Files\Microsoft Office\Media\CntCD1\ClipArt3\j0233812.wmf"/>
          <p:cNvPicPr>
            <a:picLocks noChangeAspect="1" noChangeArrowheads="1"/>
          </p:cNvPicPr>
          <p:nvPr/>
        </p:nvPicPr>
        <p:blipFill>
          <a:blip r:embed="rId3"/>
          <a:srcRect/>
          <a:stretch>
            <a:fillRect/>
          </a:stretch>
        </p:blipFill>
        <p:spPr bwMode="auto">
          <a:xfrm>
            <a:off x="5867400" y="2039395"/>
            <a:ext cx="2895600" cy="2779209"/>
          </a:xfrm>
          <a:prstGeom prst="rect">
            <a:avLst/>
          </a:prstGeom>
          <a:noFill/>
          <a:effectLst>
            <a:glow rad="228600">
              <a:schemeClr val="accent5">
                <a:satMod val="175000"/>
                <a:alpha val="40000"/>
              </a:schemeClr>
            </a:glow>
          </a:effectLst>
        </p:spPr>
      </p:pic>
    </p:spTree>
  </p:cSld>
  <p:clrMapOvr>
    <a:masterClrMapping/>
  </p:clrMapOvr>
  <p:transition advTm="535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dirty="0"/>
              <a:t>Problems:  Hard To Show Useful Views Of Data</a:t>
            </a:r>
          </a:p>
        </p:txBody>
      </p:sp>
      <p:sp>
        <p:nvSpPr>
          <p:cNvPr id="982019" name="Rectangle 3"/>
          <p:cNvSpPr>
            <a:spLocks noGrp="1" noChangeArrowheads="1"/>
          </p:cNvSpPr>
          <p:nvPr>
            <p:ph type="body" idx="1"/>
          </p:nvPr>
        </p:nvSpPr>
        <p:spPr/>
        <p:txBody>
          <a:bodyPr/>
          <a:lstStyle/>
          <a:p>
            <a:r>
              <a:rPr lang="en-US" dirty="0"/>
              <a:t>Combining fields from different records in different files necessary for most users</a:t>
            </a:r>
          </a:p>
          <a:p>
            <a:pPr lvl="1"/>
            <a:r>
              <a:rPr lang="en-US" dirty="0" smtClean="0"/>
              <a:t>Reports</a:t>
            </a:r>
          </a:p>
          <a:p>
            <a:pPr lvl="1"/>
            <a:r>
              <a:rPr lang="en-US" dirty="0" smtClean="0"/>
              <a:t>On-screen visualization</a:t>
            </a:r>
          </a:p>
          <a:p>
            <a:r>
              <a:rPr lang="en-US" dirty="0" smtClean="0"/>
              <a:t>Every </a:t>
            </a:r>
            <a:r>
              <a:rPr lang="en-US" dirty="0"/>
              <a:t>report / screen </a:t>
            </a:r>
            <a:r>
              <a:rPr lang="en-US" dirty="0" smtClean="0"/>
              <a:t/>
            </a:r>
            <a:br>
              <a:rPr lang="en-US" dirty="0" smtClean="0"/>
            </a:br>
            <a:r>
              <a:rPr lang="en-US" dirty="0" smtClean="0"/>
              <a:t>required </a:t>
            </a:r>
            <a:r>
              <a:rPr lang="en-US" dirty="0"/>
              <a:t>special </a:t>
            </a:r>
            <a:r>
              <a:rPr lang="en-US" dirty="0" smtClean="0"/>
              <a:t/>
            </a:r>
            <a:br>
              <a:rPr lang="en-US" dirty="0" smtClean="0"/>
            </a:br>
            <a:r>
              <a:rPr lang="en-US" dirty="0" smtClean="0"/>
              <a:t>programming</a:t>
            </a:r>
            <a:endParaRPr lang="en-US" dirty="0"/>
          </a:p>
          <a:p>
            <a:pPr lvl="1"/>
            <a:r>
              <a:rPr lang="en-US" dirty="0" smtClean="0"/>
              <a:t>Find data </a:t>
            </a:r>
            <a:br>
              <a:rPr lang="en-US" dirty="0" smtClean="0"/>
            </a:br>
            <a:r>
              <a:rPr lang="en-US" dirty="0" smtClean="0"/>
              <a:t>(often by serial search)</a:t>
            </a:r>
          </a:p>
          <a:p>
            <a:pPr lvl="1"/>
            <a:r>
              <a:rPr lang="en-US" dirty="0" smtClean="0"/>
              <a:t>Place in output in specific positions</a:t>
            </a:r>
          </a:p>
          <a:p>
            <a:pPr lvl="1"/>
            <a:r>
              <a:rPr lang="en-US" dirty="0" smtClean="0"/>
              <a:t>All require a great deal of programming</a:t>
            </a:r>
            <a:endParaRPr lang="en-US" dirty="0"/>
          </a:p>
        </p:txBody>
      </p:sp>
      <p:pic>
        <p:nvPicPr>
          <p:cNvPr id="10242" name="Picture 2"/>
          <p:cNvPicPr>
            <a:picLocks noChangeAspect="1" noChangeArrowheads="1"/>
          </p:cNvPicPr>
          <p:nvPr/>
        </p:nvPicPr>
        <p:blipFill>
          <a:blip r:embed="rId3"/>
          <a:srcRect/>
          <a:stretch>
            <a:fillRect/>
          </a:stretch>
        </p:blipFill>
        <p:spPr bwMode="auto">
          <a:xfrm>
            <a:off x="5334000" y="2457449"/>
            <a:ext cx="3429000" cy="2480553"/>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advTm="1112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r>
              <a:rPr lang="en-US" dirty="0" smtClean="0"/>
              <a:t>Problems: Concurrency</a:t>
            </a:r>
            <a:endParaRPr lang="en-US" dirty="0"/>
          </a:p>
        </p:txBody>
      </p:sp>
      <p:sp>
        <p:nvSpPr>
          <p:cNvPr id="971779" name="Rectangle 3"/>
          <p:cNvSpPr>
            <a:spLocks noGrp="1" noChangeArrowheads="1"/>
          </p:cNvSpPr>
          <p:nvPr>
            <p:ph type="body" idx="1"/>
          </p:nvPr>
        </p:nvSpPr>
        <p:spPr/>
        <p:txBody>
          <a:bodyPr/>
          <a:lstStyle/>
          <a:p>
            <a:r>
              <a:rPr lang="en-US" dirty="0"/>
              <a:t>Single-user database allows only one user at a time</a:t>
            </a:r>
          </a:p>
          <a:p>
            <a:pPr lvl="1"/>
            <a:r>
              <a:rPr lang="en-US" dirty="0" smtClean="0"/>
              <a:t>AKA </a:t>
            </a:r>
            <a:r>
              <a:rPr lang="en-US" i="1" dirty="0"/>
              <a:t>exclusive access</a:t>
            </a:r>
          </a:p>
          <a:p>
            <a:r>
              <a:rPr lang="en-US" dirty="0"/>
              <a:t>Types of access </a:t>
            </a:r>
            <a:r>
              <a:rPr lang="en-US" i="1" dirty="0"/>
              <a:t>permissions</a:t>
            </a:r>
            <a:endParaRPr lang="en-US" dirty="0"/>
          </a:p>
          <a:p>
            <a:pPr lvl="1"/>
            <a:r>
              <a:rPr lang="en-US" dirty="0"/>
              <a:t>READ</a:t>
            </a:r>
          </a:p>
          <a:p>
            <a:pPr lvl="1"/>
            <a:r>
              <a:rPr lang="en-US" dirty="0"/>
              <a:t>WRITE</a:t>
            </a:r>
          </a:p>
          <a:p>
            <a:pPr lvl="1"/>
            <a:r>
              <a:rPr lang="en-US" dirty="0"/>
              <a:t>APPEND</a:t>
            </a:r>
          </a:p>
          <a:p>
            <a:pPr lvl="1"/>
            <a:r>
              <a:rPr lang="en-US" dirty="0" smtClean="0"/>
              <a:t>LOCK</a:t>
            </a:r>
          </a:p>
          <a:p>
            <a:pPr lvl="1"/>
            <a:r>
              <a:rPr lang="en-US" dirty="0" smtClean="0"/>
              <a:t>EXECUTE</a:t>
            </a:r>
            <a:endParaRPr lang="en-US" dirty="0"/>
          </a:p>
          <a:p>
            <a:r>
              <a:rPr lang="en-US" dirty="0"/>
              <a:t>Multi-user databases need to protect against damage to records</a:t>
            </a:r>
          </a:p>
        </p:txBody>
      </p:sp>
      <p:sp>
        <p:nvSpPr>
          <p:cNvPr id="4" name="Rectangle 3"/>
          <p:cNvSpPr/>
          <p:nvPr/>
        </p:nvSpPr>
        <p:spPr>
          <a:xfrm>
            <a:off x="3581400" y="3429000"/>
            <a:ext cx="5334000" cy="1569660"/>
          </a:xfrm>
          <a:prstGeom prst="rect">
            <a:avLst/>
          </a:prstGeom>
          <a:solidFill>
            <a:srgbClr val="006600"/>
          </a:solidFill>
          <a:ln w="76200">
            <a:solidFill>
              <a:srgbClr val="FF0000"/>
            </a:solidFill>
          </a:ln>
          <a:effectLst>
            <a:glow rad="228600">
              <a:schemeClr val="accent5">
                <a:satMod val="175000"/>
                <a:alpha val="40000"/>
              </a:schemeClr>
            </a:glow>
          </a:effectLst>
        </p:spPr>
        <p:txBody>
          <a:bodyPr wrap="square" lIns="91440" tIns="45720" rIns="91440" bIns="45720">
            <a:spAutoFit/>
          </a:bodyPr>
          <a:lstStyle/>
          <a:p>
            <a:pPr algn="ctr"/>
            <a:r>
              <a:rPr lang="en-US" sz="96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Black" pitchFamily="34" charset="0"/>
              </a:rPr>
              <a:t>RWALX</a:t>
            </a:r>
            <a:endParaRPr lang="en-US" sz="9600" b="1" cap="none" spc="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Black" pitchFamily="34" charset="0"/>
            </a:endParaRPr>
          </a:p>
        </p:txBody>
      </p:sp>
    </p:spTree>
  </p:cSld>
  <p:clrMapOvr>
    <a:masterClrMapping/>
  </p:clrMapOvr>
  <p:transition advTm="794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dirty="0" smtClean="0"/>
              <a:t>Problems: Concurrency (2)</a:t>
            </a:r>
            <a:endParaRPr lang="en-US" dirty="0"/>
          </a:p>
        </p:txBody>
      </p:sp>
      <p:sp>
        <p:nvSpPr>
          <p:cNvPr id="975875" name="Rectangle 3"/>
          <p:cNvSpPr>
            <a:spLocks noGrp="1" noChangeArrowheads="1"/>
          </p:cNvSpPr>
          <p:nvPr>
            <p:ph type="body" idx="1"/>
          </p:nvPr>
        </p:nvSpPr>
        <p:spPr>
          <a:xfrm>
            <a:off x="990600" y="1066800"/>
            <a:ext cx="7696200" cy="5257800"/>
          </a:xfrm>
        </p:spPr>
        <p:txBody>
          <a:bodyPr/>
          <a:lstStyle/>
          <a:p>
            <a:pPr>
              <a:lnSpc>
                <a:spcPct val="100000"/>
              </a:lnSpc>
              <a:spcBef>
                <a:spcPts val="600"/>
              </a:spcBef>
              <a:spcAft>
                <a:spcPts val="600"/>
              </a:spcAft>
            </a:pPr>
            <a:r>
              <a:rPr lang="en-US" dirty="0"/>
              <a:t>Joe accesses Widget </a:t>
            </a:r>
            <a:r>
              <a:rPr lang="en-US" dirty="0" smtClean="0"/>
              <a:t>record in inventory</a:t>
            </a:r>
            <a:endParaRPr lang="en-US" dirty="0"/>
          </a:p>
          <a:p>
            <a:pPr>
              <a:lnSpc>
                <a:spcPct val="100000"/>
              </a:lnSpc>
              <a:spcBef>
                <a:spcPts val="600"/>
              </a:spcBef>
              <a:spcAft>
                <a:spcPts val="600"/>
              </a:spcAft>
            </a:pPr>
            <a:r>
              <a:rPr lang="en-US" dirty="0" err="1"/>
              <a:t>Shakheena</a:t>
            </a:r>
            <a:r>
              <a:rPr lang="en-US" dirty="0"/>
              <a:t> accesses </a:t>
            </a:r>
            <a:r>
              <a:rPr lang="en-US" dirty="0" smtClean="0"/>
              <a:t>Widget </a:t>
            </a:r>
            <a:r>
              <a:rPr lang="en-US" dirty="0"/>
              <a:t>record</a:t>
            </a:r>
          </a:p>
          <a:p>
            <a:pPr>
              <a:lnSpc>
                <a:spcPct val="100000"/>
              </a:lnSpc>
              <a:spcBef>
                <a:spcPts val="600"/>
              </a:spcBef>
              <a:spcAft>
                <a:spcPts val="600"/>
              </a:spcAft>
            </a:pPr>
            <a:r>
              <a:rPr lang="en-US" dirty="0"/>
              <a:t>Inventory shows </a:t>
            </a:r>
            <a:r>
              <a:rPr lang="en-US" i="1" dirty="0"/>
              <a:t>25 </a:t>
            </a:r>
            <a:r>
              <a:rPr lang="en-US" i="1" dirty="0" smtClean="0"/>
              <a:t>Widgets</a:t>
            </a:r>
            <a:r>
              <a:rPr lang="en-US" dirty="0" smtClean="0"/>
              <a:t> to both users</a:t>
            </a:r>
            <a:endParaRPr lang="en-US" dirty="0"/>
          </a:p>
          <a:p>
            <a:pPr>
              <a:lnSpc>
                <a:spcPct val="100000"/>
              </a:lnSpc>
              <a:spcBef>
                <a:spcPts val="600"/>
              </a:spcBef>
              <a:spcAft>
                <a:spcPts val="600"/>
              </a:spcAft>
            </a:pPr>
            <a:r>
              <a:rPr lang="en-US" dirty="0"/>
              <a:t>Joe takes out </a:t>
            </a:r>
            <a:r>
              <a:rPr lang="en-US" dirty="0" smtClean="0"/>
              <a:t>10 Widgets</a:t>
            </a:r>
            <a:endParaRPr lang="en-US" dirty="0"/>
          </a:p>
          <a:p>
            <a:pPr lvl="1">
              <a:lnSpc>
                <a:spcPct val="100000"/>
              </a:lnSpc>
              <a:spcBef>
                <a:spcPts val="600"/>
              </a:spcBef>
              <a:spcAft>
                <a:spcPts val="600"/>
              </a:spcAft>
            </a:pPr>
            <a:r>
              <a:rPr lang="en-US" dirty="0"/>
              <a:t>Application writes out record to DB</a:t>
            </a:r>
          </a:p>
          <a:p>
            <a:pPr lvl="1">
              <a:lnSpc>
                <a:spcPct val="100000"/>
              </a:lnSpc>
              <a:spcBef>
                <a:spcPts val="600"/>
              </a:spcBef>
              <a:spcAft>
                <a:spcPts val="600"/>
              </a:spcAft>
            </a:pPr>
            <a:r>
              <a:rPr lang="en-US" dirty="0"/>
              <a:t>Inventory now shows </a:t>
            </a:r>
            <a:r>
              <a:rPr lang="en-US" i="1" dirty="0" smtClean="0"/>
              <a:t>15 Widgets</a:t>
            </a:r>
            <a:endParaRPr lang="en-US" i="1" dirty="0"/>
          </a:p>
          <a:p>
            <a:pPr>
              <a:lnSpc>
                <a:spcPct val="100000"/>
              </a:lnSpc>
              <a:spcBef>
                <a:spcPts val="600"/>
              </a:spcBef>
              <a:spcAft>
                <a:spcPts val="600"/>
              </a:spcAft>
            </a:pPr>
            <a:r>
              <a:rPr lang="en-US" dirty="0" err="1"/>
              <a:t>Shakheena</a:t>
            </a:r>
            <a:r>
              <a:rPr lang="en-US" dirty="0"/>
              <a:t> takes out 5 </a:t>
            </a:r>
            <a:r>
              <a:rPr lang="en-US" i="1" dirty="0"/>
              <a:t>from her copy </a:t>
            </a:r>
            <a:r>
              <a:rPr lang="en-US" dirty="0"/>
              <a:t>of data (25</a:t>
            </a:r>
            <a:r>
              <a:rPr lang="en-US" dirty="0" smtClean="0"/>
              <a:t>)</a:t>
            </a:r>
          </a:p>
          <a:p>
            <a:pPr lvl="1">
              <a:lnSpc>
                <a:spcPct val="100000"/>
              </a:lnSpc>
              <a:spcBef>
                <a:spcPts val="600"/>
              </a:spcBef>
              <a:spcAft>
                <a:spcPts val="600"/>
              </a:spcAft>
            </a:pPr>
            <a:r>
              <a:rPr lang="en-US" dirty="0" smtClean="0"/>
              <a:t>Application writes out record to DB</a:t>
            </a:r>
            <a:endParaRPr lang="en-US" dirty="0"/>
          </a:p>
          <a:p>
            <a:pPr lvl="1">
              <a:lnSpc>
                <a:spcPct val="100000"/>
              </a:lnSpc>
              <a:spcBef>
                <a:spcPts val="600"/>
              </a:spcBef>
              <a:spcAft>
                <a:spcPts val="600"/>
              </a:spcAft>
            </a:pPr>
            <a:r>
              <a:rPr lang="en-US" dirty="0"/>
              <a:t>Inventory now shows </a:t>
            </a:r>
            <a:r>
              <a:rPr lang="en-US" i="1" dirty="0" smtClean="0"/>
              <a:t>20 Widgets</a:t>
            </a:r>
            <a:endParaRPr lang="en-US" i="1" dirty="0" smtClean="0">
              <a:solidFill>
                <a:srgbClr val="FF0000"/>
              </a:solidFill>
            </a:endParaRPr>
          </a:p>
          <a:p>
            <a:pPr>
              <a:lnSpc>
                <a:spcPct val="100000"/>
              </a:lnSpc>
              <a:spcBef>
                <a:spcPts val="600"/>
              </a:spcBef>
              <a:spcAft>
                <a:spcPts val="600"/>
              </a:spcAft>
            </a:pPr>
            <a:r>
              <a:rPr lang="en-US" b="0" i="1" dirty="0" smtClean="0">
                <a:solidFill>
                  <a:srgbClr val="FF0000"/>
                </a:solidFill>
                <a:latin typeface="Franklin Gothic Heavy" pitchFamily="34" charset="0"/>
              </a:rPr>
              <a:t>But how many are there really in inventory?</a:t>
            </a:r>
            <a:endParaRPr lang="en-US" b="0" i="1" dirty="0">
              <a:solidFill>
                <a:srgbClr val="FF0000"/>
              </a:solidFill>
              <a:latin typeface="Franklin Gothic Heavy" pitchFamily="34" charset="0"/>
            </a:endParaRPr>
          </a:p>
        </p:txBody>
      </p:sp>
      <p:sp>
        <p:nvSpPr>
          <p:cNvPr id="975881" name="AutoShape 9"/>
          <p:cNvSpPr>
            <a:spLocks noChangeArrowheads="1"/>
          </p:cNvSpPr>
          <p:nvPr/>
        </p:nvSpPr>
        <p:spPr bwMode="auto">
          <a:xfrm>
            <a:off x="228600" y="1219200"/>
            <a:ext cx="457200" cy="5181600"/>
          </a:xfrm>
          <a:prstGeom prst="downArrow">
            <a:avLst>
              <a:gd name="adj1" fmla="val 50000"/>
              <a:gd name="adj2" fmla="val 283333"/>
            </a:avLst>
          </a:prstGeom>
          <a:solidFill>
            <a:schemeClr val="accent2"/>
          </a:solidFill>
          <a:ln w="12700">
            <a:solidFill>
              <a:schemeClr val="tx1"/>
            </a:solidFill>
            <a:miter lim="800000"/>
            <a:headEnd type="none" w="sm" len="sm"/>
            <a:tailEnd type="none" w="sm" len="sm"/>
          </a:ln>
          <a:effectLst/>
        </p:spPr>
        <p:txBody>
          <a:bodyPr wrap="none" anchor="ctr"/>
          <a:lstStyle/>
          <a:p>
            <a:endParaRPr lang="en-US"/>
          </a:p>
        </p:txBody>
      </p:sp>
      <p:sp>
        <p:nvSpPr>
          <p:cNvPr id="975882" name="Text Box 10"/>
          <p:cNvSpPr txBox="1">
            <a:spLocks noChangeArrowheads="1"/>
          </p:cNvSpPr>
          <p:nvPr/>
        </p:nvSpPr>
        <p:spPr bwMode="auto">
          <a:xfrm>
            <a:off x="60325" y="773113"/>
            <a:ext cx="790575" cy="396875"/>
          </a:xfrm>
          <a:prstGeom prst="rect">
            <a:avLst/>
          </a:prstGeom>
          <a:noFill/>
          <a:ln w="12700">
            <a:noFill/>
            <a:miter lim="800000"/>
            <a:headEnd type="none" w="sm" len="sm"/>
            <a:tailEnd type="none" w="sm" len="sm"/>
          </a:ln>
          <a:effectLst/>
        </p:spPr>
        <p:txBody>
          <a:bodyPr wrap="none">
            <a:spAutoFit/>
          </a:bodyPr>
          <a:lstStyle/>
          <a:p>
            <a:r>
              <a:rPr lang="en-US"/>
              <a:t>TIME</a:t>
            </a:r>
          </a:p>
        </p:txBody>
      </p:sp>
      <p:sp>
        <p:nvSpPr>
          <p:cNvPr id="6" name="TextBox 5"/>
          <p:cNvSpPr txBox="1"/>
          <p:nvPr/>
        </p:nvSpPr>
        <p:spPr>
          <a:xfrm>
            <a:off x="7391400" y="4724400"/>
            <a:ext cx="1524000" cy="923330"/>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dirty="0" smtClean="0">
                <a:solidFill>
                  <a:srgbClr val="006600"/>
                </a:solidFill>
              </a:rPr>
              <a:t>This is the </a:t>
            </a:r>
          </a:p>
          <a:p>
            <a:pPr algn="ctr"/>
            <a:r>
              <a:rPr lang="en-US" sz="1800" i="1" dirty="0" smtClean="0">
                <a:solidFill>
                  <a:srgbClr val="006600"/>
                </a:solidFill>
              </a:rPr>
              <a:t>lost update </a:t>
            </a:r>
            <a:r>
              <a:rPr lang="en-US" sz="1800" dirty="0" smtClean="0">
                <a:solidFill>
                  <a:srgbClr val="006600"/>
                </a:solidFill>
              </a:rPr>
              <a:t>problem</a:t>
            </a:r>
            <a:endParaRPr lang="en-US" sz="1800" dirty="0">
              <a:solidFill>
                <a:srgbClr val="006600"/>
              </a:solidFill>
            </a:endParaRPr>
          </a:p>
        </p:txBody>
      </p:sp>
    </p:spTree>
  </p:cSld>
  <p:clrMapOvr>
    <a:masterClrMapping/>
  </p:clrMapOvr>
  <p:transition advTm="3236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dirty="0"/>
              <a:t>Historical </a:t>
            </a:r>
            <a:r>
              <a:rPr lang="en-US" dirty="0" smtClean="0"/>
              <a:t>Overview (2)</a:t>
            </a:r>
            <a:endParaRPr lang="en-US" dirty="0"/>
          </a:p>
        </p:txBody>
      </p:sp>
      <p:sp>
        <p:nvSpPr>
          <p:cNvPr id="993283" name="Rectangle 3"/>
          <p:cNvSpPr>
            <a:spLocks noGrp="1" noChangeArrowheads="1"/>
          </p:cNvSpPr>
          <p:nvPr>
            <p:ph type="body" idx="1"/>
          </p:nvPr>
        </p:nvSpPr>
        <p:spPr/>
        <p:txBody>
          <a:bodyPr/>
          <a:lstStyle/>
          <a:p>
            <a:r>
              <a:rPr lang="en-US" dirty="0"/>
              <a:t>1970s:  E. F. Codd – relational DB model</a:t>
            </a:r>
          </a:p>
          <a:p>
            <a:pPr lvl="1"/>
            <a:r>
              <a:rPr lang="en-US" i="1" dirty="0"/>
              <a:t>N</a:t>
            </a:r>
            <a:r>
              <a:rPr lang="en-US" i="1" dirty="0" smtClean="0"/>
              <a:t>ormalization</a:t>
            </a:r>
            <a:r>
              <a:rPr lang="en-US" dirty="0" smtClean="0"/>
              <a:t> </a:t>
            </a:r>
            <a:r>
              <a:rPr lang="en-US" dirty="0"/>
              <a:t>of data</a:t>
            </a:r>
          </a:p>
          <a:p>
            <a:pPr lvl="1"/>
            <a:r>
              <a:rPr lang="en-US" dirty="0"/>
              <a:t>R</a:t>
            </a:r>
            <a:r>
              <a:rPr lang="en-US" dirty="0" smtClean="0"/>
              <a:t>educe repetition</a:t>
            </a:r>
          </a:p>
          <a:p>
            <a:r>
              <a:rPr lang="en-US" dirty="0" smtClean="0"/>
              <a:t>Database Basics</a:t>
            </a:r>
          </a:p>
          <a:p>
            <a:pPr lvl="1"/>
            <a:r>
              <a:rPr lang="en-US" dirty="0" smtClean="0"/>
              <a:t>Defining “Database”</a:t>
            </a:r>
          </a:p>
          <a:p>
            <a:pPr lvl="1"/>
            <a:r>
              <a:rPr lang="en-US" dirty="0" smtClean="0"/>
              <a:t>DBMS Applications</a:t>
            </a:r>
          </a:p>
          <a:p>
            <a:pPr lvl="1"/>
            <a:r>
              <a:rPr lang="en-US" dirty="0" smtClean="0"/>
              <a:t>Internals &amp; Interfaces</a:t>
            </a:r>
          </a:p>
          <a:p>
            <a:pPr lvl="1"/>
            <a:r>
              <a:rPr lang="en-US" dirty="0" smtClean="0"/>
              <a:t>Self-Description</a:t>
            </a:r>
          </a:p>
          <a:p>
            <a:pPr lvl="1"/>
            <a:r>
              <a:rPr lang="en-US" dirty="0" smtClean="0"/>
              <a:t>Integration</a:t>
            </a:r>
          </a:p>
          <a:p>
            <a:pPr lvl="1"/>
            <a:r>
              <a:rPr lang="en-US" dirty="0" smtClean="0"/>
              <a:t>Conceptual Design</a:t>
            </a:r>
            <a:endParaRPr lang="en-US" dirty="0"/>
          </a:p>
        </p:txBody>
      </p:sp>
      <p:pic>
        <p:nvPicPr>
          <p:cNvPr id="4" name="Picture 2"/>
          <p:cNvPicPr>
            <a:picLocks noChangeAspect="1" noChangeArrowheads="1"/>
          </p:cNvPicPr>
          <p:nvPr/>
        </p:nvPicPr>
        <p:blipFill>
          <a:blip r:embed="rId3"/>
          <a:srcRect/>
          <a:stretch>
            <a:fillRect/>
          </a:stretch>
        </p:blipFill>
        <p:spPr bwMode="auto">
          <a:xfrm>
            <a:off x="6857768" y="3048000"/>
            <a:ext cx="2009775"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581311" y="5909846"/>
            <a:ext cx="2562689" cy="338554"/>
          </a:xfrm>
          <a:prstGeom prst="rect">
            <a:avLst/>
          </a:prstGeom>
          <a:noFill/>
        </p:spPr>
        <p:txBody>
          <a:bodyPr wrap="none" rtlCol="0">
            <a:spAutoFit/>
          </a:bodyPr>
          <a:lstStyle/>
          <a:p>
            <a:r>
              <a:rPr lang="en-US" sz="1600" i="1" dirty="0" smtClean="0"/>
              <a:t>Edgar Frank “Ted” Codd</a:t>
            </a:r>
            <a:endParaRPr lang="en-US" sz="1600" i="1" dirty="0"/>
          </a:p>
        </p:txBody>
      </p:sp>
    </p:spTree>
  </p:cSld>
  <p:clrMapOvr>
    <a:masterClrMapping/>
  </p:clrMapOvr>
  <p:transition advTm="6582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dirty="0" smtClean="0"/>
              <a:t>Basics: Defining “Database”</a:t>
            </a:r>
            <a:endParaRPr lang="en-US" dirty="0"/>
          </a:p>
        </p:txBody>
      </p:sp>
      <p:sp>
        <p:nvSpPr>
          <p:cNvPr id="992259" name="Rectangle 3"/>
          <p:cNvSpPr>
            <a:spLocks noGrp="1" noChangeArrowheads="1"/>
          </p:cNvSpPr>
          <p:nvPr>
            <p:ph type="body" idx="1"/>
          </p:nvPr>
        </p:nvSpPr>
        <p:spPr/>
        <p:txBody>
          <a:bodyPr/>
          <a:lstStyle/>
          <a:p>
            <a:r>
              <a:rPr lang="en-US" i="1" dirty="0" smtClean="0"/>
              <a:t>“A </a:t>
            </a:r>
            <a:r>
              <a:rPr lang="en-US" i="1" dirty="0"/>
              <a:t>database is a self-describing collection of integrated records</a:t>
            </a:r>
            <a:r>
              <a:rPr lang="en-US" i="1" dirty="0" smtClean="0"/>
              <a:t>.”</a:t>
            </a:r>
            <a:endParaRPr lang="en-US" i="1" dirty="0"/>
          </a:p>
          <a:p>
            <a:pPr lvl="1"/>
            <a:r>
              <a:rPr lang="en-US" dirty="0"/>
              <a:t>Self-describing</a:t>
            </a:r>
          </a:p>
          <a:p>
            <a:pPr lvl="1"/>
            <a:r>
              <a:rPr lang="en-US" dirty="0"/>
              <a:t>Integrated</a:t>
            </a:r>
          </a:p>
          <a:p>
            <a:pPr lvl="1"/>
            <a:r>
              <a:rPr lang="en-US" dirty="0"/>
              <a:t>Model of a model</a:t>
            </a:r>
          </a:p>
        </p:txBody>
      </p:sp>
      <p:sp>
        <p:nvSpPr>
          <p:cNvPr id="21" name="Rectangle 20"/>
          <p:cNvSpPr/>
          <p:nvPr/>
        </p:nvSpPr>
        <p:spPr bwMode="auto">
          <a:xfrm>
            <a:off x="3733800" y="3810000"/>
            <a:ext cx="5181600" cy="23622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2" name="Group 21"/>
          <p:cNvGrpSpPr/>
          <p:nvPr/>
        </p:nvGrpSpPr>
        <p:grpSpPr>
          <a:xfrm>
            <a:off x="3810000" y="3886200"/>
            <a:ext cx="5029200" cy="2209800"/>
            <a:chOff x="3810000" y="3886200"/>
            <a:chExt cx="5029200" cy="2209800"/>
          </a:xfrm>
        </p:grpSpPr>
        <p:sp>
          <p:nvSpPr>
            <p:cNvPr id="5" name="AutoShape 7"/>
            <p:cNvSpPr>
              <a:spLocks noChangeArrowheads="1"/>
            </p:cNvSpPr>
            <p:nvPr/>
          </p:nvSpPr>
          <p:spPr bwMode="auto">
            <a:xfrm>
              <a:off x="7010400" y="45720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6" name="AutoShape 4"/>
            <p:cNvSpPr>
              <a:spLocks noChangeArrowheads="1"/>
            </p:cNvSpPr>
            <p:nvPr/>
          </p:nvSpPr>
          <p:spPr bwMode="auto">
            <a:xfrm>
              <a:off x="5638800" y="48768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7" name="AutoShape 5"/>
            <p:cNvSpPr>
              <a:spLocks noChangeArrowheads="1"/>
            </p:cNvSpPr>
            <p:nvPr/>
          </p:nvSpPr>
          <p:spPr bwMode="auto">
            <a:xfrm>
              <a:off x="4953000" y="44196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8" name="AutoShape 6"/>
            <p:cNvSpPr>
              <a:spLocks noChangeArrowheads="1"/>
            </p:cNvSpPr>
            <p:nvPr/>
          </p:nvSpPr>
          <p:spPr bwMode="auto">
            <a:xfrm>
              <a:off x="5715000" y="39624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 name="AutoShape 8"/>
            <p:cNvSpPr>
              <a:spLocks noChangeArrowheads="1"/>
            </p:cNvSpPr>
            <p:nvPr/>
          </p:nvSpPr>
          <p:spPr bwMode="auto">
            <a:xfrm>
              <a:off x="4191000" y="48768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10" name="AutoShape 9"/>
            <p:cNvSpPr>
              <a:spLocks noChangeArrowheads="1"/>
            </p:cNvSpPr>
            <p:nvPr/>
          </p:nvSpPr>
          <p:spPr bwMode="auto">
            <a:xfrm>
              <a:off x="6400800" y="43434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11" name="AutoShape 10"/>
            <p:cNvSpPr>
              <a:spLocks noChangeArrowheads="1"/>
            </p:cNvSpPr>
            <p:nvPr/>
          </p:nvSpPr>
          <p:spPr bwMode="auto">
            <a:xfrm>
              <a:off x="7696200" y="39624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12" name="AutoShape 11"/>
            <p:cNvSpPr>
              <a:spLocks noChangeArrowheads="1"/>
            </p:cNvSpPr>
            <p:nvPr/>
          </p:nvSpPr>
          <p:spPr bwMode="auto">
            <a:xfrm>
              <a:off x="3810000" y="3886200"/>
              <a:ext cx="1143000" cy="1219200"/>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transition advTm="2074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en-US" dirty="0" smtClean="0"/>
              <a:t>Basics: Self-description</a:t>
            </a:r>
            <a:endParaRPr lang="en-US" dirty="0"/>
          </a:p>
        </p:txBody>
      </p:sp>
      <p:sp>
        <p:nvSpPr>
          <p:cNvPr id="996355" name="Rectangle 3"/>
          <p:cNvSpPr>
            <a:spLocks noGrp="1" noChangeArrowheads="1"/>
          </p:cNvSpPr>
          <p:nvPr>
            <p:ph type="body" idx="1"/>
          </p:nvPr>
        </p:nvSpPr>
        <p:spPr>
          <a:xfrm>
            <a:off x="990600" y="1295400"/>
            <a:ext cx="7543800" cy="5029200"/>
          </a:xfrm>
        </p:spPr>
        <p:txBody>
          <a:bodyPr/>
          <a:lstStyle/>
          <a:p>
            <a:pPr>
              <a:lnSpc>
                <a:spcPct val="80000"/>
              </a:lnSpc>
            </a:pPr>
            <a:r>
              <a:rPr lang="en-US" dirty="0"/>
              <a:t>Databases have </a:t>
            </a:r>
            <a:r>
              <a:rPr lang="en-US" i="1" dirty="0"/>
              <a:t>data dictionaries</a:t>
            </a:r>
          </a:p>
          <a:p>
            <a:pPr lvl="1">
              <a:lnSpc>
                <a:spcPct val="80000"/>
              </a:lnSpc>
            </a:pPr>
            <a:r>
              <a:rPr lang="en-US" dirty="0" smtClean="0"/>
              <a:t>AKA </a:t>
            </a:r>
            <a:r>
              <a:rPr lang="en-US" i="1" dirty="0"/>
              <a:t>data directory</a:t>
            </a:r>
            <a:r>
              <a:rPr lang="en-US" dirty="0"/>
              <a:t> or </a:t>
            </a:r>
            <a:r>
              <a:rPr lang="en-US" i="1" dirty="0"/>
              <a:t>metadata</a:t>
            </a:r>
            <a:endParaRPr lang="en-US" dirty="0"/>
          </a:p>
          <a:p>
            <a:pPr>
              <a:lnSpc>
                <a:spcPct val="80000"/>
              </a:lnSpc>
            </a:pPr>
            <a:r>
              <a:rPr lang="en-US" dirty="0"/>
              <a:t>Data dictionary supports </a:t>
            </a:r>
            <a:r>
              <a:rPr lang="en-US" dirty="0" smtClean="0"/>
              <a:t/>
            </a:r>
            <a:br>
              <a:rPr lang="en-US" dirty="0" smtClean="0"/>
            </a:br>
            <a:r>
              <a:rPr lang="en-US" i="1" dirty="0" smtClean="0"/>
              <a:t>independence </a:t>
            </a:r>
            <a:r>
              <a:rPr lang="en-US" i="1" dirty="0"/>
              <a:t>between programs </a:t>
            </a:r>
            <a:r>
              <a:rPr lang="en-US" i="1" dirty="0" smtClean="0"/>
              <a:t/>
            </a:r>
            <a:br>
              <a:rPr lang="en-US" i="1" dirty="0" smtClean="0"/>
            </a:br>
            <a:r>
              <a:rPr lang="en-US" i="1" dirty="0" smtClean="0"/>
              <a:t>and </a:t>
            </a:r>
            <a:r>
              <a:rPr lang="en-US" i="1" dirty="0"/>
              <a:t>database</a:t>
            </a:r>
            <a:endParaRPr lang="en-US" dirty="0"/>
          </a:p>
          <a:p>
            <a:pPr lvl="1">
              <a:lnSpc>
                <a:spcPct val="80000"/>
              </a:lnSpc>
            </a:pPr>
            <a:r>
              <a:rPr lang="en-US" dirty="0"/>
              <a:t>Change in data dictionary does NOT usually require change in program</a:t>
            </a:r>
          </a:p>
          <a:p>
            <a:pPr lvl="1">
              <a:lnSpc>
                <a:spcPct val="80000"/>
              </a:lnSpc>
            </a:pPr>
            <a:r>
              <a:rPr lang="en-US" dirty="0"/>
              <a:t>Enormous reduction in programming complexity and </a:t>
            </a:r>
            <a:r>
              <a:rPr lang="en-US" i="1" dirty="0"/>
              <a:t>maintenance</a:t>
            </a:r>
            <a:r>
              <a:rPr lang="en-US" dirty="0"/>
              <a:t> of programs</a:t>
            </a:r>
          </a:p>
          <a:p>
            <a:pPr>
              <a:lnSpc>
                <a:spcPct val="80000"/>
              </a:lnSpc>
            </a:pPr>
            <a:r>
              <a:rPr lang="en-US" dirty="0"/>
              <a:t>Data dictionary supports </a:t>
            </a:r>
            <a:r>
              <a:rPr lang="en-US" i="1" dirty="0"/>
              <a:t>independence between database and documentation</a:t>
            </a:r>
          </a:p>
          <a:p>
            <a:pPr lvl="1">
              <a:lnSpc>
                <a:spcPct val="80000"/>
              </a:lnSpc>
            </a:pPr>
            <a:r>
              <a:rPr lang="en-US" dirty="0"/>
              <a:t>Constant problem:  bad documentation</a:t>
            </a:r>
          </a:p>
          <a:p>
            <a:pPr lvl="1">
              <a:lnSpc>
                <a:spcPct val="80000"/>
              </a:lnSpc>
            </a:pPr>
            <a:r>
              <a:rPr lang="en-US" dirty="0"/>
              <a:t>DBMS helps reduce dependence on manual documents</a:t>
            </a:r>
          </a:p>
        </p:txBody>
      </p:sp>
      <p:pic>
        <p:nvPicPr>
          <p:cNvPr id="11266" name="Picture 2" descr="C:\Documents and Settings\HP_Administrator\Local Settings\Temporary Internet Files\Content.IE5\8I63ZVGB\MCj02371580000[1].wmf"/>
          <p:cNvPicPr>
            <a:picLocks noChangeAspect="1" noChangeArrowheads="1"/>
          </p:cNvPicPr>
          <p:nvPr/>
        </p:nvPicPr>
        <p:blipFill>
          <a:blip r:embed="rId3"/>
          <a:srcRect/>
          <a:stretch>
            <a:fillRect/>
          </a:stretch>
        </p:blipFill>
        <p:spPr bwMode="auto">
          <a:xfrm>
            <a:off x="6781800" y="685800"/>
            <a:ext cx="1664329" cy="2356919"/>
          </a:xfrm>
          <a:prstGeom prst="rect">
            <a:avLst/>
          </a:prstGeom>
          <a:noFill/>
          <a:effectLst>
            <a:glow rad="228600">
              <a:schemeClr val="accent5">
                <a:satMod val="175000"/>
                <a:alpha val="40000"/>
              </a:schemeClr>
            </a:glow>
          </a:effectLst>
        </p:spPr>
      </p:pic>
    </p:spTree>
  </p:cSld>
  <p:clrMapOvr>
    <a:masterClrMapping/>
  </p:clrMapOvr>
  <p:transition advTm="10266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Program Files\Microsoft Office\Media\CntCD1\ClipArt7\j0312176.wmf"/>
          <p:cNvPicPr>
            <a:picLocks noChangeAspect="1" noChangeArrowheads="1"/>
          </p:cNvPicPr>
          <p:nvPr/>
        </p:nvPicPr>
        <p:blipFill>
          <a:blip r:embed="rId3"/>
          <a:srcRect/>
          <a:stretch>
            <a:fillRect/>
          </a:stretch>
        </p:blipFill>
        <p:spPr bwMode="auto">
          <a:xfrm>
            <a:off x="6096000" y="797411"/>
            <a:ext cx="2590800" cy="2631589"/>
          </a:xfrm>
          <a:prstGeom prst="rect">
            <a:avLst/>
          </a:prstGeom>
          <a:noFill/>
          <a:effectLst>
            <a:glow rad="228600">
              <a:schemeClr val="accent5">
                <a:satMod val="175000"/>
                <a:alpha val="40000"/>
              </a:schemeClr>
            </a:glow>
          </a:effectLst>
        </p:spPr>
      </p:pic>
      <p:sp>
        <p:nvSpPr>
          <p:cNvPr id="995330" name="Rectangle 2"/>
          <p:cNvSpPr>
            <a:spLocks noGrp="1" noChangeArrowheads="1"/>
          </p:cNvSpPr>
          <p:nvPr>
            <p:ph type="title"/>
          </p:nvPr>
        </p:nvSpPr>
        <p:spPr/>
        <p:txBody>
          <a:bodyPr/>
          <a:lstStyle/>
          <a:p>
            <a:r>
              <a:rPr lang="en-US" dirty="0" smtClean="0"/>
              <a:t>Basics: Integration</a:t>
            </a:r>
            <a:endParaRPr lang="en-US" dirty="0"/>
          </a:p>
        </p:txBody>
      </p:sp>
      <p:sp>
        <p:nvSpPr>
          <p:cNvPr id="995331" name="Rectangle 3"/>
          <p:cNvSpPr>
            <a:spLocks noGrp="1" noChangeArrowheads="1"/>
          </p:cNvSpPr>
          <p:nvPr>
            <p:ph type="body" idx="1"/>
          </p:nvPr>
        </p:nvSpPr>
        <p:spPr>
          <a:xfrm>
            <a:off x="990600" y="1219200"/>
            <a:ext cx="7620000" cy="5105400"/>
          </a:xfrm>
        </p:spPr>
        <p:txBody>
          <a:bodyPr/>
          <a:lstStyle/>
          <a:p>
            <a:r>
              <a:rPr lang="en-US" dirty="0"/>
              <a:t>Files are accessed in systematic </a:t>
            </a:r>
            <a:r>
              <a:rPr lang="en-US" dirty="0" smtClean="0"/>
              <a:t/>
            </a:r>
            <a:br>
              <a:rPr lang="en-US" dirty="0" smtClean="0"/>
            </a:br>
            <a:r>
              <a:rPr lang="en-US" dirty="0" smtClean="0"/>
              <a:t>way</a:t>
            </a:r>
            <a:endParaRPr lang="en-US" dirty="0"/>
          </a:p>
          <a:p>
            <a:r>
              <a:rPr lang="en-US" dirty="0"/>
              <a:t>Special files maintain </a:t>
            </a:r>
            <a:r>
              <a:rPr lang="en-US" i="1" dirty="0"/>
              <a:t>indexes</a:t>
            </a:r>
            <a:r>
              <a:rPr lang="en-US" dirty="0"/>
              <a:t> </a:t>
            </a:r>
            <a:r>
              <a:rPr lang="en-US" dirty="0" smtClean="0"/>
              <a:t/>
            </a:r>
            <a:br>
              <a:rPr lang="en-US" dirty="0" smtClean="0"/>
            </a:br>
            <a:r>
              <a:rPr lang="en-US" dirty="0" smtClean="0"/>
              <a:t>that </a:t>
            </a:r>
            <a:r>
              <a:rPr lang="en-US" dirty="0"/>
              <a:t>help speed access</a:t>
            </a:r>
          </a:p>
          <a:p>
            <a:pPr lvl="1"/>
            <a:r>
              <a:rPr lang="en-US" dirty="0" smtClean="0"/>
              <a:t>“Find </a:t>
            </a:r>
            <a:r>
              <a:rPr lang="en-US" dirty="0"/>
              <a:t>all records where name </a:t>
            </a:r>
            <a:r>
              <a:rPr lang="en-US" dirty="0" smtClean="0"/>
              <a:t/>
            </a:r>
            <a:br>
              <a:rPr lang="en-US" dirty="0" smtClean="0"/>
            </a:br>
            <a:r>
              <a:rPr lang="en-US" dirty="0" smtClean="0"/>
              <a:t>begins </a:t>
            </a:r>
            <a:r>
              <a:rPr lang="en-US" dirty="0"/>
              <a:t>with </a:t>
            </a:r>
            <a:r>
              <a:rPr lang="en-US" dirty="0" smtClean="0"/>
              <a:t>S”</a:t>
            </a:r>
            <a:endParaRPr lang="en-US" dirty="0"/>
          </a:p>
          <a:p>
            <a:pPr lvl="1"/>
            <a:r>
              <a:rPr lang="en-US" dirty="0" smtClean="0"/>
              <a:t>“Find </a:t>
            </a:r>
            <a:r>
              <a:rPr lang="en-US" dirty="0"/>
              <a:t>records where </a:t>
            </a:r>
            <a:r>
              <a:rPr lang="en-US" dirty="0" err="1"/>
              <a:t>city_population</a:t>
            </a:r>
            <a:r>
              <a:rPr lang="en-US" dirty="0"/>
              <a:t> &gt; 750,000 and </a:t>
            </a:r>
            <a:r>
              <a:rPr lang="en-US" dirty="0" err="1"/>
              <a:t>household_median_income</a:t>
            </a:r>
            <a:r>
              <a:rPr lang="en-US" dirty="0"/>
              <a:t> &gt; $</a:t>
            </a:r>
            <a:r>
              <a:rPr lang="en-US" dirty="0" smtClean="0"/>
              <a:t>50,000”</a:t>
            </a:r>
            <a:endParaRPr lang="en-US" dirty="0"/>
          </a:p>
          <a:p>
            <a:r>
              <a:rPr lang="en-US" i="1" dirty="0"/>
              <a:t>Application metadata</a:t>
            </a:r>
            <a:r>
              <a:rPr lang="en-US" dirty="0"/>
              <a:t> can include report </a:t>
            </a:r>
            <a:r>
              <a:rPr lang="en-US" dirty="0" smtClean="0"/>
              <a:t>requirements</a:t>
            </a:r>
            <a:endParaRPr lang="en-US" dirty="0"/>
          </a:p>
          <a:p>
            <a:pPr lvl="1"/>
            <a:r>
              <a:rPr lang="en-US" dirty="0" smtClean="0"/>
              <a:t>“Print </a:t>
            </a:r>
            <a:r>
              <a:rPr lang="en-US" dirty="0"/>
              <a:t>the invoice for Mrs Smith’s fuel oil deliveries </a:t>
            </a:r>
            <a:r>
              <a:rPr lang="en-US" dirty="0" smtClean="0"/>
              <a:t>completed this month”</a:t>
            </a:r>
            <a:endParaRPr lang="en-US" dirty="0"/>
          </a:p>
        </p:txBody>
      </p:sp>
    </p:spTree>
  </p:cSld>
  <p:clrMapOvr>
    <a:masterClrMapping/>
  </p:clrMapOvr>
  <p:transition advTm="3352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smtClean="0"/>
              <a:t>Basics: Conceptual Design</a:t>
            </a:r>
            <a:endParaRPr lang="en-US" dirty="0"/>
          </a:p>
        </p:txBody>
      </p:sp>
      <p:sp>
        <p:nvSpPr>
          <p:cNvPr id="994307" name="Rectangle 3"/>
          <p:cNvSpPr>
            <a:spLocks noGrp="1" noChangeArrowheads="1"/>
          </p:cNvSpPr>
          <p:nvPr>
            <p:ph type="body" idx="1"/>
          </p:nvPr>
        </p:nvSpPr>
        <p:spPr>
          <a:xfrm>
            <a:off x="990600" y="1219200"/>
            <a:ext cx="7162800" cy="5257800"/>
          </a:xfrm>
        </p:spPr>
        <p:txBody>
          <a:bodyPr/>
          <a:lstStyle/>
          <a:p>
            <a:r>
              <a:rPr lang="en-US" sz="2200" dirty="0"/>
              <a:t>Databases are designed by </a:t>
            </a:r>
            <a:r>
              <a:rPr lang="en-US" sz="2200" dirty="0" smtClean="0"/>
              <a:t/>
            </a:r>
            <a:br>
              <a:rPr lang="en-US" sz="2200" dirty="0" smtClean="0"/>
            </a:br>
            <a:r>
              <a:rPr lang="en-US" sz="2200" dirty="0" smtClean="0"/>
              <a:t>people</a:t>
            </a:r>
            <a:endParaRPr lang="en-US" sz="2200" dirty="0"/>
          </a:p>
          <a:p>
            <a:pPr lvl="1"/>
            <a:r>
              <a:rPr lang="en-US" sz="2200" dirty="0" smtClean="0"/>
              <a:t>DB is a </a:t>
            </a:r>
            <a:r>
              <a:rPr lang="en-US" sz="2200" i="1" dirty="0" smtClean="0"/>
              <a:t>model of a model</a:t>
            </a:r>
          </a:p>
          <a:p>
            <a:pPr lvl="1"/>
            <a:r>
              <a:rPr lang="en-US" sz="2200" dirty="0" smtClean="0"/>
              <a:t>DB </a:t>
            </a:r>
            <a:r>
              <a:rPr lang="en-US" sz="2200" dirty="0"/>
              <a:t>does not directly reflect </a:t>
            </a:r>
            <a:r>
              <a:rPr lang="en-US" sz="2200" dirty="0" smtClean="0"/>
              <a:t/>
            </a:r>
            <a:br>
              <a:rPr lang="en-US" sz="2200" dirty="0" smtClean="0"/>
            </a:br>
            <a:r>
              <a:rPr lang="en-US" sz="2200" dirty="0" smtClean="0"/>
              <a:t>“reality”</a:t>
            </a:r>
            <a:endParaRPr lang="en-US" sz="2200" dirty="0"/>
          </a:p>
          <a:p>
            <a:pPr lvl="1"/>
            <a:r>
              <a:rPr lang="en-US" sz="2200" dirty="0"/>
              <a:t>DB reflects </a:t>
            </a:r>
            <a:r>
              <a:rPr lang="en-US" sz="2200" i="1" dirty="0"/>
              <a:t>designer’s</a:t>
            </a:r>
            <a:r>
              <a:rPr lang="en-US" sz="2200" dirty="0"/>
              <a:t> decisions </a:t>
            </a:r>
            <a:r>
              <a:rPr lang="en-US" sz="2200" dirty="0" smtClean="0"/>
              <a:t/>
            </a:r>
            <a:br>
              <a:rPr lang="en-US" sz="2200" dirty="0" smtClean="0"/>
            </a:br>
            <a:r>
              <a:rPr lang="en-US" sz="2200" dirty="0" smtClean="0"/>
              <a:t>about </a:t>
            </a:r>
            <a:r>
              <a:rPr lang="en-US" sz="2200" dirty="0"/>
              <a:t>how to represent </a:t>
            </a:r>
            <a:r>
              <a:rPr lang="en-US" sz="2200" i="1" dirty="0"/>
              <a:t>user’s</a:t>
            </a:r>
            <a:r>
              <a:rPr lang="en-US" sz="2200" dirty="0"/>
              <a:t> perceptions of what </a:t>
            </a:r>
            <a:r>
              <a:rPr lang="en-US" sz="2200" dirty="0" smtClean="0"/>
              <a:t>matters</a:t>
            </a:r>
          </a:p>
          <a:p>
            <a:r>
              <a:rPr lang="en-US" sz="2200" i="1" dirty="0" smtClean="0"/>
              <a:t>“The </a:t>
            </a:r>
            <a:r>
              <a:rPr lang="en-US" sz="2200" i="1" dirty="0"/>
              <a:t>availability of a tool determines perceptions of what’s a reasonable request</a:t>
            </a:r>
            <a:r>
              <a:rPr lang="en-US" sz="2200" i="1" dirty="0" smtClean="0"/>
              <a:t>.”</a:t>
            </a:r>
            <a:endParaRPr lang="en-US" sz="2200" i="1" dirty="0"/>
          </a:p>
          <a:p>
            <a:pPr lvl="1"/>
            <a:r>
              <a:rPr lang="en-US" sz="2200" dirty="0"/>
              <a:t>As users learn to use their DB, they begin to think in new ways</a:t>
            </a:r>
          </a:p>
          <a:p>
            <a:pPr lvl="1"/>
            <a:r>
              <a:rPr lang="en-US" sz="2200" dirty="0"/>
              <a:t>Recognize new possibilities, need new functions</a:t>
            </a:r>
          </a:p>
          <a:p>
            <a:r>
              <a:rPr lang="en-US" sz="2200" dirty="0"/>
              <a:t>Databases </a:t>
            </a:r>
            <a:r>
              <a:rPr lang="en-US" sz="2200" i="1" dirty="0"/>
              <a:t>evolve </a:t>
            </a:r>
            <a:r>
              <a:rPr lang="en-US" sz="2200" dirty="0"/>
              <a:t>as they are used</a:t>
            </a:r>
          </a:p>
        </p:txBody>
      </p:sp>
      <p:pic>
        <p:nvPicPr>
          <p:cNvPr id="13314" name="Picture 2" descr="C:\Documents and Settings\HP_Administrator\Local Settings\Temporary Internet Files\Content.IE5\12HGSCRN\MCj02334450000[1].wmf"/>
          <p:cNvPicPr>
            <a:picLocks noChangeAspect="1" noChangeArrowheads="1"/>
          </p:cNvPicPr>
          <p:nvPr/>
        </p:nvPicPr>
        <p:blipFill>
          <a:blip r:embed="rId3"/>
          <a:srcRect/>
          <a:stretch>
            <a:fillRect/>
          </a:stretch>
        </p:blipFill>
        <p:spPr bwMode="auto">
          <a:xfrm>
            <a:off x="5702300" y="1023717"/>
            <a:ext cx="3276600" cy="2354483"/>
          </a:xfrm>
          <a:prstGeom prst="rect">
            <a:avLst/>
          </a:prstGeom>
          <a:noFill/>
          <a:effectLst>
            <a:glow rad="228600">
              <a:schemeClr val="accent5">
                <a:satMod val="175000"/>
                <a:alpha val="40000"/>
              </a:schemeClr>
            </a:glow>
          </a:effectLst>
        </p:spPr>
      </p:pic>
    </p:spTree>
  </p:cSld>
  <p:clrMapOvr>
    <a:masterClrMapping/>
  </p:clrMapOvr>
  <p:transition advTm="18008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050"/>
          <p:cNvSpPr>
            <a:spLocks noGrp="1" noChangeArrowheads="1"/>
          </p:cNvSpPr>
          <p:nvPr>
            <p:ph type="title"/>
          </p:nvPr>
        </p:nvSpPr>
        <p:spPr/>
        <p:txBody>
          <a:bodyPr/>
          <a:lstStyle/>
          <a:p>
            <a:r>
              <a:rPr lang="en-US" dirty="0" smtClean="0"/>
              <a:t>Basics: DBMS </a:t>
            </a:r>
            <a:r>
              <a:rPr lang="en-US" dirty="0"/>
              <a:t>Applications</a:t>
            </a:r>
          </a:p>
        </p:txBody>
      </p:sp>
      <p:sp>
        <p:nvSpPr>
          <p:cNvPr id="970755" name="Rectangle 2051"/>
          <p:cNvSpPr>
            <a:spLocks noGrp="1" noChangeArrowheads="1"/>
          </p:cNvSpPr>
          <p:nvPr>
            <p:ph type="body" idx="1"/>
          </p:nvPr>
        </p:nvSpPr>
        <p:spPr>
          <a:xfrm>
            <a:off x="990600" y="1143000"/>
            <a:ext cx="7162800" cy="5181600"/>
          </a:xfrm>
        </p:spPr>
        <p:txBody>
          <a:bodyPr/>
          <a:lstStyle/>
          <a:p>
            <a:r>
              <a:rPr lang="en-US" dirty="0"/>
              <a:t>DBMS = </a:t>
            </a:r>
            <a:r>
              <a:rPr lang="en-US" i="1" dirty="0"/>
              <a:t>database management system</a:t>
            </a:r>
            <a:endParaRPr lang="en-US" dirty="0"/>
          </a:p>
          <a:p>
            <a:r>
              <a:rPr lang="en-US" i="1" dirty="0"/>
              <a:t>Database</a:t>
            </a:r>
            <a:r>
              <a:rPr lang="en-US" dirty="0"/>
              <a:t> contains one or more </a:t>
            </a:r>
            <a:r>
              <a:rPr lang="en-US" i="1" dirty="0"/>
              <a:t>tables (files, datasets)</a:t>
            </a:r>
          </a:p>
          <a:p>
            <a:pPr lvl="1"/>
            <a:r>
              <a:rPr lang="en-US" dirty="0"/>
              <a:t>C</a:t>
            </a:r>
            <a:r>
              <a:rPr lang="en-US" dirty="0" smtClean="0"/>
              <a:t>olumns </a:t>
            </a:r>
            <a:r>
              <a:rPr lang="en-US" dirty="0"/>
              <a:t>= </a:t>
            </a:r>
            <a:r>
              <a:rPr lang="en-US" i="1" dirty="0"/>
              <a:t>fields</a:t>
            </a:r>
          </a:p>
          <a:p>
            <a:pPr lvl="1"/>
            <a:r>
              <a:rPr lang="en-US" dirty="0"/>
              <a:t>R</a:t>
            </a:r>
            <a:r>
              <a:rPr lang="en-US" dirty="0" smtClean="0"/>
              <a:t>ows </a:t>
            </a:r>
            <a:r>
              <a:rPr lang="en-US" dirty="0"/>
              <a:t>= </a:t>
            </a:r>
            <a:r>
              <a:rPr lang="en-US" i="1" dirty="0"/>
              <a:t>records</a:t>
            </a:r>
          </a:p>
          <a:p>
            <a:r>
              <a:rPr lang="en-US" i="1" dirty="0"/>
              <a:t>Relations</a:t>
            </a:r>
            <a:r>
              <a:rPr lang="en-US" dirty="0"/>
              <a:t> among tables help </a:t>
            </a:r>
            <a:r>
              <a:rPr lang="en-US" i="1" dirty="0"/>
              <a:t>navigate</a:t>
            </a:r>
            <a:r>
              <a:rPr lang="en-US" dirty="0"/>
              <a:t> DB</a:t>
            </a:r>
          </a:p>
          <a:p>
            <a:r>
              <a:rPr lang="en-US" i="1" dirty="0"/>
              <a:t>DB Application</a:t>
            </a:r>
            <a:r>
              <a:rPr lang="en-US" dirty="0"/>
              <a:t> allows access to database</a:t>
            </a:r>
          </a:p>
          <a:p>
            <a:pPr lvl="1"/>
            <a:r>
              <a:rPr lang="en-US" dirty="0" smtClean="0"/>
              <a:t>Logical rules for acceptable data</a:t>
            </a:r>
            <a:endParaRPr lang="en-US" dirty="0"/>
          </a:p>
          <a:p>
            <a:pPr lvl="1"/>
            <a:r>
              <a:rPr lang="en-US" dirty="0" smtClean="0"/>
              <a:t>User interfaces for effective </a:t>
            </a:r>
          </a:p>
          <a:p>
            <a:pPr lvl="2"/>
            <a:r>
              <a:rPr lang="en-US" dirty="0" smtClean="0"/>
              <a:t>Data entry</a:t>
            </a:r>
          </a:p>
          <a:p>
            <a:pPr lvl="2"/>
            <a:r>
              <a:rPr lang="en-US" dirty="0" smtClean="0"/>
              <a:t>Data retrieval</a:t>
            </a:r>
            <a:endParaRPr lang="en-US" dirty="0"/>
          </a:p>
          <a:p>
            <a:pPr lvl="1"/>
            <a:r>
              <a:rPr lang="en-US" dirty="0" smtClean="0"/>
              <a:t>Report definition and production</a:t>
            </a:r>
            <a:endParaRPr lang="en-US" dirty="0"/>
          </a:p>
        </p:txBody>
      </p:sp>
      <p:pic>
        <p:nvPicPr>
          <p:cNvPr id="4098" name="Picture 2"/>
          <p:cNvPicPr>
            <a:picLocks noChangeAspect="1" noChangeArrowheads="1"/>
          </p:cNvPicPr>
          <p:nvPr/>
        </p:nvPicPr>
        <p:blipFill>
          <a:blip r:embed="rId3"/>
          <a:srcRect/>
          <a:stretch>
            <a:fillRect/>
          </a:stretch>
        </p:blipFill>
        <p:spPr bwMode="auto">
          <a:xfrm>
            <a:off x="4572000" y="2057400"/>
            <a:ext cx="3276600" cy="1187710"/>
          </a:xfrm>
          <a:prstGeom prst="rect">
            <a:avLst/>
          </a:prstGeom>
          <a:noFill/>
          <a:ln w="9525">
            <a:noFill/>
            <a:miter lim="800000"/>
            <a:headEnd/>
            <a:tailEnd/>
          </a:ln>
          <a:effectLst/>
        </p:spPr>
      </p:pic>
    </p:spTree>
  </p:cSld>
  <p:clrMapOvr>
    <a:masterClrMapping/>
  </p:clrMapOvr>
  <p:transition advTm="13002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838200" y="1447800"/>
            <a:ext cx="3886200" cy="4876800"/>
          </a:xfrm>
        </p:spPr>
        <p:txBody>
          <a:bodyPr/>
          <a:lstStyle/>
          <a:p>
            <a:pPr>
              <a:spcAft>
                <a:spcPts val="1200"/>
              </a:spcAft>
            </a:pPr>
            <a:r>
              <a:rPr lang="en-US" dirty="0" smtClean="0">
                <a:hlinkClick r:id="rId3" action="ppaction://hlinksldjump"/>
              </a:rPr>
              <a:t>Part 1</a:t>
            </a:r>
            <a:r>
              <a:rPr lang="en-US" dirty="0" smtClean="0"/>
              <a:t>: </a:t>
            </a:r>
            <a:br>
              <a:rPr lang="en-US" dirty="0" smtClean="0"/>
            </a:br>
            <a:r>
              <a:rPr lang="en-US" dirty="0" smtClean="0"/>
              <a:t>Overview</a:t>
            </a:r>
            <a:r>
              <a:rPr lang="en-US" baseline="0" dirty="0" smtClean="0"/>
              <a:t> of </a:t>
            </a:r>
            <a:br>
              <a:rPr lang="en-US" baseline="0" dirty="0" smtClean="0"/>
            </a:br>
            <a:r>
              <a:rPr lang="en-US" baseline="0" dirty="0" smtClean="0"/>
              <a:t>Database Theory</a:t>
            </a:r>
          </a:p>
          <a:p>
            <a:pPr>
              <a:spcAft>
                <a:spcPts val="1200"/>
              </a:spcAft>
            </a:pPr>
            <a:r>
              <a:rPr lang="en-US" baseline="0" dirty="0" smtClean="0">
                <a:hlinkClick r:id="rId4" action="ppaction://hlinksldjump"/>
              </a:rPr>
              <a:t>Part 2</a:t>
            </a:r>
            <a:r>
              <a:rPr lang="en-US" baseline="0" dirty="0" smtClean="0"/>
              <a:t>: </a:t>
            </a:r>
            <a:br>
              <a:rPr lang="en-US" baseline="0" dirty="0" smtClean="0"/>
            </a:br>
            <a:r>
              <a:rPr lang="en-US" baseline="0" dirty="0" smtClean="0"/>
              <a:t>Administration</a:t>
            </a:r>
            <a:r>
              <a:rPr lang="en-US" dirty="0" smtClean="0"/>
              <a:t> and Concurrency Control</a:t>
            </a:r>
            <a:endParaRPr lang="en-US" baseline="0" dirty="0" smtClean="0"/>
          </a:p>
          <a:p>
            <a:pPr>
              <a:spcAft>
                <a:spcPts val="1200"/>
              </a:spcAft>
            </a:pPr>
            <a:r>
              <a:rPr lang="en-US" baseline="0" dirty="0" smtClean="0">
                <a:hlinkClick r:id="rId5" action="ppaction://hlinksldjump"/>
              </a:rPr>
              <a:t>Part 3</a:t>
            </a:r>
            <a:r>
              <a:rPr lang="en-US" baseline="0" dirty="0" smtClean="0"/>
              <a:t>: </a:t>
            </a:r>
            <a:br>
              <a:rPr lang="en-US" baseline="0" dirty="0" smtClean="0"/>
            </a:br>
            <a:r>
              <a:rPr lang="en-US" baseline="0" dirty="0" smtClean="0"/>
              <a:t>ACID Transactions</a:t>
            </a:r>
          </a:p>
          <a:p>
            <a:pPr>
              <a:spcAft>
                <a:spcPts val="1200"/>
              </a:spcAft>
            </a:pPr>
            <a:r>
              <a:rPr lang="en-US" dirty="0" smtClean="0">
                <a:hlinkClick r:id="rId6" action="ppaction://hlinksldjump"/>
              </a:rPr>
              <a:t>Part 4</a:t>
            </a:r>
            <a:r>
              <a:rPr lang="en-US" dirty="0" smtClean="0"/>
              <a:t>: </a:t>
            </a:r>
            <a:br>
              <a:rPr lang="en-US" dirty="0" smtClean="0"/>
            </a:br>
            <a:r>
              <a:rPr lang="en-US" dirty="0" smtClean="0"/>
              <a:t>DB Security &amp; Resource Management</a:t>
            </a:r>
            <a:endParaRPr lang="en-US" baseline="0" dirty="0" smtClean="0"/>
          </a:p>
        </p:txBody>
      </p:sp>
      <p:pic>
        <p:nvPicPr>
          <p:cNvPr id="6" name="Picture 2"/>
          <p:cNvPicPr>
            <a:picLocks noChangeAspect="1" noChangeArrowheads="1"/>
          </p:cNvPicPr>
          <p:nvPr/>
        </p:nvPicPr>
        <p:blipFill>
          <a:blip r:embed="rId7"/>
          <a:srcRect/>
          <a:stretch>
            <a:fillRect/>
          </a:stretch>
        </p:blipFill>
        <p:spPr bwMode="auto">
          <a:xfrm>
            <a:off x="4724400" y="1676400"/>
            <a:ext cx="41910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373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en-US" dirty="0" smtClean="0"/>
              <a:t>Basics: Internals &amp; Interfaces</a:t>
            </a:r>
            <a:endParaRPr lang="en-US" dirty="0"/>
          </a:p>
        </p:txBody>
      </p:sp>
      <p:sp>
        <p:nvSpPr>
          <p:cNvPr id="999437" name="Text Box 13"/>
          <p:cNvSpPr txBox="1">
            <a:spLocks noChangeArrowheads="1"/>
          </p:cNvSpPr>
          <p:nvPr/>
        </p:nvSpPr>
        <p:spPr bwMode="auto">
          <a:xfrm>
            <a:off x="1219200" y="3289300"/>
            <a:ext cx="6705600" cy="485775"/>
          </a:xfrm>
          <a:prstGeom prst="rect">
            <a:avLst/>
          </a:prstGeom>
          <a:solidFill>
            <a:srgbClr val="FFC000"/>
          </a:solidFill>
          <a:ln w="28575">
            <a:solidFill>
              <a:schemeClr val="tx1"/>
            </a:solidFill>
            <a:miter lim="800000"/>
            <a:headEnd type="none" w="sm" len="sm"/>
            <a:tailEnd type="none" w="sm" len="sm"/>
          </a:ln>
          <a:effectLst/>
        </p:spPr>
        <p:txBody>
          <a:bodyPr>
            <a:spAutoFit/>
          </a:bodyPr>
          <a:lstStyle/>
          <a:p>
            <a:pPr algn="ctr"/>
            <a:r>
              <a:rPr lang="en-US" sz="2400"/>
              <a:t>DATA DICTIONARY</a:t>
            </a:r>
          </a:p>
        </p:txBody>
      </p:sp>
      <p:sp>
        <p:nvSpPr>
          <p:cNvPr id="999438" name="Text Box 14"/>
          <p:cNvSpPr txBox="1">
            <a:spLocks noChangeArrowheads="1"/>
          </p:cNvSpPr>
          <p:nvPr/>
        </p:nvSpPr>
        <p:spPr bwMode="auto">
          <a:xfrm>
            <a:off x="3352800" y="2209800"/>
            <a:ext cx="2362200" cy="485775"/>
          </a:xfrm>
          <a:prstGeom prst="rect">
            <a:avLst/>
          </a:prstGeom>
          <a:solidFill>
            <a:srgbClr val="FFC000"/>
          </a:solidFill>
          <a:ln w="28575">
            <a:solidFill>
              <a:schemeClr val="tx1"/>
            </a:solidFill>
            <a:miter lim="800000"/>
            <a:headEnd type="none" w="sm" len="sm"/>
            <a:tailEnd type="none" w="sm" len="sm"/>
          </a:ln>
          <a:effectLst/>
        </p:spPr>
        <p:txBody>
          <a:bodyPr>
            <a:spAutoFit/>
          </a:bodyPr>
          <a:lstStyle/>
          <a:p>
            <a:pPr algn="ctr"/>
            <a:r>
              <a:rPr lang="en-US" sz="2400"/>
              <a:t>API</a:t>
            </a:r>
          </a:p>
        </p:txBody>
      </p:sp>
      <p:sp>
        <p:nvSpPr>
          <p:cNvPr id="999439" name="Text Box 15"/>
          <p:cNvSpPr txBox="1">
            <a:spLocks noChangeArrowheads="1"/>
          </p:cNvSpPr>
          <p:nvPr/>
        </p:nvSpPr>
        <p:spPr bwMode="auto">
          <a:xfrm>
            <a:off x="3352800" y="1295400"/>
            <a:ext cx="2376488" cy="850900"/>
          </a:xfrm>
          <a:prstGeom prst="rect">
            <a:avLst/>
          </a:prstGeom>
          <a:solidFill>
            <a:srgbClr val="FFC000"/>
          </a:solidFill>
          <a:ln w="28575">
            <a:solidFill>
              <a:schemeClr val="tx1"/>
            </a:solidFill>
            <a:miter lim="800000"/>
            <a:headEnd type="none" w="sm" len="sm"/>
            <a:tailEnd type="none" w="sm" len="sm"/>
          </a:ln>
          <a:effectLst/>
        </p:spPr>
        <p:txBody>
          <a:bodyPr>
            <a:spAutoFit/>
          </a:bodyPr>
          <a:lstStyle/>
          <a:p>
            <a:pPr algn="ctr"/>
            <a:r>
              <a:rPr lang="en-US" sz="2400" dirty="0"/>
              <a:t>APPLICATION </a:t>
            </a:r>
            <a:br>
              <a:rPr lang="en-US" sz="2400" dirty="0"/>
            </a:br>
            <a:r>
              <a:rPr lang="en-US" sz="2400" dirty="0"/>
              <a:t>PROGRAMS</a:t>
            </a:r>
          </a:p>
        </p:txBody>
      </p:sp>
      <p:grpSp>
        <p:nvGrpSpPr>
          <p:cNvPr id="2" name="Group 26"/>
          <p:cNvGrpSpPr>
            <a:grpSpLocks/>
          </p:cNvGrpSpPr>
          <p:nvPr/>
        </p:nvGrpSpPr>
        <p:grpSpPr bwMode="auto">
          <a:xfrm>
            <a:off x="2057400" y="3810000"/>
            <a:ext cx="5029200" cy="2743200"/>
            <a:chOff x="1420" y="2126"/>
            <a:chExt cx="3168" cy="1728"/>
          </a:xfrm>
        </p:grpSpPr>
        <p:sp>
          <p:nvSpPr>
            <p:cNvPr id="999431" name="AutoShape 7"/>
            <p:cNvSpPr>
              <a:spLocks noChangeArrowheads="1"/>
            </p:cNvSpPr>
            <p:nvPr/>
          </p:nvSpPr>
          <p:spPr bwMode="auto">
            <a:xfrm>
              <a:off x="3436" y="2894"/>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28" name="AutoShape 4"/>
            <p:cNvSpPr>
              <a:spLocks noChangeArrowheads="1"/>
            </p:cNvSpPr>
            <p:nvPr/>
          </p:nvSpPr>
          <p:spPr bwMode="auto">
            <a:xfrm>
              <a:off x="2572" y="3086"/>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29" name="AutoShape 5"/>
            <p:cNvSpPr>
              <a:spLocks noChangeArrowheads="1"/>
            </p:cNvSpPr>
            <p:nvPr/>
          </p:nvSpPr>
          <p:spPr bwMode="auto">
            <a:xfrm>
              <a:off x="2140" y="2798"/>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30" name="AutoShape 6"/>
            <p:cNvSpPr>
              <a:spLocks noChangeArrowheads="1"/>
            </p:cNvSpPr>
            <p:nvPr/>
          </p:nvSpPr>
          <p:spPr bwMode="auto">
            <a:xfrm>
              <a:off x="2620" y="2510"/>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32" name="AutoShape 8"/>
            <p:cNvSpPr>
              <a:spLocks noChangeArrowheads="1"/>
            </p:cNvSpPr>
            <p:nvPr/>
          </p:nvSpPr>
          <p:spPr bwMode="auto">
            <a:xfrm>
              <a:off x="1660" y="3086"/>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33" name="AutoShape 9"/>
            <p:cNvSpPr>
              <a:spLocks noChangeArrowheads="1"/>
            </p:cNvSpPr>
            <p:nvPr/>
          </p:nvSpPr>
          <p:spPr bwMode="auto">
            <a:xfrm>
              <a:off x="3052" y="2750"/>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34" name="AutoShape 10"/>
            <p:cNvSpPr>
              <a:spLocks noChangeArrowheads="1"/>
            </p:cNvSpPr>
            <p:nvPr/>
          </p:nvSpPr>
          <p:spPr bwMode="auto">
            <a:xfrm>
              <a:off x="3868" y="2510"/>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35" name="AutoShape 11"/>
            <p:cNvSpPr>
              <a:spLocks noChangeArrowheads="1"/>
            </p:cNvSpPr>
            <p:nvPr/>
          </p:nvSpPr>
          <p:spPr bwMode="auto">
            <a:xfrm>
              <a:off x="1420" y="2462"/>
              <a:ext cx="720" cy="768"/>
            </a:xfrm>
            <a:prstGeom prst="can">
              <a:avLst>
                <a:gd name="adj" fmla="val 26667"/>
              </a:avLst>
            </a:prstGeom>
            <a:solidFill>
              <a:srgbClr val="00FF99"/>
            </a:solidFill>
            <a:ln w="12700">
              <a:solidFill>
                <a:schemeClr val="tx1"/>
              </a:solidFill>
              <a:round/>
              <a:headEnd type="none" w="sm" len="sm"/>
              <a:tailEnd type="none" w="sm" len="sm"/>
            </a:ln>
            <a:effectLst/>
          </p:spPr>
          <p:txBody>
            <a:bodyPr wrap="none" anchor="ctr"/>
            <a:lstStyle/>
            <a:p>
              <a:endParaRPr lang="en-US"/>
            </a:p>
          </p:txBody>
        </p:sp>
        <p:sp>
          <p:nvSpPr>
            <p:cNvPr id="999440" name="Line 16"/>
            <p:cNvSpPr>
              <a:spLocks noChangeShapeType="1"/>
            </p:cNvSpPr>
            <p:nvPr/>
          </p:nvSpPr>
          <p:spPr bwMode="auto">
            <a:xfrm flipV="1">
              <a:off x="1804" y="2222"/>
              <a:ext cx="144" cy="336"/>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1" name="Line 17"/>
            <p:cNvSpPr>
              <a:spLocks noChangeShapeType="1"/>
            </p:cNvSpPr>
            <p:nvPr/>
          </p:nvSpPr>
          <p:spPr bwMode="auto">
            <a:xfrm flipV="1">
              <a:off x="2140" y="2174"/>
              <a:ext cx="240" cy="1008"/>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2" name="Line 18"/>
            <p:cNvSpPr>
              <a:spLocks noChangeShapeType="1"/>
            </p:cNvSpPr>
            <p:nvPr/>
          </p:nvSpPr>
          <p:spPr bwMode="auto">
            <a:xfrm flipV="1">
              <a:off x="3004" y="2126"/>
              <a:ext cx="0" cy="480"/>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3" name="Line 19"/>
            <p:cNvSpPr>
              <a:spLocks noChangeShapeType="1"/>
            </p:cNvSpPr>
            <p:nvPr/>
          </p:nvSpPr>
          <p:spPr bwMode="auto">
            <a:xfrm flipV="1">
              <a:off x="3388" y="2174"/>
              <a:ext cx="0" cy="672"/>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4" name="Line 20"/>
            <p:cNvSpPr>
              <a:spLocks noChangeShapeType="1"/>
            </p:cNvSpPr>
            <p:nvPr/>
          </p:nvSpPr>
          <p:spPr bwMode="auto">
            <a:xfrm flipV="1">
              <a:off x="3820" y="2222"/>
              <a:ext cx="0" cy="768"/>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5" name="Line 21"/>
            <p:cNvSpPr>
              <a:spLocks noChangeShapeType="1"/>
            </p:cNvSpPr>
            <p:nvPr/>
          </p:nvSpPr>
          <p:spPr bwMode="auto">
            <a:xfrm flipH="1" flipV="1">
              <a:off x="4156" y="2222"/>
              <a:ext cx="96" cy="384"/>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6" name="Line 22"/>
            <p:cNvSpPr>
              <a:spLocks noChangeShapeType="1"/>
            </p:cNvSpPr>
            <p:nvPr/>
          </p:nvSpPr>
          <p:spPr bwMode="auto">
            <a:xfrm flipV="1">
              <a:off x="2524" y="2222"/>
              <a:ext cx="0" cy="672"/>
            </a:xfrm>
            <a:prstGeom prst="line">
              <a:avLst/>
            </a:prstGeom>
            <a:noFill/>
            <a:ln w="76200">
              <a:solidFill>
                <a:srgbClr val="FF0000"/>
              </a:solidFill>
              <a:round/>
              <a:headEnd type="none" w="sm" len="sm"/>
              <a:tailEnd type="triangle" w="sm" len="sm"/>
            </a:ln>
            <a:effectLst/>
          </p:spPr>
          <p:txBody>
            <a:bodyPr/>
            <a:lstStyle/>
            <a:p>
              <a:endParaRPr lang="en-US"/>
            </a:p>
          </p:txBody>
        </p:sp>
        <p:sp>
          <p:nvSpPr>
            <p:cNvPr id="999448" name="Text Box 24"/>
            <p:cNvSpPr txBox="1">
              <a:spLocks noChangeArrowheads="1"/>
            </p:cNvSpPr>
            <p:nvPr/>
          </p:nvSpPr>
          <p:spPr bwMode="auto">
            <a:xfrm>
              <a:off x="2398" y="3120"/>
              <a:ext cx="964" cy="452"/>
            </a:xfrm>
            <a:prstGeom prst="rect">
              <a:avLst/>
            </a:prstGeom>
            <a:solidFill>
              <a:schemeClr val="accent1"/>
            </a:solidFill>
            <a:ln w="76200">
              <a:solidFill>
                <a:schemeClr val="tx1"/>
              </a:solidFill>
              <a:miter lim="800000"/>
              <a:headEnd type="none" w="sm" len="sm"/>
              <a:tailEnd type="none" w="sm" len="sm"/>
            </a:ln>
            <a:effectLst/>
          </p:spPr>
          <p:txBody>
            <a:bodyPr wrap="none">
              <a:spAutoFit/>
            </a:bodyPr>
            <a:lstStyle/>
            <a:p>
              <a:r>
                <a:rPr lang="en-US" sz="3600"/>
                <a:t>DATA</a:t>
              </a:r>
            </a:p>
          </p:txBody>
        </p:sp>
      </p:grpSp>
      <p:sp>
        <p:nvSpPr>
          <p:cNvPr id="999454" name="Text Box 30"/>
          <p:cNvSpPr txBox="1">
            <a:spLocks noChangeArrowheads="1"/>
          </p:cNvSpPr>
          <p:nvPr/>
        </p:nvSpPr>
        <p:spPr bwMode="auto">
          <a:xfrm>
            <a:off x="5791200" y="2209800"/>
            <a:ext cx="2135188" cy="485775"/>
          </a:xfrm>
          <a:prstGeom prst="rect">
            <a:avLst/>
          </a:prstGeom>
          <a:solidFill>
            <a:srgbClr val="FFC000"/>
          </a:solidFill>
          <a:ln w="28575">
            <a:solidFill>
              <a:schemeClr val="tx1"/>
            </a:solidFill>
            <a:miter lim="800000"/>
            <a:headEnd type="none" w="sm" len="sm"/>
            <a:tailEnd type="none" w="sm" len="sm"/>
          </a:ln>
          <a:effectLst/>
        </p:spPr>
        <p:txBody>
          <a:bodyPr>
            <a:spAutoFit/>
          </a:bodyPr>
          <a:lstStyle/>
          <a:p>
            <a:pPr algn="ctr"/>
            <a:r>
              <a:rPr lang="en-US" sz="2400"/>
              <a:t>QUERY</a:t>
            </a:r>
          </a:p>
        </p:txBody>
      </p:sp>
      <p:sp>
        <p:nvSpPr>
          <p:cNvPr id="999455" name="Text Box 31"/>
          <p:cNvSpPr txBox="1">
            <a:spLocks noChangeArrowheads="1"/>
          </p:cNvSpPr>
          <p:nvPr/>
        </p:nvSpPr>
        <p:spPr bwMode="auto">
          <a:xfrm>
            <a:off x="1219200" y="2209800"/>
            <a:ext cx="2057400" cy="485775"/>
          </a:xfrm>
          <a:prstGeom prst="rect">
            <a:avLst/>
          </a:prstGeom>
          <a:solidFill>
            <a:srgbClr val="FFC000"/>
          </a:solidFill>
          <a:ln w="28575">
            <a:solidFill>
              <a:schemeClr val="tx1"/>
            </a:solidFill>
            <a:miter lim="800000"/>
            <a:headEnd type="none" w="sm" len="sm"/>
            <a:tailEnd type="none" w="sm" len="sm"/>
          </a:ln>
          <a:effectLst/>
        </p:spPr>
        <p:txBody>
          <a:bodyPr>
            <a:spAutoFit/>
          </a:bodyPr>
          <a:lstStyle/>
          <a:p>
            <a:pPr algn="ctr"/>
            <a:r>
              <a:rPr lang="en-US" sz="2400"/>
              <a:t>TOOLS</a:t>
            </a:r>
          </a:p>
        </p:txBody>
      </p:sp>
      <p:sp>
        <p:nvSpPr>
          <p:cNvPr id="999456" name="Text Box 32"/>
          <p:cNvSpPr txBox="1">
            <a:spLocks noChangeArrowheads="1"/>
          </p:cNvSpPr>
          <p:nvPr/>
        </p:nvSpPr>
        <p:spPr bwMode="auto">
          <a:xfrm>
            <a:off x="1236663" y="2743200"/>
            <a:ext cx="6669087" cy="485775"/>
          </a:xfrm>
          <a:prstGeom prst="rect">
            <a:avLst/>
          </a:prstGeom>
          <a:solidFill>
            <a:srgbClr val="FFC000"/>
          </a:solidFill>
          <a:ln w="28575">
            <a:solidFill>
              <a:schemeClr val="tx1"/>
            </a:solidFill>
            <a:miter lim="800000"/>
            <a:headEnd type="none" w="sm" len="sm"/>
            <a:tailEnd type="none" w="sm" len="sm"/>
          </a:ln>
          <a:effectLst/>
        </p:spPr>
        <p:txBody>
          <a:bodyPr wrap="none">
            <a:spAutoFit/>
          </a:bodyPr>
          <a:lstStyle/>
          <a:p>
            <a:pPr algn="ctr"/>
            <a:r>
              <a:rPr lang="en-US" sz="2400"/>
              <a:t>                           INTERNALS                             </a:t>
            </a:r>
          </a:p>
        </p:txBody>
      </p:sp>
    </p:spTree>
  </p:cSld>
  <p:clrMapOvr>
    <a:masterClrMapping/>
  </p:clrMapOvr>
  <p:transition advTm="5658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a:t>
            </a:r>
            <a:r>
              <a:rPr lang="en-US" baseline="0" dirty="0" smtClean="0"/>
              <a:t> Theory</a:t>
            </a:r>
            <a:endParaRPr lang="en-US" dirty="0"/>
          </a:p>
        </p:txBody>
      </p:sp>
      <p:sp>
        <p:nvSpPr>
          <p:cNvPr id="3" name="Content Placeholder 2"/>
          <p:cNvSpPr>
            <a:spLocks noGrp="1"/>
          </p:cNvSpPr>
          <p:nvPr>
            <p:ph idx="1"/>
          </p:nvPr>
        </p:nvSpPr>
        <p:spPr>
          <a:xfrm>
            <a:off x="990600" y="1295400"/>
            <a:ext cx="4343400" cy="5029200"/>
          </a:xfrm>
        </p:spPr>
        <p:txBody>
          <a:bodyPr/>
          <a:lstStyle/>
          <a:p>
            <a:r>
              <a:rPr lang="en-US" sz="2800" dirty="0" smtClean="0"/>
              <a:t>Terminology</a:t>
            </a:r>
          </a:p>
          <a:p>
            <a:r>
              <a:rPr lang="en-US" sz="2800" dirty="0" smtClean="0"/>
              <a:t>Constraints of the Relational Model</a:t>
            </a:r>
          </a:p>
          <a:p>
            <a:r>
              <a:rPr lang="en-US" sz="2800" dirty="0" smtClean="0"/>
              <a:t>Keys</a:t>
            </a:r>
          </a:p>
          <a:p>
            <a:r>
              <a:rPr lang="en-US" sz="2800" dirty="0" smtClean="0"/>
              <a:t>Problems Caused by Bad Relations</a:t>
            </a:r>
          </a:p>
          <a:p>
            <a:r>
              <a:rPr lang="en-US" sz="2800" dirty="0" smtClean="0"/>
              <a:t>Normalization Theory</a:t>
            </a:r>
            <a:endParaRPr lang="en-US" sz="2800" dirty="0"/>
          </a:p>
        </p:txBody>
      </p:sp>
      <p:pic>
        <p:nvPicPr>
          <p:cNvPr id="14338" name="Picture 2" descr="C:\Documents and Settings\HP_Administrator\Local Settings\Temporary Internet Files\Content.IE5\B95ZA1CO\MCj01981750000[1].wmf"/>
          <p:cNvPicPr>
            <a:picLocks noChangeAspect="1" noChangeArrowheads="1"/>
          </p:cNvPicPr>
          <p:nvPr/>
        </p:nvPicPr>
        <p:blipFill>
          <a:blip r:embed="rId3"/>
          <a:srcRect/>
          <a:stretch>
            <a:fillRect/>
          </a:stretch>
        </p:blipFill>
        <p:spPr bwMode="auto">
          <a:xfrm>
            <a:off x="5181600" y="1409700"/>
            <a:ext cx="3650663" cy="4038600"/>
          </a:xfrm>
          <a:prstGeom prst="rect">
            <a:avLst/>
          </a:prstGeom>
          <a:noFill/>
          <a:effectLst>
            <a:glow rad="228600">
              <a:schemeClr val="accent5">
                <a:satMod val="175000"/>
                <a:alpha val="40000"/>
              </a:schemeClr>
            </a:glow>
          </a:effectLst>
        </p:spPr>
      </p:pic>
    </p:spTree>
  </p:cSld>
  <p:clrMapOvr>
    <a:masterClrMapping/>
  </p:clrMapOvr>
  <p:transition advTm="2014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pic>
        <p:nvPicPr>
          <p:cNvPr id="1026" name="Picture 2"/>
          <p:cNvPicPr>
            <a:picLocks noChangeAspect="1" noChangeArrowheads="1"/>
          </p:cNvPicPr>
          <p:nvPr/>
        </p:nvPicPr>
        <p:blipFill>
          <a:blip r:embed="rId3"/>
          <a:srcRect/>
          <a:stretch>
            <a:fillRect/>
          </a:stretch>
        </p:blipFill>
        <p:spPr bwMode="auto">
          <a:xfrm>
            <a:off x="2822375" y="4191000"/>
            <a:ext cx="3499250" cy="2496457"/>
          </a:xfrm>
          <a:prstGeom prst="rect">
            <a:avLst/>
          </a:prstGeom>
          <a:noFill/>
          <a:ln w="9525">
            <a:noFill/>
            <a:miter lim="800000"/>
            <a:headEnd/>
            <a:tailEnd/>
          </a:ln>
          <a:effectLst>
            <a:glow rad="228600">
              <a:schemeClr val="accent5">
                <a:satMod val="175000"/>
                <a:alpha val="40000"/>
              </a:schemeClr>
            </a:glow>
          </a:effectLst>
        </p:spPr>
      </p:pic>
      <p:pic>
        <p:nvPicPr>
          <p:cNvPr id="1027" name="Picture 3"/>
          <p:cNvPicPr>
            <a:picLocks noChangeAspect="1" noChangeArrowheads="1"/>
          </p:cNvPicPr>
          <p:nvPr/>
        </p:nvPicPr>
        <p:blipFill>
          <a:blip r:embed="rId4"/>
          <a:srcRect/>
          <a:stretch>
            <a:fillRect/>
          </a:stretch>
        </p:blipFill>
        <p:spPr bwMode="auto">
          <a:xfrm>
            <a:off x="685800" y="1219200"/>
            <a:ext cx="3505200" cy="2438400"/>
          </a:xfrm>
          <a:prstGeom prst="rect">
            <a:avLst/>
          </a:prstGeom>
          <a:noFill/>
          <a:ln w="9525">
            <a:noFill/>
            <a:miter lim="800000"/>
            <a:headEnd/>
            <a:tailEnd/>
          </a:ln>
          <a:effectLst>
            <a:glow rad="228600">
              <a:schemeClr val="accent5">
                <a:satMod val="175000"/>
                <a:alpha val="40000"/>
              </a:schemeClr>
            </a:glow>
          </a:effectLst>
        </p:spPr>
      </p:pic>
      <p:pic>
        <p:nvPicPr>
          <p:cNvPr id="1028" name="Picture 4"/>
          <p:cNvPicPr>
            <a:picLocks noChangeAspect="1" noChangeArrowheads="1"/>
          </p:cNvPicPr>
          <p:nvPr/>
        </p:nvPicPr>
        <p:blipFill>
          <a:blip r:embed="rId5"/>
          <a:srcRect/>
          <a:stretch>
            <a:fillRect/>
          </a:stretch>
        </p:blipFill>
        <p:spPr bwMode="auto">
          <a:xfrm>
            <a:off x="4876800" y="1219200"/>
            <a:ext cx="3505200" cy="2447775"/>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advTm="165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of the Relational Model</a:t>
            </a:r>
          </a:p>
        </p:txBody>
      </p:sp>
      <p:sp>
        <p:nvSpPr>
          <p:cNvPr id="5" name="Rectangle 3"/>
          <p:cNvSpPr txBox="1">
            <a:spLocks noChangeArrowheads="1"/>
          </p:cNvSpPr>
          <p:nvPr/>
        </p:nvSpPr>
        <p:spPr bwMode="auto">
          <a:xfrm>
            <a:off x="990600" y="1447800"/>
            <a:ext cx="7620000" cy="4953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285750" marR="0" lvl="0" indent="-285750" algn="l" defTabSz="914400" rtl="0" eaLnBrk="0" fontAlgn="base" latinLnBrk="0" hangingPunct="0">
              <a:lnSpc>
                <a:spcPct val="80000"/>
              </a:lnSpc>
              <a:spcBef>
                <a:spcPct val="30000"/>
              </a:spcBef>
              <a:spcAft>
                <a:spcPct val="0"/>
              </a:spcAft>
              <a:buClr>
                <a:schemeClr val="tx1"/>
              </a:buClr>
              <a:buSzTx/>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Each cell contains a single value (no lists, tables, arrays)</a:t>
            </a:r>
          </a:p>
          <a:p>
            <a:pPr marL="285750" marR="0" lvl="0" indent="-285750" algn="l" defTabSz="914400" rtl="0" eaLnBrk="0" fontAlgn="base" latinLnBrk="0" hangingPunct="0">
              <a:lnSpc>
                <a:spcPct val="80000"/>
              </a:lnSpc>
              <a:spcBef>
                <a:spcPct val="30000"/>
              </a:spcBef>
              <a:spcAft>
                <a:spcPct val="0"/>
              </a:spcAft>
              <a:buClr>
                <a:schemeClr val="tx1"/>
              </a:buClr>
              <a:buSzTx/>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All instances of an attribute (field, column) must be instances of the same quality; e.g.,</a:t>
            </a:r>
          </a:p>
          <a:p>
            <a:pPr marL="685800" marR="0" lvl="1" indent="-228600" algn="l" defTabSz="914400" rtl="0" eaLnBrk="0" fontAlgn="base" latinLnBrk="0" hangingPunct="0">
              <a:lnSpc>
                <a:spcPct val="80000"/>
              </a:lnSpc>
              <a:spcBef>
                <a:spcPct val="30000"/>
              </a:spcBef>
              <a:spcAft>
                <a:spcPct val="0"/>
              </a:spcAft>
              <a:buClr>
                <a:schemeClr val="tx1"/>
              </a:buClr>
              <a:buSzPct val="85000"/>
              <a:buFont typeface="Wingdings" pitchFamily="2"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License number – and not VINS or color</a:t>
            </a:r>
          </a:p>
          <a:p>
            <a:pPr marL="685800" marR="0" lvl="1" indent="-228600" algn="l" defTabSz="914400" rtl="0" eaLnBrk="0" fontAlgn="base" latinLnBrk="0" hangingPunct="0">
              <a:lnSpc>
                <a:spcPct val="80000"/>
              </a:lnSpc>
              <a:spcBef>
                <a:spcPct val="30000"/>
              </a:spcBef>
              <a:spcAft>
                <a:spcPct val="0"/>
              </a:spcAft>
              <a:buClr>
                <a:schemeClr val="tx1"/>
              </a:buClr>
              <a:buSzPct val="85000"/>
              <a:buFont typeface="Wingdings" pitchFamily="2"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Height – and not weight or eye-color</a:t>
            </a:r>
          </a:p>
          <a:p>
            <a:pPr marL="685800" marR="0" lvl="1" indent="-228600" algn="l" defTabSz="914400" rtl="0" eaLnBrk="0" fontAlgn="base" latinLnBrk="0" hangingPunct="0">
              <a:lnSpc>
                <a:spcPct val="80000"/>
              </a:lnSpc>
              <a:spcBef>
                <a:spcPct val="30000"/>
              </a:spcBef>
              <a:spcAft>
                <a:spcPct val="0"/>
              </a:spcAft>
              <a:buClr>
                <a:schemeClr val="tx1"/>
              </a:buClr>
              <a:buSzPct val="85000"/>
              <a:buFont typeface="Wingdings" pitchFamily="2"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Salary – and all yearly or all monthly totals</a:t>
            </a:r>
          </a:p>
          <a:p>
            <a:pPr marL="285750" marR="0" lvl="0" indent="-285750" algn="l" defTabSz="914400" rtl="0" eaLnBrk="0" fontAlgn="base" latinLnBrk="0" hangingPunct="0">
              <a:lnSpc>
                <a:spcPct val="80000"/>
              </a:lnSpc>
              <a:spcBef>
                <a:spcPct val="30000"/>
              </a:spcBef>
              <a:spcAft>
                <a:spcPct val="0"/>
              </a:spcAft>
              <a:buClr>
                <a:schemeClr val="tx1"/>
              </a:buClr>
              <a:buSzTx/>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Every attribute (field, column) is uniquely </a:t>
            </a:r>
            <a:br>
              <a:rPr kumimoji="0" lang="en-US" sz="2200" b="1" i="0" u="none" strike="noStrike" kern="0" cap="none" spc="0" normalizeH="0" baseline="0" noProof="0" dirty="0" smtClean="0">
                <a:ln>
                  <a:noFill/>
                </a:ln>
                <a:solidFill>
                  <a:schemeClr val="tx1"/>
                </a:solidFill>
                <a:effectLst/>
                <a:uLnTx/>
                <a:uFillTx/>
                <a:latin typeface="+mn-lt"/>
                <a:ea typeface="+mn-ea"/>
                <a:cs typeface="+mn-cs"/>
              </a:rPr>
            </a:br>
            <a:r>
              <a:rPr kumimoji="0" lang="en-US" sz="2200" b="1" i="0" u="none" strike="noStrike" kern="0" cap="none" spc="0" normalizeH="0" baseline="0" noProof="0" dirty="0" smtClean="0">
                <a:ln>
                  <a:noFill/>
                </a:ln>
                <a:solidFill>
                  <a:schemeClr val="tx1"/>
                </a:solidFill>
                <a:effectLst/>
                <a:uLnTx/>
                <a:uFillTx/>
                <a:latin typeface="+mn-lt"/>
                <a:ea typeface="+mn-ea"/>
                <a:cs typeface="+mn-cs"/>
              </a:rPr>
              <a:t>identified (same name in all </a:t>
            </a:r>
            <a:r>
              <a:rPr kumimoji="0" lang="en-US" sz="2200" b="1" i="0" u="none" strike="noStrike" kern="0" cap="none" spc="0" normalizeH="0" baseline="0" noProof="0" dirty="0" err="1" smtClean="0">
                <a:ln>
                  <a:noFill/>
                </a:ln>
                <a:solidFill>
                  <a:schemeClr val="tx1"/>
                </a:solidFill>
                <a:effectLst/>
                <a:uLnTx/>
                <a:uFillTx/>
                <a:latin typeface="+mn-lt"/>
                <a:ea typeface="+mn-ea"/>
                <a:cs typeface="+mn-cs"/>
              </a:rPr>
              <a:t>tuples</a:t>
            </a:r>
            <a:r>
              <a:rPr kumimoji="0" lang="en-US" sz="2200" b="1" i="0" u="none" strike="noStrike" kern="0" cap="none" spc="0" normalizeH="0" baseline="0" noProof="0" dirty="0" smtClean="0">
                <a:ln>
                  <a:noFill/>
                </a:ln>
                <a:solidFill>
                  <a:schemeClr val="tx1"/>
                </a:solidFill>
                <a:effectLst/>
                <a:uLnTx/>
                <a:uFillTx/>
                <a:latin typeface="+mn-lt"/>
                <a:ea typeface="+mn-ea"/>
                <a:cs typeface="+mn-cs"/>
              </a:rPr>
              <a:t> </a:t>
            </a:r>
            <a:br>
              <a:rPr kumimoji="0" lang="en-US" sz="2200" b="1" i="0" u="none" strike="noStrike" kern="0" cap="none" spc="0" normalizeH="0" baseline="0" noProof="0" dirty="0" smtClean="0">
                <a:ln>
                  <a:noFill/>
                </a:ln>
                <a:solidFill>
                  <a:schemeClr val="tx1"/>
                </a:solidFill>
                <a:effectLst/>
                <a:uLnTx/>
                <a:uFillTx/>
                <a:latin typeface="+mn-lt"/>
                <a:ea typeface="+mn-ea"/>
                <a:cs typeface="+mn-cs"/>
              </a:rPr>
            </a:br>
            <a:r>
              <a:rPr kumimoji="0" lang="en-US" sz="2200" b="1" i="0" u="none" strike="noStrike" kern="0" cap="none" spc="0" normalizeH="0" baseline="0" noProof="0" dirty="0" smtClean="0">
                <a:ln>
                  <a:noFill/>
                </a:ln>
                <a:solidFill>
                  <a:schemeClr val="tx1"/>
                </a:solidFill>
                <a:effectLst/>
                <a:uLnTx/>
                <a:uFillTx/>
                <a:latin typeface="+mn-lt"/>
                <a:ea typeface="+mn-ea"/>
                <a:cs typeface="+mn-cs"/>
              </a:rPr>
              <a:t>(records, rows)</a:t>
            </a:r>
          </a:p>
          <a:p>
            <a:pPr marL="285750" marR="0" lvl="0" indent="-285750" algn="l" defTabSz="914400" rtl="0" eaLnBrk="0" fontAlgn="base" latinLnBrk="0" hangingPunct="0">
              <a:lnSpc>
                <a:spcPct val="80000"/>
              </a:lnSpc>
              <a:spcBef>
                <a:spcPct val="30000"/>
              </a:spcBef>
              <a:spcAft>
                <a:spcPct val="0"/>
              </a:spcAft>
              <a:buClr>
                <a:schemeClr val="tx1"/>
              </a:buClr>
              <a:buSzTx/>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Every </a:t>
            </a:r>
            <a:r>
              <a:rPr kumimoji="0" lang="en-US" sz="2200" b="1" i="0" u="none" strike="noStrike" kern="0" cap="none" spc="0" normalizeH="0" baseline="0" noProof="0" dirty="0" err="1" smtClean="0">
                <a:ln>
                  <a:noFill/>
                </a:ln>
                <a:solidFill>
                  <a:schemeClr val="tx1"/>
                </a:solidFill>
                <a:effectLst/>
                <a:uLnTx/>
                <a:uFillTx/>
                <a:latin typeface="+mn-lt"/>
                <a:ea typeface="+mn-ea"/>
                <a:cs typeface="+mn-cs"/>
              </a:rPr>
              <a:t>tuple</a:t>
            </a:r>
            <a:r>
              <a:rPr kumimoji="0" lang="en-US" sz="2200" b="1" i="0" u="none" strike="noStrike" kern="0" cap="none" spc="0" normalizeH="0" baseline="0" noProof="0" dirty="0" smtClean="0">
                <a:ln>
                  <a:noFill/>
                </a:ln>
                <a:solidFill>
                  <a:schemeClr val="tx1"/>
                </a:solidFill>
                <a:effectLst/>
                <a:uLnTx/>
                <a:uFillTx/>
                <a:latin typeface="+mn-lt"/>
                <a:ea typeface="+mn-ea"/>
                <a:cs typeface="+mn-cs"/>
              </a:rPr>
              <a:t> (record, row) is </a:t>
            </a:r>
            <a:br>
              <a:rPr kumimoji="0" lang="en-US" sz="2200" b="1" i="0" u="none" strike="noStrike" kern="0" cap="none" spc="0" normalizeH="0" baseline="0" noProof="0" dirty="0" smtClean="0">
                <a:ln>
                  <a:noFill/>
                </a:ln>
                <a:solidFill>
                  <a:schemeClr val="tx1"/>
                </a:solidFill>
                <a:effectLst/>
                <a:uLnTx/>
                <a:uFillTx/>
                <a:latin typeface="+mn-lt"/>
                <a:ea typeface="+mn-ea"/>
                <a:cs typeface="+mn-cs"/>
              </a:rPr>
            </a:br>
            <a:r>
              <a:rPr kumimoji="0" lang="en-US" sz="2200" b="1" i="0" u="none" strike="noStrike" kern="0" cap="none" spc="0" normalizeH="0" baseline="0" noProof="0" dirty="0" smtClean="0">
                <a:ln>
                  <a:noFill/>
                </a:ln>
                <a:solidFill>
                  <a:schemeClr val="tx1"/>
                </a:solidFill>
                <a:effectLst/>
                <a:uLnTx/>
                <a:uFillTx/>
                <a:latin typeface="+mn-lt"/>
                <a:ea typeface="+mn-ea"/>
                <a:cs typeface="+mn-cs"/>
              </a:rPr>
              <a:t>unique</a:t>
            </a:r>
          </a:p>
          <a:p>
            <a:pPr marL="285750" marR="0" lvl="0" indent="-285750" algn="l" defTabSz="914400" rtl="0" eaLnBrk="0" fontAlgn="base" latinLnBrk="0" hangingPunct="0">
              <a:lnSpc>
                <a:spcPct val="80000"/>
              </a:lnSpc>
              <a:spcBef>
                <a:spcPct val="30000"/>
              </a:spcBef>
              <a:spcAft>
                <a:spcPct val="0"/>
              </a:spcAft>
              <a:buClr>
                <a:schemeClr val="tx1"/>
              </a:buClr>
              <a:buSzTx/>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Order of attributes and </a:t>
            </a:r>
            <a:r>
              <a:rPr kumimoji="0" lang="en-US" sz="2200" b="1" i="0" u="none" strike="noStrike" kern="0" cap="none" spc="0" normalizeH="0" baseline="0" noProof="0" dirty="0" err="1" smtClean="0">
                <a:ln>
                  <a:noFill/>
                </a:ln>
                <a:solidFill>
                  <a:schemeClr val="tx1"/>
                </a:solidFill>
                <a:effectLst/>
                <a:uLnTx/>
                <a:uFillTx/>
                <a:latin typeface="+mn-lt"/>
                <a:ea typeface="+mn-ea"/>
                <a:cs typeface="+mn-cs"/>
              </a:rPr>
              <a:t>tuples</a:t>
            </a:r>
            <a:r>
              <a:rPr kumimoji="0" lang="en-US" sz="2200" b="1" i="0" u="none" strike="noStrike" kern="0" cap="none" spc="0" normalizeH="0" baseline="0" noProof="0" dirty="0" smtClean="0">
                <a:ln>
                  <a:noFill/>
                </a:ln>
                <a:solidFill>
                  <a:schemeClr val="tx1"/>
                </a:solidFill>
                <a:effectLst/>
                <a:uLnTx/>
                <a:uFillTx/>
                <a:latin typeface="+mn-lt"/>
                <a:ea typeface="+mn-ea"/>
                <a:cs typeface="+mn-cs"/>
              </a:rPr>
              <a:t> is </a:t>
            </a:r>
            <a:br>
              <a:rPr kumimoji="0" lang="en-US" sz="2200" b="1" i="0" u="none" strike="noStrike" kern="0" cap="none" spc="0" normalizeH="0" baseline="0" noProof="0" dirty="0" smtClean="0">
                <a:ln>
                  <a:noFill/>
                </a:ln>
                <a:solidFill>
                  <a:schemeClr val="tx1"/>
                </a:solidFill>
                <a:effectLst/>
                <a:uLnTx/>
                <a:uFillTx/>
                <a:latin typeface="+mn-lt"/>
                <a:ea typeface="+mn-ea"/>
                <a:cs typeface="+mn-cs"/>
              </a:rPr>
            </a:br>
            <a:r>
              <a:rPr kumimoji="0" lang="en-US" sz="2200" b="1" i="0" u="none" strike="noStrike" kern="0" cap="none" spc="0" normalizeH="0" baseline="0" noProof="0" dirty="0" smtClean="0">
                <a:ln>
                  <a:noFill/>
                </a:ln>
                <a:solidFill>
                  <a:schemeClr val="tx1"/>
                </a:solidFill>
                <a:effectLst/>
                <a:uLnTx/>
                <a:uFillTx/>
                <a:latin typeface="+mn-lt"/>
                <a:ea typeface="+mn-ea"/>
                <a:cs typeface="+mn-cs"/>
              </a:rPr>
              <a:t>arbitrary – many designs are </a:t>
            </a:r>
            <a:br>
              <a:rPr kumimoji="0" lang="en-US" sz="2200" b="1" i="0" u="none" strike="noStrike" kern="0" cap="none" spc="0" normalizeH="0" baseline="0" noProof="0" dirty="0" smtClean="0">
                <a:ln>
                  <a:noFill/>
                </a:ln>
                <a:solidFill>
                  <a:schemeClr val="tx1"/>
                </a:solidFill>
                <a:effectLst/>
                <a:uLnTx/>
                <a:uFillTx/>
                <a:latin typeface="+mn-lt"/>
                <a:ea typeface="+mn-ea"/>
                <a:cs typeface="+mn-cs"/>
              </a:rPr>
            </a:br>
            <a:r>
              <a:rPr kumimoji="0" lang="en-US" sz="2200" b="1" i="0" u="none" strike="noStrike" kern="0" cap="none" spc="0" normalizeH="0" baseline="0" noProof="0" dirty="0" smtClean="0">
                <a:ln>
                  <a:noFill/>
                </a:ln>
                <a:solidFill>
                  <a:schemeClr val="tx1"/>
                </a:solidFill>
                <a:effectLst/>
                <a:uLnTx/>
                <a:uFillTx/>
                <a:latin typeface="+mn-lt"/>
                <a:ea typeface="+mn-ea"/>
                <a:cs typeface="+mn-cs"/>
              </a:rPr>
              <a:t>functionally equivalent</a:t>
            </a:r>
            <a:endParaRPr kumimoji="0" lang="en-US" sz="2200" b="1" i="0" u="none" strike="noStrike" kern="0" cap="none" spc="0" normalizeH="0" baseline="0" noProof="0" dirty="0">
              <a:ln>
                <a:noFill/>
              </a:ln>
              <a:solidFill>
                <a:schemeClr val="tx1"/>
              </a:solidFill>
              <a:effectLst/>
              <a:uLnTx/>
              <a:uFillTx/>
              <a:latin typeface="+mn-lt"/>
              <a:ea typeface="+mn-ea"/>
              <a:cs typeface="+mn-cs"/>
            </a:endParaRPr>
          </a:p>
        </p:txBody>
      </p:sp>
      <p:pic>
        <p:nvPicPr>
          <p:cNvPr id="15362" name="Picture 2" descr="C:\Program Files\Microsoft Office\Media\CntCD1\ClipArt6\j0290834.wmf"/>
          <p:cNvPicPr>
            <a:picLocks noChangeAspect="1" noChangeArrowheads="1"/>
          </p:cNvPicPr>
          <p:nvPr/>
        </p:nvPicPr>
        <p:blipFill>
          <a:blip r:embed="rId3"/>
          <a:srcRect/>
          <a:stretch>
            <a:fillRect/>
          </a:stretch>
        </p:blipFill>
        <p:spPr bwMode="auto">
          <a:xfrm rot="20086615">
            <a:off x="6170911" y="4245756"/>
            <a:ext cx="2488387" cy="1981200"/>
          </a:xfrm>
          <a:prstGeom prst="rect">
            <a:avLst/>
          </a:prstGeom>
          <a:noFill/>
          <a:effectLst>
            <a:glow rad="228600">
              <a:schemeClr val="accent5">
                <a:satMod val="175000"/>
                <a:alpha val="40000"/>
              </a:schemeClr>
            </a:glow>
          </a:effectLst>
        </p:spPr>
      </p:pic>
    </p:spTree>
  </p:cSld>
  <p:clrMapOvr>
    <a:masterClrMapping/>
  </p:clrMapOvr>
  <p:transition advTm="29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(1)</a:t>
            </a:r>
            <a:endParaRPr lang="en-US" dirty="0"/>
          </a:p>
        </p:txBody>
      </p:sp>
      <p:sp>
        <p:nvSpPr>
          <p:cNvPr id="3" name="Content Placeholder 2"/>
          <p:cNvSpPr>
            <a:spLocks noGrp="1"/>
          </p:cNvSpPr>
          <p:nvPr>
            <p:ph idx="1"/>
          </p:nvPr>
        </p:nvSpPr>
        <p:spPr>
          <a:xfrm>
            <a:off x="990600" y="1295400"/>
            <a:ext cx="7162800" cy="5029200"/>
          </a:xfrm>
        </p:spPr>
        <p:txBody>
          <a:bodyPr/>
          <a:lstStyle/>
          <a:p>
            <a:pPr>
              <a:buNone/>
            </a:pPr>
            <a:r>
              <a:rPr lang="en-US" dirty="0" smtClean="0"/>
              <a:t>	</a:t>
            </a:r>
            <a:r>
              <a:rPr lang="en-US" i="1" dirty="0" smtClean="0"/>
              <a:t>A group of one or more attributes (fields, columns) that uniquely identifies a </a:t>
            </a:r>
            <a:r>
              <a:rPr lang="en-US" i="1" dirty="0" err="1" smtClean="0"/>
              <a:t>tuple</a:t>
            </a:r>
            <a:r>
              <a:rPr lang="en-US" i="1" dirty="0" smtClean="0"/>
              <a:t> (records, row) is called a key; e.g.,</a:t>
            </a:r>
          </a:p>
          <a:p>
            <a:r>
              <a:rPr lang="en-US" dirty="0" smtClean="0"/>
              <a:t>In a hospital DB, </a:t>
            </a:r>
            <a:r>
              <a:rPr lang="en-US" dirty="0" err="1" smtClean="0">
                <a:solidFill>
                  <a:srgbClr val="92D050"/>
                </a:solidFill>
              </a:rPr>
              <a:t>Doctor_ID</a:t>
            </a:r>
            <a:r>
              <a:rPr lang="en-US" dirty="0" smtClean="0"/>
              <a:t> might identify all the current attributes of a physician including name, address, SSN, specialty (or specialties), and so on; this would be the </a:t>
            </a:r>
            <a:r>
              <a:rPr lang="en-US" i="1" dirty="0" smtClean="0"/>
              <a:t>key</a:t>
            </a:r>
            <a:endParaRPr lang="en-US" dirty="0" smtClean="0"/>
          </a:p>
          <a:p>
            <a:r>
              <a:rPr lang="en-US" dirty="0" smtClean="0"/>
              <a:t>But a patient record might be constructed to reflect the </a:t>
            </a:r>
            <a:r>
              <a:rPr lang="en-US" i="1" dirty="0" smtClean="0"/>
              <a:t>current</a:t>
            </a:r>
            <a:r>
              <a:rPr lang="en-US" dirty="0" smtClean="0"/>
              <a:t> admission; in which case </a:t>
            </a:r>
            <a:r>
              <a:rPr lang="en-US" dirty="0" err="1" smtClean="0">
                <a:solidFill>
                  <a:srgbClr val="92D050"/>
                </a:solidFill>
              </a:rPr>
              <a:t>Patient_ID</a:t>
            </a:r>
            <a:r>
              <a:rPr lang="en-US" dirty="0" smtClean="0">
                <a:solidFill>
                  <a:srgbClr val="92D050"/>
                </a:solidFill>
              </a:rPr>
              <a:t> and </a:t>
            </a:r>
            <a:r>
              <a:rPr lang="en-US" dirty="0" err="1" smtClean="0">
                <a:solidFill>
                  <a:srgbClr val="92D050"/>
                </a:solidFill>
              </a:rPr>
              <a:t>Admission_Date</a:t>
            </a:r>
            <a:r>
              <a:rPr lang="en-US" dirty="0" smtClean="0">
                <a:solidFill>
                  <a:srgbClr val="92D050"/>
                </a:solidFill>
              </a:rPr>
              <a:t> </a:t>
            </a:r>
            <a:r>
              <a:rPr lang="en-US" dirty="0" smtClean="0"/>
              <a:t>might be required to identify the current record uniquely; the </a:t>
            </a:r>
            <a:r>
              <a:rPr lang="en-US" i="1" dirty="0" smtClean="0"/>
              <a:t>key</a:t>
            </a:r>
            <a:r>
              <a:rPr lang="en-US" dirty="0" smtClean="0"/>
              <a:t> would be (</a:t>
            </a:r>
            <a:r>
              <a:rPr lang="en-US" dirty="0" err="1" smtClean="0"/>
              <a:t>Patient_ID,Admission_Date</a:t>
            </a:r>
            <a:r>
              <a:rPr lang="en-US" dirty="0" smtClean="0"/>
              <a:t>)</a:t>
            </a:r>
          </a:p>
        </p:txBody>
      </p:sp>
      <p:pic>
        <p:nvPicPr>
          <p:cNvPr id="16386" name="Picture 2" descr="C:\Program Files\Microsoft Office\Media\CntCD1\ClipArt3\j0238361.wmf"/>
          <p:cNvPicPr>
            <a:picLocks noChangeAspect="1" noChangeArrowheads="1"/>
          </p:cNvPicPr>
          <p:nvPr/>
        </p:nvPicPr>
        <p:blipFill>
          <a:blip r:embed="rId3"/>
          <a:srcRect/>
          <a:stretch>
            <a:fillRect/>
          </a:stretch>
        </p:blipFill>
        <p:spPr bwMode="auto">
          <a:xfrm>
            <a:off x="6400800" y="5257800"/>
            <a:ext cx="2473949" cy="1295400"/>
          </a:xfrm>
          <a:prstGeom prst="rect">
            <a:avLst/>
          </a:prstGeom>
          <a:noFill/>
          <a:effectLst>
            <a:glow rad="228600">
              <a:schemeClr val="accent5">
                <a:satMod val="175000"/>
                <a:alpha val="40000"/>
              </a:schemeClr>
            </a:glow>
          </a:effectLst>
        </p:spPr>
      </p:pic>
    </p:spTree>
  </p:cSld>
  <p:clrMapOvr>
    <a:masterClrMapping/>
  </p:clrMapOvr>
  <p:transition advTm="581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dirty="0"/>
              <a:t>Keys </a:t>
            </a:r>
            <a:r>
              <a:rPr lang="en-US" dirty="0" smtClean="0"/>
              <a:t>(2)</a:t>
            </a:r>
            <a:endParaRPr lang="en-US" dirty="0"/>
          </a:p>
        </p:txBody>
      </p:sp>
      <p:sp>
        <p:nvSpPr>
          <p:cNvPr id="1058819" name="Rectangle 3"/>
          <p:cNvSpPr>
            <a:spLocks noGrp="1" noChangeArrowheads="1"/>
          </p:cNvSpPr>
          <p:nvPr>
            <p:ph type="body" idx="1"/>
          </p:nvPr>
        </p:nvSpPr>
        <p:spPr>
          <a:xfrm>
            <a:off x="990600" y="1371600"/>
            <a:ext cx="7162800" cy="4953000"/>
          </a:xfrm>
        </p:spPr>
        <p:txBody>
          <a:bodyPr/>
          <a:lstStyle/>
          <a:p>
            <a:pPr>
              <a:lnSpc>
                <a:spcPct val="80000"/>
              </a:lnSpc>
            </a:pPr>
            <a:r>
              <a:rPr lang="en-US" i="1" dirty="0"/>
              <a:t>Every relation has at least one key</a:t>
            </a:r>
          </a:p>
          <a:p>
            <a:pPr lvl="1">
              <a:lnSpc>
                <a:spcPct val="80000"/>
              </a:lnSpc>
            </a:pPr>
            <a:r>
              <a:rPr lang="en-US" dirty="0"/>
              <a:t>No record (</a:t>
            </a:r>
            <a:r>
              <a:rPr lang="en-US" dirty="0" err="1"/>
              <a:t>tuple</a:t>
            </a:r>
            <a:r>
              <a:rPr lang="en-US" dirty="0"/>
              <a:t>, row) may </a:t>
            </a:r>
            <a:r>
              <a:rPr lang="en-US" dirty="0" smtClean="0"/>
              <a:t/>
            </a:r>
            <a:br>
              <a:rPr lang="en-US" dirty="0" smtClean="0"/>
            </a:br>
            <a:r>
              <a:rPr lang="en-US" dirty="0" smtClean="0"/>
              <a:t>duplicate </a:t>
            </a:r>
            <a:r>
              <a:rPr lang="en-US" dirty="0"/>
              <a:t>another</a:t>
            </a:r>
          </a:p>
          <a:p>
            <a:pPr>
              <a:lnSpc>
                <a:spcPct val="80000"/>
              </a:lnSpc>
            </a:pPr>
            <a:r>
              <a:rPr lang="en-US" dirty="0"/>
              <a:t>Many relations have several possible keys</a:t>
            </a:r>
          </a:p>
          <a:p>
            <a:pPr>
              <a:lnSpc>
                <a:spcPct val="80000"/>
              </a:lnSpc>
            </a:pPr>
            <a:r>
              <a:rPr lang="en-US" dirty="0"/>
              <a:t>Determining which attributes or combinations of attributes are keys requires analysis of the </a:t>
            </a:r>
            <a:r>
              <a:rPr lang="en-US" i="1" dirty="0"/>
              <a:t>business model</a:t>
            </a:r>
            <a:endParaRPr lang="en-US" dirty="0"/>
          </a:p>
          <a:p>
            <a:pPr lvl="1">
              <a:lnSpc>
                <a:spcPct val="80000"/>
              </a:lnSpc>
            </a:pPr>
            <a:r>
              <a:rPr lang="en-US" dirty="0"/>
              <a:t>There is no “answer at the back of the book”</a:t>
            </a:r>
          </a:p>
          <a:p>
            <a:pPr lvl="1">
              <a:lnSpc>
                <a:spcPct val="80000"/>
              </a:lnSpc>
            </a:pPr>
            <a:r>
              <a:rPr lang="en-US" dirty="0" smtClean="0"/>
              <a:t>Choice of key profoundly affects usability  of the dataset</a:t>
            </a:r>
            <a:endParaRPr lang="en-US" dirty="0"/>
          </a:p>
        </p:txBody>
      </p:sp>
      <p:pic>
        <p:nvPicPr>
          <p:cNvPr id="17410" name="Picture 2" descr="C:\Program Files\Microsoft Office\Media\CntCD1\ClipArt4\j0240427.wmf"/>
          <p:cNvPicPr>
            <a:picLocks noChangeAspect="1" noChangeArrowheads="1"/>
          </p:cNvPicPr>
          <p:nvPr/>
        </p:nvPicPr>
        <p:blipFill>
          <a:blip r:embed="rId3"/>
          <a:srcRect/>
          <a:stretch>
            <a:fillRect/>
          </a:stretch>
        </p:blipFill>
        <p:spPr bwMode="auto">
          <a:xfrm>
            <a:off x="7010400" y="990600"/>
            <a:ext cx="1844345" cy="1765706"/>
          </a:xfrm>
          <a:prstGeom prst="rect">
            <a:avLst/>
          </a:prstGeom>
          <a:noFill/>
          <a:effectLst>
            <a:glow rad="228600">
              <a:schemeClr val="accent5">
                <a:satMod val="175000"/>
                <a:alpha val="40000"/>
              </a:schemeClr>
            </a:glow>
          </a:effectLst>
        </p:spPr>
      </p:pic>
    </p:spTree>
  </p:cSld>
  <p:clrMapOvr>
    <a:masterClrMapping/>
  </p:clrMapOvr>
  <p:transition advTm="13382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US" dirty="0" smtClean="0"/>
              <a:t>Problems Caused by Bad Relations</a:t>
            </a:r>
            <a:endParaRPr lang="en-US" dirty="0"/>
          </a:p>
        </p:txBody>
      </p:sp>
      <p:sp>
        <p:nvSpPr>
          <p:cNvPr id="1019907" name="Rectangle 3"/>
          <p:cNvSpPr>
            <a:spLocks noGrp="1" noChangeArrowheads="1"/>
          </p:cNvSpPr>
          <p:nvPr>
            <p:ph type="body" idx="1"/>
          </p:nvPr>
        </p:nvSpPr>
        <p:spPr>
          <a:xfrm>
            <a:off x="990600" y="1676400"/>
            <a:ext cx="7162800" cy="3200400"/>
          </a:xfrm>
        </p:spPr>
        <p:txBody>
          <a:bodyPr/>
          <a:lstStyle/>
          <a:p>
            <a:r>
              <a:rPr lang="en-US" dirty="0"/>
              <a:t>Not all relations are equally </a:t>
            </a:r>
            <a:r>
              <a:rPr lang="en-US" dirty="0" smtClean="0"/>
              <a:t>useful</a:t>
            </a:r>
          </a:p>
          <a:p>
            <a:r>
              <a:rPr lang="en-US" dirty="0" smtClean="0"/>
              <a:t>Some relations inevitably cause </a:t>
            </a:r>
            <a:br>
              <a:rPr lang="en-US" dirty="0" smtClean="0"/>
            </a:br>
            <a:r>
              <a:rPr lang="en-US" dirty="0" smtClean="0"/>
              <a:t>problems </a:t>
            </a:r>
            <a:r>
              <a:rPr lang="en-US" dirty="0"/>
              <a:t>when we </a:t>
            </a:r>
            <a:endParaRPr lang="en-US" dirty="0" smtClean="0"/>
          </a:p>
          <a:p>
            <a:pPr lvl="1"/>
            <a:r>
              <a:rPr lang="en-US" dirty="0" smtClean="0"/>
              <a:t>Add</a:t>
            </a:r>
          </a:p>
          <a:p>
            <a:pPr lvl="1"/>
            <a:r>
              <a:rPr lang="en-US" dirty="0" smtClean="0"/>
              <a:t>Delete </a:t>
            </a:r>
            <a:r>
              <a:rPr lang="en-US" dirty="0"/>
              <a:t>or </a:t>
            </a:r>
            <a:endParaRPr lang="en-US" dirty="0" smtClean="0"/>
          </a:p>
          <a:p>
            <a:pPr lvl="1"/>
            <a:r>
              <a:rPr lang="en-US" dirty="0" smtClean="0"/>
              <a:t>Change </a:t>
            </a:r>
            <a:r>
              <a:rPr lang="en-US" dirty="0"/>
              <a:t>part of the data in </a:t>
            </a:r>
            <a:r>
              <a:rPr lang="en-US" dirty="0" smtClean="0"/>
              <a:t/>
            </a:r>
            <a:br>
              <a:rPr lang="en-US" dirty="0" smtClean="0"/>
            </a:br>
            <a:r>
              <a:rPr lang="en-US" dirty="0" smtClean="0"/>
              <a:t>the relations</a:t>
            </a:r>
          </a:p>
          <a:p>
            <a:r>
              <a:rPr lang="en-US" dirty="0" smtClean="0"/>
              <a:t>These problems can be prevented by</a:t>
            </a:r>
            <a:endParaRPr lang="en-US" dirty="0"/>
          </a:p>
        </p:txBody>
      </p:sp>
      <p:sp>
        <p:nvSpPr>
          <p:cNvPr id="4" name="TextBox 3"/>
          <p:cNvSpPr txBox="1"/>
          <p:nvPr/>
        </p:nvSpPr>
        <p:spPr>
          <a:xfrm>
            <a:off x="990600" y="4953000"/>
            <a:ext cx="7906332" cy="1323439"/>
          </a:xfrm>
          <a:prstGeom prst="rect">
            <a:avLst/>
          </a:prstGeom>
          <a:noFill/>
        </p:spPr>
        <p:txBody>
          <a:bodyPr wrap="none" rtlCol="0">
            <a:prstTxWarp prst="textStop">
              <a:avLst/>
            </a:prstTxWarp>
            <a:spAutoFit/>
          </a:bodyPr>
          <a:lstStyle/>
          <a:p>
            <a:pPr algn="ctr"/>
            <a:r>
              <a:rPr lang="en-US" sz="8000" dirty="0" smtClean="0">
                <a:ln w="10541" cmpd="sng">
                  <a:solidFill>
                    <a:srgbClr val="7D7D7D">
                      <a:tint val="100000"/>
                      <a:shade val="100000"/>
                      <a:satMod val="110000"/>
                    </a:srgbClr>
                  </a:solidFill>
                  <a:prstDash val="solid"/>
                </a:ln>
                <a:solidFill>
                  <a:srgbClr val="006600"/>
                </a:solidFill>
                <a:latin typeface="Arial Black" pitchFamily="34" charset="0"/>
              </a:rPr>
              <a:t>NORMALIZATION</a:t>
            </a:r>
            <a:endParaRPr lang="en-US" sz="8000" dirty="0">
              <a:solidFill>
                <a:srgbClr val="006600"/>
              </a:solidFill>
              <a:latin typeface="Arial Black" pitchFamily="34" charset="0"/>
            </a:endParaRPr>
          </a:p>
        </p:txBody>
      </p:sp>
      <p:pic>
        <p:nvPicPr>
          <p:cNvPr id="18434" name="Picture 2" descr="C:\Documents and Settings\HP_Administrator\Local Settings\Temporary Internet Files\Content.IE5\8I63ZVGB\MCj01537280000[1].wmf"/>
          <p:cNvPicPr>
            <a:picLocks noChangeAspect="1" noChangeArrowheads="1"/>
          </p:cNvPicPr>
          <p:nvPr/>
        </p:nvPicPr>
        <p:blipFill>
          <a:blip r:embed="rId3"/>
          <a:srcRect/>
          <a:stretch>
            <a:fillRect/>
          </a:stretch>
        </p:blipFill>
        <p:spPr bwMode="auto">
          <a:xfrm>
            <a:off x="5867399" y="1828800"/>
            <a:ext cx="3170027" cy="2514600"/>
          </a:xfrm>
          <a:prstGeom prst="rect">
            <a:avLst/>
          </a:prstGeom>
          <a:noFill/>
          <a:effectLst>
            <a:glow rad="228600">
              <a:schemeClr val="accent5">
                <a:satMod val="175000"/>
                <a:alpha val="40000"/>
              </a:schemeClr>
            </a:glow>
          </a:effectLst>
        </p:spPr>
      </p:pic>
    </p:spTree>
  </p:cSld>
  <p:clrMapOvr>
    <a:masterClrMapping/>
  </p:clrMapOvr>
  <p:transition advTm="441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a:lstStyle/>
          <a:p>
            <a:r>
              <a:rPr lang="en-US" dirty="0"/>
              <a:t>Modification Anomalies</a:t>
            </a:r>
          </a:p>
        </p:txBody>
      </p:sp>
      <p:sp>
        <p:nvSpPr>
          <p:cNvPr id="1033219" name="Rectangle 3"/>
          <p:cNvSpPr>
            <a:spLocks noGrp="1" noChangeArrowheads="1"/>
          </p:cNvSpPr>
          <p:nvPr>
            <p:ph type="body" sz="half" idx="1"/>
          </p:nvPr>
        </p:nvSpPr>
        <p:spPr/>
        <p:txBody>
          <a:bodyPr/>
          <a:lstStyle/>
          <a:p>
            <a:r>
              <a:rPr lang="en-US" sz="2000" dirty="0"/>
              <a:t>Suppose we have a record that stores information about a client who has bought something at our store</a:t>
            </a:r>
          </a:p>
          <a:p>
            <a:pPr lvl="1"/>
            <a:r>
              <a:rPr lang="en-US" sz="2000" dirty="0"/>
              <a:t>Client#</a:t>
            </a:r>
          </a:p>
          <a:p>
            <a:pPr lvl="1"/>
            <a:r>
              <a:rPr lang="en-US" sz="2000" dirty="0" err="1"/>
              <a:t>Client_Name</a:t>
            </a:r>
            <a:endParaRPr lang="en-US" sz="2000" dirty="0"/>
          </a:p>
          <a:p>
            <a:pPr lvl="1"/>
            <a:r>
              <a:rPr lang="en-US" sz="2000" dirty="0" err="1"/>
              <a:t>Client_Address</a:t>
            </a:r>
            <a:endParaRPr lang="en-US" sz="2000" dirty="0"/>
          </a:p>
          <a:p>
            <a:pPr lvl="1"/>
            <a:r>
              <a:rPr lang="en-US" sz="2000" dirty="0" err="1"/>
              <a:t>Client_Phone</a:t>
            </a:r>
            <a:endParaRPr lang="en-US" sz="2000" dirty="0"/>
          </a:p>
          <a:p>
            <a:pPr lvl="1"/>
            <a:r>
              <a:rPr lang="en-US" sz="2000" dirty="0"/>
              <a:t>Item#</a:t>
            </a:r>
          </a:p>
          <a:p>
            <a:pPr lvl="1"/>
            <a:r>
              <a:rPr lang="en-US" sz="2000" dirty="0" err="1"/>
              <a:t>Item_Name</a:t>
            </a:r>
            <a:endParaRPr lang="en-US" sz="2000" dirty="0"/>
          </a:p>
          <a:p>
            <a:pPr lvl="1"/>
            <a:r>
              <a:rPr lang="en-US" sz="2000" dirty="0" err="1"/>
              <a:t>Item_Price</a:t>
            </a:r>
            <a:endParaRPr lang="en-US" sz="2000" dirty="0"/>
          </a:p>
          <a:p>
            <a:pPr lvl="1"/>
            <a:r>
              <a:rPr lang="en-US" sz="2000" dirty="0" err="1"/>
              <a:t>Date_Purchased</a:t>
            </a:r>
            <a:endParaRPr lang="en-US" sz="2000" dirty="0"/>
          </a:p>
        </p:txBody>
      </p:sp>
      <p:sp>
        <p:nvSpPr>
          <p:cNvPr id="1033221" name="Rectangle 5"/>
          <p:cNvSpPr>
            <a:spLocks noGrp="1" noChangeArrowheads="1"/>
          </p:cNvSpPr>
          <p:nvPr>
            <p:ph type="body" sz="half" idx="2"/>
          </p:nvPr>
        </p:nvSpPr>
        <p:spPr/>
        <p:txBody>
          <a:bodyPr/>
          <a:lstStyle/>
          <a:p>
            <a:r>
              <a:rPr lang="en-US" sz="2000" dirty="0"/>
              <a:t>But what if we want to get rid of old client records without losing the Item#, </a:t>
            </a:r>
            <a:r>
              <a:rPr lang="en-US" sz="2000" dirty="0" err="1"/>
              <a:t>Item_Name</a:t>
            </a:r>
            <a:r>
              <a:rPr lang="en-US" sz="2000" dirty="0"/>
              <a:t> and </a:t>
            </a:r>
            <a:r>
              <a:rPr lang="en-US" sz="2000" dirty="0" err="1"/>
              <a:t>Item_Price</a:t>
            </a:r>
            <a:r>
              <a:rPr lang="en-US" sz="2000" dirty="0"/>
              <a:t>?</a:t>
            </a:r>
          </a:p>
          <a:p>
            <a:r>
              <a:rPr lang="en-US" sz="2000" dirty="0" smtClean="0"/>
              <a:t>What </a:t>
            </a:r>
            <a:r>
              <a:rPr lang="en-US" sz="2000" dirty="0"/>
              <a:t>do we do to manage the attributes of an item that no one has bought</a:t>
            </a:r>
            <a:r>
              <a:rPr lang="en-US" sz="2000" dirty="0" smtClean="0"/>
              <a:t>?</a:t>
            </a:r>
          </a:p>
          <a:p>
            <a:r>
              <a:rPr lang="en-US" sz="2000" dirty="0" smtClean="0"/>
              <a:t>How many repetitions are we going to have of duplicated data?</a:t>
            </a:r>
            <a:endParaRPr lang="en-US" sz="2000" dirty="0"/>
          </a:p>
        </p:txBody>
      </p:sp>
      <p:pic>
        <p:nvPicPr>
          <p:cNvPr id="19459" name="Picture 3" descr="C:\Documents and Settings\HP_Administrator\Local Settings\Temporary Internet Files\Content.IE5\8I63ZVGB\MCj03469370000[1].wmf"/>
          <p:cNvPicPr>
            <a:picLocks noChangeAspect="1" noChangeArrowheads="1"/>
          </p:cNvPicPr>
          <p:nvPr/>
        </p:nvPicPr>
        <p:blipFill>
          <a:blip r:embed="rId3"/>
          <a:srcRect/>
          <a:stretch>
            <a:fillRect/>
          </a:stretch>
        </p:blipFill>
        <p:spPr bwMode="auto">
          <a:xfrm rot="9251705">
            <a:off x="7086600" y="5029200"/>
            <a:ext cx="1828800" cy="1589227"/>
          </a:xfrm>
          <a:prstGeom prst="rect">
            <a:avLst/>
          </a:prstGeom>
          <a:noFill/>
          <a:effectLst>
            <a:glow rad="228600">
              <a:schemeClr val="accent5">
                <a:satMod val="175000"/>
                <a:alpha val="40000"/>
              </a:schemeClr>
            </a:glow>
          </a:effectLst>
        </p:spPr>
      </p:pic>
    </p:spTree>
  </p:cSld>
  <p:clrMapOvr>
    <a:masterClrMapping/>
  </p:clrMapOvr>
  <p:transition advTm="3098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a:t>Deletion Anomaly</a:t>
            </a:r>
          </a:p>
        </p:txBody>
      </p:sp>
      <p:sp>
        <p:nvSpPr>
          <p:cNvPr id="1064963" name="Rectangle 3"/>
          <p:cNvSpPr>
            <a:spLocks noGrp="1" noChangeArrowheads="1"/>
          </p:cNvSpPr>
          <p:nvPr>
            <p:ph type="body" idx="1"/>
          </p:nvPr>
        </p:nvSpPr>
        <p:spPr/>
        <p:txBody>
          <a:bodyPr/>
          <a:lstStyle/>
          <a:p>
            <a:r>
              <a:rPr lang="en-US" dirty="0"/>
              <a:t>Patient record has information about </a:t>
            </a:r>
            <a:r>
              <a:rPr lang="en-US" dirty="0" err="1"/>
              <a:t>Doctor_ID</a:t>
            </a:r>
            <a:r>
              <a:rPr lang="en-US" dirty="0"/>
              <a:t>, </a:t>
            </a:r>
            <a:r>
              <a:rPr lang="en-US" dirty="0" err="1"/>
              <a:t>Doctor_Name</a:t>
            </a:r>
            <a:r>
              <a:rPr lang="en-US" dirty="0"/>
              <a:t>, </a:t>
            </a:r>
            <a:r>
              <a:rPr lang="en-US" dirty="0" err="1"/>
              <a:t>Doctor_Phone</a:t>
            </a:r>
            <a:r>
              <a:rPr lang="en-US" dirty="0"/>
              <a:t> etc.</a:t>
            </a:r>
          </a:p>
          <a:p>
            <a:pPr lvl="1"/>
            <a:r>
              <a:rPr lang="en-US" dirty="0"/>
              <a:t>So what happens when we delete the last patient record that contains information about a particular doctor?</a:t>
            </a:r>
          </a:p>
          <a:p>
            <a:r>
              <a:rPr lang="en-US" dirty="0"/>
              <a:t>Garage mechanic stores </a:t>
            </a:r>
            <a:r>
              <a:rPr lang="en-US" dirty="0" err="1"/>
              <a:t>Auto_Name</a:t>
            </a:r>
            <a:r>
              <a:rPr lang="en-US" dirty="0"/>
              <a:t>, </a:t>
            </a:r>
            <a:r>
              <a:rPr lang="en-US" dirty="0" err="1"/>
              <a:t>Auto_VIN</a:t>
            </a:r>
            <a:r>
              <a:rPr lang="en-US" dirty="0"/>
              <a:t>, </a:t>
            </a:r>
            <a:r>
              <a:rPr lang="en-US" dirty="0" err="1"/>
              <a:t>Repair_type</a:t>
            </a:r>
            <a:r>
              <a:rPr lang="en-US" dirty="0"/>
              <a:t>, </a:t>
            </a:r>
            <a:r>
              <a:rPr lang="en-US" dirty="0" err="1"/>
              <a:t>Repair_type_cost</a:t>
            </a:r>
            <a:r>
              <a:rPr lang="en-US" dirty="0"/>
              <a:t>. . . .</a:t>
            </a:r>
          </a:p>
          <a:p>
            <a:pPr lvl="1"/>
            <a:r>
              <a:rPr lang="en-US" dirty="0"/>
              <a:t>So how does the mechanic remember the cost of changing a muffler if she deletes the last record that happens to contain information about that type of repair?</a:t>
            </a:r>
          </a:p>
        </p:txBody>
      </p:sp>
      <p:pic>
        <p:nvPicPr>
          <p:cNvPr id="20482" name="Picture 2" descr="C:\Program Files\Microsoft Office\Media\CntCD1\ClipArt4\j0239647.wmf"/>
          <p:cNvPicPr>
            <a:picLocks noChangeAspect="1" noChangeArrowheads="1"/>
          </p:cNvPicPr>
          <p:nvPr/>
        </p:nvPicPr>
        <p:blipFill>
          <a:blip r:embed="rId3"/>
          <a:srcRect/>
          <a:stretch>
            <a:fillRect/>
          </a:stretch>
        </p:blipFill>
        <p:spPr bwMode="auto">
          <a:xfrm>
            <a:off x="152400" y="1679753"/>
            <a:ext cx="1201522" cy="1749247"/>
          </a:xfrm>
          <a:prstGeom prst="rect">
            <a:avLst/>
          </a:prstGeom>
          <a:noFill/>
          <a:effectLst>
            <a:glow rad="228600">
              <a:schemeClr val="accent5">
                <a:satMod val="175000"/>
                <a:alpha val="40000"/>
              </a:schemeClr>
            </a:glow>
          </a:effectLst>
        </p:spPr>
      </p:pic>
      <p:pic>
        <p:nvPicPr>
          <p:cNvPr id="20483" name="Picture 3" descr="C:\Documents and Settings\HP_Administrator\Local Settings\Temporary Internet Files\Content.IE5\12HGSCRN\MCj02175260000[1].wmf"/>
          <p:cNvPicPr>
            <a:picLocks noChangeAspect="1" noChangeArrowheads="1"/>
          </p:cNvPicPr>
          <p:nvPr/>
        </p:nvPicPr>
        <p:blipFill>
          <a:blip r:embed="rId4"/>
          <a:srcRect/>
          <a:stretch>
            <a:fillRect/>
          </a:stretch>
        </p:blipFill>
        <p:spPr bwMode="auto">
          <a:xfrm flipH="1">
            <a:off x="7239000" y="4876800"/>
            <a:ext cx="1678838" cy="1764792"/>
          </a:xfrm>
          <a:prstGeom prst="rect">
            <a:avLst/>
          </a:prstGeom>
          <a:noFill/>
          <a:effectLst>
            <a:glow rad="228600">
              <a:schemeClr val="accent5">
                <a:satMod val="175000"/>
                <a:alpha val="40000"/>
              </a:schemeClr>
            </a:glow>
          </a:effectLst>
        </p:spPr>
      </p:pic>
    </p:spTree>
  </p:cSld>
  <p:clrMapOvr>
    <a:masterClrMapping/>
  </p:clrMapOvr>
  <p:transition advTm="4086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p:txBody>
          <a:bodyPr/>
          <a:lstStyle/>
          <a:p>
            <a:r>
              <a:rPr lang="en-US" dirty="0"/>
              <a:t>Insertion Anomaly</a:t>
            </a:r>
          </a:p>
        </p:txBody>
      </p:sp>
      <p:sp>
        <p:nvSpPr>
          <p:cNvPr id="1065987" name="Rectangle 3"/>
          <p:cNvSpPr>
            <a:spLocks noGrp="1" noChangeArrowheads="1"/>
          </p:cNvSpPr>
          <p:nvPr>
            <p:ph type="body" idx="1"/>
          </p:nvPr>
        </p:nvSpPr>
        <p:spPr>
          <a:xfrm>
            <a:off x="990600" y="1143000"/>
            <a:ext cx="7162800" cy="5181600"/>
          </a:xfrm>
        </p:spPr>
        <p:txBody>
          <a:bodyPr/>
          <a:lstStyle/>
          <a:p>
            <a:r>
              <a:rPr lang="en-US" dirty="0"/>
              <a:t>A factory DB has a relation that </a:t>
            </a:r>
            <a:r>
              <a:rPr lang="en-US" dirty="0" smtClean="0"/>
              <a:t/>
            </a:r>
            <a:br>
              <a:rPr lang="en-US" dirty="0" smtClean="0"/>
            </a:br>
            <a:r>
              <a:rPr lang="en-US" dirty="0" smtClean="0"/>
              <a:t>groups </a:t>
            </a:r>
            <a:r>
              <a:rPr lang="en-US" dirty="0"/>
              <a:t>Part#, </a:t>
            </a:r>
            <a:r>
              <a:rPr lang="en-US" dirty="0" err="1"/>
              <a:t>Part_Name</a:t>
            </a:r>
            <a:r>
              <a:rPr lang="en-US" dirty="0"/>
              <a:t>, </a:t>
            </a:r>
            <a:r>
              <a:rPr lang="en-US" dirty="0" smtClean="0"/>
              <a:t/>
            </a:r>
            <a:br>
              <a:rPr lang="en-US" dirty="0" smtClean="0"/>
            </a:br>
            <a:r>
              <a:rPr lang="en-US" dirty="0" err="1" smtClean="0"/>
              <a:t>Part_Cost</a:t>
            </a:r>
            <a:r>
              <a:rPr lang="en-US" dirty="0"/>
              <a:t>, </a:t>
            </a:r>
            <a:r>
              <a:rPr lang="en-US" dirty="0" err="1"/>
              <a:t>Inventory_Bin</a:t>
            </a:r>
            <a:r>
              <a:rPr lang="en-US" dirty="0"/>
              <a:t>#, </a:t>
            </a:r>
            <a:r>
              <a:rPr lang="en-US" dirty="0" smtClean="0"/>
              <a:t/>
            </a:r>
            <a:br>
              <a:rPr lang="en-US" dirty="0" smtClean="0"/>
            </a:br>
            <a:r>
              <a:rPr lang="en-US" dirty="0" err="1" smtClean="0"/>
              <a:t>Bin_location</a:t>
            </a:r>
            <a:r>
              <a:rPr lang="en-US" dirty="0"/>
              <a:t>, </a:t>
            </a:r>
            <a:r>
              <a:rPr lang="en-US" dirty="0" err="1"/>
              <a:t>Bin_Capacity</a:t>
            </a:r>
            <a:r>
              <a:rPr lang="en-US" dirty="0"/>
              <a:t>, </a:t>
            </a:r>
            <a:r>
              <a:rPr lang="en-US" dirty="0" err="1"/>
              <a:t>Quantity_on_hand</a:t>
            </a:r>
            <a:endParaRPr lang="en-US" dirty="0"/>
          </a:p>
          <a:p>
            <a:pPr lvl="1"/>
            <a:r>
              <a:rPr lang="en-US" dirty="0"/>
              <a:t>How would one add information about a part that has not yet been assigned a bin#?</a:t>
            </a:r>
          </a:p>
          <a:p>
            <a:pPr lvl="1"/>
            <a:r>
              <a:rPr lang="en-US" dirty="0"/>
              <a:t>How would one handle information about a part that gets assigned to two separate bins at different parts of the factory?</a:t>
            </a:r>
          </a:p>
          <a:p>
            <a:pPr lvl="1"/>
            <a:r>
              <a:rPr lang="en-US" dirty="0"/>
              <a:t>Could one add information about a new bin without actually having a part assigned to it?</a:t>
            </a:r>
          </a:p>
        </p:txBody>
      </p:sp>
      <p:pic>
        <p:nvPicPr>
          <p:cNvPr id="21506" name="Picture 2" descr="C:\Program Files\Microsoft Office\Media\CntCD1\ClipArt1\j0186112.wmf"/>
          <p:cNvPicPr>
            <a:picLocks noChangeAspect="1" noChangeArrowheads="1"/>
          </p:cNvPicPr>
          <p:nvPr/>
        </p:nvPicPr>
        <p:blipFill>
          <a:blip r:embed="rId3"/>
          <a:srcRect/>
          <a:stretch>
            <a:fillRect/>
          </a:stretch>
        </p:blipFill>
        <p:spPr bwMode="auto">
          <a:xfrm>
            <a:off x="6324600" y="533400"/>
            <a:ext cx="2377826" cy="2286000"/>
          </a:xfrm>
          <a:prstGeom prst="rect">
            <a:avLst/>
          </a:prstGeom>
          <a:noFill/>
          <a:effectLst>
            <a:glow rad="228600">
              <a:schemeClr val="accent5">
                <a:satMod val="175000"/>
                <a:alpha val="40000"/>
              </a:schemeClr>
            </a:glow>
          </a:effectLst>
        </p:spPr>
      </p:pic>
    </p:spTree>
  </p:cSld>
  <p:clrMapOvr>
    <a:masterClrMapping/>
  </p:clrMapOvr>
  <p:transition advTm="4886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dirty="0" smtClean="0"/>
              <a:t>Topics: Part 1</a:t>
            </a:r>
            <a:endParaRPr lang="en-US" dirty="0"/>
          </a:p>
        </p:txBody>
      </p:sp>
      <p:sp>
        <p:nvSpPr>
          <p:cNvPr id="906243" name="Rectangle 3"/>
          <p:cNvSpPr>
            <a:spLocks noGrp="1" noChangeArrowheads="1"/>
          </p:cNvSpPr>
          <p:nvPr>
            <p:ph type="body" idx="1"/>
          </p:nvPr>
        </p:nvSpPr>
        <p:spPr>
          <a:xfrm>
            <a:off x="990600" y="1676400"/>
            <a:ext cx="4800600" cy="4648200"/>
          </a:xfrm>
        </p:spPr>
        <p:txBody>
          <a:bodyPr/>
          <a:lstStyle/>
          <a:p>
            <a:r>
              <a:rPr lang="en-US" dirty="0"/>
              <a:t>Why study DBMS?</a:t>
            </a:r>
          </a:p>
          <a:p>
            <a:r>
              <a:rPr lang="en-US" dirty="0" smtClean="0"/>
              <a:t>Historical Overview</a:t>
            </a:r>
          </a:p>
          <a:p>
            <a:r>
              <a:rPr lang="en-US" dirty="0" smtClean="0"/>
              <a:t>DBMS Basics</a:t>
            </a:r>
            <a:endParaRPr lang="en-US" dirty="0"/>
          </a:p>
          <a:p>
            <a:r>
              <a:rPr lang="en-US" dirty="0" smtClean="0"/>
              <a:t>Relational DB Theory</a:t>
            </a:r>
          </a:p>
          <a:p>
            <a:r>
              <a:rPr lang="en-US" dirty="0" smtClean="0"/>
              <a:t>Fundamental Issues in DB Applications</a:t>
            </a:r>
          </a:p>
          <a:p>
            <a:endParaRPr lang="en-US" dirty="0" smtClean="0"/>
          </a:p>
        </p:txBody>
      </p:sp>
      <p:grpSp>
        <p:nvGrpSpPr>
          <p:cNvPr id="10" name="Group 9"/>
          <p:cNvGrpSpPr/>
          <p:nvPr/>
        </p:nvGrpSpPr>
        <p:grpSpPr>
          <a:xfrm>
            <a:off x="5791200" y="838200"/>
            <a:ext cx="3048000" cy="5019020"/>
            <a:chOff x="5791200" y="838200"/>
            <a:chExt cx="3048000" cy="5019020"/>
          </a:xfrm>
        </p:grpSpPr>
        <p:pic>
          <p:nvPicPr>
            <p:cNvPr id="7" name="Picture 2"/>
            <p:cNvPicPr>
              <a:picLocks noChangeAspect="1" noChangeArrowheads="1"/>
            </p:cNvPicPr>
            <p:nvPr/>
          </p:nvPicPr>
          <p:blipFill>
            <a:blip r:embed="rId3"/>
            <a:srcRect/>
            <a:stretch>
              <a:fillRect/>
            </a:stretch>
          </p:blipFill>
          <p:spPr bwMode="auto">
            <a:xfrm>
              <a:off x="5791200" y="838200"/>
              <a:ext cx="3048000" cy="451171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154466" y="5334000"/>
              <a:ext cx="2321469" cy="523220"/>
            </a:xfrm>
            <a:prstGeom prst="rect">
              <a:avLst/>
            </a:prstGeom>
            <a:noFill/>
          </p:spPr>
          <p:txBody>
            <a:bodyPr wrap="none" rtlCol="0">
              <a:spAutoFit/>
            </a:bodyPr>
            <a:lstStyle/>
            <a:p>
              <a:pPr algn="ctr"/>
              <a:r>
                <a:rPr lang="en-US" sz="1400" dirty="0" smtClean="0"/>
                <a:t>AMAZON:</a:t>
              </a:r>
            </a:p>
            <a:p>
              <a:pPr algn="ctr"/>
              <a:r>
                <a:rPr lang="en-US" sz="1400" dirty="0" smtClean="0">
                  <a:hlinkClick r:id="rId4"/>
                </a:rPr>
                <a:t>http://tinyurl.com/ahmjty</a:t>
              </a:r>
              <a:r>
                <a:rPr lang="en-US" sz="1400" dirty="0" smtClean="0"/>
                <a:t> </a:t>
              </a:r>
              <a:endParaRPr lang="en-US" sz="1400" dirty="0"/>
            </a:p>
          </p:txBody>
        </p:sp>
      </p:grpSp>
    </p:spTree>
  </p:cSld>
  <p:clrMapOvr>
    <a:masterClrMapping/>
  </p:clrMapOvr>
  <p:transition advTm="2778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US" dirty="0"/>
              <a:t>Referential Integrity</a:t>
            </a:r>
          </a:p>
        </p:txBody>
      </p:sp>
      <p:sp>
        <p:nvSpPr>
          <p:cNvPr id="1069059" name="Rectangle 3"/>
          <p:cNvSpPr>
            <a:spLocks noGrp="1" noChangeArrowheads="1"/>
          </p:cNvSpPr>
          <p:nvPr>
            <p:ph type="body" idx="1"/>
          </p:nvPr>
        </p:nvSpPr>
        <p:spPr>
          <a:xfrm>
            <a:off x="609600" y="1219200"/>
            <a:ext cx="8229600" cy="5105400"/>
          </a:xfrm>
        </p:spPr>
        <p:txBody>
          <a:bodyPr/>
          <a:lstStyle/>
          <a:p>
            <a:pPr>
              <a:lnSpc>
                <a:spcPct val="80000"/>
              </a:lnSpc>
            </a:pPr>
            <a:r>
              <a:rPr lang="en-US" sz="2300" dirty="0"/>
              <a:t>A DB </a:t>
            </a:r>
            <a:r>
              <a:rPr lang="en-US" sz="2300" dirty="0" smtClean="0"/>
              <a:t>handles </a:t>
            </a:r>
            <a:r>
              <a:rPr lang="en-US" sz="2300" dirty="0"/>
              <a:t>information about </a:t>
            </a:r>
            <a:r>
              <a:rPr lang="en-US" sz="2300" dirty="0" smtClean="0"/>
              <a:t/>
            </a:r>
            <a:br>
              <a:rPr lang="en-US" sz="2300" dirty="0" smtClean="0"/>
            </a:br>
            <a:r>
              <a:rPr lang="en-US" sz="2300" dirty="0" smtClean="0"/>
              <a:t>library </a:t>
            </a:r>
            <a:r>
              <a:rPr lang="en-US" sz="2300" dirty="0"/>
              <a:t>books </a:t>
            </a:r>
            <a:endParaRPr lang="en-US" sz="2300" dirty="0" smtClean="0"/>
          </a:p>
          <a:p>
            <a:pPr lvl="1">
              <a:lnSpc>
                <a:spcPct val="80000"/>
              </a:lnSpc>
            </a:pPr>
            <a:r>
              <a:rPr lang="en-US" sz="2300" dirty="0" smtClean="0"/>
              <a:t>Includes relation </a:t>
            </a:r>
            <a:r>
              <a:rPr lang="en-US" sz="2300" dirty="0"/>
              <a:t>between </a:t>
            </a:r>
            <a:r>
              <a:rPr lang="en-US" sz="2300" dirty="0" smtClean="0"/>
              <a:t/>
            </a:r>
            <a:br>
              <a:rPr lang="en-US" sz="2300" dirty="0" smtClean="0"/>
            </a:br>
            <a:r>
              <a:rPr lang="en-US" sz="2300" dirty="0" smtClean="0"/>
              <a:t>many </a:t>
            </a:r>
            <a:r>
              <a:rPr lang="en-US" sz="2300" dirty="0"/>
              <a:t>books and specific </a:t>
            </a:r>
            <a:r>
              <a:rPr lang="en-US" sz="2300" dirty="0" smtClean="0"/>
              <a:t/>
            </a:r>
            <a:br>
              <a:rPr lang="en-US" sz="2300" dirty="0" smtClean="0"/>
            </a:br>
            <a:r>
              <a:rPr lang="en-US" sz="2300" dirty="0" smtClean="0"/>
              <a:t>publishers</a:t>
            </a:r>
            <a:r>
              <a:rPr lang="en-US" sz="2300" dirty="0"/>
              <a:t>.  </a:t>
            </a:r>
            <a:endParaRPr lang="en-US" sz="2300" dirty="0" smtClean="0"/>
          </a:p>
          <a:p>
            <a:pPr lvl="1">
              <a:lnSpc>
                <a:spcPct val="80000"/>
              </a:lnSpc>
            </a:pPr>
            <a:r>
              <a:rPr lang="en-US" sz="2300" dirty="0" smtClean="0"/>
              <a:t>One </a:t>
            </a:r>
            <a:r>
              <a:rPr lang="en-US" sz="2300" dirty="0"/>
              <a:t>publisher may be related to </a:t>
            </a:r>
            <a:r>
              <a:rPr lang="en-US" sz="2300" dirty="0" smtClean="0"/>
              <a:t/>
            </a:r>
            <a:br>
              <a:rPr lang="en-US" sz="2300" dirty="0" smtClean="0"/>
            </a:br>
            <a:r>
              <a:rPr lang="en-US" sz="2300" dirty="0" smtClean="0"/>
              <a:t>many </a:t>
            </a:r>
            <a:r>
              <a:rPr lang="en-US" sz="2300" dirty="0"/>
              <a:t>books but each book has only one publisher.</a:t>
            </a:r>
          </a:p>
          <a:p>
            <a:pPr>
              <a:lnSpc>
                <a:spcPct val="80000"/>
              </a:lnSpc>
            </a:pPr>
            <a:r>
              <a:rPr lang="en-US" sz="2300" dirty="0"/>
              <a:t>What problems will occur if the record for the last book from a publisher is deleted?  Should this delete publisher information?</a:t>
            </a:r>
          </a:p>
          <a:p>
            <a:pPr>
              <a:lnSpc>
                <a:spcPct val="80000"/>
              </a:lnSpc>
            </a:pPr>
            <a:r>
              <a:rPr lang="en-US" sz="2300" dirty="0"/>
              <a:t>Should it be possible to delete the record for a publisher even though there are many books left from that publisher?</a:t>
            </a:r>
          </a:p>
          <a:p>
            <a:pPr>
              <a:lnSpc>
                <a:spcPct val="80000"/>
              </a:lnSpc>
            </a:pPr>
            <a:r>
              <a:rPr lang="en-US" sz="2300" dirty="0"/>
              <a:t>These rules are described as </a:t>
            </a:r>
            <a:r>
              <a:rPr lang="en-US" sz="2300" i="1" dirty="0"/>
              <a:t>referential integrity constraints</a:t>
            </a:r>
            <a:r>
              <a:rPr lang="en-US" sz="2300" dirty="0"/>
              <a:t> or </a:t>
            </a:r>
            <a:r>
              <a:rPr lang="en-US" sz="2300" i="1" dirty="0"/>
              <a:t>inter-relation </a:t>
            </a:r>
            <a:r>
              <a:rPr lang="en-US" sz="2300" i="1" dirty="0" smtClean="0"/>
              <a:t>constraints</a:t>
            </a:r>
          </a:p>
        </p:txBody>
      </p:sp>
      <p:pic>
        <p:nvPicPr>
          <p:cNvPr id="22530" name="Picture 2" descr="C:\Program Files\Microsoft Office\Media\CntCD1\ClipArt5\j0280412.wmf"/>
          <p:cNvPicPr>
            <a:picLocks noChangeAspect="1" noChangeArrowheads="1"/>
          </p:cNvPicPr>
          <p:nvPr/>
        </p:nvPicPr>
        <p:blipFill>
          <a:blip r:embed="rId3"/>
          <a:srcRect/>
          <a:stretch>
            <a:fillRect/>
          </a:stretch>
        </p:blipFill>
        <p:spPr bwMode="auto">
          <a:xfrm>
            <a:off x="5791200" y="533400"/>
            <a:ext cx="3042939" cy="2667000"/>
          </a:xfrm>
          <a:prstGeom prst="rect">
            <a:avLst/>
          </a:prstGeom>
          <a:noFill/>
          <a:effectLst>
            <a:glow rad="228600">
              <a:schemeClr val="accent5">
                <a:satMod val="175000"/>
                <a:alpha val="40000"/>
              </a:schemeClr>
            </a:glow>
          </a:effectLst>
        </p:spPr>
      </p:pic>
    </p:spTree>
  </p:cSld>
  <p:clrMapOvr>
    <a:masterClrMapping/>
  </p:clrMapOvr>
  <p:transition advTm="12788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Theory</a:t>
            </a:r>
            <a:r>
              <a:rPr lang="en-US" baseline="0" dirty="0" smtClean="0"/>
              <a:t> (1)</a:t>
            </a:r>
            <a:endParaRPr lang="en-US" dirty="0"/>
          </a:p>
        </p:txBody>
      </p:sp>
      <p:sp>
        <p:nvSpPr>
          <p:cNvPr id="3" name="Content Placeholder 2"/>
          <p:cNvSpPr>
            <a:spLocks noGrp="1"/>
          </p:cNvSpPr>
          <p:nvPr>
            <p:ph idx="1"/>
          </p:nvPr>
        </p:nvSpPr>
        <p:spPr>
          <a:xfrm>
            <a:off x="990600" y="1371600"/>
            <a:ext cx="7162800" cy="2743200"/>
          </a:xfrm>
        </p:spPr>
        <p:txBody>
          <a:bodyPr/>
          <a:lstStyle/>
          <a:p>
            <a:r>
              <a:rPr lang="en-US" dirty="0" smtClean="0"/>
              <a:t>Essential concept of normalization is that we must minimize mixing </a:t>
            </a:r>
            <a:r>
              <a:rPr lang="en-US" i="1" dirty="0" smtClean="0"/>
              <a:t>themes</a:t>
            </a:r>
          </a:p>
          <a:p>
            <a:r>
              <a:rPr lang="en-US" dirty="0" smtClean="0"/>
              <a:t>Information uniquely defined about an </a:t>
            </a:r>
            <a:r>
              <a:rPr lang="en-US" i="1" dirty="0" smtClean="0"/>
              <a:t>entity</a:t>
            </a:r>
            <a:r>
              <a:rPr lang="en-US" dirty="0" smtClean="0"/>
              <a:t> gets stored in one relation (table)</a:t>
            </a:r>
          </a:p>
          <a:p>
            <a:r>
              <a:rPr lang="en-US" dirty="0" smtClean="0"/>
              <a:t>Information about relations between entities gets stored in a </a:t>
            </a:r>
            <a:r>
              <a:rPr lang="en-US" i="1" dirty="0" smtClean="0"/>
              <a:t>relationship table</a:t>
            </a:r>
            <a:endParaRPr lang="en-US" i="1" dirty="0"/>
          </a:p>
        </p:txBody>
      </p:sp>
      <p:grpSp>
        <p:nvGrpSpPr>
          <p:cNvPr id="25" name="Group 24"/>
          <p:cNvGrpSpPr/>
          <p:nvPr/>
        </p:nvGrpSpPr>
        <p:grpSpPr>
          <a:xfrm>
            <a:off x="381000" y="4191000"/>
            <a:ext cx="8763000" cy="2667000"/>
            <a:chOff x="381000" y="4191000"/>
            <a:chExt cx="8763000" cy="2667000"/>
          </a:xfrm>
        </p:grpSpPr>
        <p:sp>
          <p:nvSpPr>
            <p:cNvPr id="4" name="TextBox 3"/>
            <p:cNvSpPr txBox="1"/>
            <p:nvPr/>
          </p:nvSpPr>
          <p:spPr>
            <a:xfrm>
              <a:off x="381000" y="4191000"/>
              <a:ext cx="37338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i="1" dirty="0" smtClean="0"/>
                <a:t>Doctor</a:t>
              </a:r>
            </a:p>
            <a:p>
              <a:pPr algn="ctr"/>
              <a:r>
                <a:rPr lang="en-US" dirty="0" smtClean="0"/>
                <a:t>D_ID, </a:t>
              </a:r>
              <a:r>
                <a:rPr lang="en-US" dirty="0" err="1" smtClean="0"/>
                <a:t>D_Name</a:t>
              </a:r>
              <a:r>
                <a:rPr lang="en-US" dirty="0" smtClean="0"/>
                <a:t>, </a:t>
              </a:r>
              <a:r>
                <a:rPr lang="en-US" dirty="0" err="1" smtClean="0"/>
                <a:t>D_info</a:t>
              </a:r>
              <a:r>
                <a:rPr lang="en-US" dirty="0" smtClean="0"/>
                <a:t>…</a:t>
              </a:r>
              <a:endParaRPr lang="en-US" dirty="0"/>
            </a:p>
          </p:txBody>
        </p:sp>
        <p:sp>
          <p:nvSpPr>
            <p:cNvPr id="5" name="TextBox 4"/>
            <p:cNvSpPr txBox="1"/>
            <p:nvPr/>
          </p:nvSpPr>
          <p:spPr>
            <a:xfrm>
              <a:off x="4953000" y="4191000"/>
              <a:ext cx="37338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i="1" dirty="0" smtClean="0"/>
                <a:t>Patient</a:t>
              </a:r>
            </a:p>
            <a:p>
              <a:pPr algn="ctr"/>
              <a:r>
                <a:rPr lang="en-US" dirty="0" smtClean="0"/>
                <a:t>P_ID, </a:t>
              </a:r>
              <a:r>
                <a:rPr lang="en-US" dirty="0" err="1" smtClean="0"/>
                <a:t>P_Name</a:t>
              </a:r>
              <a:r>
                <a:rPr lang="en-US" dirty="0" smtClean="0"/>
                <a:t>, </a:t>
              </a:r>
              <a:r>
                <a:rPr lang="en-US" dirty="0" err="1" smtClean="0"/>
                <a:t>P_info</a:t>
              </a:r>
              <a:r>
                <a:rPr lang="en-US" dirty="0" smtClean="0"/>
                <a:t>…</a:t>
              </a:r>
              <a:endParaRPr lang="en-US" dirty="0"/>
            </a:p>
          </p:txBody>
        </p:sp>
        <p:sp>
          <p:nvSpPr>
            <p:cNvPr id="6" name="TextBox 5"/>
            <p:cNvSpPr txBox="1"/>
            <p:nvPr/>
          </p:nvSpPr>
          <p:spPr>
            <a:xfrm>
              <a:off x="1257300" y="5181600"/>
              <a:ext cx="6629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i="1" dirty="0" smtClean="0"/>
                <a:t>Appointment</a:t>
              </a:r>
            </a:p>
            <a:p>
              <a:pPr algn="ctr"/>
              <a:r>
                <a:rPr lang="en-US" dirty="0" smtClean="0"/>
                <a:t>D_ID, P_ID, Date, </a:t>
              </a:r>
              <a:r>
                <a:rPr lang="en-US" dirty="0" err="1" smtClean="0"/>
                <a:t>T_Start</a:t>
              </a:r>
              <a:r>
                <a:rPr lang="en-US" dirty="0" smtClean="0"/>
                <a:t>, </a:t>
              </a:r>
              <a:r>
                <a:rPr lang="en-US" dirty="0" err="1" smtClean="0"/>
                <a:t>T_End</a:t>
              </a:r>
              <a:r>
                <a:rPr lang="en-US" dirty="0" smtClean="0"/>
                <a:t>, </a:t>
              </a:r>
              <a:r>
                <a:rPr lang="en-US" dirty="0" err="1" smtClean="0">
                  <a:solidFill>
                    <a:schemeClr val="tx2">
                      <a:lumMod val="60000"/>
                      <a:lumOff val="40000"/>
                    </a:schemeClr>
                  </a:solidFill>
                </a:rPr>
                <a:t>Ins_ID</a:t>
              </a:r>
              <a:r>
                <a:rPr lang="en-US" dirty="0" smtClean="0"/>
                <a:t>, Notes….</a:t>
              </a:r>
              <a:endParaRPr lang="en-US" dirty="0"/>
            </a:p>
          </p:txBody>
        </p:sp>
        <p:cxnSp>
          <p:nvCxnSpPr>
            <p:cNvPr id="8" name="Straight Arrow Connector 7"/>
            <p:cNvCxnSpPr/>
            <p:nvPr/>
          </p:nvCxnSpPr>
          <p:spPr bwMode="auto">
            <a:xfrm>
              <a:off x="1143000" y="4953000"/>
              <a:ext cx="609600" cy="457200"/>
            </a:xfrm>
            <a:prstGeom prst="straightConnector1">
              <a:avLst/>
            </a:prstGeom>
            <a:solidFill>
              <a:schemeClr val="accent2"/>
            </a:solidFill>
            <a:ln w="57150" cap="flat" cmpd="sng" algn="ctr">
              <a:solidFill>
                <a:srgbClr val="00B050"/>
              </a:solidFill>
              <a:prstDash val="solid"/>
              <a:round/>
              <a:headEnd type="none" w="sm" len="sm"/>
              <a:tailEnd type="arrow"/>
            </a:ln>
            <a:effectLst/>
          </p:spPr>
        </p:cxnSp>
        <p:cxnSp>
          <p:nvCxnSpPr>
            <p:cNvPr id="13" name="Straight Arrow Connector 12"/>
            <p:cNvCxnSpPr/>
            <p:nvPr/>
          </p:nvCxnSpPr>
          <p:spPr bwMode="auto">
            <a:xfrm rot="10800000" flipV="1">
              <a:off x="2514600" y="4953000"/>
              <a:ext cx="3048000" cy="457200"/>
            </a:xfrm>
            <a:prstGeom prst="straightConnector1">
              <a:avLst/>
            </a:prstGeom>
            <a:solidFill>
              <a:schemeClr val="accent2"/>
            </a:solidFill>
            <a:ln w="57150" cap="flat" cmpd="sng" algn="ctr">
              <a:solidFill>
                <a:srgbClr val="00B050"/>
              </a:solidFill>
              <a:prstDash val="solid"/>
              <a:round/>
              <a:headEnd type="none" w="sm" len="sm"/>
              <a:tailEnd type="arrow"/>
            </a:ln>
            <a:effectLst/>
          </p:spPr>
        </p:cxnSp>
        <p:cxnSp>
          <p:nvCxnSpPr>
            <p:cNvPr id="15" name="Straight Arrow Connector 14"/>
            <p:cNvCxnSpPr/>
            <p:nvPr/>
          </p:nvCxnSpPr>
          <p:spPr bwMode="auto">
            <a:xfrm rot="10800000">
              <a:off x="6019800" y="5867400"/>
              <a:ext cx="3124200" cy="990600"/>
            </a:xfrm>
            <a:prstGeom prst="straightConnector1">
              <a:avLst/>
            </a:prstGeom>
            <a:solidFill>
              <a:schemeClr val="accent2"/>
            </a:solidFill>
            <a:ln w="57150" cap="flat" cmpd="sng" algn="ctr">
              <a:solidFill>
                <a:srgbClr val="00B050"/>
              </a:solidFill>
              <a:prstDash val="solid"/>
              <a:round/>
              <a:headEnd type="none" w="sm" len="sm"/>
              <a:tailEnd type="arrow"/>
            </a:ln>
            <a:effectLst/>
          </p:spPr>
        </p:cxnSp>
      </p:grpSp>
    </p:spTree>
  </p:cSld>
  <p:clrMapOvr>
    <a:masterClrMapping/>
  </p:clrMapOvr>
  <p:transition advTm="30498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r>
              <a:rPr lang="en-US" baseline="0" dirty="0" smtClean="0"/>
              <a:t> Theory (2)</a:t>
            </a:r>
            <a:endParaRPr lang="en-US" dirty="0"/>
          </a:p>
        </p:txBody>
      </p:sp>
      <p:sp>
        <p:nvSpPr>
          <p:cNvPr id="3" name="Content Placeholder 2"/>
          <p:cNvSpPr>
            <a:spLocks noGrp="1"/>
          </p:cNvSpPr>
          <p:nvPr>
            <p:ph idx="1"/>
          </p:nvPr>
        </p:nvSpPr>
        <p:spPr>
          <a:xfrm>
            <a:off x="762000" y="1066800"/>
            <a:ext cx="7162800" cy="762000"/>
          </a:xfrm>
        </p:spPr>
        <p:txBody>
          <a:bodyPr/>
          <a:lstStyle/>
          <a:p>
            <a:r>
              <a:rPr lang="en-US" dirty="0" smtClean="0"/>
              <a:t>Formal definitions of increasingly stringent restrictions on relations</a:t>
            </a:r>
          </a:p>
        </p:txBody>
      </p:sp>
      <p:pic>
        <p:nvPicPr>
          <p:cNvPr id="2050" name="Picture 2"/>
          <p:cNvPicPr>
            <a:picLocks noChangeAspect="1" noChangeArrowheads="1"/>
          </p:cNvPicPr>
          <p:nvPr/>
        </p:nvPicPr>
        <p:blipFill>
          <a:blip r:embed="rId3"/>
          <a:srcRect/>
          <a:stretch>
            <a:fillRect/>
          </a:stretch>
        </p:blipFill>
        <p:spPr bwMode="auto">
          <a:xfrm>
            <a:off x="1312843" y="1820325"/>
            <a:ext cx="6518314" cy="5037675"/>
          </a:xfrm>
          <a:prstGeom prst="rect">
            <a:avLst/>
          </a:prstGeom>
          <a:noFill/>
          <a:ln w="9525">
            <a:noFill/>
            <a:miter lim="800000"/>
            <a:headEnd/>
            <a:tailEnd/>
          </a:ln>
          <a:effectLst/>
        </p:spPr>
      </p:pic>
    </p:spTree>
  </p:cSld>
  <p:clrMapOvr>
    <a:masterClrMapping/>
  </p:clrMapOvr>
  <p:transition advTm="2258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a:t>Historical </a:t>
            </a:r>
            <a:r>
              <a:rPr lang="en-US" dirty="0" smtClean="0"/>
              <a:t>Overview (3)</a:t>
            </a:r>
            <a:endParaRPr lang="en-US" dirty="0"/>
          </a:p>
        </p:txBody>
      </p:sp>
      <p:sp>
        <p:nvSpPr>
          <p:cNvPr id="1001475" name="Rectangle 3"/>
          <p:cNvSpPr>
            <a:spLocks noGrp="1" noChangeArrowheads="1"/>
          </p:cNvSpPr>
          <p:nvPr>
            <p:ph type="body" idx="1"/>
          </p:nvPr>
        </p:nvSpPr>
        <p:spPr>
          <a:xfrm>
            <a:off x="990600" y="1219200"/>
            <a:ext cx="7391400" cy="5181600"/>
          </a:xfrm>
        </p:spPr>
        <p:txBody>
          <a:bodyPr/>
          <a:lstStyle/>
          <a:p>
            <a:pPr rtl="0" eaLnBrk="0" fontAlgn="base" hangingPunct="0"/>
            <a:r>
              <a:rPr lang="en-US" b="1" dirty="0" smtClean="0">
                <a:solidFill>
                  <a:schemeClr val="tx1"/>
                </a:solidFill>
                <a:latin typeface="+mn-lt"/>
                <a:ea typeface="+mn-ea"/>
                <a:cs typeface="+mn-cs"/>
              </a:rPr>
              <a:t>1980s:  Microcomputers:  dBase II</a:t>
            </a:r>
            <a:endParaRPr lang="en-US" dirty="0" smtClean="0"/>
          </a:p>
          <a:p>
            <a:pPr lvl="1" rtl="0" eaLnBrk="0" fontAlgn="base" hangingPunct="0"/>
            <a:r>
              <a:rPr lang="en-US" b="1" dirty="0" smtClean="0">
                <a:solidFill>
                  <a:schemeClr val="tx1"/>
                </a:solidFill>
                <a:latin typeface="+mn-lt"/>
                <a:ea typeface="+mn-ea"/>
                <a:cs typeface="+mn-cs"/>
              </a:rPr>
              <a:t>Not DBMS</a:t>
            </a:r>
            <a:endParaRPr lang="en-US" dirty="0" smtClean="0"/>
          </a:p>
          <a:p>
            <a:pPr lvl="1" rtl="0" eaLnBrk="0" fontAlgn="base" hangingPunct="0"/>
            <a:r>
              <a:rPr lang="en-US" dirty="0" smtClean="0">
                <a:ea typeface="+mn-ea"/>
                <a:cs typeface="+mn-cs"/>
              </a:rPr>
              <a:t>N</a:t>
            </a:r>
            <a:r>
              <a:rPr lang="en-US" b="1" dirty="0" smtClean="0">
                <a:solidFill>
                  <a:schemeClr val="tx1"/>
                </a:solidFill>
                <a:latin typeface="+mn-lt"/>
                <a:ea typeface="+mn-ea"/>
                <a:cs typeface="+mn-cs"/>
              </a:rPr>
              <a:t>ot relational</a:t>
            </a:r>
            <a:endParaRPr lang="en-US" dirty="0" smtClean="0"/>
          </a:p>
          <a:p>
            <a:pPr lvl="1" rtl="0" eaLnBrk="0" fontAlgn="base" hangingPunct="0"/>
            <a:r>
              <a:rPr lang="en-US" dirty="0" smtClean="0">
                <a:ea typeface="+mn-ea"/>
                <a:cs typeface="+mn-cs"/>
              </a:rPr>
              <a:t>B</a:t>
            </a:r>
            <a:r>
              <a:rPr lang="en-US" b="1" dirty="0" smtClean="0">
                <a:solidFill>
                  <a:schemeClr val="tx1"/>
                </a:solidFill>
                <a:latin typeface="+mn-lt"/>
                <a:ea typeface="+mn-ea"/>
                <a:cs typeface="+mn-cs"/>
              </a:rPr>
              <a:t>ut interfaces improved</a:t>
            </a:r>
            <a:endParaRPr lang="en-US" dirty="0" smtClean="0"/>
          </a:p>
          <a:p>
            <a:pPr lvl="1" rtl="0" eaLnBrk="0" fontAlgn="base" hangingPunct="0"/>
            <a:r>
              <a:rPr lang="en-US" dirty="0" smtClean="0">
                <a:ea typeface="+mn-ea"/>
                <a:cs typeface="+mn-cs"/>
              </a:rPr>
              <a:t>M</a:t>
            </a:r>
            <a:r>
              <a:rPr lang="en-US" b="1" dirty="0" smtClean="0">
                <a:solidFill>
                  <a:schemeClr val="tx1"/>
                </a:solidFill>
                <a:latin typeface="+mn-lt"/>
                <a:ea typeface="+mn-ea"/>
                <a:cs typeface="+mn-cs"/>
              </a:rPr>
              <a:t>ainframe products </a:t>
            </a:r>
            <a:r>
              <a:rPr lang="en-US" b="1" i="1" dirty="0" smtClean="0">
                <a:solidFill>
                  <a:schemeClr val="tx1"/>
                </a:solidFill>
                <a:latin typeface="+mn-lt"/>
                <a:ea typeface="+mn-ea"/>
                <a:cs typeface="+mn-cs"/>
              </a:rPr>
              <a:t>ported</a:t>
            </a:r>
            <a:r>
              <a:rPr lang="en-US" b="1" dirty="0" smtClean="0">
                <a:solidFill>
                  <a:schemeClr val="tx1"/>
                </a:solidFill>
                <a:latin typeface="+mn-lt"/>
                <a:ea typeface="+mn-ea"/>
                <a:cs typeface="+mn-cs"/>
              </a:rPr>
              <a:t> to PCs</a:t>
            </a:r>
          </a:p>
          <a:p>
            <a:pPr rtl="0" eaLnBrk="0" fontAlgn="base" hangingPunct="0"/>
            <a:r>
              <a:rPr lang="en-US" b="1" dirty="0" smtClean="0">
                <a:solidFill>
                  <a:schemeClr val="tx1"/>
                </a:solidFill>
                <a:latin typeface="+mn-lt"/>
                <a:ea typeface="+mn-ea"/>
                <a:cs typeface="+mn-cs"/>
              </a:rPr>
              <a:t>Mid-1980s:  client-server architecture</a:t>
            </a:r>
            <a:endParaRPr lang="en-US" dirty="0" smtClean="0"/>
          </a:p>
          <a:p>
            <a:pPr lvl="1" rtl="0" eaLnBrk="0" fontAlgn="base" hangingPunct="0"/>
            <a:r>
              <a:rPr lang="en-US" b="1" dirty="0" smtClean="0">
                <a:solidFill>
                  <a:schemeClr val="tx1"/>
                </a:solidFill>
                <a:latin typeface="+mn-lt"/>
                <a:ea typeface="+mn-ea"/>
                <a:cs typeface="+mn-cs"/>
              </a:rPr>
              <a:t>Link inexpensive computers in networks (LANs)</a:t>
            </a:r>
            <a:endParaRPr lang="en-US" dirty="0" smtClean="0"/>
          </a:p>
          <a:p>
            <a:pPr lvl="1" rtl="0" eaLnBrk="0" fontAlgn="base" hangingPunct="0"/>
            <a:r>
              <a:rPr lang="en-US" b="1" dirty="0" smtClean="0">
                <a:solidFill>
                  <a:schemeClr val="tx1"/>
                </a:solidFill>
                <a:latin typeface="+mn-lt"/>
                <a:ea typeface="+mn-ea"/>
                <a:cs typeface="+mn-cs"/>
              </a:rPr>
              <a:t>Store data on </a:t>
            </a:r>
            <a:r>
              <a:rPr lang="en-US" b="1" i="1" dirty="0" smtClean="0">
                <a:solidFill>
                  <a:schemeClr val="tx1"/>
                </a:solidFill>
                <a:latin typeface="+mn-lt"/>
                <a:ea typeface="+mn-ea"/>
                <a:cs typeface="+mn-cs"/>
              </a:rPr>
              <a:t>servers</a:t>
            </a:r>
            <a:endParaRPr lang="en-US" dirty="0" smtClean="0"/>
          </a:p>
          <a:p>
            <a:pPr lvl="1" rtl="0" eaLnBrk="0" fontAlgn="base" hangingPunct="0"/>
            <a:r>
              <a:rPr lang="en-US" b="1" dirty="0" smtClean="0">
                <a:solidFill>
                  <a:schemeClr val="tx1"/>
                </a:solidFill>
                <a:latin typeface="+mn-lt"/>
                <a:ea typeface="+mn-ea"/>
                <a:cs typeface="+mn-cs"/>
              </a:rPr>
              <a:t>Run </a:t>
            </a:r>
            <a:r>
              <a:rPr lang="en-US" b="1" i="1" dirty="0" smtClean="0">
                <a:solidFill>
                  <a:schemeClr val="tx1"/>
                </a:solidFill>
                <a:latin typeface="+mn-lt"/>
                <a:ea typeface="+mn-ea"/>
                <a:cs typeface="+mn-cs"/>
              </a:rPr>
              <a:t>client </a:t>
            </a:r>
            <a:r>
              <a:rPr lang="en-US" b="1" dirty="0" smtClean="0">
                <a:solidFill>
                  <a:schemeClr val="tx1"/>
                </a:solidFill>
                <a:latin typeface="+mn-lt"/>
                <a:ea typeface="+mn-ea"/>
                <a:cs typeface="+mn-cs"/>
              </a:rPr>
              <a:t>programs on workstations</a:t>
            </a:r>
            <a:r>
              <a:rPr lang="en-US" b="1" i="1" dirty="0" smtClean="0">
                <a:solidFill>
                  <a:schemeClr val="tx1"/>
                </a:solidFill>
                <a:latin typeface="+mn-lt"/>
                <a:ea typeface="+mn-ea"/>
                <a:cs typeface="+mn-cs"/>
              </a:rPr>
              <a:t> </a:t>
            </a:r>
            <a:r>
              <a:rPr lang="en-US" b="1" dirty="0" smtClean="0">
                <a:solidFill>
                  <a:schemeClr val="tx1"/>
                </a:solidFill>
                <a:latin typeface="+mn-lt"/>
                <a:ea typeface="+mn-ea"/>
                <a:cs typeface="+mn-cs"/>
              </a:rPr>
              <a:t>for user interface, some computations, reports</a:t>
            </a:r>
          </a:p>
          <a:p>
            <a:pPr lvl="1" rtl="0" eaLnBrk="0" fontAlgn="base" hangingPunct="0"/>
            <a:r>
              <a:rPr lang="en-US" dirty="0" smtClean="0">
                <a:ea typeface="+mn-ea"/>
                <a:cs typeface="+mn-cs"/>
              </a:rPr>
              <a:t>Eventually developed distributed databases</a:t>
            </a:r>
            <a:endParaRPr lang="en-US" b="1" dirty="0" smtClean="0">
              <a:solidFill>
                <a:schemeClr val="tx1"/>
              </a:solidFill>
              <a:latin typeface="+mn-lt"/>
              <a:ea typeface="+mn-ea"/>
              <a:cs typeface="+mn-cs"/>
            </a:endParaRPr>
          </a:p>
        </p:txBody>
      </p:sp>
      <p:pic>
        <p:nvPicPr>
          <p:cNvPr id="24578" name="Picture 2"/>
          <p:cNvPicPr>
            <a:picLocks noChangeAspect="1" noChangeArrowheads="1"/>
          </p:cNvPicPr>
          <p:nvPr/>
        </p:nvPicPr>
        <p:blipFill>
          <a:blip r:embed="rId3"/>
          <a:srcRect/>
          <a:stretch>
            <a:fillRect/>
          </a:stretch>
        </p:blipFill>
        <p:spPr bwMode="auto">
          <a:xfrm>
            <a:off x="6858000" y="1143000"/>
            <a:ext cx="2049760" cy="1927690"/>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advTm="6366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Overview (4)</a:t>
            </a:r>
            <a:endParaRPr lang="en-US" dirty="0"/>
          </a:p>
        </p:txBody>
      </p:sp>
      <p:sp>
        <p:nvSpPr>
          <p:cNvPr id="3" name="Content Placeholder 2"/>
          <p:cNvSpPr>
            <a:spLocks noGrp="1"/>
          </p:cNvSpPr>
          <p:nvPr>
            <p:ph idx="1"/>
          </p:nvPr>
        </p:nvSpPr>
        <p:spPr>
          <a:xfrm>
            <a:off x="571500" y="990600"/>
            <a:ext cx="8001000" cy="5257800"/>
          </a:xfrm>
        </p:spPr>
        <p:txBody>
          <a:bodyPr/>
          <a:lstStyle/>
          <a:p>
            <a:r>
              <a:rPr lang="en-US" sz="2200" dirty="0" smtClean="0"/>
              <a:t>1990s: Web-based systems</a:t>
            </a:r>
          </a:p>
          <a:p>
            <a:pPr lvl="1"/>
            <a:r>
              <a:rPr lang="en-US" sz="2200" dirty="0" smtClean="0"/>
              <a:t>Web exploded into use ~1993</a:t>
            </a:r>
          </a:p>
          <a:p>
            <a:pPr lvl="1"/>
            <a:r>
              <a:rPr lang="en-US" sz="2200" dirty="0" smtClean="0"/>
              <a:t>Common interface:  </a:t>
            </a:r>
            <a:r>
              <a:rPr lang="en-US" sz="2200" i="1" dirty="0" smtClean="0"/>
              <a:t>browser</a:t>
            </a:r>
          </a:p>
          <a:p>
            <a:pPr lvl="2"/>
            <a:r>
              <a:rPr lang="en-US" sz="2200" dirty="0" smtClean="0"/>
              <a:t>Client software reading </a:t>
            </a:r>
            <a:br>
              <a:rPr lang="en-US" sz="2200" dirty="0" smtClean="0"/>
            </a:br>
            <a:r>
              <a:rPr lang="en-US" sz="2200" dirty="0" smtClean="0"/>
              <a:t>standard formatting codes –</a:t>
            </a:r>
            <a:br>
              <a:rPr lang="en-US" sz="2200" dirty="0" smtClean="0"/>
            </a:br>
            <a:r>
              <a:rPr lang="en-US" sz="2200" dirty="0" smtClean="0"/>
              <a:t>HTML, XML, JAVA</a:t>
            </a:r>
          </a:p>
          <a:p>
            <a:pPr lvl="0"/>
            <a:r>
              <a:rPr lang="en-US" sz="2200" dirty="0" smtClean="0"/>
              <a:t>2000s: Web 2.0</a:t>
            </a:r>
          </a:p>
          <a:p>
            <a:pPr lvl="1"/>
            <a:r>
              <a:rPr lang="en-US" sz="2200" dirty="0" smtClean="0"/>
              <a:t>User input to Websites</a:t>
            </a:r>
          </a:p>
          <a:p>
            <a:pPr lvl="1"/>
            <a:r>
              <a:rPr lang="en-US" sz="2200" dirty="0" smtClean="0"/>
              <a:t>Databases generate Web sites</a:t>
            </a:r>
          </a:p>
          <a:p>
            <a:pPr lvl="1"/>
            <a:r>
              <a:rPr lang="en-US" sz="2200" dirty="0" smtClean="0"/>
              <a:t>Dynamic generation of HTML</a:t>
            </a:r>
          </a:p>
          <a:p>
            <a:pPr lvl="1"/>
            <a:r>
              <a:rPr lang="en-US" sz="2200" dirty="0" smtClean="0"/>
              <a:t>MySQL immensely popular open-source DBMS</a:t>
            </a:r>
          </a:p>
          <a:p>
            <a:r>
              <a:rPr lang="en-US" sz="2200" dirty="0" smtClean="0"/>
              <a:t>2010s: Cloud computing also implies distributed DBs</a:t>
            </a:r>
          </a:p>
          <a:p>
            <a:pPr lvl="1"/>
            <a:r>
              <a:rPr lang="en-US" sz="2200" dirty="0" smtClean="0"/>
              <a:t>Distributed computing model</a:t>
            </a:r>
          </a:p>
          <a:p>
            <a:pPr lvl="1"/>
            <a:r>
              <a:rPr lang="en-US" sz="2200" dirty="0" smtClean="0"/>
              <a:t>Software as a Service (</a:t>
            </a:r>
            <a:r>
              <a:rPr lang="en-US" sz="2200" dirty="0" err="1" smtClean="0"/>
              <a:t>SaaS</a:t>
            </a:r>
            <a:r>
              <a:rPr lang="en-US" sz="2200" dirty="0" smtClean="0"/>
              <a:t>)</a:t>
            </a:r>
            <a:endParaRPr lang="en-US" sz="2200" dirty="0"/>
          </a:p>
        </p:txBody>
      </p:sp>
      <p:grpSp>
        <p:nvGrpSpPr>
          <p:cNvPr id="6" name="Group 5"/>
          <p:cNvGrpSpPr/>
          <p:nvPr/>
        </p:nvGrpSpPr>
        <p:grpSpPr>
          <a:xfrm>
            <a:off x="6172200" y="1295400"/>
            <a:ext cx="2755899" cy="3448110"/>
            <a:chOff x="6172200" y="1295400"/>
            <a:chExt cx="2755899" cy="3448110"/>
          </a:xfrm>
        </p:grpSpPr>
        <p:pic>
          <p:nvPicPr>
            <p:cNvPr id="25602" name="Picture 2"/>
            <p:cNvPicPr>
              <a:picLocks noChangeAspect="1" noChangeArrowheads="1"/>
            </p:cNvPicPr>
            <p:nvPr/>
          </p:nvPicPr>
          <p:blipFill>
            <a:blip r:embed="rId3"/>
            <a:srcRect l="3125" t="4365"/>
            <a:stretch>
              <a:fillRect/>
            </a:stretch>
          </p:blipFill>
          <p:spPr bwMode="auto">
            <a:xfrm>
              <a:off x="6172200" y="1295400"/>
              <a:ext cx="2755899" cy="3060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448630" y="4343400"/>
              <a:ext cx="2203039" cy="400110"/>
            </a:xfrm>
            <a:prstGeom prst="rect">
              <a:avLst/>
            </a:prstGeom>
            <a:noFill/>
          </p:spPr>
          <p:txBody>
            <a:bodyPr wrap="none" rtlCol="0">
              <a:spAutoFit/>
            </a:bodyPr>
            <a:lstStyle/>
            <a:p>
              <a:r>
                <a:rPr lang="en-US" dirty="0" smtClean="0">
                  <a:solidFill>
                    <a:srgbClr val="00B0F0"/>
                  </a:solidFill>
                </a:rPr>
                <a:t>Tim Berners-Lee</a:t>
              </a:r>
              <a:endParaRPr lang="en-US" dirty="0">
                <a:solidFill>
                  <a:srgbClr val="00B0F0"/>
                </a:solidFill>
              </a:endParaRPr>
            </a:p>
          </p:txBody>
        </p:sp>
      </p:grpSp>
    </p:spTree>
  </p:cSld>
  <p:clrMapOvr>
    <a:masterClrMapping/>
  </p:clrMapOvr>
  <p:transition advTm="1397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r>
              <a:rPr lang="en-US" dirty="0" smtClean="0"/>
              <a:t>Fundamental Issues in </a:t>
            </a:r>
            <a:br>
              <a:rPr lang="en-US" dirty="0" smtClean="0"/>
            </a:br>
            <a:r>
              <a:rPr lang="en-US" dirty="0" smtClean="0"/>
              <a:t>DB Applications</a:t>
            </a:r>
            <a:endParaRPr lang="en-US" dirty="0"/>
          </a:p>
        </p:txBody>
      </p:sp>
      <p:sp>
        <p:nvSpPr>
          <p:cNvPr id="1005571" name="Rectangle 3"/>
          <p:cNvSpPr>
            <a:spLocks noGrp="1" noChangeArrowheads="1"/>
          </p:cNvSpPr>
          <p:nvPr>
            <p:ph type="body" idx="1"/>
          </p:nvPr>
        </p:nvSpPr>
        <p:spPr>
          <a:xfrm>
            <a:off x="990600" y="1447800"/>
            <a:ext cx="7696200" cy="4876800"/>
          </a:xfrm>
        </p:spPr>
        <p:txBody>
          <a:bodyPr/>
          <a:lstStyle/>
          <a:p>
            <a:r>
              <a:rPr lang="en-US" dirty="0"/>
              <a:t>Ethical </a:t>
            </a:r>
            <a:r>
              <a:rPr lang="en-US" dirty="0" smtClean="0"/>
              <a:t>&amp; legal constraints </a:t>
            </a:r>
            <a:r>
              <a:rPr lang="en-US" dirty="0"/>
              <a:t>on </a:t>
            </a:r>
            <a:r>
              <a:rPr lang="en-US" dirty="0" smtClean="0"/>
              <a:t/>
            </a:r>
            <a:br>
              <a:rPr lang="en-US" dirty="0" smtClean="0"/>
            </a:br>
            <a:r>
              <a:rPr lang="en-US" dirty="0" smtClean="0"/>
              <a:t>data </a:t>
            </a:r>
            <a:r>
              <a:rPr lang="en-US" dirty="0"/>
              <a:t>gathering and </a:t>
            </a:r>
            <a:r>
              <a:rPr lang="en-US" dirty="0" smtClean="0"/>
              <a:t>usage</a:t>
            </a:r>
            <a:endParaRPr lang="en-US" dirty="0"/>
          </a:p>
          <a:p>
            <a:pPr lvl="1"/>
            <a:r>
              <a:rPr lang="en-US" dirty="0" smtClean="0"/>
              <a:t>What limits are there on data collection?</a:t>
            </a:r>
          </a:p>
          <a:p>
            <a:pPr lvl="1"/>
            <a:r>
              <a:rPr lang="en-US" dirty="0" smtClean="0"/>
              <a:t>How </a:t>
            </a:r>
            <a:r>
              <a:rPr lang="en-US" dirty="0"/>
              <a:t>do we protect data subjects against abuse</a:t>
            </a:r>
            <a:r>
              <a:rPr lang="en-US" dirty="0" smtClean="0"/>
              <a:t>? And abuse by whom?</a:t>
            </a:r>
            <a:endParaRPr lang="en-US" dirty="0"/>
          </a:p>
          <a:p>
            <a:r>
              <a:rPr lang="en-US" dirty="0" smtClean="0"/>
              <a:t>Security</a:t>
            </a:r>
            <a:endParaRPr lang="en-US" dirty="0"/>
          </a:p>
          <a:p>
            <a:pPr lvl="1"/>
            <a:r>
              <a:rPr lang="en-US" dirty="0" smtClean="0"/>
              <a:t>Confidentiality</a:t>
            </a:r>
          </a:p>
          <a:p>
            <a:pPr lvl="1"/>
            <a:r>
              <a:rPr lang="en-US" dirty="0" smtClean="0"/>
              <a:t>Control</a:t>
            </a:r>
          </a:p>
          <a:p>
            <a:pPr lvl="1"/>
            <a:r>
              <a:rPr lang="en-US" dirty="0" smtClean="0"/>
              <a:t>Integrity</a:t>
            </a:r>
          </a:p>
          <a:p>
            <a:pPr lvl="1"/>
            <a:r>
              <a:rPr lang="en-US" dirty="0" smtClean="0"/>
              <a:t>Authenticity</a:t>
            </a:r>
          </a:p>
          <a:p>
            <a:pPr lvl="1"/>
            <a:r>
              <a:rPr lang="en-US" dirty="0" smtClean="0"/>
              <a:t>Availability</a:t>
            </a:r>
          </a:p>
          <a:p>
            <a:pPr lvl="1"/>
            <a:r>
              <a:rPr lang="en-US" dirty="0" smtClean="0"/>
              <a:t>Utility</a:t>
            </a:r>
          </a:p>
        </p:txBody>
      </p:sp>
      <p:grpSp>
        <p:nvGrpSpPr>
          <p:cNvPr id="6" name="Group 5"/>
          <p:cNvGrpSpPr/>
          <p:nvPr/>
        </p:nvGrpSpPr>
        <p:grpSpPr>
          <a:xfrm>
            <a:off x="5410200" y="3733800"/>
            <a:ext cx="2590800" cy="2286000"/>
            <a:chOff x="4953000" y="3657600"/>
            <a:chExt cx="2590800" cy="2286000"/>
          </a:xfrm>
        </p:grpSpPr>
        <p:sp>
          <p:nvSpPr>
            <p:cNvPr id="4" name="Hexagon 3"/>
            <p:cNvSpPr/>
            <p:nvPr/>
          </p:nvSpPr>
          <p:spPr bwMode="auto">
            <a:xfrm>
              <a:off x="4953000" y="3657600"/>
              <a:ext cx="2590800" cy="2286000"/>
            </a:xfrm>
            <a:prstGeom prst="hexagon">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p:txBody>
        </p:sp>
        <p:sp>
          <p:nvSpPr>
            <p:cNvPr id="5" name="TextBox 4"/>
            <p:cNvSpPr txBox="1"/>
            <p:nvPr/>
          </p:nvSpPr>
          <p:spPr>
            <a:xfrm>
              <a:off x="5562600" y="4292769"/>
              <a:ext cx="1371600" cy="1015663"/>
            </a:xfrm>
            <a:prstGeom prst="rect">
              <a:avLst/>
            </a:prstGeom>
            <a:noFill/>
          </p:spPr>
          <p:txBody>
            <a:bodyPr wrap="square" rtlCol="0">
              <a:spAutoFit/>
            </a:bodyPr>
            <a:lstStyle/>
            <a:p>
              <a:pPr algn="ctr"/>
              <a:r>
                <a:rPr lang="en-US" dirty="0" smtClean="0">
                  <a:solidFill>
                    <a:schemeClr val="bg1"/>
                  </a:solidFill>
                </a:rPr>
                <a:t>The</a:t>
              </a:r>
              <a:br>
                <a:rPr lang="en-US" dirty="0" smtClean="0">
                  <a:solidFill>
                    <a:schemeClr val="bg1"/>
                  </a:solidFill>
                </a:rPr>
              </a:br>
              <a:r>
                <a:rPr lang="en-US" dirty="0" smtClean="0">
                  <a:solidFill>
                    <a:schemeClr val="bg1"/>
                  </a:solidFill>
                </a:rPr>
                <a:t>Parkerian Hexad</a:t>
              </a:r>
              <a:endParaRPr lang="en-US" dirty="0"/>
            </a:p>
          </p:txBody>
        </p:sp>
      </p:grpSp>
      <p:pic>
        <p:nvPicPr>
          <p:cNvPr id="1026" name="Picture 2" descr="C:\Program Files\Microsoft Office\Media\CntCD1\ClipArt3\j0233315.wmf"/>
          <p:cNvPicPr>
            <a:picLocks noChangeAspect="1" noChangeArrowheads="1"/>
          </p:cNvPicPr>
          <p:nvPr/>
        </p:nvPicPr>
        <p:blipFill>
          <a:blip r:embed="rId3"/>
          <a:srcRect/>
          <a:stretch>
            <a:fillRect/>
          </a:stretch>
        </p:blipFill>
        <p:spPr bwMode="auto">
          <a:xfrm>
            <a:off x="6981825" y="0"/>
            <a:ext cx="2209800" cy="2209800"/>
          </a:xfrm>
          <a:prstGeom prst="rect">
            <a:avLst/>
          </a:prstGeom>
          <a:noFill/>
          <a:effectLst>
            <a:glow rad="228600">
              <a:schemeClr val="accent5">
                <a:satMod val="175000"/>
                <a:alpha val="40000"/>
              </a:schemeClr>
            </a:glow>
          </a:effectLst>
        </p:spPr>
      </p:pic>
    </p:spTree>
  </p:cSld>
  <p:clrMapOvr>
    <a:masterClrMapping/>
  </p:clrMapOvr>
  <p:transition advTm="10684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r>
              <a:rPr lang="en-US" dirty="0" smtClean="0"/>
              <a:t>Topics: Part 2</a:t>
            </a:r>
            <a:endParaRPr lang="en-US" dirty="0"/>
          </a:p>
        </p:txBody>
      </p:sp>
      <p:sp>
        <p:nvSpPr>
          <p:cNvPr id="1154051" name="Rectangle 3"/>
          <p:cNvSpPr>
            <a:spLocks noGrp="1" noChangeArrowheads="1"/>
          </p:cNvSpPr>
          <p:nvPr>
            <p:ph type="body" idx="1"/>
          </p:nvPr>
        </p:nvSpPr>
        <p:spPr/>
        <p:txBody>
          <a:bodyPr/>
          <a:lstStyle/>
          <a:p>
            <a:r>
              <a:rPr lang="en-US" dirty="0"/>
              <a:t>Database Administration</a:t>
            </a:r>
          </a:p>
          <a:p>
            <a:pPr lvl="1"/>
            <a:r>
              <a:rPr lang="en-US" dirty="0"/>
              <a:t>Configuration Control</a:t>
            </a:r>
          </a:p>
          <a:p>
            <a:pPr lvl="1"/>
            <a:r>
              <a:rPr lang="en-US" dirty="0"/>
              <a:t>Documentation</a:t>
            </a:r>
          </a:p>
          <a:p>
            <a:r>
              <a:rPr lang="en-US" dirty="0"/>
              <a:t>Concurrency Control</a:t>
            </a:r>
          </a:p>
          <a:p>
            <a:pPr lvl="1"/>
            <a:r>
              <a:rPr lang="en-US" dirty="0"/>
              <a:t>Atomic Transactions</a:t>
            </a:r>
          </a:p>
          <a:p>
            <a:pPr lvl="1"/>
            <a:r>
              <a:rPr lang="en-US" dirty="0"/>
              <a:t>Resource Locking</a:t>
            </a:r>
          </a:p>
          <a:p>
            <a:pPr lvl="1"/>
            <a:r>
              <a:rPr lang="en-US" dirty="0"/>
              <a:t>Consistent Transactions</a:t>
            </a:r>
          </a:p>
          <a:p>
            <a:pPr lvl="1"/>
            <a:r>
              <a:rPr lang="en-US" dirty="0"/>
              <a:t>Transaction Isolation Level</a:t>
            </a:r>
          </a:p>
          <a:p>
            <a:pPr lvl="1"/>
            <a:r>
              <a:rPr lang="en-US" dirty="0"/>
              <a:t>Cursor Type</a:t>
            </a:r>
          </a:p>
        </p:txBody>
      </p:sp>
      <p:pic>
        <p:nvPicPr>
          <p:cNvPr id="1026" name="Picture 2"/>
          <p:cNvPicPr>
            <a:picLocks noChangeAspect="1" noChangeArrowheads="1"/>
          </p:cNvPicPr>
          <p:nvPr/>
        </p:nvPicPr>
        <p:blipFill>
          <a:blip r:embed="rId3"/>
          <a:srcRect/>
          <a:stretch>
            <a:fillRect/>
          </a:stretch>
        </p:blipFill>
        <p:spPr bwMode="auto">
          <a:xfrm>
            <a:off x="5181600" y="914400"/>
            <a:ext cx="3830934"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684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dirty="0"/>
              <a:t>Database Administration</a:t>
            </a:r>
          </a:p>
        </p:txBody>
      </p:sp>
      <p:sp>
        <p:nvSpPr>
          <p:cNvPr id="1156099" name="Rectangle 3"/>
          <p:cNvSpPr>
            <a:spLocks noGrp="1" noChangeArrowheads="1"/>
          </p:cNvSpPr>
          <p:nvPr>
            <p:ph type="body" idx="1"/>
          </p:nvPr>
        </p:nvSpPr>
        <p:spPr/>
        <p:txBody>
          <a:bodyPr/>
          <a:lstStyle/>
          <a:p>
            <a:r>
              <a:rPr lang="en-US" dirty="0"/>
              <a:t>Why </a:t>
            </a:r>
            <a:r>
              <a:rPr lang="en-US" i="1" dirty="0" smtClean="0"/>
              <a:t>administer</a:t>
            </a:r>
            <a:r>
              <a:rPr lang="en-US" dirty="0" smtClean="0"/>
              <a:t> </a:t>
            </a:r>
            <a:r>
              <a:rPr lang="en-US" dirty="0"/>
              <a:t>DBs?</a:t>
            </a:r>
          </a:p>
          <a:p>
            <a:pPr lvl="1"/>
            <a:r>
              <a:rPr lang="en-US" dirty="0"/>
              <a:t>Changing requirements</a:t>
            </a:r>
          </a:p>
          <a:p>
            <a:pPr lvl="1"/>
            <a:r>
              <a:rPr lang="en-US" dirty="0"/>
              <a:t>Managing employee turnover</a:t>
            </a:r>
          </a:p>
          <a:p>
            <a:pPr lvl="1"/>
            <a:r>
              <a:rPr lang="en-US" dirty="0"/>
              <a:t>Handling hardware &amp; software failures</a:t>
            </a:r>
          </a:p>
          <a:p>
            <a:pPr lvl="1"/>
            <a:r>
              <a:rPr lang="en-US" dirty="0"/>
              <a:t>Meeting SLAs (Service Level Agreements</a:t>
            </a:r>
            <a:r>
              <a:rPr lang="en-US" dirty="0" smtClean="0"/>
              <a:t>)</a:t>
            </a:r>
          </a:p>
          <a:p>
            <a:r>
              <a:rPr lang="en-US" dirty="0" smtClean="0"/>
              <a:t>Assigned to the Database Administrator (DBA)</a:t>
            </a:r>
          </a:p>
          <a:p>
            <a:pPr lvl="1"/>
            <a:r>
              <a:rPr lang="en-US" dirty="0" smtClean="0"/>
              <a:t>May not be a highly-trained programmer</a:t>
            </a:r>
          </a:p>
          <a:p>
            <a:pPr lvl="1"/>
            <a:r>
              <a:rPr lang="en-US" dirty="0" smtClean="0"/>
              <a:t>Administrative duties carried out through user interface to DBMS</a:t>
            </a:r>
          </a:p>
          <a:p>
            <a:pPr lvl="1"/>
            <a:r>
              <a:rPr lang="en-US" dirty="0" smtClean="0"/>
              <a:t>Should include security training</a:t>
            </a:r>
            <a:endParaRPr lang="en-US" dirty="0"/>
          </a:p>
        </p:txBody>
      </p:sp>
      <p:pic>
        <p:nvPicPr>
          <p:cNvPr id="2050" name="Picture 2" descr="C:\Program Files\Microsoft Office\Media\CntCD1\ClipArt2\j0215492.wmf"/>
          <p:cNvPicPr>
            <a:picLocks noChangeAspect="1" noChangeArrowheads="1"/>
          </p:cNvPicPr>
          <p:nvPr/>
        </p:nvPicPr>
        <p:blipFill>
          <a:blip r:embed="rId3"/>
          <a:srcRect/>
          <a:stretch>
            <a:fillRect/>
          </a:stretch>
        </p:blipFill>
        <p:spPr bwMode="auto">
          <a:xfrm>
            <a:off x="6096000" y="914400"/>
            <a:ext cx="2866931" cy="2017414"/>
          </a:xfrm>
          <a:prstGeom prst="rect">
            <a:avLst/>
          </a:prstGeom>
          <a:noFill/>
          <a:effectLst>
            <a:glow rad="228600">
              <a:schemeClr val="accent5">
                <a:satMod val="175000"/>
                <a:alpha val="40000"/>
              </a:schemeClr>
            </a:glow>
          </a:effectLst>
        </p:spPr>
      </p:pic>
    </p:spTree>
  </p:cSld>
  <p:clrMapOvr>
    <a:masterClrMapping/>
  </p:clrMapOvr>
  <p:transition advTm="5394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dirty="0"/>
              <a:t>Functions of the DBA</a:t>
            </a:r>
          </a:p>
        </p:txBody>
      </p:sp>
      <p:sp>
        <p:nvSpPr>
          <p:cNvPr id="1167363" name="Rectangle 3"/>
          <p:cNvSpPr>
            <a:spLocks noGrp="1" noChangeArrowheads="1"/>
          </p:cNvSpPr>
          <p:nvPr>
            <p:ph type="body" idx="1"/>
          </p:nvPr>
        </p:nvSpPr>
        <p:spPr>
          <a:xfrm>
            <a:off x="990600" y="1676400"/>
            <a:ext cx="5105400" cy="4648200"/>
          </a:xfrm>
        </p:spPr>
        <p:txBody>
          <a:bodyPr/>
          <a:lstStyle/>
          <a:p>
            <a:r>
              <a:rPr lang="en-US" dirty="0"/>
              <a:t>Managing DB structure</a:t>
            </a:r>
          </a:p>
          <a:p>
            <a:r>
              <a:rPr lang="en-US" dirty="0"/>
              <a:t>Controlling concurrent processing</a:t>
            </a:r>
          </a:p>
          <a:p>
            <a:r>
              <a:rPr lang="en-US" dirty="0"/>
              <a:t>Managing processing rights &amp; responsibilities</a:t>
            </a:r>
          </a:p>
          <a:p>
            <a:r>
              <a:rPr lang="en-US" dirty="0"/>
              <a:t>Developing and implementing DB security</a:t>
            </a:r>
          </a:p>
          <a:p>
            <a:r>
              <a:rPr lang="en-US" dirty="0"/>
              <a:t>Providing for DB recovery</a:t>
            </a:r>
          </a:p>
          <a:p>
            <a:r>
              <a:rPr lang="en-US" dirty="0"/>
              <a:t>Managing DB performance &amp; resources</a:t>
            </a:r>
          </a:p>
          <a:p>
            <a:r>
              <a:rPr lang="en-US" dirty="0"/>
              <a:t>Maintaining the data repository</a:t>
            </a:r>
          </a:p>
        </p:txBody>
      </p:sp>
      <p:pic>
        <p:nvPicPr>
          <p:cNvPr id="3075" name="Picture 3" descr="C:\Program Files\Microsoft Office\Media\CntCD1\ClipArt5\j0282102.wmf"/>
          <p:cNvPicPr>
            <a:picLocks noChangeAspect="1" noChangeArrowheads="1"/>
          </p:cNvPicPr>
          <p:nvPr/>
        </p:nvPicPr>
        <p:blipFill>
          <a:blip r:embed="rId3"/>
          <a:srcRect/>
          <a:stretch>
            <a:fillRect/>
          </a:stretch>
        </p:blipFill>
        <p:spPr bwMode="auto">
          <a:xfrm rot="684487">
            <a:off x="6019800" y="1981200"/>
            <a:ext cx="2901433" cy="2895600"/>
          </a:xfrm>
          <a:prstGeom prst="rect">
            <a:avLst/>
          </a:prstGeom>
          <a:noFill/>
          <a:effectLst>
            <a:glow rad="228600">
              <a:schemeClr val="accent5">
                <a:satMod val="175000"/>
                <a:alpha val="40000"/>
              </a:schemeClr>
            </a:glow>
          </a:effectLst>
        </p:spPr>
      </p:pic>
    </p:spTree>
  </p:cSld>
  <p:clrMapOvr>
    <a:masterClrMapping/>
  </p:clrMapOvr>
  <p:transition advTm="445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p:txBody>
          <a:bodyPr/>
          <a:lstStyle/>
          <a:p>
            <a:r>
              <a:rPr lang="en-US" dirty="0"/>
              <a:t>Managing DB Structure</a:t>
            </a:r>
          </a:p>
        </p:txBody>
      </p:sp>
      <p:sp>
        <p:nvSpPr>
          <p:cNvPr id="1168387" name="Rectangle 3"/>
          <p:cNvSpPr>
            <a:spLocks noGrp="1" noChangeArrowheads="1"/>
          </p:cNvSpPr>
          <p:nvPr>
            <p:ph type="body" idx="1"/>
          </p:nvPr>
        </p:nvSpPr>
        <p:spPr>
          <a:xfrm>
            <a:off x="990600" y="1371600"/>
            <a:ext cx="7162800" cy="5181600"/>
          </a:xfrm>
        </p:spPr>
        <p:txBody>
          <a:bodyPr/>
          <a:lstStyle/>
          <a:p>
            <a:pPr>
              <a:lnSpc>
                <a:spcPct val="80000"/>
              </a:lnSpc>
            </a:pPr>
            <a:r>
              <a:rPr lang="en-US" dirty="0"/>
              <a:t>Configuration Control</a:t>
            </a:r>
          </a:p>
          <a:p>
            <a:pPr lvl="1">
              <a:lnSpc>
                <a:spcPct val="80000"/>
              </a:lnSpc>
            </a:pPr>
            <a:r>
              <a:rPr lang="en-US" dirty="0"/>
              <a:t>Participate in early design </a:t>
            </a:r>
            <a:r>
              <a:rPr lang="en-US" dirty="0" smtClean="0"/>
              <a:t/>
            </a:r>
            <a:br>
              <a:rPr lang="en-US" dirty="0" smtClean="0"/>
            </a:br>
            <a:r>
              <a:rPr lang="en-US" dirty="0" smtClean="0"/>
              <a:t>and </a:t>
            </a:r>
            <a:r>
              <a:rPr lang="en-US" dirty="0"/>
              <a:t>implementation</a:t>
            </a:r>
          </a:p>
          <a:p>
            <a:pPr lvl="1">
              <a:lnSpc>
                <a:spcPct val="80000"/>
              </a:lnSpc>
            </a:pPr>
            <a:r>
              <a:rPr lang="en-US" dirty="0"/>
              <a:t>Control &amp; manage changes </a:t>
            </a:r>
            <a:r>
              <a:rPr lang="en-US" dirty="0" smtClean="0"/>
              <a:t/>
            </a:r>
            <a:br>
              <a:rPr lang="en-US" dirty="0" smtClean="0"/>
            </a:br>
            <a:r>
              <a:rPr lang="en-US" dirty="0" smtClean="0"/>
              <a:t>to </a:t>
            </a:r>
            <a:r>
              <a:rPr lang="en-US" dirty="0"/>
              <a:t>structure</a:t>
            </a:r>
          </a:p>
          <a:p>
            <a:pPr lvl="2">
              <a:lnSpc>
                <a:spcPct val="80000"/>
              </a:lnSpc>
            </a:pPr>
            <a:r>
              <a:rPr lang="en-US" dirty="0"/>
              <a:t>Inevitable changes in requirements</a:t>
            </a:r>
          </a:p>
          <a:p>
            <a:pPr lvl="2">
              <a:lnSpc>
                <a:spcPct val="80000"/>
              </a:lnSpc>
            </a:pPr>
            <a:r>
              <a:rPr lang="en-US" dirty="0"/>
              <a:t>Policies on how to coordinate requests for change</a:t>
            </a:r>
          </a:p>
          <a:p>
            <a:pPr lvl="2">
              <a:lnSpc>
                <a:spcPct val="80000"/>
              </a:lnSpc>
            </a:pPr>
            <a:r>
              <a:rPr lang="en-US" dirty="0"/>
              <a:t>Procedures for testing and implementing changes</a:t>
            </a:r>
          </a:p>
          <a:p>
            <a:pPr>
              <a:lnSpc>
                <a:spcPct val="80000"/>
              </a:lnSpc>
            </a:pPr>
            <a:r>
              <a:rPr lang="en-US" dirty="0"/>
              <a:t>Prepare for unexpected</a:t>
            </a:r>
          </a:p>
          <a:p>
            <a:pPr lvl="1">
              <a:lnSpc>
                <a:spcPct val="80000"/>
              </a:lnSpc>
            </a:pPr>
            <a:r>
              <a:rPr lang="en-US" dirty="0"/>
              <a:t>Emergency quick-response plans</a:t>
            </a:r>
          </a:p>
          <a:p>
            <a:pPr lvl="1">
              <a:lnSpc>
                <a:spcPct val="80000"/>
              </a:lnSpc>
            </a:pPr>
            <a:r>
              <a:rPr lang="en-US" dirty="0"/>
              <a:t>Participate in business-continuity planning</a:t>
            </a:r>
          </a:p>
          <a:p>
            <a:pPr lvl="1">
              <a:lnSpc>
                <a:spcPct val="80000"/>
              </a:lnSpc>
            </a:pPr>
            <a:r>
              <a:rPr lang="en-US" dirty="0"/>
              <a:t>Maintain disaster-recovery plans</a:t>
            </a:r>
          </a:p>
        </p:txBody>
      </p:sp>
      <p:pic>
        <p:nvPicPr>
          <p:cNvPr id="4098" name="Picture 2" descr="C:\Documents and Settings\HP_Administrator\Local Settings\Temporary Internet Files\Content.IE5\B95ZA1CO\MCj02337330000[1].wmf"/>
          <p:cNvPicPr>
            <a:picLocks noChangeAspect="1" noChangeArrowheads="1"/>
          </p:cNvPicPr>
          <p:nvPr/>
        </p:nvPicPr>
        <p:blipFill>
          <a:blip r:embed="rId3"/>
          <a:srcRect/>
          <a:stretch>
            <a:fillRect/>
          </a:stretch>
        </p:blipFill>
        <p:spPr bwMode="auto">
          <a:xfrm>
            <a:off x="6705600" y="990600"/>
            <a:ext cx="2133600" cy="2093844"/>
          </a:xfrm>
          <a:prstGeom prst="rect">
            <a:avLst/>
          </a:prstGeom>
          <a:noFill/>
          <a:effectLst>
            <a:glow rad="228600">
              <a:schemeClr val="accent5">
                <a:satMod val="175000"/>
                <a:alpha val="40000"/>
              </a:schemeClr>
            </a:glow>
          </a:effectLst>
        </p:spPr>
      </p:pic>
    </p:spTree>
  </p:cSld>
  <p:clrMapOvr>
    <a:masterClrMapping/>
  </p:clrMapOvr>
  <p:transition advTm="627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r>
              <a:rPr lang="en-US" dirty="0"/>
              <a:t>Why study DBMS?</a:t>
            </a:r>
          </a:p>
        </p:txBody>
      </p:sp>
      <p:sp>
        <p:nvSpPr>
          <p:cNvPr id="969731" name="Rectangle 3"/>
          <p:cNvSpPr>
            <a:spLocks noGrp="1" noChangeArrowheads="1"/>
          </p:cNvSpPr>
          <p:nvPr>
            <p:ph type="body" idx="1"/>
          </p:nvPr>
        </p:nvSpPr>
        <p:spPr/>
        <p:txBody>
          <a:bodyPr/>
          <a:lstStyle/>
          <a:p>
            <a:r>
              <a:rPr lang="en-US" dirty="0"/>
              <a:t>Central technology of today’s </a:t>
            </a:r>
            <a:r>
              <a:rPr lang="en-US" dirty="0" smtClean="0"/>
              <a:t/>
            </a:r>
            <a:br>
              <a:rPr lang="en-US" dirty="0" smtClean="0"/>
            </a:br>
            <a:r>
              <a:rPr lang="en-US" dirty="0" smtClean="0"/>
              <a:t>information </a:t>
            </a:r>
            <a:r>
              <a:rPr lang="en-US" dirty="0"/>
              <a:t>technology (IT)</a:t>
            </a:r>
          </a:p>
          <a:p>
            <a:r>
              <a:rPr lang="en-US" dirty="0"/>
              <a:t>Teaches orderly analysis of data requirements and relationships</a:t>
            </a:r>
          </a:p>
          <a:p>
            <a:r>
              <a:rPr lang="en-US" dirty="0"/>
              <a:t>Opportunity to understand </a:t>
            </a:r>
            <a:r>
              <a:rPr lang="en-US" i="1" dirty="0"/>
              <a:t>internals</a:t>
            </a:r>
            <a:r>
              <a:rPr lang="en-US" dirty="0"/>
              <a:t> underlying </a:t>
            </a:r>
            <a:r>
              <a:rPr lang="en-US" i="1" dirty="0"/>
              <a:t>externals</a:t>
            </a:r>
            <a:r>
              <a:rPr lang="en-US" dirty="0"/>
              <a:t> of applications</a:t>
            </a:r>
          </a:p>
          <a:p>
            <a:r>
              <a:rPr lang="en-US" dirty="0"/>
              <a:t>Provides basis for rapid assimilation and application of wide range of specific DBMS tools</a:t>
            </a:r>
          </a:p>
          <a:p>
            <a:r>
              <a:rPr lang="en-US" dirty="0"/>
              <a:t>Structured Query Language (SQL) almost universally used in industry</a:t>
            </a:r>
          </a:p>
          <a:p>
            <a:r>
              <a:rPr lang="en-US" dirty="0"/>
              <a:t>Increases likelihood of good jobs</a:t>
            </a:r>
          </a:p>
        </p:txBody>
      </p:sp>
      <p:pic>
        <p:nvPicPr>
          <p:cNvPr id="3074" name="Picture 2"/>
          <p:cNvPicPr>
            <a:picLocks noChangeAspect="1" noChangeArrowheads="1"/>
          </p:cNvPicPr>
          <p:nvPr/>
        </p:nvPicPr>
        <p:blipFill>
          <a:blip r:embed="rId3"/>
          <a:srcRect/>
          <a:stretch>
            <a:fillRect/>
          </a:stretch>
        </p:blipFill>
        <p:spPr bwMode="auto">
          <a:xfrm>
            <a:off x="6654927" y="835436"/>
            <a:ext cx="2355723" cy="2441164"/>
          </a:xfrm>
          <a:prstGeom prst="rect">
            <a:avLst/>
          </a:prstGeom>
          <a:noFill/>
          <a:ln w="9525">
            <a:noFill/>
            <a:miter lim="800000"/>
            <a:headEnd/>
            <a:tailEnd/>
          </a:ln>
          <a:effectLst/>
        </p:spPr>
      </p:pic>
      <p:cxnSp>
        <p:nvCxnSpPr>
          <p:cNvPr id="6" name="Straight Connector 5"/>
          <p:cNvCxnSpPr/>
          <p:nvPr/>
        </p:nvCxnSpPr>
        <p:spPr bwMode="auto">
          <a:xfrm>
            <a:off x="6248400" y="609600"/>
            <a:ext cx="2895600" cy="2819400"/>
          </a:xfrm>
          <a:prstGeom prst="line">
            <a:avLst/>
          </a:prstGeom>
          <a:solidFill>
            <a:schemeClr val="accent2"/>
          </a:solidFill>
          <a:ln w="76200" cap="flat" cmpd="sng" algn="ctr">
            <a:solidFill>
              <a:schemeClr val="tx2">
                <a:lumMod val="60000"/>
                <a:lumOff val="40000"/>
              </a:schemeClr>
            </a:solidFill>
            <a:prstDash val="solid"/>
            <a:round/>
            <a:headEnd type="none" w="sm" len="sm"/>
            <a:tailEnd type="none" w="sm" len="sm"/>
          </a:ln>
          <a:effectLst/>
        </p:spPr>
      </p:cxnSp>
    </p:spTree>
  </p:cSld>
  <p:clrMapOvr>
    <a:masterClrMapping/>
  </p:clrMapOvr>
  <p:transition advTm="8214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en-US" dirty="0"/>
              <a:t>Documentation</a:t>
            </a:r>
          </a:p>
        </p:txBody>
      </p:sp>
      <p:sp>
        <p:nvSpPr>
          <p:cNvPr id="1169411" name="Rectangle 3"/>
          <p:cNvSpPr>
            <a:spLocks noGrp="1" noChangeArrowheads="1"/>
          </p:cNvSpPr>
          <p:nvPr>
            <p:ph type="body" idx="1"/>
          </p:nvPr>
        </p:nvSpPr>
        <p:spPr>
          <a:xfrm>
            <a:off x="457200" y="1066800"/>
            <a:ext cx="8305800" cy="5334000"/>
          </a:xfrm>
        </p:spPr>
        <p:txBody>
          <a:bodyPr/>
          <a:lstStyle/>
          <a:p>
            <a:pPr>
              <a:lnSpc>
                <a:spcPct val="85000"/>
              </a:lnSpc>
            </a:pPr>
            <a:r>
              <a:rPr lang="en-US" sz="2200" dirty="0"/>
              <a:t>Documentation integral component </a:t>
            </a:r>
            <a:r>
              <a:rPr lang="en-US" sz="2200" dirty="0" smtClean="0"/>
              <a:t/>
            </a:r>
            <a:br>
              <a:rPr lang="en-US" sz="2200" dirty="0" smtClean="0"/>
            </a:br>
            <a:r>
              <a:rPr lang="en-US" sz="2200" dirty="0" smtClean="0"/>
              <a:t>of </a:t>
            </a:r>
            <a:r>
              <a:rPr lang="en-US" sz="2200" dirty="0"/>
              <a:t>structure maintenance</a:t>
            </a:r>
          </a:p>
          <a:p>
            <a:pPr lvl="1">
              <a:lnSpc>
                <a:spcPct val="85000"/>
              </a:lnSpc>
            </a:pPr>
            <a:r>
              <a:rPr lang="en-US" sz="2200" dirty="0"/>
              <a:t>Which changes were made </a:t>
            </a:r>
            <a:r>
              <a:rPr lang="en-US" sz="2200" dirty="0" smtClean="0"/>
              <a:t>when </a:t>
            </a:r>
            <a:br>
              <a:rPr lang="en-US" sz="2200" dirty="0" smtClean="0"/>
            </a:br>
            <a:r>
              <a:rPr lang="en-US" sz="2200" dirty="0" smtClean="0"/>
              <a:t>to which version</a:t>
            </a:r>
            <a:endParaRPr lang="en-US" sz="2200" dirty="0"/>
          </a:p>
          <a:p>
            <a:pPr lvl="2">
              <a:lnSpc>
                <a:spcPct val="85000"/>
              </a:lnSpc>
            </a:pPr>
            <a:r>
              <a:rPr lang="en-US" sz="2200" dirty="0"/>
              <a:t>Errors may not be visible for </a:t>
            </a:r>
            <a:r>
              <a:rPr lang="en-US" sz="2200" dirty="0" smtClean="0"/>
              <a:t/>
            </a:r>
            <a:br>
              <a:rPr lang="en-US" sz="2200" dirty="0" smtClean="0"/>
            </a:br>
            <a:r>
              <a:rPr lang="en-US" sz="2200" dirty="0" smtClean="0"/>
              <a:t>months</a:t>
            </a:r>
            <a:endParaRPr lang="en-US" sz="2200" dirty="0"/>
          </a:p>
          <a:p>
            <a:pPr lvl="2">
              <a:lnSpc>
                <a:spcPct val="85000"/>
              </a:lnSpc>
            </a:pPr>
            <a:r>
              <a:rPr lang="en-US" sz="2200" dirty="0"/>
              <a:t>May need to roll back changes to previous status</a:t>
            </a:r>
          </a:p>
          <a:p>
            <a:pPr lvl="1">
              <a:lnSpc>
                <a:spcPct val="85000"/>
              </a:lnSpc>
            </a:pPr>
            <a:r>
              <a:rPr lang="en-US" sz="2200" dirty="0" smtClean="0"/>
              <a:t>New programmers &amp; DBAs must be able to understand system quickly</a:t>
            </a:r>
          </a:p>
          <a:p>
            <a:pPr>
              <a:lnSpc>
                <a:spcPct val="85000"/>
              </a:lnSpc>
            </a:pPr>
            <a:r>
              <a:rPr lang="en-US" sz="2200" dirty="0" smtClean="0"/>
              <a:t>Historical </a:t>
            </a:r>
            <a:r>
              <a:rPr lang="en-US" sz="2200" dirty="0"/>
              <a:t>data important for </a:t>
            </a:r>
            <a:r>
              <a:rPr lang="en-US" sz="2200" dirty="0" smtClean="0"/>
              <a:t>legal reasons and for trend analysis in capacity planning and SLAs</a:t>
            </a:r>
          </a:p>
          <a:p>
            <a:pPr lvl="1">
              <a:lnSpc>
                <a:spcPct val="85000"/>
              </a:lnSpc>
            </a:pPr>
            <a:r>
              <a:rPr lang="en-US" sz="2200" dirty="0" smtClean="0"/>
              <a:t>Log files allowing calculations of</a:t>
            </a:r>
          </a:p>
          <a:p>
            <a:pPr lvl="2">
              <a:lnSpc>
                <a:spcPct val="85000"/>
              </a:lnSpc>
            </a:pPr>
            <a:r>
              <a:rPr lang="en-US" sz="2200" dirty="0" smtClean="0"/>
              <a:t>Throughput</a:t>
            </a:r>
          </a:p>
          <a:p>
            <a:pPr lvl="2">
              <a:lnSpc>
                <a:spcPct val="85000"/>
              </a:lnSpc>
            </a:pPr>
            <a:r>
              <a:rPr lang="en-US" sz="2200" dirty="0" smtClean="0"/>
              <a:t>Concurrent-usage levels</a:t>
            </a:r>
          </a:p>
          <a:p>
            <a:pPr lvl="2">
              <a:lnSpc>
                <a:spcPct val="85000"/>
              </a:lnSpc>
            </a:pPr>
            <a:r>
              <a:rPr lang="en-US" sz="2200" dirty="0" smtClean="0"/>
              <a:t>Transaction response times</a:t>
            </a:r>
            <a:endParaRPr lang="en-US" sz="2200" dirty="0"/>
          </a:p>
        </p:txBody>
      </p:sp>
      <p:pic>
        <p:nvPicPr>
          <p:cNvPr id="5125" name="Picture 5" descr="C:\Documents and Settings\HP_Administrator\Local Settings\Temporary Internet Files\Content.IE5\8I63ZVGB\MCj02303580000[1].wmf"/>
          <p:cNvPicPr>
            <a:picLocks noChangeAspect="1" noChangeArrowheads="1"/>
          </p:cNvPicPr>
          <p:nvPr/>
        </p:nvPicPr>
        <p:blipFill>
          <a:blip r:embed="rId3"/>
          <a:srcRect/>
          <a:stretch>
            <a:fillRect/>
          </a:stretch>
        </p:blipFill>
        <p:spPr bwMode="auto">
          <a:xfrm>
            <a:off x="5867400" y="685800"/>
            <a:ext cx="2298676" cy="2286000"/>
          </a:xfrm>
          <a:prstGeom prst="rect">
            <a:avLst/>
          </a:prstGeom>
          <a:noFill/>
          <a:effectLst>
            <a:glow rad="228600">
              <a:schemeClr val="accent5">
                <a:satMod val="175000"/>
                <a:alpha val="40000"/>
              </a:schemeClr>
            </a:glow>
          </a:effectLst>
        </p:spPr>
      </p:pic>
    </p:spTree>
  </p:cSld>
  <p:clrMapOvr>
    <a:masterClrMapping/>
  </p:clrMapOvr>
  <p:transition advTm="20416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r>
              <a:rPr lang="en-US" dirty="0"/>
              <a:t>Concurrency Control</a:t>
            </a:r>
          </a:p>
        </p:txBody>
      </p:sp>
      <p:sp>
        <p:nvSpPr>
          <p:cNvPr id="1159171" name="Rectangle 3"/>
          <p:cNvSpPr>
            <a:spLocks noGrp="1" noChangeArrowheads="1"/>
          </p:cNvSpPr>
          <p:nvPr>
            <p:ph type="body" idx="1"/>
          </p:nvPr>
        </p:nvSpPr>
        <p:spPr/>
        <p:txBody>
          <a:bodyPr/>
          <a:lstStyle/>
          <a:p>
            <a:r>
              <a:rPr lang="en-US" dirty="0"/>
              <a:t>Atomic Transactions</a:t>
            </a:r>
          </a:p>
          <a:p>
            <a:r>
              <a:rPr lang="en-US" dirty="0"/>
              <a:t>Resource Locking</a:t>
            </a:r>
          </a:p>
          <a:p>
            <a:r>
              <a:rPr lang="en-US" dirty="0"/>
              <a:t>Consistent Transactions</a:t>
            </a:r>
          </a:p>
          <a:p>
            <a:r>
              <a:rPr lang="en-US" dirty="0"/>
              <a:t>Transaction Isolation Level</a:t>
            </a:r>
          </a:p>
          <a:p>
            <a:r>
              <a:rPr lang="en-US" dirty="0"/>
              <a:t>Cursor Type</a:t>
            </a:r>
          </a:p>
        </p:txBody>
      </p:sp>
      <p:pic>
        <p:nvPicPr>
          <p:cNvPr id="9218" name="Picture 2"/>
          <p:cNvPicPr>
            <a:picLocks noChangeAspect="1" noChangeArrowheads="1"/>
          </p:cNvPicPr>
          <p:nvPr/>
        </p:nvPicPr>
        <p:blipFill>
          <a:blip r:embed="rId3"/>
          <a:srcRect/>
          <a:stretch>
            <a:fillRect/>
          </a:stretch>
        </p:blipFill>
        <p:spPr bwMode="auto">
          <a:xfrm>
            <a:off x="3967734" y="3429000"/>
            <a:ext cx="4833366" cy="28599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547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r>
              <a:rPr lang="en-US" dirty="0"/>
              <a:t>Multi-Step Transactions Are Fragile</a:t>
            </a:r>
          </a:p>
        </p:txBody>
      </p:sp>
      <p:sp>
        <p:nvSpPr>
          <p:cNvPr id="1175555" name="Rectangle 3"/>
          <p:cNvSpPr>
            <a:spLocks noGrp="1" noChangeArrowheads="1"/>
          </p:cNvSpPr>
          <p:nvPr>
            <p:ph type="body" idx="1"/>
          </p:nvPr>
        </p:nvSpPr>
        <p:spPr>
          <a:xfrm>
            <a:off x="990600" y="1371600"/>
            <a:ext cx="7543800" cy="4953000"/>
          </a:xfrm>
        </p:spPr>
        <p:txBody>
          <a:bodyPr/>
          <a:lstStyle/>
          <a:p>
            <a:r>
              <a:rPr lang="en-US" sz="2100" dirty="0" smtClean="0"/>
              <a:t>Transaction: set of operations, all of which must be completed for database to return to a consistent state</a:t>
            </a:r>
          </a:p>
          <a:p>
            <a:r>
              <a:rPr lang="en-US" sz="2100" dirty="0" smtClean="0"/>
              <a:t>Think </a:t>
            </a:r>
            <a:r>
              <a:rPr lang="en-US" sz="2100" dirty="0"/>
              <a:t>about order-entry </a:t>
            </a:r>
            <a:r>
              <a:rPr lang="en-US" sz="2100" dirty="0" smtClean="0"/>
              <a:t>system</a:t>
            </a:r>
            <a:endParaRPr lang="en-US" sz="2100" dirty="0"/>
          </a:p>
          <a:p>
            <a:pPr lvl="1"/>
            <a:r>
              <a:rPr lang="en-US" sz="2100" dirty="0" smtClean="0"/>
              <a:t>Order-header may include </a:t>
            </a:r>
            <a:r>
              <a:rPr lang="en-US" sz="2100" i="1" dirty="0"/>
              <a:t>total</a:t>
            </a:r>
            <a:r>
              <a:rPr lang="en-US" sz="2100" dirty="0"/>
              <a:t> </a:t>
            </a:r>
            <a:r>
              <a:rPr lang="en-US" sz="2100" dirty="0" smtClean="0"/>
              <a:t>number and cost </a:t>
            </a:r>
            <a:r>
              <a:rPr lang="en-US" sz="2100" dirty="0"/>
              <a:t>of line-items </a:t>
            </a:r>
            <a:r>
              <a:rPr lang="en-US" sz="2100" dirty="0" smtClean="0"/>
              <a:t>(</a:t>
            </a:r>
            <a:r>
              <a:rPr lang="en-US" sz="2100" dirty="0"/>
              <a:t>details)</a:t>
            </a:r>
          </a:p>
          <a:p>
            <a:pPr lvl="1"/>
            <a:r>
              <a:rPr lang="en-US" sz="2100" dirty="0"/>
              <a:t>Updated at </a:t>
            </a:r>
            <a:r>
              <a:rPr lang="en-US" sz="2100" i="1" dirty="0" smtClean="0"/>
              <a:t>end</a:t>
            </a:r>
            <a:r>
              <a:rPr lang="en-US" sz="2100" dirty="0" smtClean="0"/>
              <a:t> </a:t>
            </a:r>
            <a:r>
              <a:rPr lang="en-US" sz="2100" dirty="0"/>
              <a:t>of </a:t>
            </a:r>
            <a:r>
              <a:rPr lang="en-US" sz="2100" dirty="0" smtClean="0"/>
              <a:t>each detail </a:t>
            </a:r>
            <a:r>
              <a:rPr lang="en-US" sz="2100" dirty="0"/>
              <a:t>data </a:t>
            </a:r>
            <a:r>
              <a:rPr lang="en-US" sz="2100" dirty="0" smtClean="0"/>
              <a:t>entry</a:t>
            </a:r>
          </a:p>
          <a:p>
            <a:pPr lvl="1"/>
            <a:r>
              <a:rPr lang="en-US" sz="2100" dirty="0" smtClean="0"/>
              <a:t>Non-normalized design provides faster reporting than having to compute totals on every query</a:t>
            </a:r>
            <a:endParaRPr lang="en-US" sz="2100" dirty="0"/>
          </a:p>
          <a:p>
            <a:r>
              <a:rPr lang="en-US" sz="2100" dirty="0"/>
              <a:t>Begin entering line-items</a:t>
            </a:r>
          </a:p>
          <a:p>
            <a:pPr lvl="1"/>
            <a:r>
              <a:rPr lang="en-US" sz="2100" dirty="0"/>
              <a:t>Enter 3 </a:t>
            </a:r>
            <a:r>
              <a:rPr lang="en-US" sz="2100" dirty="0" smtClean="0"/>
              <a:t>records successfully – all details entered</a:t>
            </a:r>
            <a:endParaRPr lang="en-US" sz="2100" i="1" dirty="0"/>
          </a:p>
          <a:p>
            <a:pPr lvl="1"/>
            <a:r>
              <a:rPr lang="en-US" sz="2100" dirty="0"/>
              <a:t>System </a:t>
            </a:r>
            <a:r>
              <a:rPr lang="en-US" sz="2100" dirty="0" smtClean="0"/>
              <a:t>crashes… </a:t>
            </a:r>
            <a:r>
              <a:rPr lang="en-US" sz="2100" i="1" dirty="0" smtClean="0"/>
              <a:t>but have not yet finished </a:t>
            </a:r>
            <a:br>
              <a:rPr lang="en-US" sz="2100" i="1" dirty="0" smtClean="0"/>
            </a:br>
            <a:r>
              <a:rPr lang="en-US" sz="2100" i="1" dirty="0" smtClean="0"/>
              <a:t>update of header for last record</a:t>
            </a:r>
            <a:endParaRPr lang="en-US" sz="2100" dirty="0"/>
          </a:p>
          <a:p>
            <a:r>
              <a:rPr lang="en-US" sz="2100" dirty="0" smtClean="0"/>
              <a:t>Diagnostic utilities can report on such </a:t>
            </a:r>
            <a:br>
              <a:rPr lang="en-US" sz="2100" dirty="0" smtClean="0"/>
            </a:br>
            <a:r>
              <a:rPr lang="en-US" sz="2100" dirty="0" smtClean="0"/>
              <a:t>inconsistencies</a:t>
            </a:r>
          </a:p>
          <a:p>
            <a:pPr>
              <a:buNone/>
            </a:pPr>
            <a:endParaRPr lang="en-US" sz="2100" dirty="0"/>
          </a:p>
        </p:txBody>
      </p:sp>
      <p:pic>
        <p:nvPicPr>
          <p:cNvPr id="10242" name="Picture 2" descr="C:\Documents and Settings\HP_Administrator\Local Settings\Temporary Internet Files\Content.IE5\FM1MH0HV\MCBD09829_0000[1].wmf"/>
          <p:cNvPicPr>
            <a:picLocks noChangeAspect="1" noChangeArrowheads="1"/>
          </p:cNvPicPr>
          <p:nvPr/>
        </p:nvPicPr>
        <p:blipFill>
          <a:blip r:embed="rId3"/>
          <a:srcRect/>
          <a:stretch>
            <a:fillRect/>
          </a:stretch>
        </p:blipFill>
        <p:spPr bwMode="auto">
          <a:xfrm>
            <a:off x="7609637" y="4876800"/>
            <a:ext cx="1534363" cy="1795882"/>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04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dirty="0"/>
              <a:t>Atomic Transactions</a:t>
            </a:r>
          </a:p>
        </p:txBody>
      </p:sp>
      <p:sp>
        <p:nvSpPr>
          <p:cNvPr id="1160195" name="Rectangle 3"/>
          <p:cNvSpPr>
            <a:spLocks noGrp="1" noChangeArrowheads="1"/>
          </p:cNvSpPr>
          <p:nvPr>
            <p:ph type="body" idx="1"/>
          </p:nvPr>
        </p:nvSpPr>
        <p:spPr/>
        <p:txBody>
          <a:bodyPr/>
          <a:lstStyle/>
          <a:p>
            <a:pPr>
              <a:lnSpc>
                <a:spcPct val="80000"/>
              </a:lnSpc>
            </a:pPr>
            <a:r>
              <a:rPr lang="en-US" dirty="0"/>
              <a:t>We want to complete</a:t>
            </a:r>
          </a:p>
          <a:p>
            <a:pPr lvl="1">
              <a:lnSpc>
                <a:spcPct val="80000"/>
              </a:lnSpc>
            </a:pPr>
            <a:r>
              <a:rPr lang="en-US" i="1" dirty="0"/>
              <a:t>All</a:t>
            </a:r>
            <a:r>
              <a:rPr lang="en-US" dirty="0"/>
              <a:t> the steps of a transaction or</a:t>
            </a:r>
          </a:p>
          <a:p>
            <a:pPr lvl="1">
              <a:lnSpc>
                <a:spcPct val="80000"/>
              </a:lnSpc>
            </a:pPr>
            <a:r>
              <a:rPr lang="en-US" i="1" dirty="0"/>
              <a:t>None</a:t>
            </a:r>
            <a:r>
              <a:rPr lang="en-US" dirty="0"/>
              <a:t> of the steps</a:t>
            </a:r>
          </a:p>
          <a:p>
            <a:pPr>
              <a:lnSpc>
                <a:spcPct val="80000"/>
              </a:lnSpc>
            </a:pPr>
            <a:r>
              <a:rPr lang="en-US" dirty="0"/>
              <a:t>ATOMIC</a:t>
            </a:r>
          </a:p>
          <a:p>
            <a:pPr lvl="1">
              <a:lnSpc>
                <a:spcPct val="80000"/>
              </a:lnSpc>
            </a:pPr>
            <a:r>
              <a:rPr lang="en-US" dirty="0"/>
              <a:t>Greek </a:t>
            </a:r>
            <a:r>
              <a:rPr lang="en-US" dirty="0" smtClean="0">
                <a:sym typeface="Symbol"/>
              </a:rPr>
              <a:t></a:t>
            </a:r>
            <a:r>
              <a:rPr lang="en-US" dirty="0" smtClean="0"/>
              <a:t> </a:t>
            </a:r>
            <a:r>
              <a:rPr lang="en-US" dirty="0"/>
              <a:t>for </a:t>
            </a:r>
            <a:r>
              <a:rPr lang="en-US" dirty="0" smtClean="0"/>
              <a:t>none </a:t>
            </a:r>
            <a:r>
              <a:rPr lang="en-US" dirty="0"/>
              <a:t>&amp; </a:t>
            </a:r>
            <a:r>
              <a:rPr lang="en-US" dirty="0" smtClean="0">
                <a:sym typeface="Symbol"/>
              </a:rPr>
              <a:t></a:t>
            </a:r>
            <a:r>
              <a:rPr lang="en-US" dirty="0" smtClean="0"/>
              <a:t> </a:t>
            </a:r>
            <a:r>
              <a:rPr lang="en-US" dirty="0"/>
              <a:t>for </a:t>
            </a:r>
            <a:r>
              <a:rPr lang="en-US" dirty="0" smtClean="0"/>
              <a:t>cut</a:t>
            </a:r>
            <a:endParaRPr lang="en-US" dirty="0"/>
          </a:p>
          <a:p>
            <a:pPr lvl="1">
              <a:lnSpc>
                <a:spcPct val="80000"/>
              </a:lnSpc>
            </a:pPr>
            <a:r>
              <a:rPr lang="en-US" dirty="0"/>
              <a:t>Thus </a:t>
            </a:r>
            <a:r>
              <a:rPr lang="en-US" i="1" dirty="0" smtClean="0"/>
              <a:t>atomic</a:t>
            </a:r>
            <a:r>
              <a:rPr lang="en-US" dirty="0" smtClean="0"/>
              <a:t> </a:t>
            </a:r>
            <a:r>
              <a:rPr lang="en-US" dirty="0"/>
              <a:t>means </a:t>
            </a:r>
            <a:r>
              <a:rPr lang="en-US" i="1" dirty="0" smtClean="0"/>
              <a:t>cannot </a:t>
            </a:r>
            <a:r>
              <a:rPr lang="en-US" i="1" dirty="0"/>
              <a:t>be </a:t>
            </a:r>
            <a:r>
              <a:rPr lang="en-US" i="1" dirty="0" smtClean="0"/>
              <a:t>cut</a:t>
            </a:r>
            <a:endParaRPr lang="en-US" dirty="0"/>
          </a:p>
          <a:p>
            <a:pPr>
              <a:lnSpc>
                <a:spcPct val="80000"/>
              </a:lnSpc>
            </a:pPr>
            <a:r>
              <a:rPr lang="en-US" dirty="0"/>
              <a:t>We mark </a:t>
            </a:r>
            <a:r>
              <a:rPr lang="en-US" i="1" dirty="0"/>
              <a:t>atomic transactions</a:t>
            </a:r>
            <a:r>
              <a:rPr lang="en-US" dirty="0"/>
              <a:t> with boundaries</a:t>
            </a:r>
          </a:p>
          <a:p>
            <a:pPr lvl="1">
              <a:lnSpc>
                <a:spcPct val="80000"/>
              </a:lnSpc>
            </a:pPr>
            <a:r>
              <a:rPr lang="en-US" dirty="0"/>
              <a:t>Start transaction</a:t>
            </a:r>
          </a:p>
          <a:p>
            <a:pPr lvl="1">
              <a:lnSpc>
                <a:spcPct val="80000"/>
              </a:lnSpc>
            </a:pPr>
            <a:r>
              <a:rPr lang="en-US" dirty="0"/>
              <a:t>Commit transaction</a:t>
            </a:r>
          </a:p>
          <a:p>
            <a:pPr>
              <a:lnSpc>
                <a:spcPct val="80000"/>
              </a:lnSpc>
            </a:pPr>
            <a:r>
              <a:rPr lang="en-US" dirty="0"/>
              <a:t>If necessary, can reverse steps taken</a:t>
            </a:r>
          </a:p>
          <a:p>
            <a:pPr lvl="1">
              <a:lnSpc>
                <a:spcPct val="80000"/>
              </a:lnSpc>
            </a:pPr>
            <a:r>
              <a:rPr lang="en-US" dirty="0"/>
              <a:t>Rollback transaction</a:t>
            </a:r>
          </a:p>
        </p:txBody>
      </p:sp>
      <p:pic>
        <p:nvPicPr>
          <p:cNvPr id="11266" name="Picture 2" descr="C:\Program Files\Microsoft Office\Media\CntCD1\ClipArt2\j0215566.wmf"/>
          <p:cNvPicPr>
            <a:picLocks noChangeAspect="1" noChangeArrowheads="1"/>
          </p:cNvPicPr>
          <p:nvPr/>
        </p:nvPicPr>
        <p:blipFill>
          <a:blip r:embed="rId3"/>
          <a:srcRect/>
          <a:stretch>
            <a:fillRect/>
          </a:stretch>
        </p:blipFill>
        <p:spPr bwMode="auto">
          <a:xfrm>
            <a:off x="6629400" y="990600"/>
            <a:ext cx="1840871" cy="1650749"/>
          </a:xfrm>
          <a:prstGeom prst="rect">
            <a:avLst/>
          </a:prstGeom>
          <a:noFill/>
          <a:effectLst>
            <a:glow rad="228600">
              <a:schemeClr val="accent5">
                <a:satMod val="175000"/>
                <a:alpha val="40000"/>
              </a:schemeClr>
            </a:glow>
          </a:effectLst>
        </p:spPr>
      </p:pic>
      <p:pic>
        <p:nvPicPr>
          <p:cNvPr id="6"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US" dirty="0"/>
              <a:t>Resource Locking</a:t>
            </a:r>
          </a:p>
        </p:txBody>
      </p:sp>
      <p:sp>
        <p:nvSpPr>
          <p:cNvPr id="1181699" name="Rectangle 3"/>
          <p:cNvSpPr>
            <a:spLocks noGrp="1" noChangeArrowheads="1"/>
          </p:cNvSpPr>
          <p:nvPr>
            <p:ph type="body" idx="1"/>
          </p:nvPr>
        </p:nvSpPr>
        <p:spPr>
          <a:xfrm>
            <a:off x="838200" y="1676400"/>
            <a:ext cx="4724400" cy="4648200"/>
          </a:xfrm>
        </p:spPr>
        <p:txBody>
          <a:bodyPr/>
          <a:lstStyle/>
          <a:p>
            <a:r>
              <a:rPr lang="en-US" dirty="0"/>
              <a:t>Basic Concepts of Locking</a:t>
            </a:r>
          </a:p>
          <a:p>
            <a:r>
              <a:rPr lang="en-US" dirty="0"/>
              <a:t>Lock </a:t>
            </a:r>
            <a:r>
              <a:rPr lang="en-US" dirty="0" smtClean="0"/>
              <a:t>Terminology</a:t>
            </a:r>
          </a:p>
          <a:p>
            <a:r>
              <a:rPr lang="en-US" dirty="0" smtClean="0"/>
              <a:t>Conditional</a:t>
            </a:r>
            <a:r>
              <a:rPr lang="en-US" baseline="0" dirty="0" smtClean="0"/>
              <a:t> vs Unconditional Locking</a:t>
            </a:r>
            <a:endParaRPr lang="en-US" dirty="0"/>
          </a:p>
          <a:p>
            <a:r>
              <a:rPr lang="en-US" dirty="0" smtClean="0"/>
              <a:t>Deadlocks (Deadly Embrace)</a:t>
            </a:r>
            <a:endParaRPr lang="en-US" dirty="0"/>
          </a:p>
          <a:p>
            <a:r>
              <a:rPr lang="en-US" dirty="0" smtClean="0"/>
              <a:t>Serializing Transactions</a:t>
            </a:r>
          </a:p>
          <a:p>
            <a:r>
              <a:rPr lang="en-US" dirty="0" smtClean="0"/>
              <a:t>Optimistic </a:t>
            </a:r>
            <a:r>
              <a:rPr lang="en-US" dirty="0"/>
              <a:t>vs Pessimistic Locking</a:t>
            </a:r>
          </a:p>
          <a:p>
            <a:r>
              <a:rPr lang="en-US" dirty="0"/>
              <a:t>Declaring Lock Characteristics</a:t>
            </a:r>
          </a:p>
        </p:txBody>
      </p:sp>
      <p:pic>
        <p:nvPicPr>
          <p:cNvPr id="2050" name="Picture 2"/>
          <p:cNvPicPr>
            <a:picLocks noChangeAspect="1" noChangeArrowheads="1"/>
          </p:cNvPicPr>
          <p:nvPr/>
        </p:nvPicPr>
        <p:blipFill>
          <a:blip r:embed="rId3"/>
          <a:srcRect/>
          <a:stretch>
            <a:fillRect/>
          </a:stretch>
        </p:blipFill>
        <p:spPr bwMode="auto">
          <a:xfrm>
            <a:off x="5562600" y="1828800"/>
            <a:ext cx="3452622" cy="35052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272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dirty="0"/>
              <a:t>Basic Concepts of Locking</a:t>
            </a:r>
          </a:p>
        </p:txBody>
      </p:sp>
      <p:sp>
        <p:nvSpPr>
          <p:cNvPr id="1161219" name="Rectangle 3"/>
          <p:cNvSpPr>
            <a:spLocks noGrp="1" noChangeArrowheads="1"/>
          </p:cNvSpPr>
          <p:nvPr>
            <p:ph type="body" idx="1"/>
          </p:nvPr>
        </p:nvSpPr>
        <p:spPr>
          <a:xfrm>
            <a:off x="990600" y="1143000"/>
            <a:ext cx="5334000" cy="5181600"/>
          </a:xfrm>
        </p:spPr>
        <p:txBody>
          <a:bodyPr/>
          <a:lstStyle/>
          <a:p>
            <a:r>
              <a:rPr lang="en-US" dirty="0"/>
              <a:t>Locking is used in </a:t>
            </a:r>
            <a:r>
              <a:rPr lang="en-US" i="1" dirty="0"/>
              <a:t>inter-process communication</a:t>
            </a:r>
            <a:r>
              <a:rPr lang="en-US" dirty="0"/>
              <a:t> (IPC)</a:t>
            </a:r>
          </a:p>
          <a:p>
            <a:r>
              <a:rPr lang="en-US" dirty="0"/>
              <a:t>A lock is a form of </a:t>
            </a:r>
            <a:r>
              <a:rPr lang="en-US" i="1" dirty="0"/>
              <a:t>semaphore </a:t>
            </a:r>
            <a:r>
              <a:rPr lang="en-US" dirty="0"/>
              <a:t>(signal)</a:t>
            </a:r>
          </a:p>
          <a:p>
            <a:r>
              <a:rPr lang="en-US" dirty="0"/>
              <a:t>Locks allow processes to </a:t>
            </a:r>
          </a:p>
          <a:p>
            <a:pPr lvl="1"/>
            <a:r>
              <a:rPr lang="en-US" dirty="0" smtClean="0"/>
              <a:t>Coordinate </a:t>
            </a:r>
            <a:r>
              <a:rPr lang="en-US" dirty="0"/>
              <a:t>their access to resources </a:t>
            </a:r>
          </a:p>
          <a:p>
            <a:pPr lvl="1"/>
            <a:r>
              <a:rPr lang="en-US" dirty="0"/>
              <a:t>Prevent inconsistencies</a:t>
            </a:r>
          </a:p>
          <a:p>
            <a:r>
              <a:rPr lang="en-US" dirty="0"/>
              <a:t>In DBMS, primarily used to </a:t>
            </a:r>
            <a:r>
              <a:rPr lang="en-US" i="1" dirty="0"/>
              <a:t>serialize</a:t>
            </a:r>
            <a:r>
              <a:rPr lang="en-US" dirty="0"/>
              <a:t> data access</a:t>
            </a:r>
          </a:p>
          <a:p>
            <a:pPr lvl="1"/>
            <a:r>
              <a:rPr lang="en-US" dirty="0"/>
              <a:t>One process gets control of data at a time</a:t>
            </a:r>
          </a:p>
        </p:txBody>
      </p:sp>
      <p:pic>
        <p:nvPicPr>
          <p:cNvPr id="3074" name="Picture 2"/>
          <p:cNvPicPr>
            <a:picLocks noChangeAspect="1" noChangeArrowheads="1"/>
          </p:cNvPicPr>
          <p:nvPr/>
        </p:nvPicPr>
        <p:blipFill>
          <a:blip r:embed="rId3"/>
          <a:srcRect/>
          <a:stretch>
            <a:fillRect/>
          </a:stretch>
        </p:blipFill>
        <p:spPr bwMode="auto">
          <a:xfrm>
            <a:off x="5867400" y="1790699"/>
            <a:ext cx="3276600" cy="340425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0176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US" dirty="0"/>
              <a:t>Lock Terminology</a:t>
            </a:r>
          </a:p>
        </p:txBody>
      </p:sp>
      <p:sp>
        <p:nvSpPr>
          <p:cNvPr id="1182723" name="Rectangle 3"/>
          <p:cNvSpPr>
            <a:spLocks noGrp="1" noChangeArrowheads="1"/>
          </p:cNvSpPr>
          <p:nvPr>
            <p:ph type="body" idx="1"/>
          </p:nvPr>
        </p:nvSpPr>
        <p:spPr>
          <a:xfrm>
            <a:off x="990600" y="1295400"/>
            <a:ext cx="7162800" cy="5334000"/>
          </a:xfrm>
        </p:spPr>
        <p:txBody>
          <a:bodyPr/>
          <a:lstStyle/>
          <a:p>
            <a:pPr>
              <a:lnSpc>
                <a:spcPct val="80000"/>
              </a:lnSpc>
            </a:pPr>
            <a:r>
              <a:rPr lang="en-US" dirty="0"/>
              <a:t>Implicit vs explicit</a:t>
            </a:r>
          </a:p>
          <a:p>
            <a:pPr lvl="1">
              <a:lnSpc>
                <a:spcPct val="80000"/>
              </a:lnSpc>
            </a:pPr>
            <a:r>
              <a:rPr lang="en-US" dirty="0"/>
              <a:t>Automatic locks placed by DBMS: implicit</a:t>
            </a:r>
          </a:p>
          <a:p>
            <a:pPr lvl="1">
              <a:lnSpc>
                <a:spcPct val="80000"/>
              </a:lnSpc>
            </a:pPr>
            <a:r>
              <a:rPr lang="en-US" dirty="0"/>
              <a:t>Programmatically ordered:  explicit</a:t>
            </a:r>
          </a:p>
          <a:p>
            <a:pPr>
              <a:lnSpc>
                <a:spcPct val="80000"/>
              </a:lnSpc>
            </a:pPr>
            <a:r>
              <a:rPr lang="en-US" dirty="0"/>
              <a:t>Lock granularity</a:t>
            </a:r>
          </a:p>
          <a:p>
            <a:pPr lvl="1">
              <a:lnSpc>
                <a:spcPct val="80000"/>
              </a:lnSpc>
            </a:pPr>
            <a:r>
              <a:rPr lang="en-US" dirty="0"/>
              <a:t>Large:  database, dataset</a:t>
            </a:r>
          </a:p>
          <a:p>
            <a:pPr lvl="1">
              <a:lnSpc>
                <a:spcPct val="80000"/>
              </a:lnSpc>
            </a:pPr>
            <a:r>
              <a:rPr lang="en-US" dirty="0"/>
              <a:t>Fine: records</a:t>
            </a:r>
          </a:p>
          <a:p>
            <a:pPr>
              <a:lnSpc>
                <a:spcPct val="80000"/>
              </a:lnSpc>
            </a:pPr>
            <a:r>
              <a:rPr lang="en-US" dirty="0"/>
              <a:t>Exclusive vs shared locks</a:t>
            </a:r>
          </a:p>
          <a:p>
            <a:pPr lvl="1">
              <a:lnSpc>
                <a:spcPct val="80000"/>
              </a:lnSpc>
            </a:pPr>
            <a:r>
              <a:rPr lang="en-US" dirty="0"/>
              <a:t>Exclusive:</a:t>
            </a:r>
          </a:p>
          <a:p>
            <a:pPr lvl="2">
              <a:lnSpc>
                <a:spcPct val="80000"/>
              </a:lnSpc>
            </a:pPr>
            <a:r>
              <a:rPr lang="en-US" dirty="0"/>
              <a:t>One process READ/WRITE</a:t>
            </a:r>
          </a:p>
          <a:p>
            <a:pPr lvl="2">
              <a:lnSpc>
                <a:spcPct val="80000"/>
              </a:lnSpc>
            </a:pPr>
            <a:r>
              <a:rPr lang="en-US" dirty="0"/>
              <a:t>No other processes allowed at all</a:t>
            </a:r>
          </a:p>
          <a:p>
            <a:pPr lvl="1">
              <a:lnSpc>
                <a:spcPct val="80000"/>
              </a:lnSpc>
            </a:pPr>
            <a:r>
              <a:rPr lang="en-US" dirty="0"/>
              <a:t>Shared:</a:t>
            </a:r>
          </a:p>
          <a:p>
            <a:pPr lvl="2">
              <a:lnSpc>
                <a:spcPct val="80000"/>
              </a:lnSpc>
            </a:pPr>
            <a:r>
              <a:rPr lang="en-US" dirty="0"/>
              <a:t>One process has R/W</a:t>
            </a:r>
          </a:p>
          <a:p>
            <a:pPr lvl="2">
              <a:lnSpc>
                <a:spcPct val="80000"/>
              </a:lnSpc>
            </a:pPr>
            <a:r>
              <a:rPr lang="en-US" dirty="0"/>
              <a:t>Other processes can only READ</a:t>
            </a:r>
          </a:p>
        </p:txBody>
      </p:sp>
      <p:pic>
        <p:nvPicPr>
          <p:cNvPr id="12290" name="Picture 2" descr="C:\Program Files\Microsoft Office\Media\CntCD1\ClipArt3\j0233598.wmf"/>
          <p:cNvPicPr>
            <a:picLocks noChangeAspect="1" noChangeArrowheads="1"/>
          </p:cNvPicPr>
          <p:nvPr/>
        </p:nvPicPr>
        <p:blipFill>
          <a:blip r:embed="rId3"/>
          <a:srcRect/>
          <a:stretch>
            <a:fillRect/>
          </a:stretch>
        </p:blipFill>
        <p:spPr bwMode="auto">
          <a:xfrm>
            <a:off x="6477000" y="2590800"/>
            <a:ext cx="2222626" cy="226487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6416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p:txBody>
          <a:bodyPr/>
          <a:lstStyle/>
          <a:p>
            <a:r>
              <a:rPr lang="en-US" dirty="0"/>
              <a:t>Conditional vs Unconditional Locking</a:t>
            </a:r>
          </a:p>
        </p:txBody>
      </p:sp>
      <p:sp>
        <p:nvSpPr>
          <p:cNvPr id="1193987" name="Rectangle 3"/>
          <p:cNvSpPr>
            <a:spLocks noGrp="1" noChangeArrowheads="1"/>
          </p:cNvSpPr>
          <p:nvPr>
            <p:ph type="body" idx="1"/>
          </p:nvPr>
        </p:nvSpPr>
        <p:spPr>
          <a:xfrm>
            <a:off x="990600" y="1371600"/>
            <a:ext cx="7162800" cy="5105400"/>
          </a:xfrm>
        </p:spPr>
        <p:txBody>
          <a:bodyPr/>
          <a:lstStyle/>
          <a:p>
            <a:pPr>
              <a:lnSpc>
                <a:spcPct val="80000"/>
              </a:lnSpc>
            </a:pPr>
            <a:r>
              <a:rPr lang="en-US" dirty="0"/>
              <a:t>Conditional locking</a:t>
            </a:r>
          </a:p>
          <a:p>
            <a:pPr lvl="1">
              <a:lnSpc>
                <a:spcPct val="80000"/>
              </a:lnSpc>
            </a:pPr>
            <a:r>
              <a:rPr lang="en-US" dirty="0"/>
              <a:t>Process 1 locks resource A</a:t>
            </a:r>
          </a:p>
          <a:p>
            <a:pPr lvl="1">
              <a:lnSpc>
                <a:spcPct val="80000"/>
              </a:lnSpc>
            </a:pPr>
            <a:r>
              <a:rPr lang="en-US" dirty="0"/>
              <a:t>Process 2 </a:t>
            </a:r>
            <a:r>
              <a:rPr lang="en-US" dirty="0" smtClean="0"/>
              <a:t>tries to lock </a:t>
            </a:r>
            <a:r>
              <a:rPr lang="en-US" dirty="0"/>
              <a:t>resource A</a:t>
            </a:r>
          </a:p>
          <a:p>
            <a:pPr lvl="2">
              <a:lnSpc>
                <a:spcPct val="80000"/>
              </a:lnSpc>
            </a:pPr>
            <a:r>
              <a:rPr lang="en-US" dirty="0"/>
              <a:t>Receives error condition</a:t>
            </a:r>
          </a:p>
          <a:p>
            <a:pPr lvl="2">
              <a:lnSpc>
                <a:spcPct val="80000"/>
              </a:lnSpc>
            </a:pPr>
            <a:r>
              <a:rPr lang="en-US" dirty="0"/>
              <a:t>Lock fails and process 2 </a:t>
            </a:r>
            <a:r>
              <a:rPr lang="en-US" dirty="0" smtClean="0"/>
              <a:t>continues</a:t>
            </a:r>
          </a:p>
          <a:p>
            <a:pPr lvl="2">
              <a:lnSpc>
                <a:spcPct val="80000"/>
              </a:lnSpc>
            </a:pPr>
            <a:r>
              <a:rPr lang="en-US" dirty="0" smtClean="0"/>
              <a:t>Typically program logic loops</a:t>
            </a:r>
            <a:endParaRPr lang="en-US" dirty="0"/>
          </a:p>
          <a:p>
            <a:pPr>
              <a:lnSpc>
                <a:spcPct val="80000"/>
              </a:lnSpc>
            </a:pPr>
            <a:r>
              <a:rPr lang="en-US" dirty="0"/>
              <a:t>Unconditional locking</a:t>
            </a:r>
          </a:p>
          <a:p>
            <a:pPr lvl="1">
              <a:lnSpc>
                <a:spcPct val="80000"/>
              </a:lnSpc>
            </a:pPr>
            <a:r>
              <a:rPr lang="en-US" dirty="0"/>
              <a:t>Process 1 locks resource A</a:t>
            </a:r>
          </a:p>
          <a:p>
            <a:pPr lvl="1">
              <a:lnSpc>
                <a:spcPct val="80000"/>
              </a:lnSpc>
            </a:pPr>
            <a:r>
              <a:rPr lang="en-US" dirty="0"/>
              <a:t>Process 2 </a:t>
            </a:r>
            <a:r>
              <a:rPr lang="en-US" dirty="0" smtClean="0"/>
              <a:t>tries to lock </a:t>
            </a:r>
            <a:r>
              <a:rPr lang="en-US" dirty="0"/>
              <a:t>resource A</a:t>
            </a:r>
          </a:p>
          <a:p>
            <a:pPr lvl="2">
              <a:lnSpc>
                <a:spcPct val="80000"/>
              </a:lnSpc>
            </a:pPr>
            <a:r>
              <a:rPr lang="en-US" dirty="0"/>
              <a:t>Does </a:t>
            </a:r>
            <a:r>
              <a:rPr lang="en-US" i="1" dirty="0"/>
              <a:t>not</a:t>
            </a:r>
            <a:r>
              <a:rPr lang="en-US" dirty="0"/>
              <a:t> receive a condition report</a:t>
            </a:r>
          </a:p>
          <a:p>
            <a:pPr lvl="2">
              <a:lnSpc>
                <a:spcPct val="80000"/>
              </a:lnSpc>
            </a:pPr>
            <a:r>
              <a:rPr lang="en-US" dirty="0"/>
              <a:t>Process 2 waits in </a:t>
            </a:r>
            <a:r>
              <a:rPr lang="en-US" dirty="0" smtClean="0"/>
              <a:t>queue until </a:t>
            </a:r>
            <a:r>
              <a:rPr lang="en-US" dirty="0"/>
              <a:t>lock is </a:t>
            </a:r>
            <a:r>
              <a:rPr lang="en-US" dirty="0" smtClean="0"/>
              <a:t>granted</a:t>
            </a:r>
          </a:p>
          <a:p>
            <a:pPr lvl="2">
              <a:lnSpc>
                <a:spcPct val="80000"/>
              </a:lnSpc>
            </a:pPr>
            <a:r>
              <a:rPr lang="en-US" dirty="0" smtClean="0"/>
              <a:t>Process 2 </a:t>
            </a:r>
            <a:r>
              <a:rPr lang="en-US" i="1" dirty="0" smtClean="0"/>
              <a:t>hangs</a:t>
            </a:r>
            <a:r>
              <a:rPr lang="en-US" dirty="0" smtClean="0"/>
              <a:t> until lock succeeds</a:t>
            </a:r>
            <a:endParaRPr lang="en-US" dirty="0"/>
          </a:p>
        </p:txBody>
      </p:sp>
      <p:grpSp>
        <p:nvGrpSpPr>
          <p:cNvPr id="11" name="Group 10"/>
          <p:cNvGrpSpPr/>
          <p:nvPr/>
        </p:nvGrpSpPr>
        <p:grpSpPr>
          <a:xfrm>
            <a:off x="7620000" y="3733800"/>
            <a:ext cx="1365250" cy="2505075"/>
            <a:chOff x="7620000" y="3733800"/>
            <a:chExt cx="1365250" cy="2505075"/>
          </a:xfrm>
        </p:grpSpPr>
        <p:pic>
          <p:nvPicPr>
            <p:cNvPr id="13315" name="Picture 3" descr="C:\Documents and Settings\HP_Administrator\Local Settings\Temporary Internet Files\Content.IE5\P5EYN3IZ\MCj04242020000[1].wmf"/>
            <p:cNvPicPr>
              <a:picLocks noChangeAspect="1" noChangeArrowheads="1"/>
            </p:cNvPicPr>
            <p:nvPr/>
          </p:nvPicPr>
          <p:blipFill>
            <a:blip r:embed="rId3"/>
            <a:srcRect/>
            <a:stretch>
              <a:fillRect/>
            </a:stretch>
          </p:blipFill>
          <p:spPr bwMode="auto">
            <a:xfrm>
              <a:off x="7620000" y="3733800"/>
              <a:ext cx="1136650" cy="1971675"/>
            </a:xfrm>
            <a:prstGeom prst="rect">
              <a:avLst/>
            </a:prstGeom>
            <a:ln>
              <a:noFill/>
            </a:ln>
            <a:effectLst>
              <a:outerShdw blurRad="292100" dist="139700" dir="2700000" algn="tl" rotWithShape="0">
                <a:srgbClr val="333333">
                  <a:alpha val="65000"/>
                </a:srgbClr>
              </a:outerShdw>
            </a:effectLst>
          </p:spPr>
        </p:pic>
        <p:pic>
          <p:nvPicPr>
            <p:cNvPr id="8" name="Picture 3" descr="C:\Documents and Settings\HP_Administrator\Local Settings\Temporary Internet Files\Content.IE5\P5EYN3IZ\MCj04242020000[1].wmf"/>
            <p:cNvPicPr>
              <a:picLocks noChangeAspect="1" noChangeArrowheads="1"/>
            </p:cNvPicPr>
            <p:nvPr/>
          </p:nvPicPr>
          <p:blipFill>
            <a:blip r:embed="rId3"/>
            <a:srcRect/>
            <a:stretch>
              <a:fillRect/>
            </a:stretch>
          </p:blipFill>
          <p:spPr bwMode="auto">
            <a:xfrm>
              <a:off x="7848600" y="4267200"/>
              <a:ext cx="1136650" cy="1971675"/>
            </a:xfrm>
            <a:prstGeom prst="rect">
              <a:avLst/>
            </a:prstGeom>
            <a:ln>
              <a:noFill/>
            </a:ln>
            <a:effectLst>
              <a:outerShdw blurRad="292100" dist="139700" dir="2700000" algn="tl" rotWithShape="0">
                <a:srgbClr val="333333">
                  <a:alpha val="65000"/>
                </a:srgbClr>
              </a:outerShdw>
            </a:effectLst>
          </p:spPr>
        </p:pic>
      </p:grpSp>
      <p:grpSp>
        <p:nvGrpSpPr>
          <p:cNvPr id="10" name="Group 9"/>
          <p:cNvGrpSpPr/>
          <p:nvPr/>
        </p:nvGrpSpPr>
        <p:grpSpPr>
          <a:xfrm>
            <a:off x="6934200" y="726957"/>
            <a:ext cx="2884453" cy="2690896"/>
            <a:chOff x="6934200" y="726957"/>
            <a:chExt cx="2884453" cy="2690896"/>
          </a:xfrm>
        </p:grpSpPr>
        <p:pic>
          <p:nvPicPr>
            <p:cNvPr id="9" name="Picture 3" descr="C:\Documents and Settings\HP_Administrator\Local Settings\Temporary Internet Files\Content.IE5\P5EYN3IZ\MCj04242020000[1].wmf"/>
            <p:cNvPicPr>
              <a:picLocks noChangeAspect="1" noChangeArrowheads="1"/>
            </p:cNvPicPr>
            <p:nvPr/>
          </p:nvPicPr>
          <p:blipFill>
            <a:blip r:embed="rId3"/>
            <a:srcRect/>
            <a:stretch>
              <a:fillRect/>
            </a:stretch>
          </p:blipFill>
          <p:spPr bwMode="auto">
            <a:xfrm>
              <a:off x="6934200" y="914400"/>
              <a:ext cx="1136650" cy="1971675"/>
            </a:xfrm>
            <a:prstGeom prst="rect">
              <a:avLst/>
            </a:prstGeom>
            <a:ln>
              <a:noFill/>
            </a:ln>
            <a:effectLst>
              <a:outerShdw blurRad="292100" dist="139700" dir="2700000" algn="tl" rotWithShape="0">
                <a:srgbClr val="333333">
                  <a:alpha val="65000"/>
                </a:srgbClr>
              </a:outerShdw>
            </a:effectLst>
          </p:spPr>
        </p:pic>
        <p:pic>
          <p:nvPicPr>
            <p:cNvPr id="13317" name="Picture 5" descr="C:\Documents and Settings\HP_Administrator\Local Settings\Temporary Internet Files\Content.IE5\77CO321E\MCj04325680000[1].png"/>
            <p:cNvPicPr>
              <a:picLocks noChangeAspect="1" noChangeArrowheads="1"/>
            </p:cNvPicPr>
            <p:nvPr/>
          </p:nvPicPr>
          <p:blipFill>
            <a:blip r:embed="rId4"/>
            <a:srcRect/>
            <a:stretch>
              <a:fillRect/>
            </a:stretch>
          </p:blipFill>
          <p:spPr bwMode="auto">
            <a:xfrm rot="20535686">
              <a:off x="7127757" y="726957"/>
              <a:ext cx="2690896" cy="2690896"/>
            </a:xfrm>
            <a:prstGeom prst="rect">
              <a:avLst/>
            </a:prstGeom>
            <a:ln>
              <a:noFill/>
            </a:ln>
            <a:effectLst>
              <a:outerShdw blurRad="292100" dist="139700" dir="2700000" algn="tl" rotWithShape="0">
                <a:srgbClr val="333333">
                  <a:alpha val="65000"/>
                </a:srgbClr>
              </a:outerShdw>
            </a:effectLst>
          </p:spPr>
        </p:pic>
      </p:grpSp>
      <p:sp>
        <p:nvSpPr>
          <p:cNvPr id="15" name="Freeform 14"/>
          <p:cNvSpPr/>
          <p:nvPr/>
        </p:nvSpPr>
        <p:spPr bwMode="auto">
          <a:xfrm>
            <a:off x="728663" y="2362200"/>
            <a:ext cx="1023937" cy="1209675"/>
          </a:xfrm>
          <a:custGeom>
            <a:avLst/>
            <a:gdLst>
              <a:gd name="connsiteX0" fmla="*/ 1023937 w 1023937"/>
              <a:gd name="connsiteY0" fmla="*/ 1209675 h 1209675"/>
              <a:gd name="connsiteX1" fmla="*/ 52387 w 1023937"/>
              <a:gd name="connsiteY1" fmla="*/ 523875 h 1209675"/>
              <a:gd name="connsiteX2" fmla="*/ 709612 w 1023937"/>
              <a:gd name="connsiteY2" fmla="*/ 0 h 1209675"/>
            </a:gdLst>
            <a:ahLst/>
            <a:cxnLst>
              <a:cxn ang="0">
                <a:pos x="connsiteX0" y="connsiteY0"/>
              </a:cxn>
              <a:cxn ang="0">
                <a:pos x="connsiteX1" y="connsiteY1"/>
              </a:cxn>
              <a:cxn ang="0">
                <a:pos x="connsiteX2" y="connsiteY2"/>
              </a:cxn>
            </a:cxnLst>
            <a:rect l="l" t="t" r="r" b="b"/>
            <a:pathLst>
              <a:path w="1023937" h="1209675">
                <a:moveTo>
                  <a:pt x="1023937" y="1209675"/>
                </a:moveTo>
                <a:cubicBezTo>
                  <a:pt x="564355" y="967581"/>
                  <a:pt x="104774" y="725487"/>
                  <a:pt x="52387" y="523875"/>
                </a:cubicBezTo>
                <a:cubicBezTo>
                  <a:pt x="0" y="322263"/>
                  <a:pt x="354806" y="161131"/>
                  <a:pt x="709612" y="0"/>
                </a:cubicBezTo>
              </a:path>
            </a:pathLst>
          </a:custGeom>
          <a:noFill/>
          <a:ln w="76200" cap="flat" cmpd="sng" algn="ctr">
            <a:solidFill>
              <a:srgbClr val="00FF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16" name="Picture 2"/>
          <p:cNvPicPr>
            <a:picLocks noChangeAspect="1" noChangeArrowheads="1"/>
          </p:cNvPicPr>
          <p:nvPr/>
        </p:nvPicPr>
        <p:blipFill>
          <a:blip r:embed="rId5"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7292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dirty="0"/>
              <a:t>Deadlock (Deadly Embrace)</a:t>
            </a:r>
          </a:p>
        </p:txBody>
      </p:sp>
      <p:sp>
        <p:nvSpPr>
          <p:cNvPr id="1185797" name="AutoShape 5"/>
          <p:cNvSpPr>
            <a:spLocks noChangeArrowheads="1"/>
          </p:cNvSpPr>
          <p:nvPr/>
        </p:nvSpPr>
        <p:spPr bwMode="auto">
          <a:xfrm>
            <a:off x="1371600" y="4038600"/>
            <a:ext cx="1371600" cy="533400"/>
          </a:xfrm>
          <a:prstGeom prst="roundRect">
            <a:avLst>
              <a:gd name="adj" fmla="val 16667"/>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sz="2000"/>
              <a:t>1</a:t>
            </a:r>
          </a:p>
        </p:txBody>
      </p:sp>
      <p:sp>
        <p:nvSpPr>
          <p:cNvPr id="1185798" name="AutoShape 6"/>
          <p:cNvSpPr>
            <a:spLocks noChangeArrowheads="1"/>
          </p:cNvSpPr>
          <p:nvPr/>
        </p:nvSpPr>
        <p:spPr bwMode="auto">
          <a:xfrm>
            <a:off x="6248400" y="4038600"/>
            <a:ext cx="1371600" cy="533400"/>
          </a:xfrm>
          <a:prstGeom prst="roundRect">
            <a:avLst>
              <a:gd name="adj" fmla="val 16667"/>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sz="2000"/>
              <a:t>2</a:t>
            </a:r>
          </a:p>
        </p:txBody>
      </p:sp>
      <p:sp>
        <p:nvSpPr>
          <p:cNvPr id="1185799" name="Oval 7"/>
          <p:cNvSpPr>
            <a:spLocks noChangeArrowheads="1"/>
          </p:cNvSpPr>
          <p:nvPr/>
        </p:nvSpPr>
        <p:spPr bwMode="auto">
          <a:xfrm>
            <a:off x="2895600" y="4191000"/>
            <a:ext cx="1143000" cy="114300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sz="2000"/>
              <a:t>A</a:t>
            </a:r>
          </a:p>
        </p:txBody>
      </p:sp>
      <p:sp>
        <p:nvSpPr>
          <p:cNvPr id="1185800" name="Oval 8"/>
          <p:cNvSpPr>
            <a:spLocks noChangeArrowheads="1"/>
          </p:cNvSpPr>
          <p:nvPr/>
        </p:nvSpPr>
        <p:spPr bwMode="auto">
          <a:xfrm>
            <a:off x="5029200" y="4191000"/>
            <a:ext cx="1143000" cy="1143000"/>
          </a:xfrm>
          <a:prstGeom prst="ellipse">
            <a:avLst/>
          </a:prstGeom>
          <a:solidFill>
            <a:schemeClr val="accent1"/>
          </a:solidFill>
          <a:ln w="12700">
            <a:solidFill>
              <a:schemeClr val="tx1"/>
            </a:solidFill>
            <a:round/>
            <a:headEnd/>
            <a:tailEnd/>
          </a:ln>
          <a:effectLst>
            <a:outerShdw dist="107763" dir="2700000" algn="ctr" rotWithShape="0">
              <a:schemeClr val="bg2"/>
            </a:outerShdw>
          </a:effectLst>
        </p:spPr>
        <p:txBody>
          <a:bodyPr wrap="none" anchor="ctr"/>
          <a:lstStyle/>
          <a:p>
            <a:r>
              <a:rPr lang="en-US" sz="2000"/>
              <a:t>B</a:t>
            </a:r>
          </a:p>
        </p:txBody>
      </p:sp>
      <p:grpSp>
        <p:nvGrpSpPr>
          <p:cNvPr id="2" name="Group 15"/>
          <p:cNvGrpSpPr>
            <a:grpSpLocks/>
          </p:cNvGrpSpPr>
          <p:nvPr/>
        </p:nvGrpSpPr>
        <p:grpSpPr bwMode="auto">
          <a:xfrm>
            <a:off x="457200" y="1295400"/>
            <a:ext cx="3124200" cy="3200400"/>
            <a:chOff x="288" y="816"/>
            <a:chExt cx="1968" cy="2016"/>
          </a:xfrm>
        </p:grpSpPr>
        <p:sp>
          <p:nvSpPr>
            <p:cNvPr id="1185801" name="AutoShape 9"/>
            <p:cNvSpPr>
              <a:spLocks noChangeArrowheads="1"/>
            </p:cNvSpPr>
            <p:nvPr/>
          </p:nvSpPr>
          <p:spPr bwMode="auto">
            <a:xfrm>
              <a:off x="1536" y="2304"/>
              <a:ext cx="720"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a:effectLst/>
          </p:spPr>
          <p:txBody>
            <a:bodyPr wrap="none" anchor="ctr"/>
            <a:lstStyle/>
            <a:p>
              <a:endParaRPr lang="en-US" sz="2000"/>
            </a:p>
          </p:txBody>
        </p:sp>
        <p:sp>
          <p:nvSpPr>
            <p:cNvPr id="1185806" name="AutoShape 14"/>
            <p:cNvSpPr>
              <a:spLocks noChangeArrowheads="1"/>
            </p:cNvSpPr>
            <p:nvPr/>
          </p:nvSpPr>
          <p:spPr bwMode="auto">
            <a:xfrm>
              <a:off x="288" y="816"/>
              <a:ext cx="1728" cy="1008"/>
            </a:xfrm>
            <a:prstGeom prst="cloudCallout">
              <a:avLst>
                <a:gd name="adj1" fmla="val 49079"/>
                <a:gd name="adj2" fmla="val 103375"/>
              </a:avLst>
            </a:prstGeom>
            <a:solidFill>
              <a:srgbClr val="FF9900"/>
            </a:solidFill>
            <a:ln w="12700">
              <a:solidFill>
                <a:schemeClr val="tx1"/>
              </a:solidFill>
              <a:round/>
              <a:headEnd/>
              <a:tailEnd/>
            </a:ln>
            <a:effectLst/>
          </p:spPr>
          <p:txBody>
            <a:bodyPr anchor="ctr"/>
            <a:lstStyle/>
            <a:p>
              <a:r>
                <a:rPr lang="en-US" sz="1600" i="1" dirty="0" smtClean="0"/>
                <a:t>T=10:03:28.2:</a:t>
              </a:r>
              <a:r>
                <a:rPr lang="en-US" sz="1600" dirty="0" smtClean="0"/>
                <a:t> Process </a:t>
              </a:r>
              <a:r>
                <a:rPr lang="en-US" sz="1600" dirty="0"/>
                <a:t>1 locks </a:t>
              </a:r>
              <a:r>
                <a:rPr lang="en-US" sz="1600" dirty="0" smtClean="0"/>
                <a:t>resource A</a:t>
              </a:r>
              <a:endParaRPr lang="en-US" sz="1600" dirty="0"/>
            </a:p>
          </p:txBody>
        </p:sp>
      </p:grpSp>
      <p:grpSp>
        <p:nvGrpSpPr>
          <p:cNvPr id="3" name="Group 17"/>
          <p:cNvGrpSpPr>
            <a:grpSpLocks/>
          </p:cNvGrpSpPr>
          <p:nvPr/>
        </p:nvGrpSpPr>
        <p:grpSpPr bwMode="auto">
          <a:xfrm>
            <a:off x="5486400" y="1524000"/>
            <a:ext cx="3429000" cy="2971800"/>
            <a:chOff x="3456" y="960"/>
            <a:chExt cx="2160" cy="1872"/>
          </a:xfrm>
        </p:grpSpPr>
        <p:sp>
          <p:nvSpPr>
            <p:cNvPr id="1185802" name="AutoShape 10"/>
            <p:cNvSpPr>
              <a:spLocks noChangeArrowheads="1"/>
            </p:cNvSpPr>
            <p:nvPr/>
          </p:nvSpPr>
          <p:spPr bwMode="auto">
            <a:xfrm flipH="1">
              <a:off x="3456" y="2304"/>
              <a:ext cx="720"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a:effectLst/>
          </p:spPr>
          <p:txBody>
            <a:bodyPr wrap="none" anchor="ctr"/>
            <a:lstStyle/>
            <a:p>
              <a:endParaRPr lang="en-US"/>
            </a:p>
          </p:txBody>
        </p:sp>
        <p:sp>
          <p:nvSpPr>
            <p:cNvPr id="1185808" name="AutoShape 16"/>
            <p:cNvSpPr>
              <a:spLocks noChangeArrowheads="1"/>
            </p:cNvSpPr>
            <p:nvPr/>
          </p:nvSpPr>
          <p:spPr bwMode="auto">
            <a:xfrm>
              <a:off x="3936" y="960"/>
              <a:ext cx="1680" cy="864"/>
            </a:xfrm>
            <a:prstGeom prst="cloudCallout">
              <a:avLst>
                <a:gd name="adj1" fmla="val -58903"/>
                <a:gd name="adj2" fmla="val 114468"/>
              </a:avLst>
            </a:prstGeom>
            <a:solidFill>
              <a:srgbClr val="FF9900"/>
            </a:solidFill>
            <a:ln w="12700">
              <a:solidFill>
                <a:schemeClr val="tx1"/>
              </a:solidFill>
              <a:round/>
              <a:headEnd/>
              <a:tailEnd/>
            </a:ln>
            <a:effectLst/>
          </p:spPr>
          <p:txBody>
            <a:bodyPr anchor="ctr"/>
            <a:lstStyle/>
            <a:p>
              <a:r>
                <a:rPr lang="en-US" sz="1600" i="1" dirty="0" smtClean="0"/>
                <a:t>T=10:03:28.3: </a:t>
              </a:r>
              <a:r>
                <a:rPr lang="en-US" sz="1600" dirty="0" smtClean="0"/>
                <a:t>Process </a:t>
              </a:r>
              <a:r>
                <a:rPr lang="en-US" sz="1600" dirty="0"/>
                <a:t>2 locks resource </a:t>
              </a:r>
              <a:r>
                <a:rPr lang="en-US" sz="1600" dirty="0" smtClean="0"/>
                <a:t>B</a:t>
              </a:r>
              <a:endParaRPr lang="en-US" sz="1600" dirty="0"/>
            </a:p>
          </p:txBody>
        </p:sp>
      </p:grpSp>
      <p:grpSp>
        <p:nvGrpSpPr>
          <p:cNvPr id="4" name="Group 21"/>
          <p:cNvGrpSpPr>
            <a:grpSpLocks/>
          </p:cNvGrpSpPr>
          <p:nvPr/>
        </p:nvGrpSpPr>
        <p:grpSpPr bwMode="auto">
          <a:xfrm>
            <a:off x="0" y="5029200"/>
            <a:ext cx="6400800" cy="1828800"/>
            <a:chOff x="0" y="3168"/>
            <a:chExt cx="4032" cy="1152"/>
          </a:xfrm>
        </p:grpSpPr>
        <p:sp>
          <p:nvSpPr>
            <p:cNvPr id="1185804" name="AutoShape 12"/>
            <p:cNvSpPr>
              <a:spLocks noChangeArrowheads="1"/>
            </p:cNvSpPr>
            <p:nvPr/>
          </p:nvSpPr>
          <p:spPr bwMode="auto">
            <a:xfrm>
              <a:off x="1056" y="3168"/>
              <a:ext cx="2976" cy="768"/>
            </a:xfrm>
            <a:prstGeom prst="curvedUpArrow">
              <a:avLst>
                <a:gd name="adj1" fmla="val 31036"/>
                <a:gd name="adj2" fmla="val 155000"/>
                <a:gd name="adj3" fmla="val 33333"/>
              </a:avLst>
            </a:prstGeom>
            <a:solidFill>
              <a:schemeClr val="accent1"/>
            </a:solidFill>
            <a:ln w="12700">
              <a:solidFill>
                <a:schemeClr val="tx1"/>
              </a:solidFill>
              <a:miter lim="800000"/>
              <a:headEnd/>
              <a:tailEnd/>
            </a:ln>
            <a:effectLst/>
          </p:spPr>
          <p:txBody>
            <a:bodyPr wrap="none" anchor="ctr"/>
            <a:lstStyle/>
            <a:p>
              <a:endParaRPr lang="en-US"/>
            </a:p>
          </p:txBody>
        </p:sp>
        <p:sp>
          <p:nvSpPr>
            <p:cNvPr id="1185810" name="AutoShape 18"/>
            <p:cNvSpPr>
              <a:spLocks noChangeArrowheads="1"/>
            </p:cNvSpPr>
            <p:nvPr/>
          </p:nvSpPr>
          <p:spPr bwMode="auto">
            <a:xfrm>
              <a:off x="0" y="3552"/>
              <a:ext cx="1584" cy="768"/>
            </a:xfrm>
            <a:prstGeom prst="cloudCallout">
              <a:avLst>
                <a:gd name="adj1" fmla="val 22727"/>
                <a:gd name="adj2" fmla="val -83074"/>
              </a:avLst>
            </a:prstGeom>
            <a:solidFill>
              <a:srgbClr val="FF9900"/>
            </a:solidFill>
            <a:ln w="12700">
              <a:solidFill>
                <a:schemeClr val="tx1"/>
              </a:solidFill>
              <a:round/>
              <a:headEnd/>
              <a:tailEnd/>
            </a:ln>
            <a:effectLst/>
          </p:spPr>
          <p:txBody>
            <a:bodyPr anchor="ctr"/>
            <a:lstStyle/>
            <a:p>
              <a:r>
                <a:rPr lang="en-US"/>
                <a:t>1 locks B</a:t>
              </a:r>
              <a:br>
                <a:rPr lang="en-US"/>
              </a:br>
              <a:r>
                <a:rPr lang="en-US"/>
                <a:t>unconditionally</a:t>
              </a:r>
            </a:p>
          </p:txBody>
        </p:sp>
        <p:sp>
          <p:nvSpPr>
            <p:cNvPr id="1185811" name="AutoShape 19"/>
            <p:cNvSpPr>
              <a:spLocks noChangeArrowheads="1"/>
            </p:cNvSpPr>
            <p:nvPr/>
          </p:nvSpPr>
          <p:spPr bwMode="auto">
            <a:xfrm>
              <a:off x="0" y="3552"/>
              <a:ext cx="1680" cy="768"/>
            </a:xfrm>
            <a:prstGeom prst="cloudCallout">
              <a:avLst>
                <a:gd name="adj1" fmla="val 22727"/>
                <a:gd name="adj2" fmla="val -83074"/>
              </a:avLst>
            </a:prstGeom>
            <a:solidFill>
              <a:srgbClr val="FF9900"/>
            </a:solidFill>
            <a:ln w="12700">
              <a:solidFill>
                <a:schemeClr val="tx1"/>
              </a:solidFill>
              <a:round/>
              <a:headEnd/>
              <a:tailEnd/>
            </a:ln>
            <a:effectLst/>
          </p:spPr>
          <p:txBody>
            <a:bodyPr anchor="ctr"/>
            <a:lstStyle/>
            <a:p>
              <a:r>
                <a:rPr lang="en-US" sz="1600" i="1" dirty="0" smtClean="0"/>
                <a:t>T=10:03:28.4: </a:t>
              </a:r>
              <a:br>
                <a:rPr lang="en-US" sz="1600" i="1" dirty="0" smtClean="0"/>
              </a:br>
              <a:r>
                <a:rPr lang="en-US" sz="1600" dirty="0" smtClean="0"/>
                <a:t>1 </a:t>
              </a:r>
              <a:r>
                <a:rPr lang="en-US" sz="1600" dirty="0"/>
                <a:t>locks B</a:t>
              </a:r>
              <a:br>
                <a:rPr lang="en-US" sz="1600" dirty="0"/>
              </a:br>
              <a:r>
                <a:rPr lang="en-US" sz="1600" dirty="0"/>
                <a:t>unconditionally</a:t>
              </a:r>
            </a:p>
          </p:txBody>
        </p:sp>
      </p:grpSp>
      <p:grpSp>
        <p:nvGrpSpPr>
          <p:cNvPr id="5" name="Group 22"/>
          <p:cNvGrpSpPr>
            <a:grpSpLocks/>
          </p:cNvGrpSpPr>
          <p:nvPr/>
        </p:nvGrpSpPr>
        <p:grpSpPr bwMode="auto">
          <a:xfrm>
            <a:off x="2590800" y="5181600"/>
            <a:ext cx="6553200" cy="1676400"/>
            <a:chOff x="1632" y="3264"/>
            <a:chExt cx="4128" cy="1056"/>
          </a:xfrm>
        </p:grpSpPr>
        <p:sp>
          <p:nvSpPr>
            <p:cNvPr id="1185805" name="AutoShape 13"/>
            <p:cNvSpPr>
              <a:spLocks noChangeArrowheads="1"/>
            </p:cNvSpPr>
            <p:nvPr/>
          </p:nvSpPr>
          <p:spPr bwMode="auto">
            <a:xfrm flipH="1">
              <a:off x="1632" y="3264"/>
              <a:ext cx="2976" cy="768"/>
            </a:xfrm>
            <a:prstGeom prst="curvedUpArrow">
              <a:avLst>
                <a:gd name="adj1" fmla="val 31036"/>
                <a:gd name="adj2" fmla="val 155000"/>
                <a:gd name="adj3" fmla="val 33333"/>
              </a:avLst>
            </a:prstGeom>
            <a:solidFill>
              <a:schemeClr val="accent1"/>
            </a:solidFill>
            <a:ln w="12700">
              <a:solidFill>
                <a:schemeClr val="tx1"/>
              </a:solidFill>
              <a:miter lim="800000"/>
              <a:headEnd/>
              <a:tailEnd/>
            </a:ln>
            <a:effectLst/>
          </p:spPr>
          <p:txBody>
            <a:bodyPr wrap="none" anchor="ctr"/>
            <a:lstStyle/>
            <a:p>
              <a:endParaRPr lang="en-US"/>
            </a:p>
          </p:txBody>
        </p:sp>
        <p:sp>
          <p:nvSpPr>
            <p:cNvPr id="1185812" name="AutoShape 20"/>
            <p:cNvSpPr>
              <a:spLocks noChangeArrowheads="1"/>
            </p:cNvSpPr>
            <p:nvPr/>
          </p:nvSpPr>
          <p:spPr bwMode="auto">
            <a:xfrm>
              <a:off x="4128" y="3552"/>
              <a:ext cx="1632" cy="768"/>
            </a:xfrm>
            <a:prstGeom prst="cloudCallout">
              <a:avLst>
                <a:gd name="adj1" fmla="val -29546"/>
                <a:gd name="adj2" fmla="val -75259"/>
              </a:avLst>
            </a:prstGeom>
            <a:solidFill>
              <a:srgbClr val="FF9900"/>
            </a:solidFill>
            <a:ln w="12700">
              <a:solidFill>
                <a:schemeClr val="tx1"/>
              </a:solidFill>
              <a:round/>
              <a:headEnd/>
              <a:tailEnd/>
            </a:ln>
            <a:effectLst/>
          </p:spPr>
          <p:txBody>
            <a:bodyPr anchor="ctr"/>
            <a:lstStyle/>
            <a:p>
              <a:r>
                <a:rPr lang="en-US" sz="1600" i="1" dirty="0" smtClean="0"/>
                <a:t>T=10:03:28.5: </a:t>
              </a:r>
              <a:br>
                <a:rPr lang="en-US" sz="1600" i="1" dirty="0" smtClean="0"/>
              </a:br>
              <a:r>
                <a:rPr lang="en-US" sz="1600" dirty="0" smtClean="0"/>
                <a:t>2 </a:t>
              </a:r>
              <a:r>
                <a:rPr lang="en-US" sz="1600" dirty="0"/>
                <a:t>locks A</a:t>
              </a:r>
              <a:br>
                <a:rPr lang="en-US" sz="1600" dirty="0"/>
              </a:br>
              <a:r>
                <a:rPr lang="en-US" sz="1600" dirty="0"/>
                <a:t>unconditionally</a:t>
              </a:r>
            </a:p>
          </p:txBody>
        </p:sp>
      </p:grpSp>
      <p:grpSp>
        <p:nvGrpSpPr>
          <p:cNvPr id="24" name="Group 23"/>
          <p:cNvGrpSpPr/>
          <p:nvPr/>
        </p:nvGrpSpPr>
        <p:grpSpPr>
          <a:xfrm>
            <a:off x="3890010" y="1066800"/>
            <a:ext cx="1773687" cy="2810106"/>
            <a:chOff x="3890010" y="1066800"/>
            <a:chExt cx="1773687" cy="2810106"/>
          </a:xfrm>
        </p:grpSpPr>
        <p:pic>
          <p:nvPicPr>
            <p:cNvPr id="15362" name="Picture 2" descr="C:\Program Files\Microsoft Office\Media\CntCD1\ClipArt1\j0186364.wmf"/>
            <p:cNvPicPr>
              <a:picLocks noChangeAspect="1" noChangeArrowheads="1"/>
            </p:cNvPicPr>
            <p:nvPr/>
          </p:nvPicPr>
          <p:blipFill>
            <a:blip r:embed="rId3"/>
            <a:srcRect/>
            <a:stretch>
              <a:fillRect/>
            </a:stretch>
          </p:blipFill>
          <p:spPr bwMode="auto">
            <a:xfrm>
              <a:off x="3890010" y="1066800"/>
              <a:ext cx="1363980" cy="2082693"/>
            </a:xfrm>
            <a:prstGeom prst="rect">
              <a:avLst/>
            </a:prstGeom>
            <a:noFill/>
          </p:spPr>
        </p:pic>
        <p:pic>
          <p:nvPicPr>
            <p:cNvPr id="15364" name="Picture 4" descr="C:\Program Files\Microsoft Office\Media\CntCD1\ClipArt4\j0251091.wmf"/>
            <p:cNvPicPr>
              <a:picLocks noChangeAspect="1" noChangeArrowheads="1"/>
            </p:cNvPicPr>
            <p:nvPr/>
          </p:nvPicPr>
          <p:blipFill>
            <a:blip r:embed="rId4"/>
            <a:srcRect/>
            <a:stretch>
              <a:fillRect/>
            </a:stretch>
          </p:blipFill>
          <p:spPr bwMode="auto">
            <a:xfrm>
              <a:off x="4038600" y="2590800"/>
              <a:ext cx="1625097" cy="1286106"/>
            </a:xfrm>
            <a:prstGeom prst="rect">
              <a:avLst/>
            </a:prstGeom>
            <a:noFill/>
            <a:scene3d>
              <a:camera prst="isometricOffAxis1Top"/>
              <a:lightRig rig="threePt" dir="t"/>
            </a:scene3d>
          </p:spPr>
        </p:pic>
      </p:grpSp>
      <p:pic>
        <p:nvPicPr>
          <p:cNvPr id="23" name="Picture 2"/>
          <p:cNvPicPr>
            <a:picLocks noChangeAspect="1" noChangeArrowheads="1"/>
          </p:cNvPicPr>
          <p:nvPr/>
        </p:nvPicPr>
        <p:blipFill>
          <a:blip r:embed="rId5"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846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n-US" dirty="0"/>
              <a:t>Preventing Deadlocks</a:t>
            </a:r>
          </a:p>
        </p:txBody>
      </p:sp>
      <p:sp>
        <p:nvSpPr>
          <p:cNvPr id="1198083" name="Rectangle 3"/>
          <p:cNvSpPr>
            <a:spLocks noGrp="1" noChangeArrowheads="1"/>
          </p:cNvSpPr>
          <p:nvPr>
            <p:ph type="body" idx="1"/>
          </p:nvPr>
        </p:nvSpPr>
        <p:spPr>
          <a:xfrm>
            <a:off x="990600" y="1066800"/>
            <a:ext cx="7848600" cy="5486400"/>
          </a:xfrm>
        </p:spPr>
        <p:txBody>
          <a:bodyPr/>
          <a:lstStyle/>
          <a:p>
            <a:r>
              <a:rPr lang="en-US" sz="2300" dirty="0"/>
              <a:t>Deadlock is example of a </a:t>
            </a:r>
            <a:r>
              <a:rPr lang="en-US" sz="2300" i="1" dirty="0" smtClean="0"/>
              <a:t>race condition: </a:t>
            </a:r>
            <a:r>
              <a:rPr lang="en-US" sz="2300" dirty="0" smtClean="0"/>
              <a:t>an unexpected problem that occurs only </a:t>
            </a:r>
            <a:br>
              <a:rPr lang="en-US" sz="2300" dirty="0" smtClean="0"/>
            </a:br>
            <a:r>
              <a:rPr lang="en-US" sz="2300" dirty="0" smtClean="0"/>
              <a:t>under specific conditions of timing</a:t>
            </a:r>
            <a:endParaRPr lang="en-US" sz="2300" dirty="0"/>
          </a:p>
          <a:p>
            <a:pPr lvl="1"/>
            <a:r>
              <a:rPr lang="en-US" sz="2300" dirty="0"/>
              <a:t>Will not </a:t>
            </a:r>
            <a:r>
              <a:rPr lang="en-US" sz="2300" i="1" dirty="0"/>
              <a:t>necessarily</a:t>
            </a:r>
            <a:r>
              <a:rPr lang="en-US" sz="2300" dirty="0"/>
              <a:t> occur</a:t>
            </a:r>
          </a:p>
          <a:p>
            <a:pPr lvl="1"/>
            <a:r>
              <a:rPr lang="en-US" sz="2300" dirty="0"/>
              <a:t>Occurs by chance when specific </a:t>
            </a:r>
            <a:r>
              <a:rPr lang="en-US" sz="2300" dirty="0" smtClean="0"/>
              <a:t/>
            </a:r>
            <a:br>
              <a:rPr lang="en-US" sz="2300" dirty="0" smtClean="0"/>
            </a:br>
            <a:r>
              <a:rPr lang="en-US" sz="2300" dirty="0" smtClean="0"/>
              <a:t>events </a:t>
            </a:r>
            <a:r>
              <a:rPr lang="en-US" sz="2300" dirty="0"/>
              <a:t>happen at specific time</a:t>
            </a:r>
          </a:p>
          <a:p>
            <a:r>
              <a:rPr lang="en-US" sz="2300" dirty="0"/>
              <a:t>Always ensure that processes in </a:t>
            </a:r>
            <a:r>
              <a:rPr lang="en-US" sz="2300" dirty="0" smtClean="0"/>
              <a:t/>
            </a:r>
            <a:br>
              <a:rPr lang="en-US" sz="2300" dirty="0" smtClean="0"/>
            </a:br>
            <a:r>
              <a:rPr lang="en-US" sz="2300" dirty="0" smtClean="0"/>
              <a:t>applications</a:t>
            </a:r>
            <a:endParaRPr lang="en-US" sz="2300" dirty="0"/>
          </a:p>
          <a:p>
            <a:pPr lvl="1"/>
            <a:r>
              <a:rPr lang="en-US" sz="2300" dirty="0"/>
              <a:t>LOCK RESOURCES </a:t>
            </a:r>
            <a:r>
              <a:rPr lang="en-US" sz="2300" dirty="0" smtClean="0"/>
              <a:t/>
            </a:r>
            <a:br>
              <a:rPr lang="en-US" sz="2300" dirty="0" smtClean="0"/>
            </a:br>
            <a:r>
              <a:rPr lang="en-US" sz="2300" dirty="0" smtClean="0"/>
              <a:t>IN </a:t>
            </a:r>
            <a:r>
              <a:rPr lang="en-US" sz="2300" dirty="0"/>
              <a:t>SAME ORDER</a:t>
            </a:r>
          </a:p>
          <a:p>
            <a:pPr lvl="1"/>
            <a:r>
              <a:rPr lang="en-US" sz="2300" dirty="0"/>
              <a:t>UNLOCK RESOURCES </a:t>
            </a:r>
            <a:r>
              <a:rPr lang="en-US" sz="2300" dirty="0" smtClean="0"/>
              <a:t/>
            </a:r>
            <a:br>
              <a:rPr lang="en-US" sz="2300" dirty="0" smtClean="0"/>
            </a:br>
            <a:r>
              <a:rPr lang="en-US" sz="2300" dirty="0" smtClean="0"/>
              <a:t>IN </a:t>
            </a:r>
            <a:r>
              <a:rPr lang="en-US" sz="2300" dirty="0"/>
              <a:t>REVERSE ORDER</a:t>
            </a:r>
          </a:p>
          <a:p>
            <a:r>
              <a:rPr lang="en-US" sz="2300" dirty="0"/>
              <a:t>Apply these principles to example on previous slide to see how they absolutely prevent deadlock</a:t>
            </a:r>
          </a:p>
        </p:txBody>
      </p:sp>
      <p:pic>
        <p:nvPicPr>
          <p:cNvPr id="4098" name="Picture 2"/>
          <p:cNvPicPr>
            <a:picLocks noChangeAspect="1" noChangeArrowheads="1"/>
          </p:cNvPicPr>
          <p:nvPr/>
        </p:nvPicPr>
        <p:blipFill>
          <a:blip r:embed="rId3"/>
          <a:srcRect/>
          <a:stretch>
            <a:fillRect/>
          </a:stretch>
        </p:blipFill>
        <p:spPr bwMode="auto">
          <a:xfrm>
            <a:off x="7010400" y="1524000"/>
            <a:ext cx="1933575" cy="38100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744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2" name="Rectangle 4"/>
          <p:cNvSpPr>
            <a:spLocks noGrp="1" noChangeArrowheads="1"/>
          </p:cNvSpPr>
          <p:nvPr>
            <p:ph type="title"/>
          </p:nvPr>
        </p:nvSpPr>
        <p:spPr/>
        <p:txBody>
          <a:bodyPr/>
          <a:lstStyle/>
          <a:p>
            <a:r>
              <a:rPr lang="en-US" dirty="0"/>
              <a:t>Historical Overview</a:t>
            </a:r>
          </a:p>
        </p:txBody>
      </p:sp>
      <p:sp>
        <p:nvSpPr>
          <p:cNvPr id="979973" name="Rectangle 5"/>
          <p:cNvSpPr>
            <a:spLocks noGrp="1" noChangeArrowheads="1"/>
          </p:cNvSpPr>
          <p:nvPr>
            <p:ph type="body" idx="1"/>
          </p:nvPr>
        </p:nvSpPr>
        <p:spPr>
          <a:xfrm>
            <a:off x="762000" y="990600"/>
            <a:ext cx="7162800" cy="5562600"/>
          </a:xfrm>
        </p:spPr>
        <p:txBody>
          <a:bodyPr/>
          <a:lstStyle/>
          <a:p>
            <a:r>
              <a:rPr lang="en-US" dirty="0"/>
              <a:t>How </a:t>
            </a:r>
            <a:r>
              <a:rPr lang="en-US" dirty="0" smtClean="0"/>
              <a:t>have people handled </a:t>
            </a:r>
            <a:r>
              <a:rPr lang="en-US" dirty="0"/>
              <a:t>masses of </a:t>
            </a:r>
            <a:r>
              <a:rPr lang="en-US" dirty="0" smtClean="0"/>
              <a:t>data throughout history?</a:t>
            </a:r>
            <a:endParaRPr lang="en-US" dirty="0"/>
          </a:p>
          <a:p>
            <a:pPr lvl="1"/>
            <a:r>
              <a:rPr lang="en-US" dirty="0" smtClean="0"/>
              <a:t>Oral traditions (?100,000 BCE)</a:t>
            </a:r>
          </a:p>
          <a:p>
            <a:pPr lvl="1"/>
            <a:r>
              <a:rPr lang="en-US" dirty="0" smtClean="0"/>
              <a:t>Mnemonics (?3000 BCE)</a:t>
            </a:r>
          </a:p>
          <a:p>
            <a:pPr lvl="1"/>
            <a:r>
              <a:rPr lang="en-US" dirty="0" smtClean="0"/>
              <a:t>Clay tablets (~3000 BCE)</a:t>
            </a:r>
            <a:endParaRPr lang="en-US" dirty="0"/>
          </a:p>
          <a:p>
            <a:pPr lvl="1"/>
            <a:r>
              <a:rPr lang="en-US" dirty="0" smtClean="0"/>
              <a:t>Papyrus (~3000 BCE)</a:t>
            </a:r>
          </a:p>
          <a:p>
            <a:pPr lvl="1"/>
            <a:r>
              <a:rPr lang="en-US" dirty="0" smtClean="0"/>
              <a:t>Parchment (~200 BCE)</a:t>
            </a:r>
            <a:endParaRPr lang="en-US" dirty="0"/>
          </a:p>
          <a:p>
            <a:pPr lvl="1"/>
            <a:r>
              <a:rPr lang="en-US" dirty="0" smtClean="0"/>
              <a:t>Paper (~105 CE)</a:t>
            </a:r>
          </a:p>
          <a:p>
            <a:pPr lvl="1"/>
            <a:r>
              <a:rPr lang="en-US" dirty="0" smtClean="0"/>
              <a:t>Codex (~400 CE)</a:t>
            </a:r>
            <a:endParaRPr lang="en-US" dirty="0"/>
          </a:p>
          <a:p>
            <a:pPr lvl="1"/>
            <a:r>
              <a:rPr lang="en-US" dirty="0" smtClean="0"/>
              <a:t>Punch </a:t>
            </a:r>
            <a:r>
              <a:rPr lang="en-US" dirty="0"/>
              <a:t>cards (1890-1960)</a:t>
            </a:r>
          </a:p>
          <a:p>
            <a:pPr lvl="1"/>
            <a:r>
              <a:rPr lang="en-US" dirty="0"/>
              <a:t>File systems (1950-present)</a:t>
            </a:r>
          </a:p>
          <a:p>
            <a:pPr lvl="1"/>
            <a:r>
              <a:rPr lang="en-US" dirty="0"/>
              <a:t>DBMS (1970-present</a:t>
            </a:r>
            <a:r>
              <a:rPr lang="en-US" dirty="0" smtClean="0"/>
              <a:t>)</a:t>
            </a:r>
          </a:p>
          <a:p>
            <a:pPr lvl="1"/>
            <a:r>
              <a:rPr lang="en-US" dirty="0" smtClean="0"/>
              <a:t>Rapid content indexing (2000-)</a:t>
            </a:r>
          </a:p>
        </p:txBody>
      </p:sp>
      <p:pic>
        <p:nvPicPr>
          <p:cNvPr id="1026" name="Picture 2"/>
          <p:cNvPicPr>
            <a:picLocks noChangeAspect="1" noChangeArrowheads="1"/>
          </p:cNvPicPr>
          <p:nvPr/>
        </p:nvPicPr>
        <p:blipFill>
          <a:blip r:embed="rId3"/>
          <a:srcRect/>
          <a:stretch>
            <a:fillRect/>
          </a:stretch>
        </p:blipFill>
        <p:spPr bwMode="auto">
          <a:xfrm>
            <a:off x="5638800" y="2362200"/>
            <a:ext cx="3333750" cy="3238500"/>
          </a:xfrm>
          <a:prstGeom prst="rect">
            <a:avLst/>
          </a:prstGeom>
          <a:noFill/>
          <a:ln w="9525">
            <a:noFill/>
            <a:miter lim="800000"/>
            <a:headEnd/>
            <a:tailEnd/>
          </a:ln>
          <a:effectLst/>
        </p:spPr>
      </p:pic>
      <p:sp>
        <p:nvSpPr>
          <p:cNvPr id="5" name="TextBox 4"/>
          <p:cNvSpPr txBox="1"/>
          <p:nvPr/>
        </p:nvSpPr>
        <p:spPr>
          <a:xfrm>
            <a:off x="5562600" y="5562600"/>
            <a:ext cx="3352800" cy="738664"/>
          </a:xfrm>
          <a:prstGeom prst="rect">
            <a:avLst/>
          </a:prstGeom>
          <a:noFill/>
        </p:spPr>
        <p:txBody>
          <a:bodyPr wrap="square" rtlCol="0">
            <a:spAutoFit/>
          </a:bodyPr>
          <a:lstStyle/>
          <a:p>
            <a:pPr algn="ctr"/>
            <a:r>
              <a:rPr lang="en-US" sz="1400" dirty="0" smtClean="0"/>
              <a:t>Clay tablet from </a:t>
            </a:r>
            <a:r>
              <a:rPr lang="en-US" sz="1400" dirty="0" err="1" smtClean="0"/>
              <a:t>Ebla,Syria</a:t>
            </a:r>
            <a:r>
              <a:rPr lang="en-US" sz="1400" dirty="0" smtClean="0"/>
              <a:t/>
            </a:r>
            <a:br>
              <a:rPr lang="en-US" sz="1400" dirty="0" smtClean="0"/>
            </a:br>
            <a:r>
              <a:rPr lang="en-US" sz="1400" dirty="0" smtClean="0"/>
              <a:t>c. 2250 BCE (ancient </a:t>
            </a:r>
            <a:r>
              <a:rPr lang="en-US" sz="1400" dirty="0" err="1" smtClean="0"/>
              <a:t>Sumeria</a:t>
            </a:r>
            <a:r>
              <a:rPr lang="en-US" sz="1400" dirty="0" smtClean="0"/>
              <a:t>)</a:t>
            </a:r>
          </a:p>
          <a:p>
            <a:pPr algn="ctr"/>
            <a:r>
              <a:rPr lang="en-US" sz="1400" dirty="0" smtClean="0"/>
              <a:t>See  </a:t>
            </a:r>
            <a:r>
              <a:rPr lang="en-US" sz="1400" dirty="0" smtClean="0">
                <a:hlinkClick r:id="rId4"/>
              </a:rPr>
              <a:t>http://tinyurl.com/bvhy6w</a:t>
            </a:r>
            <a:r>
              <a:rPr lang="en-US" sz="1400" dirty="0" smtClean="0"/>
              <a:t> </a:t>
            </a:r>
            <a:endParaRPr lang="en-US" sz="1400" dirty="0"/>
          </a:p>
        </p:txBody>
      </p:sp>
    </p:spTree>
  </p:cSld>
  <p:clrMapOvr>
    <a:masterClrMapping/>
  </p:clrMapOvr>
  <p:transition advTm="2345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p:txBody>
          <a:bodyPr/>
          <a:lstStyle/>
          <a:p>
            <a:r>
              <a:rPr lang="en-US" dirty="0" smtClean="0"/>
              <a:t>Serializing </a:t>
            </a:r>
            <a:r>
              <a:rPr lang="en-US" dirty="0"/>
              <a:t>Transactions</a:t>
            </a:r>
          </a:p>
        </p:txBody>
      </p:sp>
      <p:sp>
        <p:nvSpPr>
          <p:cNvPr id="1184773" name="Rectangle 5"/>
          <p:cNvSpPr>
            <a:spLocks noGrp="1" noChangeArrowheads="1"/>
          </p:cNvSpPr>
          <p:nvPr>
            <p:ph type="body" idx="1"/>
          </p:nvPr>
        </p:nvSpPr>
        <p:spPr/>
        <p:txBody>
          <a:bodyPr/>
          <a:lstStyle/>
          <a:p>
            <a:r>
              <a:rPr lang="en-US" dirty="0" smtClean="0"/>
              <a:t>Two-phase </a:t>
            </a:r>
            <a:r>
              <a:rPr lang="en-US" dirty="0"/>
              <a:t>locking</a:t>
            </a:r>
          </a:p>
          <a:p>
            <a:pPr lvl="1"/>
            <a:r>
              <a:rPr lang="en-US" dirty="0" smtClean="0"/>
              <a:t>Defines </a:t>
            </a:r>
            <a:r>
              <a:rPr lang="en-US" i="1" dirty="0" smtClean="0"/>
              <a:t>growing phase </a:t>
            </a:r>
            <a:r>
              <a:rPr lang="en-US" dirty="0" smtClean="0"/>
              <a:t>and </a:t>
            </a:r>
            <a:br>
              <a:rPr lang="en-US" dirty="0" smtClean="0"/>
            </a:br>
            <a:r>
              <a:rPr lang="en-US" i="1" dirty="0" smtClean="0"/>
              <a:t>shrinking phase</a:t>
            </a:r>
          </a:p>
          <a:p>
            <a:pPr lvl="1"/>
            <a:r>
              <a:rPr lang="en-US" dirty="0" smtClean="0"/>
              <a:t>Can </a:t>
            </a:r>
            <a:r>
              <a:rPr lang="en-US" dirty="0"/>
              <a:t>accumulate locks</a:t>
            </a:r>
          </a:p>
          <a:p>
            <a:pPr lvl="1"/>
            <a:r>
              <a:rPr lang="en-US" dirty="0"/>
              <a:t>But once any lock </a:t>
            </a:r>
            <a:r>
              <a:rPr lang="en-US" dirty="0" smtClean="0"/>
              <a:t>is </a:t>
            </a:r>
            <a:r>
              <a:rPr lang="en-US" dirty="0"/>
              <a:t>released, cannot get more until all are released</a:t>
            </a:r>
          </a:p>
          <a:p>
            <a:pPr lvl="1"/>
            <a:r>
              <a:rPr lang="en-US" dirty="0" smtClean="0"/>
              <a:t>Prevent transactions which affect same records from overlapping</a:t>
            </a:r>
          </a:p>
          <a:p>
            <a:r>
              <a:rPr lang="en-US" dirty="0" smtClean="0"/>
              <a:t>More </a:t>
            </a:r>
            <a:r>
              <a:rPr lang="en-US" dirty="0"/>
              <a:t>restrictive (and more common) </a:t>
            </a:r>
            <a:r>
              <a:rPr lang="en-US" dirty="0" smtClean="0"/>
              <a:t>strategy:</a:t>
            </a:r>
            <a:endParaRPr lang="en-US" dirty="0"/>
          </a:p>
          <a:p>
            <a:pPr lvl="1"/>
            <a:r>
              <a:rPr lang="en-US" dirty="0"/>
              <a:t>No locks released until COMMIT or </a:t>
            </a:r>
            <a:r>
              <a:rPr lang="en-US" dirty="0" smtClean="0"/>
              <a:t>ROLLBACK instruction</a:t>
            </a:r>
            <a:endParaRPr lang="en-US" dirty="0"/>
          </a:p>
        </p:txBody>
      </p:sp>
      <p:pic>
        <p:nvPicPr>
          <p:cNvPr id="14338" name="Picture 2" descr="C:\Documents and Settings\HP_Administrator\Local Settings\Temporary Internet Files\Content.IE5\77CO321E\MCj03675360000[1].wmf"/>
          <p:cNvPicPr>
            <a:picLocks noChangeAspect="1" noChangeArrowheads="1"/>
          </p:cNvPicPr>
          <p:nvPr/>
        </p:nvPicPr>
        <p:blipFill>
          <a:blip r:embed="rId3"/>
          <a:srcRect/>
          <a:stretch>
            <a:fillRect/>
          </a:stretch>
        </p:blipFill>
        <p:spPr bwMode="auto">
          <a:xfrm>
            <a:off x="6019800" y="1143000"/>
            <a:ext cx="2895600" cy="2155306"/>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824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dirty="0"/>
              <a:t>Pessimistic Locking Strategy</a:t>
            </a:r>
          </a:p>
        </p:txBody>
      </p:sp>
      <p:sp>
        <p:nvSpPr>
          <p:cNvPr id="1189891" name="Rectangle 3"/>
          <p:cNvSpPr>
            <a:spLocks noGrp="1" noChangeArrowheads="1"/>
          </p:cNvSpPr>
          <p:nvPr>
            <p:ph type="body" idx="1"/>
          </p:nvPr>
        </p:nvSpPr>
        <p:spPr>
          <a:xfrm>
            <a:off x="990600" y="1143000"/>
            <a:ext cx="8001000" cy="5181600"/>
          </a:xfrm>
        </p:spPr>
        <p:txBody>
          <a:bodyPr/>
          <a:lstStyle/>
          <a:p>
            <a:r>
              <a:rPr lang="en-US" sz="2200" dirty="0"/>
              <a:t>Assume collisions will occur and prevent conflicts</a:t>
            </a:r>
          </a:p>
          <a:p>
            <a:pPr lvl="1"/>
            <a:r>
              <a:rPr lang="en-US" sz="2200" dirty="0"/>
              <a:t>Lock records</a:t>
            </a:r>
          </a:p>
          <a:p>
            <a:pPr lvl="1"/>
            <a:r>
              <a:rPr lang="en-US" sz="2200" dirty="0"/>
              <a:t>Process transaction</a:t>
            </a:r>
          </a:p>
          <a:p>
            <a:pPr lvl="1"/>
            <a:r>
              <a:rPr lang="en-US" sz="2200" dirty="0"/>
              <a:t>Release locks</a:t>
            </a:r>
          </a:p>
          <a:p>
            <a:r>
              <a:rPr lang="en-US" sz="2200" dirty="0"/>
              <a:t>But very </a:t>
            </a:r>
            <a:r>
              <a:rPr lang="en-US" sz="2200" dirty="0" smtClean="0"/>
              <a:t>dangerous if it locks </a:t>
            </a:r>
            <a:br>
              <a:rPr lang="en-US" sz="2200" dirty="0" smtClean="0"/>
            </a:br>
            <a:r>
              <a:rPr lang="en-US" sz="2200" dirty="0" smtClean="0"/>
              <a:t>around human intervention</a:t>
            </a:r>
            <a:endParaRPr lang="en-US" sz="2200" dirty="0"/>
          </a:p>
          <a:p>
            <a:pPr lvl="1"/>
            <a:r>
              <a:rPr lang="en-US" sz="2200" dirty="0" smtClean="0"/>
              <a:t>Inevitably slows processing – human reaction times are slow compared with computer’s processing speed</a:t>
            </a:r>
          </a:p>
          <a:p>
            <a:pPr lvl="1"/>
            <a:r>
              <a:rPr lang="en-US" sz="2200" dirty="0" smtClean="0"/>
              <a:t>Not </a:t>
            </a:r>
            <a:r>
              <a:rPr lang="en-US" sz="2200" dirty="0"/>
              <a:t>controllable – operator could </a:t>
            </a:r>
            <a:r>
              <a:rPr lang="en-US" sz="2200" dirty="0" smtClean="0"/>
              <a:t>go </a:t>
            </a:r>
            <a:r>
              <a:rPr lang="en-US" sz="2200" dirty="0"/>
              <a:t>to </a:t>
            </a:r>
            <a:r>
              <a:rPr lang="en-US" sz="2200" dirty="0" smtClean="0"/>
              <a:t>lunch with records locked!</a:t>
            </a:r>
            <a:endParaRPr lang="en-US" sz="2200" dirty="0"/>
          </a:p>
          <a:p>
            <a:pPr lvl="1"/>
            <a:r>
              <a:rPr lang="en-US" sz="2200" dirty="0" smtClean="0"/>
              <a:t>Each new unconditional lock would hang another process</a:t>
            </a:r>
          </a:p>
          <a:p>
            <a:pPr lvl="1"/>
            <a:r>
              <a:rPr lang="en-US" sz="2200" dirty="0" smtClean="0"/>
              <a:t>Could result in multitude of hung sessions</a:t>
            </a:r>
            <a:endParaRPr lang="en-US" sz="2200" dirty="0"/>
          </a:p>
        </p:txBody>
      </p:sp>
      <p:pic>
        <p:nvPicPr>
          <p:cNvPr id="1026" name="Picture 2" descr="C:\Program Files\Microsoft Office\Media\CntCD1\ClipArt1\j0160016.wmf"/>
          <p:cNvPicPr>
            <a:picLocks noChangeAspect="1" noChangeArrowheads="1"/>
          </p:cNvPicPr>
          <p:nvPr/>
        </p:nvPicPr>
        <p:blipFill>
          <a:blip r:embed="rId3"/>
          <a:srcRect/>
          <a:stretch>
            <a:fillRect/>
          </a:stretch>
        </p:blipFill>
        <p:spPr bwMode="auto">
          <a:xfrm>
            <a:off x="5791200" y="1524000"/>
            <a:ext cx="2971800" cy="1824228"/>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934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638800" y="1524000"/>
            <a:ext cx="3390900" cy="3810000"/>
          </a:xfrm>
          <a:prstGeom prst="rect">
            <a:avLst/>
          </a:prstGeom>
          <a:ln>
            <a:noFill/>
          </a:ln>
          <a:effectLst>
            <a:outerShdw blurRad="292100" dist="139700" dir="2700000" algn="tl" rotWithShape="0">
              <a:srgbClr val="333333">
                <a:alpha val="65000"/>
              </a:srgbClr>
            </a:outerShdw>
          </a:effectLst>
        </p:spPr>
      </p:pic>
      <p:sp>
        <p:nvSpPr>
          <p:cNvPr id="1200130" name="Rectangle 2"/>
          <p:cNvSpPr>
            <a:spLocks noGrp="1" noChangeArrowheads="1"/>
          </p:cNvSpPr>
          <p:nvPr>
            <p:ph type="title"/>
          </p:nvPr>
        </p:nvSpPr>
        <p:spPr/>
        <p:txBody>
          <a:bodyPr/>
          <a:lstStyle/>
          <a:p>
            <a:r>
              <a:rPr lang="en-US" dirty="0"/>
              <a:t>Optimistic Locking Strategy</a:t>
            </a:r>
          </a:p>
        </p:txBody>
      </p:sp>
      <p:sp>
        <p:nvSpPr>
          <p:cNvPr id="1200131" name="Rectangle 3"/>
          <p:cNvSpPr>
            <a:spLocks noGrp="1" noChangeArrowheads="1"/>
          </p:cNvSpPr>
          <p:nvPr>
            <p:ph type="body" idx="1"/>
          </p:nvPr>
        </p:nvSpPr>
        <p:spPr>
          <a:xfrm>
            <a:off x="990600" y="1143000"/>
            <a:ext cx="7162800" cy="5181600"/>
          </a:xfrm>
        </p:spPr>
        <p:txBody>
          <a:bodyPr/>
          <a:lstStyle/>
          <a:p>
            <a:r>
              <a:rPr lang="en-US" dirty="0"/>
              <a:t>Assume collisions will be rare and </a:t>
            </a:r>
            <a:r>
              <a:rPr lang="en-US" dirty="0" smtClean="0"/>
              <a:t>plan to recover </a:t>
            </a:r>
            <a:r>
              <a:rPr lang="en-US" dirty="0"/>
              <a:t>if they happen</a:t>
            </a:r>
          </a:p>
          <a:p>
            <a:pPr lvl="1"/>
            <a:r>
              <a:rPr lang="en-US" dirty="0"/>
              <a:t>Read original data records</a:t>
            </a:r>
          </a:p>
          <a:p>
            <a:pPr lvl="1"/>
            <a:r>
              <a:rPr lang="en-US" dirty="0"/>
              <a:t>Process transaction using </a:t>
            </a:r>
            <a:r>
              <a:rPr lang="en-US" dirty="0" smtClean="0"/>
              <a:t/>
            </a:r>
            <a:br>
              <a:rPr lang="en-US" dirty="0" smtClean="0"/>
            </a:br>
            <a:r>
              <a:rPr lang="en-US" dirty="0" smtClean="0"/>
              <a:t>buffers (variables)</a:t>
            </a:r>
            <a:endParaRPr lang="en-US" dirty="0"/>
          </a:p>
          <a:p>
            <a:pPr lvl="1"/>
            <a:r>
              <a:rPr lang="en-US" dirty="0"/>
              <a:t>Lock original data records</a:t>
            </a:r>
          </a:p>
          <a:p>
            <a:pPr lvl="1"/>
            <a:r>
              <a:rPr lang="en-US" dirty="0"/>
              <a:t>Check to see if original </a:t>
            </a:r>
            <a:r>
              <a:rPr lang="en-US" dirty="0" smtClean="0"/>
              <a:t/>
            </a:r>
            <a:br>
              <a:rPr lang="en-US" dirty="0" smtClean="0"/>
            </a:br>
            <a:r>
              <a:rPr lang="en-US" dirty="0" smtClean="0"/>
              <a:t>data </a:t>
            </a:r>
            <a:r>
              <a:rPr lang="en-US" dirty="0"/>
              <a:t>have changed</a:t>
            </a:r>
          </a:p>
          <a:p>
            <a:pPr lvl="2"/>
            <a:r>
              <a:rPr lang="en-US" dirty="0"/>
              <a:t>If </a:t>
            </a:r>
            <a:r>
              <a:rPr lang="en-US" dirty="0" smtClean="0"/>
              <a:t>not changed, </a:t>
            </a:r>
            <a:r>
              <a:rPr lang="en-US" dirty="0"/>
              <a:t>commit </a:t>
            </a:r>
            <a:r>
              <a:rPr lang="en-US" dirty="0" smtClean="0"/>
              <a:t/>
            </a:r>
            <a:br>
              <a:rPr lang="en-US" dirty="0" smtClean="0"/>
            </a:br>
            <a:r>
              <a:rPr lang="en-US" dirty="0" smtClean="0"/>
              <a:t>transaction </a:t>
            </a:r>
            <a:r>
              <a:rPr lang="en-US" dirty="0"/>
              <a:t>&amp; </a:t>
            </a:r>
            <a:r>
              <a:rPr lang="en-US" dirty="0" smtClean="0"/>
              <a:t>unlock</a:t>
            </a:r>
            <a:endParaRPr lang="en-US" dirty="0"/>
          </a:p>
          <a:p>
            <a:pPr lvl="2"/>
            <a:r>
              <a:rPr lang="en-US" dirty="0"/>
              <a:t>If </a:t>
            </a:r>
            <a:r>
              <a:rPr lang="en-US" dirty="0" smtClean="0"/>
              <a:t>changed, </a:t>
            </a:r>
            <a:r>
              <a:rPr lang="en-US" dirty="0"/>
              <a:t>unlock &amp; </a:t>
            </a:r>
            <a:r>
              <a:rPr lang="en-US" dirty="0" smtClean="0"/>
              <a:t/>
            </a:r>
            <a:br>
              <a:rPr lang="en-US" dirty="0" smtClean="0"/>
            </a:br>
            <a:r>
              <a:rPr lang="en-US" dirty="0" smtClean="0"/>
              <a:t>start over with user input to determine correct course of action</a:t>
            </a:r>
            <a:endParaRPr lang="en-US" dirty="0"/>
          </a:p>
        </p:txBody>
      </p:sp>
      <p:sp>
        <p:nvSpPr>
          <p:cNvPr id="1200132" name="AutoShape 4"/>
          <p:cNvSpPr>
            <a:spLocks noChangeArrowheads="1"/>
          </p:cNvSpPr>
          <p:nvPr/>
        </p:nvSpPr>
        <p:spPr bwMode="auto">
          <a:xfrm flipV="1">
            <a:off x="152400" y="1524000"/>
            <a:ext cx="1219200" cy="4495800"/>
          </a:xfrm>
          <a:prstGeom prst="curvedRightArrow">
            <a:avLst>
              <a:gd name="adj1" fmla="val 60627"/>
              <a:gd name="adj2" fmla="val 152816"/>
              <a:gd name="adj3" fmla="val 55311"/>
            </a:avLst>
          </a:prstGeom>
          <a:solidFill>
            <a:srgbClr val="FF9900"/>
          </a:solidFill>
          <a:ln w="12700">
            <a:solidFill>
              <a:schemeClr val="tx1"/>
            </a:solidFill>
            <a:miter lim="800000"/>
            <a:headEnd/>
            <a:tailEnd/>
          </a:ln>
          <a:effectLst/>
        </p:spPr>
        <p:txBody>
          <a:bodyPr wrap="none" anchor="ctr"/>
          <a:lstStyle/>
          <a:p>
            <a:endParaRPr lang="en-US"/>
          </a:p>
        </p:txBody>
      </p:sp>
      <p:pic>
        <p:nvPicPr>
          <p:cNvPr id="7"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926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6629400" y="1066800"/>
            <a:ext cx="2209800" cy="3480000"/>
          </a:xfrm>
          <a:prstGeom prst="rect">
            <a:avLst/>
          </a:prstGeom>
          <a:ln>
            <a:noFill/>
          </a:ln>
          <a:effectLst>
            <a:outerShdw blurRad="292100" dist="139700" dir="2700000" algn="tl" rotWithShape="0">
              <a:srgbClr val="333333">
                <a:alpha val="65000"/>
              </a:srgbClr>
            </a:outerShdw>
          </a:effectLst>
        </p:spPr>
      </p:pic>
      <p:sp>
        <p:nvSpPr>
          <p:cNvPr id="1202178" name="Rectangle 2"/>
          <p:cNvSpPr>
            <a:spLocks noGrp="1" noChangeArrowheads="1"/>
          </p:cNvSpPr>
          <p:nvPr>
            <p:ph type="title"/>
          </p:nvPr>
        </p:nvSpPr>
        <p:spPr/>
        <p:txBody>
          <a:bodyPr/>
          <a:lstStyle/>
          <a:p>
            <a:r>
              <a:rPr lang="en-US" dirty="0"/>
              <a:t>Optimistic vs Pessimistic Strategies</a:t>
            </a:r>
          </a:p>
        </p:txBody>
      </p:sp>
      <p:sp>
        <p:nvSpPr>
          <p:cNvPr id="1202179" name="Rectangle 3"/>
          <p:cNvSpPr>
            <a:spLocks noGrp="1" noChangeArrowheads="1"/>
          </p:cNvSpPr>
          <p:nvPr>
            <p:ph type="body" idx="1"/>
          </p:nvPr>
        </p:nvSpPr>
        <p:spPr>
          <a:xfrm>
            <a:off x="990600" y="1295400"/>
            <a:ext cx="7696200" cy="5257800"/>
          </a:xfrm>
        </p:spPr>
        <p:txBody>
          <a:bodyPr/>
          <a:lstStyle/>
          <a:p>
            <a:pPr>
              <a:lnSpc>
                <a:spcPct val="80000"/>
              </a:lnSpc>
            </a:pPr>
            <a:r>
              <a:rPr lang="en-US" dirty="0"/>
              <a:t>Optimistic locking advantages</a:t>
            </a:r>
          </a:p>
          <a:p>
            <a:pPr lvl="1">
              <a:lnSpc>
                <a:spcPct val="80000"/>
              </a:lnSpc>
            </a:pPr>
            <a:r>
              <a:rPr lang="en-US" dirty="0" smtClean="0"/>
              <a:t>Appropriate </a:t>
            </a:r>
            <a:r>
              <a:rPr lang="en-US" dirty="0"/>
              <a:t>for Web / Internet </a:t>
            </a:r>
            <a:r>
              <a:rPr lang="en-US" dirty="0" smtClean="0"/>
              <a:t/>
            </a:r>
            <a:br>
              <a:rPr lang="en-US" dirty="0" smtClean="0"/>
            </a:br>
            <a:r>
              <a:rPr lang="en-US" dirty="0" smtClean="0"/>
              <a:t>transactions</a:t>
            </a:r>
            <a:endParaRPr lang="en-US" dirty="0"/>
          </a:p>
          <a:p>
            <a:pPr lvl="1">
              <a:lnSpc>
                <a:spcPct val="80000"/>
              </a:lnSpc>
            </a:pPr>
            <a:r>
              <a:rPr lang="en-US" dirty="0" smtClean="0"/>
              <a:t>Does not lock resources around </a:t>
            </a:r>
            <a:br>
              <a:rPr lang="en-US" dirty="0" smtClean="0"/>
            </a:br>
            <a:r>
              <a:rPr lang="en-US" dirty="0" smtClean="0"/>
              <a:t>human intervention</a:t>
            </a:r>
          </a:p>
          <a:p>
            <a:pPr lvl="1">
              <a:lnSpc>
                <a:spcPct val="80000"/>
              </a:lnSpc>
            </a:pPr>
            <a:r>
              <a:rPr lang="en-US" dirty="0" smtClean="0"/>
              <a:t>Especially </a:t>
            </a:r>
            <a:r>
              <a:rPr lang="en-US" dirty="0"/>
              <a:t>important if lock </a:t>
            </a:r>
            <a:r>
              <a:rPr lang="en-US" dirty="0" smtClean="0"/>
              <a:t/>
            </a:r>
            <a:br>
              <a:rPr lang="en-US" dirty="0" smtClean="0"/>
            </a:br>
            <a:r>
              <a:rPr lang="en-US" dirty="0" smtClean="0"/>
              <a:t>granularity </a:t>
            </a:r>
            <a:r>
              <a:rPr lang="en-US" dirty="0"/>
              <a:t>is large (e.g., entire </a:t>
            </a:r>
            <a:r>
              <a:rPr lang="en-US" dirty="0" smtClean="0"/>
              <a:t/>
            </a:r>
            <a:br>
              <a:rPr lang="en-US" dirty="0" smtClean="0"/>
            </a:br>
            <a:r>
              <a:rPr lang="en-US" dirty="0" smtClean="0"/>
              <a:t>DB </a:t>
            </a:r>
            <a:r>
              <a:rPr lang="en-US" dirty="0"/>
              <a:t>or entire tables)</a:t>
            </a:r>
          </a:p>
          <a:p>
            <a:pPr>
              <a:lnSpc>
                <a:spcPct val="80000"/>
              </a:lnSpc>
            </a:pPr>
            <a:r>
              <a:rPr lang="en-US" dirty="0"/>
              <a:t>Optimistic locking disadvantages</a:t>
            </a:r>
          </a:p>
          <a:p>
            <a:pPr lvl="1">
              <a:lnSpc>
                <a:spcPct val="80000"/>
              </a:lnSpc>
            </a:pPr>
            <a:r>
              <a:rPr lang="en-US" dirty="0"/>
              <a:t>If specific resource is in high </a:t>
            </a:r>
            <a:r>
              <a:rPr lang="en-US" dirty="0" smtClean="0"/>
              <a:t/>
            </a:r>
            <a:br>
              <a:rPr lang="en-US" dirty="0" smtClean="0"/>
            </a:br>
            <a:r>
              <a:rPr lang="en-US" dirty="0" smtClean="0"/>
              <a:t>demand </a:t>
            </a:r>
            <a:r>
              <a:rPr lang="en-US" dirty="0"/>
              <a:t>(much </a:t>
            </a:r>
            <a:r>
              <a:rPr lang="en-US" i="1" dirty="0"/>
              <a:t>contention</a:t>
            </a:r>
            <a:r>
              <a:rPr lang="en-US" dirty="0"/>
              <a:t> for specific records) then can cause repeated access (</a:t>
            </a:r>
            <a:r>
              <a:rPr lang="en-US" i="1" dirty="0"/>
              <a:t>thrashing</a:t>
            </a:r>
            <a:r>
              <a:rPr lang="en-US" dirty="0"/>
              <a:t>)</a:t>
            </a:r>
          </a:p>
          <a:p>
            <a:pPr lvl="1">
              <a:lnSpc>
                <a:spcPct val="80000"/>
              </a:lnSpc>
            </a:pPr>
            <a:r>
              <a:rPr lang="en-US" dirty="0"/>
              <a:t>Can degrade individual and system performance</a:t>
            </a:r>
          </a:p>
        </p:txBody>
      </p:sp>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294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533400" y="152400"/>
            <a:ext cx="7620000" cy="1143000"/>
          </a:xfrm>
        </p:spPr>
        <p:txBody>
          <a:bodyPr/>
          <a:lstStyle/>
          <a:p>
            <a:r>
              <a:rPr lang="en-US" dirty="0"/>
              <a:t>Declaring Lock Characteristics</a:t>
            </a:r>
          </a:p>
        </p:txBody>
      </p:sp>
      <p:sp>
        <p:nvSpPr>
          <p:cNvPr id="1190915" name="Rectangle 3"/>
          <p:cNvSpPr>
            <a:spLocks noGrp="1" noChangeArrowheads="1"/>
          </p:cNvSpPr>
          <p:nvPr>
            <p:ph type="body" idx="1"/>
          </p:nvPr>
        </p:nvSpPr>
        <p:spPr>
          <a:xfrm>
            <a:off x="838200" y="1066800"/>
            <a:ext cx="6172200" cy="5486400"/>
          </a:xfrm>
        </p:spPr>
        <p:txBody>
          <a:bodyPr/>
          <a:lstStyle/>
          <a:p>
            <a:r>
              <a:rPr lang="en-US" sz="2200" dirty="0"/>
              <a:t>Older programs often used specific calls to locking routines</a:t>
            </a:r>
          </a:p>
          <a:p>
            <a:pPr lvl="1"/>
            <a:r>
              <a:rPr lang="en-US" sz="2200" dirty="0"/>
              <a:t>E.g., </a:t>
            </a:r>
            <a:r>
              <a:rPr lang="en-US" sz="2200" dirty="0" smtClean="0"/>
              <a:t>“DBLOCK”</a:t>
            </a:r>
            <a:endParaRPr lang="en-US" sz="2200" dirty="0"/>
          </a:p>
          <a:p>
            <a:pPr lvl="1"/>
            <a:r>
              <a:rPr lang="en-US" sz="2200" dirty="0"/>
              <a:t>Passed parameters to set exact type of lock</a:t>
            </a:r>
          </a:p>
          <a:p>
            <a:pPr lvl="2"/>
            <a:r>
              <a:rPr lang="en-US" sz="2200" dirty="0" smtClean="0"/>
              <a:t>Target (and thus granularity), conditional </a:t>
            </a:r>
            <a:r>
              <a:rPr lang="en-US" sz="2200" dirty="0"/>
              <a:t>or not, </a:t>
            </a:r>
            <a:r>
              <a:rPr lang="en-US" sz="2200" dirty="0" smtClean="0"/>
              <a:t>etc</a:t>
            </a:r>
            <a:r>
              <a:rPr lang="en-US" sz="2200" dirty="0"/>
              <a:t>.</a:t>
            </a:r>
          </a:p>
          <a:p>
            <a:r>
              <a:rPr lang="en-US" sz="2200" dirty="0"/>
              <a:t>Modern </a:t>
            </a:r>
            <a:r>
              <a:rPr lang="en-US" sz="2200" dirty="0" smtClean="0"/>
              <a:t>4GL programming </a:t>
            </a:r>
            <a:r>
              <a:rPr lang="en-US" sz="2200" dirty="0"/>
              <a:t>using DBMS uses transaction markers</a:t>
            </a:r>
          </a:p>
          <a:p>
            <a:pPr lvl="1"/>
            <a:r>
              <a:rPr lang="en-US" sz="2200" dirty="0"/>
              <a:t>BEGIN, COMMIT, ROLLBACK</a:t>
            </a:r>
          </a:p>
          <a:p>
            <a:pPr lvl="1"/>
            <a:r>
              <a:rPr lang="en-US" sz="2200" dirty="0"/>
              <a:t>Allows global definition of locking </a:t>
            </a:r>
            <a:r>
              <a:rPr lang="en-US" sz="2200" dirty="0" smtClean="0"/>
              <a:t/>
            </a:r>
            <a:br>
              <a:rPr lang="en-US" sz="2200" dirty="0" smtClean="0"/>
            </a:br>
            <a:r>
              <a:rPr lang="en-US" sz="2200" dirty="0" smtClean="0"/>
              <a:t>strategy</a:t>
            </a:r>
            <a:endParaRPr lang="en-US" sz="2200" dirty="0"/>
          </a:p>
          <a:p>
            <a:pPr lvl="1"/>
            <a:r>
              <a:rPr lang="en-US" sz="2200" dirty="0"/>
              <a:t>DBMS handles details</a:t>
            </a:r>
          </a:p>
          <a:p>
            <a:pPr lvl="1"/>
            <a:r>
              <a:rPr lang="en-US" sz="2200" dirty="0"/>
              <a:t>Can thus change globally without </a:t>
            </a:r>
            <a:r>
              <a:rPr lang="en-US" sz="2200" dirty="0" smtClean="0"/>
              <a:t>reprogramming</a:t>
            </a:r>
          </a:p>
        </p:txBody>
      </p:sp>
      <p:pic>
        <p:nvPicPr>
          <p:cNvPr id="2053" name="Picture 5"/>
          <p:cNvPicPr>
            <a:picLocks noChangeAspect="1" noChangeArrowheads="1"/>
          </p:cNvPicPr>
          <p:nvPr/>
        </p:nvPicPr>
        <p:blipFill>
          <a:blip r:embed="rId3" cstate="print"/>
          <a:srcRect/>
          <a:stretch>
            <a:fillRect/>
          </a:stretch>
        </p:blipFill>
        <p:spPr bwMode="auto">
          <a:xfrm>
            <a:off x="7010400" y="3962400"/>
            <a:ext cx="1972808" cy="2667000"/>
          </a:xfrm>
          <a:prstGeom prst="rect">
            <a:avLst/>
          </a:prstGeom>
          <a:noFill/>
          <a:ln w="9525">
            <a:noFill/>
            <a:miter lim="800000"/>
            <a:headEnd/>
            <a:tailEnd/>
          </a:ln>
          <a:effectLst>
            <a:glow rad="228600">
              <a:schemeClr val="accent5">
                <a:satMod val="175000"/>
                <a:alpha val="40000"/>
              </a:schemeClr>
            </a:glow>
          </a:effectLst>
        </p:spPr>
      </p:pic>
      <p:pic>
        <p:nvPicPr>
          <p:cNvPr id="2054" name="Picture 6"/>
          <p:cNvPicPr>
            <a:picLocks noChangeAspect="1" noChangeArrowheads="1"/>
          </p:cNvPicPr>
          <p:nvPr/>
        </p:nvPicPr>
        <p:blipFill>
          <a:blip r:embed="rId4" cstate="print"/>
          <a:srcRect/>
          <a:stretch>
            <a:fillRect/>
          </a:stretch>
        </p:blipFill>
        <p:spPr bwMode="auto">
          <a:xfrm>
            <a:off x="7010400" y="1219200"/>
            <a:ext cx="1981200" cy="2492478"/>
          </a:xfrm>
          <a:prstGeom prst="rect">
            <a:avLst/>
          </a:prstGeom>
          <a:noFill/>
          <a:ln w="9525">
            <a:noFill/>
            <a:miter lim="800000"/>
            <a:headEnd/>
            <a:tailEnd/>
          </a:ln>
          <a:effectLst>
            <a:glow rad="228600">
              <a:schemeClr val="accent5">
                <a:satMod val="175000"/>
                <a:alpha val="40000"/>
              </a:schemeClr>
            </a:glow>
          </a:effectLst>
        </p:spPr>
      </p:pic>
      <p:pic>
        <p:nvPicPr>
          <p:cNvPr id="9" name="Picture 2"/>
          <p:cNvPicPr>
            <a:picLocks noChangeAspect="1" noChangeArrowheads="1"/>
          </p:cNvPicPr>
          <p:nvPr/>
        </p:nvPicPr>
        <p:blipFill>
          <a:blip r:embed="rId5"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558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1026"/>
          <p:cNvSpPr>
            <a:spLocks noGrp="1" noChangeArrowheads="1"/>
          </p:cNvSpPr>
          <p:nvPr>
            <p:ph type="title"/>
          </p:nvPr>
        </p:nvSpPr>
        <p:spPr/>
        <p:txBody>
          <a:bodyPr/>
          <a:lstStyle/>
          <a:p>
            <a:r>
              <a:rPr lang="en-US" dirty="0" smtClean="0"/>
              <a:t>Part 3: ACID Transactions</a:t>
            </a:r>
            <a:endParaRPr lang="en-US" dirty="0"/>
          </a:p>
        </p:txBody>
      </p:sp>
      <p:sp>
        <p:nvSpPr>
          <p:cNvPr id="1155075" name="Rectangle 1027"/>
          <p:cNvSpPr>
            <a:spLocks noGrp="1" noChangeArrowheads="1"/>
          </p:cNvSpPr>
          <p:nvPr>
            <p:ph type="body" idx="1"/>
          </p:nvPr>
        </p:nvSpPr>
        <p:spPr/>
        <p:txBody>
          <a:bodyPr/>
          <a:lstStyle/>
          <a:p>
            <a:r>
              <a:rPr lang="en-US" dirty="0"/>
              <a:t>Transactions sometimes described as ideally </a:t>
            </a:r>
            <a:r>
              <a:rPr lang="en-US" i="1" dirty="0"/>
              <a:t>ACID</a:t>
            </a:r>
          </a:p>
          <a:p>
            <a:pPr lvl="1"/>
            <a:r>
              <a:rPr lang="en-US" dirty="0" smtClean="0"/>
              <a:t>Atomic</a:t>
            </a:r>
            <a:endParaRPr lang="en-US" dirty="0"/>
          </a:p>
          <a:p>
            <a:pPr lvl="1"/>
            <a:r>
              <a:rPr lang="en-US" dirty="0" smtClean="0"/>
              <a:t>Consistent</a:t>
            </a:r>
            <a:endParaRPr lang="en-US" i="1" dirty="0"/>
          </a:p>
          <a:p>
            <a:pPr lvl="1"/>
            <a:r>
              <a:rPr lang="en-US" dirty="0" smtClean="0"/>
              <a:t>Isolated</a:t>
            </a:r>
          </a:p>
          <a:p>
            <a:pPr lvl="1"/>
            <a:r>
              <a:rPr lang="en-US" dirty="0" smtClean="0"/>
              <a:t>Durable</a:t>
            </a:r>
            <a:endParaRPr lang="en-US" dirty="0"/>
          </a:p>
        </p:txBody>
      </p:sp>
      <p:pic>
        <p:nvPicPr>
          <p:cNvPr id="7170" name="Picture 2"/>
          <p:cNvPicPr>
            <a:picLocks noChangeAspect="1" noChangeArrowheads="1"/>
          </p:cNvPicPr>
          <p:nvPr/>
        </p:nvPicPr>
        <p:blipFill>
          <a:blip r:embed="rId3"/>
          <a:srcRect/>
          <a:stretch>
            <a:fillRect/>
          </a:stretch>
        </p:blipFill>
        <p:spPr bwMode="auto">
          <a:xfrm>
            <a:off x="4343400" y="3124200"/>
            <a:ext cx="4096512" cy="32004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0" y="-1"/>
            <a:ext cx="914400" cy="5410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114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Atomicity (again)</a:t>
            </a:r>
            <a:endParaRPr lang="en-US" dirty="0"/>
          </a:p>
        </p:txBody>
      </p:sp>
      <p:sp>
        <p:nvSpPr>
          <p:cNvPr id="3" name="Content Placeholder 2"/>
          <p:cNvSpPr>
            <a:spLocks noGrp="1"/>
          </p:cNvSpPr>
          <p:nvPr>
            <p:ph idx="1"/>
          </p:nvPr>
        </p:nvSpPr>
        <p:spPr>
          <a:xfrm>
            <a:off x="990600" y="1219200"/>
            <a:ext cx="7162800" cy="5105400"/>
          </a:xfrm>
        </p:spPr>
        <p:txBody>
          <a:bodyPr/>
          <a:lstStyle/>
          <a:p>
            <a:r>
              <a:rPr lang="en-US" sz="2400" b="1" dirty="0" smtClean="0">
                <a:solidFill>
                  <a:schemeClr val="tx1"/>
                </a:solidFill>
                <a:latin typeface="+mn-lt"/>
                <a:ea typeface="+mn-ea"/>
                <a:cs typeface="+mn-cs"/>
              </a:rPr>
              <a:t>All changes committed or none</a:t>
            </a:r>
          </a:p>
          <a:p>
            <a:r>
              <a:rPr lang="en-US" sz="2400" b="1" dirty="0" smtClean="0">
                <a:solidFill>
                  <a:schemeClr val="tx1"/>
                </a:solidFill>
                <a:latin typeface="+mn-lt"/>
                <a:ea typeface="+mn-ea"/>
                <a:cs typeface="+mn-cs"/>
              </a:rPr>
              <a:t>E.g., consider order header and order </a:t>
            </a:r>
            <a:br>
              <a:rPr lang="en-US" sz="2400" b="1" dirty="0" smtClean="0">
                <a:solidFill>
                  <a:schemeClr val="tx1"/>
                </a:solidFill>
                <a:latin typeface="+mn-lt"/>
                <a:ea typeface="+mn-ea"/>
                <a:cs typeface="+mn-cs"/>
              </a:rPr>
            </a:br>
            <a:r>
              <a:rPr lang="en-US" sz="2400" b="1" dirty="0" smtClean="0">
                <a:solidFill>
                  <a:schemeClr val="tx1"/>
                </a:solidFill>
                <a:latin typeface="+mn-lt"/>
                <a:ea typeface="+mn-ea"/>
                <a:cs typeface="+mn-cs"/>
              </a:rPr>
              <a:t>details</a:t>
            </a:r>
            <a:r>
              <a:rPr lang="en-US" sz="2400" b="1" baseline="0" dirty="0" smtClean="0">
                <a:solidFill>
                  <a:schemeClr val="tx1"/>
                </a:solidFill>
                <a:latin typeface="+mn-lt"/>
                <a:ea typeface="+mn-ea"/>
                <a:cs typeface="+mn-cs"/>
              </a:rPr>
              <a:t> when a</a:t>
            </a:r>
            <a:r>
              <a:rPr lang="en-US" sz="2400" b="1" dirty="0" smtClean="0">
                <a:solidFill>
                  <a:schemeClr val="tx1"/>
                </a:solidFill>
                <a:latin typeface="+mn-lt"/>
                <a:ea typeface="+mn-ea"/>
                <a:cs typeface="+mn-cs"/>
              </a:rPr>
              <a:t>dding new order</a:t>
            </a:r>
          </a:p>
          <a:p>
            <a:pPr lvl="1"/>
            <a:r>
              <a:rPr lang="en-US" sz="2400" b="1" dirty="0" smtClean="0">
                <a:solidFill>
                  <a:schemeClr val="tx1"/>
                </a:solidFill>
                <a:latin typeface="+mn-lt"/>
                <a:ea typeface="+mn-ea"/>
                <a:cs typeface="+mn-cs"/>
              </a:rPr>
              <a:t>Add header record to order-master with customer pointers, date…</a:t>
            </a:r>
          </a:p>
          <a:p>
            <a:pPr lvl="1"/>
            <a:r>
              <a:rPr lang="en-US" sz="2400" b="1" dirty="0" smtClean="0">
                <a:solidFill>
                  <a:schemeClr val="tx1"/>
                </a:solidFill>
                <a:latin typeface="+mn-lt"/>
                <a:ea typeface="+mn-ea"/>
                <a:cs typeface="+mn-cs"/>
              </a:rPr>
              <a:t>Add lines of order to order-detail with product #, quantity…</a:t>
            </a:r>
          </a:p>
          <a:p>
            <a:pPr lvl="0"/>
            <a:r>
              <a:rPr lang="en-US" sz="2400" b="1" dirty="0" smtClean="0">
                <a:solidFill>
                  <a:schemeClr val="tx1"/>
                </a:solidFill>
                <a:latin typeface="+mn-lt"/>
                <a:ea typeface="+mn-ea"/>
                <a:cs typeface="+mn-cs"/>
              </a:rPr>
              <a:t>What if processing is interrupted</a:t>
            </a:r>
            <a:r>
              <a:rPr lang="en-US" sz="2400" b="1" baseline="0" dirty="0" smtClean="0">
                <a:solidFill>
                  <a:schemeClr val="tx1"/>
                </a:solidFill>
                <a:latin typeface="+mn-lt"/>
                <a:ea typeface="+mn-ea"/>
                <a:cs typeface="+mn-cs"/>
              </a:rPr>
              <a:t> after entering 3 of 5 order details?</a:t>
            </a:r>
          </a:p>
          <a:p>
            <a:pPr lvl="1"/>
            <a:r>
              <a:rPr lang="en-US" sz="2400" b="1" dirty="0" smtClean="0">
                <a:solidFill>
                  <a:schemeClr val="tx1"/>
                </a:solidFill>
                <a:latin typeface="+mn-lt"/>
                <a:ea typeface="+mn-ea"/>
                <a:cs typeface="+mn-cs"/>
              </a:rPr>
              <a:t>Information would be wrong!</a:t>
            </a:r>
          </a:p>
          <a:p>
            <a:pPr lvl="1"/>
            <a:r>
              <a:rPr lang="en-US" sz="2400" b="1" dirty="0" smtClean="0">
                <a:solidFill>
                  <a:schemeClr val="tx1"/>
                </a:solidFill>
                <a:latin typeface="+mn-lt"/>
                <a:ea typeface="+mn-ea"/>
                <a:cs typeface="+mn-cs"/>
              </a:rPr>
              <a:t>Transaction should be withdrawn</a:t>
            </a:r>
          </a:p>
          <a:p>
            <a:pPr lvl="1"/>
            <a:r>
              <a:rPr lang="en-US" sz="2400" b="1" dirty="0" smtClean="0">
                <a:solidFill>
                  <a:schemeClr val="tx1"/>
                </a:solidFill>
                <a:latin typeface="+mn-lt"/>
                <a:ea typeface="+mn-ea"/>
                <a:cs typeface="+mn-cs"/>
              </a:rPr>
              <a:t>Function</a:t>
            </a:r>
            <a:r>
              <a:rPr lang="en-US" sz="2400" b="1" baseline="0" dirty="0" smtClean="0">
                <a:solidFill>
                  <a:schemeClr val="tx1"/>
                </a:solidFill>
                <a:latin typeface="+mn-lt"/>
                <a:ea typeface="+mn-ea"/>
                <a:cs typeface="+mn-cs"/>
              </a:rPr>
              <a:t> of </a:t>
            </a:r>
            <a:r>
              <a:rPr lang="en-US" sz="2400" b="1" i="1" baseline="0" dirty="0" smtClean="0">
                <a:solidFill>
                  <a:schemeClr val="tx1"/>
                </a:solidFill>
                <a:latin typeface="+mn-lt"/>
                <a:ea typeface="+mn-ea"/>
                <a:cs typeface="+mn-cs"/>
              </a:rPr>
              <a:t>logging </a:t>
            </a:r>
            <a:r>
              <a:rPr lang="en-US" sz="2400" b="1" baseline="0" dirty="0" smtClean="0">
                <a:solidFill>
                  <a:schemeClr val="tx1"/>
                </a:solidFill>
                <a:latin typeface="+mn-lt"/>
                <a:ea typeface="+mn-ea"/>
                <a:cs typeface="+mn-cs"/>
              </a:rPr>
              <a:t>and </a:t>
            </a:r>
            <a:r>
              <a:rPr lang="en-US" sz="2400" b="1" i="1" baseline="0" dirty="0" smtClean="0">
                <a:solidFill>
                  <a:schemeClr val="tx1"/>
                </a:solidFill>
                <a:latin typeface="+mn-lt"/>
                <a:ea typeface="+mn-ea"/>
                <a:cs typeface="+mn-cs"/>
              </a:rPr>
              <a:t>recovery process</a:t>
            </a:r>
            <a:endParaRPr lang="en-US" dirty="0"/>
          </a:p>
        </p:txBody>
      </p:sp>
      <p:pic>
        <p:nvPicPr>
          <p:cNvPr id="4" name="Picture 2" descr="C:\Program Files\Microsoft Office\Media\CntCD1\ClipArt2\j0215566.wmf"/>
          <p:cNvPicPr>
            <a:picLocks noChangeAspect="1" noChangeArrowheads="1"/>
          </p:cNvPicPr>
          <p:nvPr/>
        </p:nvPicPr>
        <p:blipFill>
          <a:blip r:embed="rId3"/>
          <a:srcRect/>
          <a:stretch>
            <a:fillRect/>
          </a:stretch>
        </p:blipFill>
        <p:spPr bwMode="auto">
          <a:xfrm>
            <a:off x="6781800" y="838200"/>
            <a:ext cx="1840871" cy="1650749"/>
          </a:xfrm>
          <a:prstGeom prst="rect">
            <a:avLst/>
          </a:prstGeom>
          <a:noFill/>
          <a:effectLst>
            <a:glow rad="228600">
              <a:schemeClr val="accent5">
                <a:satMod val="175000"/>
                <a:alpha val="40000"/>
              </a:schemeClr>
            </a:glow>
          </a:effectLst>
        </p:spPr>
      </p:pic>
      <p:pic>
        <p:nvPicPr>
          <p:cNvPr id="5" name="Picture 2"/>
          <p:cNvPicPr>
            <a:picLocks noChangeAspect="1" noChangeArrowheads="1"/>
          </p:cNvPicPr>
          <p:nvPr/>
        </p:nvPicPr>
        <p:blipFill>
          <a:blip r:embed="rId4"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28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dirty="0"/>
              <a:t>Consistency</a:t>
            </a:r>
          </a:p>
        </p:txBody>
      </p:sp>
      <p:sp>
        <p:nvSpPr>
          <p:cNvPr id="1156099" name="Rectangle 3"/>
          <p:cNvSpPr>
            <a:spLocks noGrp="1" noChangeArrowheads="1"/>
          </p:cNvSpPr>
          <p:nvPr>
            <p:ph type="body" idx="1"/>
          </p:nvPr>
        </p:nvSpPr>
        <p:spPr>
          <a:xfrm>
            <a:off x="990600" y="1219200"/>
            <a:ext cx="7848600" cy="5410200"/>
          </a:xfrm>
        </p:spPr>
        <p:txBody>
          <a:bodyPr/>
          <a:lstStyle/>
          <a:p>
            <a:r>
              <a:rPr lang="en-US" sz="2200" dirty="0" smtClean="0"/>
              <a:t>Statement-level consistency</a:t>
            </a:r>
          </a:p>
          <a:p>
            <a:pPr lvl="1"/>
            <a:r>
              <a:rPr lang="en-US" sz="2200" dirty="0" smtClean="0"/>
              <a:t>Must never leave DB accessible in state that violates integrity rules (e.g., </a:t>
            </a:r>
            <a:r>
              <a:rPr lang="en-US" sz="2200" i="1" dirty="0" smtClean="0"/>
              <a:t>record-count</a:t>
            </a:r>
            <a:r>
              <a:rPr lang="en-US" sz="2200" dirty="0" smtClean="0"/>
              <a:t> wrong)</a:t>
            </a:r>
          </a:p>
          <a:p>
            <a:r>
              <a:rPr lang="en-US" sz="2200" dirty="0" smtClean="0"/>
              <a:t>Transaction-level consistency</a:t>
            </a:r>
          </a:p>
          <a:p>
            <a:pPr lvl="1"/>
            <a:r>
              <a:rPr lang="en-US" sz="2200" dirty="0" smtClean="0"/>
              <a:t>Same principle applied to multiple steps such as globally changing a classification code</a:t>
            </a:r>
          </a:p>
          <a:p>
            <a:pPr lvl="1"/>
            <a:r>
              <a:rPr lang="en-US" sz="2200" dirty="0" smtClean="0"/>
              <a:t>Not always easy to achieve</a:t>
            </a:r>
          </a:p>
          <a:p>
            <a:pPr lvl="1"/>
            <a:r>
              <a:rPr lang="en-US" sz="2200" dirty="0" smtClean="0"/>
              <a:t>If locking applied around very long processes, performance / throughput degradation</a:t>
            </a:r>
          </a:p>
          <a:p>
            <a:pPr lvl="1"/>
            <a:r>
              <a:rPr lang="en-US" sz="2200" dirty="0" smtClean="0"/>
              <a:t>Can limit long updates to batch processing during off-hours</a:t>
            </a:r>
          </a:p>
          <a:p>
            <a:pPr lvl="2"/>
            <a:r>
              <a:rPr lang="en-US" sz="2200" dirty="0" smtClean="0"/>
              <a:t>E.g., changing a part # globally for all assemblies in engineering system</a:t>
            </a:r>
            <a:endParaRPr lang="en-US" sz="2200" dirty="0"/>
          </a:p>
        </p:txBody>
      </p:sp>
      <p:sp>
        <p:nvSpPr>
          <p:cNvPr id="4" name="Isosceles Triangle 3"/>
          <p:cNvSpPr/>
          <p:nvPr/>
        </p:nvSpPr>
        <p:spPr bwMode="auto">
          <a:xfrm>
            <a:off x="152400" y="13716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5" name="Isosceles Triangle 4"/>
          <p:cNvSpPr/>
          <p:nvPr/>
        </p:nvSpPr>
        <p:spPr bwMode="auto">
          <a:xfrm>
            <a:off x="152400" y="21336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 name="Isosceles Triangle 5"/>
          <p:cNvSpPr/>
          <p:nvPr/>
        </p:nvSpPr>
        <p:spPr bwMode="auto">
          <a:xfrm>
            <a:off x="152400" y="28956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152400" y="37338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152400" y="44958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 name="Isosceles Triangle 8"/>
          <p:cNvSpPr/>
          <p:nvPr/>
        </p:nvSpPr>
        <p:spPr bwMode="auto">
          <a:xfrm>
            <a:off x="152400" y="5257800"/>
            <a:ext cx="838200" cy="762000"/>
          </a:xfrm>
          <a:prstGeom prst="triangle">
            <a:avLst/>
          </a:prstGeom>
          <a:gradFill>
            <a:gsLst>
              <a:gs pos="0">
                <a:srgbClr val="000082"/>
              </a:gs>
              <a:gs pos="30000">
                <a:srgbClr val="66008F"/>
              </a:gs>
              <a:gs pos="64999">
                <a:srgbClr val="BA0066"/>
              </a:gs>
              <a:gs pos="89999">
                <a:srgbClr val="FF0000"/>
              </a:gs>
              <a:gs pos="100000">
                <a:srgbClr val="FF8200"/>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10"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6664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en-US" dirty="0"/>
              <a:t>Transaction Isolation Level</a:t>
            </a:r>
          </a:p>
        </p:txBody>
      </p:sp>
      <p:sp>
        <p:nvSpPr>
          <p:cNvPr id="1157123" name="Rectangle 3"/>
          <p:cNvSpPr>
            <a:spLocks noGrp="1" noChangeArrowheads="1"/>
          </p:cNvSpPr>
          <p:nvPr>
            <p:ph type="body" idx="1"/>
          </p:nvPr>
        </p:nvSpPr>
        <p:spPr>
          <a:xfrm>
            <a:off x="990600" y="1143000"/>
            <a:ext cx="7162800" cy="5181600"/>
          </a:xfrm>
        </p:spPr>
        <p:txBody>
          <a:bodyPr/>
          <a:lstStyle/>
          <a:p>
            <a:r>
              <a:rPr lang="en-US" dirty="0"/>
              <a:t>Can have difficulties / inconsistencies when concurrent processes access intermediate results during transactions</a:t>
            </a:r>
          </a:p>
          <a:p>
            <a:pPr lvl="1"/>
            <a:r>
              <a:rPr lang="en-US" i="1" dirty="0"/>
              <a:t>Dirty read:  </a:t>
            </a:r>
            <a:r>
              <a:rPr lang="en-US" dirty="0"/>
              <a:t>access a record changed by another process but not yet committed</a:t>
            </a:r>
          </a:p>
          <a:p>
            <a:pPr lvl="1"/>
            <a:r>
              <a:rPr lang="en-US" i="1" dirty="0"/>
              <a:t>Nonrepeatable read:</a:t>
            </a:r>
            <a:r>
              <a:rPr lang="en-US" dirty="0"/>
              <a:t>  some other process has altered the original record (e.g., during optimistic locking)</a:t>
            </a:r>
          </a:p>
          <a:p>
            <a:pPr lvl="1"/>
            <a:r>
              <a:rPr lang="en-US" i="1" dirty="0"/>
              <a:t>Phantom read:</a:t>
            </a:r>
            <a:r>
              <a:rPr lang="en-US" dirty="0"/>
              <a:t>  </a:t>
            </a:r>
            <a:r>
              <a:rPr lang="en-US" dirty="0" smtClean="0"/>
              <a:t>new </a:t>
            </a:r>
            <a:r>
              <a:rPr lang="en-US" dirty="0"/>
              <a:t>records inserted </a:t>
            </a:r>
            <a:r>
              <a:rPr lang="en-US" dirty="0" smtClean="0"/>
              <a:t/>
            </a:r>
            <a:br>
              <a:rPr lang="en-US" dirty="0" smtClean="0"/>
            </a:br>
            <a:r>
              <a:rPr lang="en-US" dirty="0" smtClean="0"/>
              <a:t>or </a:t>
            </a:r>
            <a:r>
              <a:rPr lang="en-US" dirty="0" err="1" smtClean="0"/>
              <a:t>or</a:t>
            </a:r>
            <a:r>
              <a:rPr lang="en-US" dirty="0" smtClean="0"/>
              <a:t> old records deleted </a:t>
            </a:r>
            <a:r>
              <a:rPr lang="en-US" dirty="0"/>
              <a:t>since last </a:t>
            </a:r>
            <a:r>
              <a:rPr lang="en-US" dirty="0" smtClean="0"/>
              <a:t/>
            </a:r>
            <a:br>
              <a:rPr lang="en-US" dirty="0" smtClean="0"/>
            </a:br>
            <a:r>
              <a:rPr lang="en-US" dirty="0" smtClean="0"/>
              <a:t>read, so results of queries will differ</a:t>
            </a:r>
          </a:p>
          <a:p>
            <a:r>
              <a:rPr lang="en-US" dirty="0" smtClean="0"/>
              <a:t>So </a:t>
            </a:r>
            <a:r>
              <a:rPr lang="en-US" i="1" dirty="0" smtClean="0"/>
              <a:t>isolation</a:t>
            </a:r>
            <a:r>
              <a:rPr lang="en-US" dirty="0" smtClean="0"/>
              <a:t> disallows access to </a:t>
            </a:r>
            <a:br>
              <a:rPr lang="en-US" dirty="0" smtClean="0"/>
            </a:br>
            <a:r>
              <a:rPr lang="en-US" dirty="0" smtClean="0"/>
              <a:t>intermediate values until changes are complete</a:t>
            </a:r>
            <a:endParaRPr lang="en-US" dirty="0"/>
          </a:p>
        </p:txBody>
      </p:sp>
      <p:pic>
        <p:nvPicPr>
          <p:cNvPr id="3074" name="Picture 2" descr="C:\Documents and Settings\HP_Administrator\Local Settings\Temporary Internet Files\Content.IE5\FM1MH0HV\MCj04362130000[1].png"/>
          <p:cNvPicPr>
            <a:picLocks noChangeAspect="1" noChangeArrowheads="1"/>
          </p:cNvPicPr>
          <p:nvPr/>
        </p:nvPicPr>
        <p:blipFill>
          <a:blip r:embed="rId3"/>
          <a:srcRect/>
          <a:stretch>
            <a:fillRect/>
          </a:stretch>
        </p:blipFill>
        <p:spPr bwMode="auto">
          <a:xfrm>
            <a:off x="7162800" y="3733800"/>
            <a:ext cx="1752600" cy="2138766"/>
          </a:xfrm>
          <a:prstGeom prst="rect">
            <a:avLst/>
          </a:prstGeom>
          <a:noFill/>
          <a:effectLst>
            <a:glow rad="228600">
              <a:schemeClr val="accent5">
                <a:satMod val="175000"/>
                <a:alpha val="40000"/>
              </a:schemeClr>
            </a:glow>
          </a:effectLst>
        </p:spPr>
      </p:pic>
      <p:pic>
        <p:nvPicPr>
          <p:cNvPr id="5" name="Picture 2"/>
          <p:cNvPicPr>
            <a:picLocks noChangeAspect="1" noChangeArrowheads="1"/>
          </p:cNvPicPr>
          <p:nvPr/>
        </p:nvPicPr>
        <p:blipFill>
          <a:blip r:embed="rId4"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8108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a:t>ANSI SQL Isolation </a:t>
            </a:r>
            <a:r>
              <a:rPr lang="en-US" dirty="0" smtClean="0"/>
              <a:t/>
            </a:r>
            <a:br>
              <a:rPr lang="en-US" dirty="0" smtClean="0"/>
            </a:br>
            <a:r>
              <a:rPr lang="en-US" dirty="0" smtClean="0"/>
              <a:t>Levels</a:t>
            </a:r>
            <a:endParaRPr lang="en-US" dirty="0"/>
          </a:p>
        </p:txBody>
      </p:sp>
      <p:sp>
        <p:nvSpPr>
          <p:cNvPr id="1158147" name="Rectangle 3"/>
          <p:cNvSpPr>
            <a:spLocks noGrp="1" noChangeArrowheads="1"/>
          </p:cNvSpPr>
          <p:nvPr>
            <p:ph type="body" idx="1"/>
          </p:nvPr>
        </p:nvSpPr>
        <p:spPr>
          <a:xfrm>
            <a:off x="990600" y="2438400"/>
            <a:ext cx="7162800" cy="533400"/>
          </a:xfrm>
        </p:spPr>
        <p:txBody>
          <a:bodyPr/>
          <a:lstStyle/>
          <a:p>
            <a:r>
              <a:rPr lang="en-US" dirty="0"/>
              <a:t>Can specify degree of </a:t>
            </a:r>
            <a:r>
              <a:rPr lang="en-US" dirty="0" smtClean="0"/>
              <a:t>isolation desired</a:t>
            </a:r>
            <a:endParaRPr lang="en-US" dirty="0"/>
          </a:p>
        </p:txBody>
      </p:sp>
      <p:pic>
        <p:nvPicPr>
          <p:cNvPr id="1158148" name="Picture 4"/>
          <p:cNvPicPr>
            <a:picLocks noChangeAspect="1" noChangeArrowheads="1"/>
          </p:cNvPicPr>
          <p:nvPr/>
        </p:nvPicPr>
        <p:blipFill>
          <a:blip r:embed="rId3"/>
          <a:srcRect/>
          <a:stretch>
            <a:fillRect/>
          </a:stretch>
        </p:blipFill>
        <p:spPr bwMode="auto">
          <a:xfrm>
            <a:off x="152400" y="3276600"/>
            <a:ext cx="8839200" cy="2608263"/>
          </a:xfrm>
          <a:prstGeom prst="rect">
            <a:avLst/>
          </a:prstGeom>
          <a:noFill/>
          <a:ln w="12700">
            <a:noFill/>
            <a:miter lim="800000"/>
            <a:headEnd/>
            <a:tailEnd/>
          </a:ln>
          <a:effectLst/>
        </p:spPr>
      </p:pic>
      <p:pic>
        <p:nvPicPr>
          <p:cNvPr id="4099" name="Picture 3" descr="C:\Program Files\Microsoft Office\Media\CntCD1\ClipArt8\j0346651.wmf"/>
          <p:cNvPicPr>
            <a:picLocks noChangeAspect="1" noChangeArrowheads="1"/>
          </p:cNvPicPr>
          <p:nvPr/>
        </p:nvPicPr>
        <p:blipFill>
          <a:blip r:embed="rId4"/>
          <a:srcRect/>
          <a:stretch>
            <a:fillRect/>
          </a:stretch>
        </p:blipFill>
        <p:spPr bwMode="auto">
          <a:xfrm>
            <a:off x="6096000" y="228600"/>
            <a:ext cx="1981200" cy="1981200"/>
          </a:xfrm>
          <a:prstGeom prst="rect">
            <a:avLst/>
          </a:prstGeom>
          <a:noFill/>
          <a:effectLst>
            <a:glow rad="228600">
              <a:schemeClr val="accent5">
                <a:satMod val="175000"/>
                <a:alpha val="40000"/>
              </a:schemeClr>
            </a:glow>
          </a:effectLst>
        </p:spPr>
      </p:pic>
      <p:pic>
        <p:nvPicPr>
          <p:cNvPr id="7" name="Picture 2"/>
          <p:cNvPicPr>
            <a:picLocks noChangeAspect="1" noChangeArrowheads="1"/>
          </p:cNvPicPr>
          <p:nvPr/>
        </p:nvPicPr>
        <p:blipFill>
          <a:blip r:embed="rId5"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374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dirty="0"/>
              <a:t>Problems with File Systems</a:t>
            </a:r>
          </a:p>
        </p:txBody>
      </p:sp>
      <p:sp>
        <p:nvSpPr>
          <p:cNvPr id="980995" name="Rectangle 3"/>
          <p:cNvSpPr>
            <a:spLocks noGrp="1" noChangeArrowheads="1"/>
          </p:cNvSpPr>
          <p:nvPr>
            <p:ph type="body" idx="1"/>
          </p:nvPr>
        </p:nvSpPr>
        <p:spPr>
          <a:xfrm>
            <a:off x="990600" y="1676400"/>
            <a:ext cx="4572000" cy="4648200"/>
          </a:xfrm>
        </p:spPr>
        <p:txBody>
          <a:bodyPr/>
          <a:lstStyle/>
          <a:p>
            <a:r>
              <a:rPr lang="en-US" dirty="0"/>
              <a:t>Separated, isolated data</a:t>
            </a:r>
          </a:p>
          <a:p>
            <a:r>
              <a:rPr lang="en-US" dirty="0"/>
              <a:t>Duplication of data</a:t>
            </a:r>
          </a:p>
          <a:p>
            <a:r>
              <a:rPr lang="en-US" dirty="0"/>
              <a:t>File-format dependency</a:t>
            </a:r>
          </a:p>
          <a:p>
            <a:r>
              <a:rPr lang="en-US" dirty="0"/>
              <a:t>File incompatibilities</a:t>
            </a:r>
          </a:p>
          <a:p>
            <a:r>
              <a:rPr lang="en-US" dirty="0"/>
              <a:t>Hard to show useful views of </a:t>
            </a:r>
            <a:r>
              <a:rPr lang="en-US" dirty="0" smtClean="0"/>
              <a:t>data</a:t>
            </a:r>
          </a:p>
          <a:p>
            <a:r>
              <a:rPr lang="en-US" dirty="0" smtClean="0"/>
              <a:t>Concurrency</a:t>
            </a:r>
            <a:endParaRPr lang="en-US" dirty="0"/>
          </a:p>
        </p:txBody>
      </p:sp>
      <p:pic>
        <p:nvPicPr>
          <p:cNvPr id="6146" name="Picture 2" descr="C:\Program Files\Microsoft Office\Media\CntCD1\ClipArt4\j0250471.wmf"/>
          <p:cNvPicPr>
            <a:picLocks noChangeAspect="1" noChangeArrowheads="1"/>
          </p:cNvPicPr>
          <p:nvPr/>
        </p:nvPicPr>
        <p:blipFill>
          <a:blip r:embed="rId3"/>
          <a:srcRect/>
          <a:stretch>
            <a:fillRect/>
          </a:stretch>
        </p:blipFill>
        <p:spPr bwMode="auto">
          <a:xfrm>
            <a:off x="5370086" y="1790700"/>
            <a:ext cx="3773914" cy="3276600"/>
          </a:xfrm>
          <a:prstGeom prst="rect">
            <a:avLst/>
          </a:prstGeom>
          <a:noFill/>
          <a:effectLst>
            <a:glow rad="228600">
              <a:schemeClr val="accent5">
                <a:satMod val="175000"/>
                <a:alpha val="40000"/>
              </a:schemeClr>
            </a:glow>
          </a:effectLst>
        </p:spPr>
      </p:pic>
    </p:spTree>
  </p:cSld>
  <p:clrMapOvr>
    <a:masterClrMapping/>
  </p:clrMapOvr>
  <p:transition advTm="3358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Cursors</a:t>
            </a:r>
            <a:r>
              <a:rPr lang="en-US" baseline="0" dirty="0" smtClean="0"/>
              <a:t> and Isolation Levels</a:t>
            </a:r>
            <a:endParaRPr lang="en-US" dirty="0"/>
          </a:p>
        </p:txBody>
      </p:sp>
      <p:sp>
        <p:nvSpPr>
          <p:cNvPr id="3" name="Content Placeholder 2"/>
          <p:cNvSpPr>
            <a:spLocks noGrp="1"/>
          </p:cNvSpPr>
          <p:nvPr>
            <p:ph idx="1"/>
          </p:nvPr>
        </p:nvSpPr>
        <p:spPr>
          <a:xfrm>
            <a:off x="990600" y="1295400"/>
            <a:ext cx="7162800" cy="5029200"/>
          </a:xfrm>
        </p:spPr>
        <p:txBody>
          <a:bodyPr/>
          <a:lstStyle/>
          <a:p>
            <a:pPr lvl="1"/>
            <a:r>
              <a:rPr lang="en-US" dirty="0" smtClean="0"/>
              <a:t>SELECT statement in SQL returns all records qualified by details of statement</a:t>
            </a:r>
          </a:p>
          <a:p>
            <a:pPr lvl="1"/>
            <a:r>
              <a:rPr lang="en-US" dirty="0" smtClean="0"/>
              <a:t>May be useful to access individual records one at a time from these </a:t>
            </a:r>
            <a:r>
              <a:rPr lang="en-US" dirty="0" err="1" smtClean="0"/>
              <a:t>SELECTed</a:t>
            </a:r>
            <a:r>
              <a:rPr lang="en-US" dirty="0" smtClean="0"/>
              <a:t> groups</a:t>
            </a:r>
          </a:p>
          <a:p>
            <a:pPr lvl="2"/>
            <a:r>
              <a:rPr lang="en-US" dirty="0" smtClean="0"/>
              <a:t>E.g., to display one row at a time to user</a:t>
            </a:r>
          </a:p>
          <a:p>
            <a:pPr lvl="2"/>
            <a:r>
              <a:rPr lang="en-US" dirty="0" smtClean="0"/>
              <a:t>Allow operations row by row</a:t>
            </a:r>
          </a:p>
          <a:p>
            <a:pPr lvl="1"/>
            <a:r>
              <a:rPr lang="en-US" dirty="0" smtClean="0"/>
              <a:t>ANSI SQL </a:t>
            </a:r>
            <a:r>
              <a:rPr lang="en-US" i="1" dirty="0" smtClean="0"/>
              <a:t>cursor*</a:t>
            </a:r>
            <a:r>
              <a:rPr lang="en-US" dirty="0" smtClean="0"/>
              <a:t> points to specific record and moves through set of </a:t>
            </a:r>
            <a:br>
              <a:rPr lang="en-US" dirty="0" smtClean="0"/>
            </a:br>
            <a:r>
              <a:rPr lang="en-US" dirty="0" err="1" smtClean="0"/>
              <a:t>SELECTed</a:t>
            </a:r>
            <a:r>
              <a:rPr lang="en-US" dirty="0" smtClean="0"/>
              <a:t> data</a:t>
            </a:r>
          </a:p>
          <a:p>
            <a:pPr lvl="1"/>
            <a:r>
              <a:rPr lang="en-US" dirty="0" smtClean="0"/>
              <a:t>Cursor types correspond to </a:t>
            </a:r>
            <a:br>
              <a:rPr lang="en-US" dirty="0" smtClean="0"/>
            </a:br>
            <a:r>
              <a:rPr lang="en-US" dirty="0" smtClean="0"/>
              <a:t>different types of isolation</a:t>
            </a:r>
          </a:p>
          <a:p>
            <a:pPr lvl="1">
              <a:buNone/>
            </a:pPr>
            <a:r>
              <a:rPr lang="en-US" b="0" dirty="0" smtClean="0"/>
              <a:t>	</a:t>
            </a:r>
            <a:r>
              <a:rPr lang="en-US" sz="1200" b="0" dirty="0" smtClean="0"/>
              <a:t>_________________</a:t>
            </a:r>
            <a:br>
              <a:rPr lang="en-US" sz="1200" b="0" dirty="0" smtClean="0"/>
            </a:br>
            <a:r>
              <a:rPr lang="en-US" sz="1200" b="0" dirty="0" smtClean="0"/>
              <a:t>* Latin </a:t>
            </a:r>
            <a:r>
              <a:rPr lang="en-US" sz="1200" b="0" i="1" dirty="0" smtClean="0"/>
              <a:t>cursor</a:t>
            </a:r>
            <a:r>
              <a:rPr lang="en-US" sz="1200" b="0" dirty="0" smtClean="0"/>
              <a:t> = runner</a:t>
            </a:r>
          </a:p>
          <a:p>
            <a:pPr lvl="1">
              <a:buNone/>
            </a:pPr>
            <a:endParaRPr lang="en-US" b="0" dirty="0" smtClean="0"/>
          </a:p>
          <a:p>
            <a:pPr lvl="1"/>
            <a:endParaRPr lang="en-US" dirty="0"/>
          </a:p>
        </p:txBody>
      </p:sp>
      <p:pic>
        <p:nvPicPr>
          <p:cNvPr id="8194" name="Picture 2" descr="C:\Program Files\Microsoft Office\Media\CntCD1\ClipArt1\j0150155.wmf"/>
          <p:cNvPicPr>
            <a:picLocks noChangeAspect="1" noChangeArrowheads="1"/>
          </p:cNvPicPr>
          <p:nvPr/>
        </p:nvPicPr>
        <p:blipFill>
          <a:blip r:embed="rId3"/>
          <a:srcRect/>
          <a:stretch>
            <a:fillRect/>
          </a:stretch>
        </p:blipFill>
        <p:spPr bwMode="auto">
          <a:xfrm>
            <a:off x="6096000" y="4267200"/>
            <a:ext cx="2848824" cy="2135109"/>
          </a:xfrm>
          <a:prstGeom prst="rect">
            <a:avLst/>
          </a:prstGeom>
          <a:noFill/>
          <a:effectLst>
            <a:glow rad="228600">
              <a:schemeClr val="accent5">
                <a:satMod val="175000"/>
                <a:alpha val="40000"/>
              </a:schemeClr>
            </a:glow>
          </a:effectLst>
        </p:spPr>
      </p:pic>
    </p:spTree>
  </p:cSld>
  <p:clrMapOvr>
    <a:masterClrMapping/>
  </p:clrMapOvr>
  <p:transition advTm="1697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09600" y="3657600"/>
            <a:ext cx="7924800" cy="17526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17410" name="Picture 2"/>
          <p:cNvPicPr>
            <a:picLocks noChangeAspect="1" noChangeArrowheads="1"/>
          </p:cNvPicPr>
          <p:nvPr/>
        </p:nvPicPr>
        <p:blipFill>
          <a:blip r:embed="rId3"/>
          <a:srcRect/>
          <a:stretch>
            <a:fillRect/>
          </a:stretch>
        </p:blipFill>
        <p:spPr bwMode="auto">
          <a:xfrm>
            <a:off x="6477000" y="838200"/>
            <a:ext cx="2533650" cy="2521043"/>
          </a:xfrm>
          <a:prstGeom prst="rect">
            <a:avLst/>
          </a:prstGeom>
          <a:ln>
            <a:noFill/>
          </a:ln>
          <a:effectLst>
            <a:outerShdw blurRad="292100" dist="139700" dir="2700000" algn="tl" rotWithShape="0">
              <a:srgbClr val="333333">
                <a:alpha val="65000"/>
              </a:srgbClr>
            </a:outerShdw>
          </a:effectLst>
        </p:spPr>
      </p:pic>
      <p:sp>
        <p:nvSpPr>
          <p:cNvPr id="1159170" name="Rectangle 2"/>
          <p:cNvSpPr>
            <a:spLocks noGrp="1" noChangeArrowheads="1"/>
          </p:cNvSpPr>
          <p:nvPr>
            <p:ph type="title"/>
          </p:nvPr>
        </p:nvSpPr>
        <p:spPr/>
        <p:txBody>
          <a:bodyPr/>
          <a:lstStyle/>
          <a:p>
            <a:r>
              <a:rPr lang="en-US" dirty="0"/>
              <a:t>Cursors (1)</a:t>
            </a:r>
          </a:p>
        </p:txBody>
      </p:sp>
      <p:sp>
        <p:nvSpPr>
          <p:cNvPr id="1159171" name="Rectangle 3"/>
          <p:cNvSpPr>
            <a:spLocks noGrp="1" noChangeArrowheads="1"/>
          </p:cNvSpPr>
          <p:nvPr>
            <p:ph type="body" idx="1"/>
          </p:nvPr>
        </p:nvSpPr>
        <p:spPr>
          <a:xfrm>
            <a:off x="990600" y="1143000"/>
            <a:ext cx="7162800" cy="5181600"/>
          </a:xfrm>
        </p:spPr>
        <p:txBody>
          <a:bodyPr/>
          <a:lstStyle/>
          <a:p>
            <a:r>
              <a:rPr lang="en-US" dirty="0"/>
              <a:t>Cursor = pointer for records / rows</a:t>
            </a:r>
          </a:p>
          <a:p>
            <a:r>
              <a:rPr lang="en-US" dirty="0"/>
              <a:t>Application program opens </a:t>
            </a:r>
            <a:r>
              <a:rPr lang="en-US" dirty="0" smtClean="0"/>
              <a:t>cursor </a:t>
            </a:r>
            <a:endParaRPr lang="en-US" dirty="0"/>
          </a:p>
          <a:p>
            <a:pPr lvl="1"/>
            <a:r>
              <a:rPr lang="en-US" dirty="0"/>
              <a:t>Starts reading data at first row</a:t>
            </a:r>
          </a:p>
          <a:p>
            <a:pPr lvl="1"/>
            <a:r>
              <a:rPr lang="en-US" dirty="0"/>
              <a:t>= </a:t>
            </a:r>
            <a:r>
              <a:rPr lang="en-US" dirty="0" smtClean="0"/>
              <a:t>“Points </a:t>
            </a:r>
            <a:r>
              <a:rPr lang="en-US" dirty="0"/>
              <a:t>at the first </a:t>
            </a:r>
            <a:r>
              <a:rPr lang="en-US" dirty="0" smtClean="0"/>
              <a:t>row”</a:t>
            </a:r>
          </a:p>
          <a:p>
            <a:r>
              <a:rPr lang="en-US" dirty="0" smtClean="0"/>
              <a:t>Define cursor for a SELECT </a:t>
            </a:r>
            <a:br>
              <a:rPr lang="en-US" dirty="0" smtClean="0"/>
            </a:br>
            <a:r>
              <a:rPr lang="en-US" dirty="0" smtClean="0"/>
              <a:t>statement in SQL:</a:t>
            </a:r>
          </a:p>
          <a:p>
            <a:pPr>
              <a:buNone/>
            </a:pPr>
            <a:r>
              <a:rPr lang="en-US" dirty="0" smtClean="0"/>
              <a:t>	</a:t>
            </a:r>
            <a:r>
              <a:rPr lang="en-US" dirty="0" smtClean="0">
                <a:latin typeface="Courier New" pitchFamily="49" charset="0"/>
                <a:cs typeface="Courier New" pitchFamily="49" charset="0"/>
              </a:rPr>
              <a:t>DECLARE </a:t>
            </a:r>
            <a:r>
              <a:rPr lang="en-US" dirty="0" err="1" smtClean="0">
                <a:latin typeface="Courier New" pitchFamily="49" charset="0"/>
                <a:cs typeface="Courier New" pitchFamily="49" charset="0"/>
              </a:rPr>
              <a:t>TransCursor</a:t>
            </a:r>
            <a:r>
              <a:rPr lang="en-US" dirty="0" smtClean="0">
                <a:latin typeface="Courier New" pitchFamily="49" charset="0"/>
                <a:cs typeface="Courier New" pitchFamily="49" charset="0"/>
              </a:rPr>
              <a:t> CURSOR FOR</a:t>
            </a:r>
            <a:endParaRPr lang="en-US" dirty="0">
              <a:latin typeface="Courier New" pitchFamily="49" charset="0"/>
              <a:cs typeface="Courier New" pitchFamily="49" charset="0"/>
            </a:endParaRPr>
          </a:p>
          <a:p>
            <a:pPr lvl="1">
              <a:buFont typeface="Wingdings" pitchFamily="2" charset="2"/>
              <a:buNone/>
            </a:pPr>
            <a:r>
              <a:rPr lang="en-US" dirty="0">
                <a:latin typeface="Courier New" pitchFamily="49" charset="0"/>
                <a:cs typeface="Courier New" pitchFamily="49" charset="0"/>
              </a:rPr>
              <a:t>SELECT 		*</a:t>
            </a:r>
          </a:p>
          <a:p>
            <a:pPr lvl="1">
              <a:buFont typeface="Wingdings" pitchFamily="2" charset="2"/>
              <a:buNone/>
            </a:pPr>
            <a:r>
              <a:rPr lang="en-US" dirty="0">
                <a:latin typeface="Courier New" pitchFamily="49" charset="0"/>
                <a:cs typeface="Courier New" pitchFamily="49" charset="0"/>
              </a:rPr>
              <a:t>FROM 		TRANSACTION</a:t>
            </a:r>
          </a:p>
          <a:p>
            <a:pPr lvl="1">
              <a:buFont typeface="Wingdings" pitchFamily="2" charset="2"/>
              <a:buNone/>
            </a:pPr>
            <a:r>
              <a:rPr lang="en-US" dirty="0">
                <a:latin typeface="Courier New" pitchFamily="49" charset="0"/>
                <a:cs typeface="Courier New" pitchFamily="49" charset="0"/>
              </a:rPr>
              <a:t>WHERE 		</a:t>
            </a:r>
            <a:r>
              <a:rPr lang="en-US" dirty="0" err="1">
                <a:latin typeface="Courier New" pitchFamily="49" charset="0"/>
                <a:cs typeface="Courier New" pitchFamily="49" charset="0"/>
              </a:rPr>
              <a:t>PurchasePrice</a:t>
            </a:r>
            <a:r>
              <a:rPr lang="en-US" dirty="0">
                <a:latin typeface="Courier New" pitchFamily="49" charset="0"/>
                <a:cs typeface="Courier New" pitchFamily="49" charset="0"/>
              </a:rPr>
              <a:t> &gt; </a:t>
            </a:r>
            <a:r>
              <a:rPr lang="en-US" dirty="0" smtClean="0">
                <a:latin typeface="Courier New" pitchFamily="49" charset="0"/>
                <a:cs typeface="Courier New" pitchFamily="49" charset="0"/>
              </a:rPr>
              <a:t>‘10000’</a:t>
            </a:r>
            <a:endParaRPr lang="en-US" dirty="0">
              <a:latin typeface="Courier New" pitchFamily="49" charset="0"/>
              <a:cs typeface="Courier New" pitchFamily="49" charset="0"/>
            </a:endParaRPr>
          </a:p>
          <a:p>
            <a:r>
              <a:rPr lang="en-US" dirty="0" smtClean="0"/>
              <a:t>May have more than 1 cursor concurrently open in table</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506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dirty="0"/>
              <a:t>Cursors (2)</a:t>
            </a:r>
          </a:p>
        </p:txBody>
      </p:sp>
      <p:sp>
        <p:nvSpPr>
          <p:cNvPr id="1160195" name="Rectangle 3"/>
          <p:cNvSpPr>
            <a:spLocks noGrp="1" noChangeArrowheads="1"/>
          </p:cNvSpPr>
          <p:nvPr>
            <p:ph type="body" idx="1"/>
          </p:nvPr>
        </p:nvSpPr>
        <p:spPr/>
        <p:txBody>
          <a:bodyPr/>
          <a:lstStyle/>
          <a:p>
            <a:r>
              <a:rPr lang="en-US" dirty="0"/>
              <a:t>Cursors establish buffers in memory</a:t>
            </a:r>
          </a:p>
          <a:p>
            <a:pPr lvl="1"/>
            <a:r>
              <a:rPr lang="en-US" dirty="0"/>
              <a:t>Can take considerable resources</a:t>
            </a:r>
          </a:p>
          <a:p>
            <a:pPr lvl="1"/>
            <a:r>
              <a:rPr lang="en-US" dirty="0"/>
              <a:t>Therefore save resources using reduced-functionality cursors</a:t>
            </a:r>
          </a:p>
          <a:p>
            <a:r>
              <a:rPr lang="en-US" dirty="0"/>
              <a:t>Four types in Windows 2000</a:t>
            </a:r>
          </a:p>
          <a:p>
            <a:pPr lvl="1"/>
            <a:r>
              <a:rPr lang="en-US" dirty="0"/>
              <a:t>Forward only</a:t>
            </a:r>
          </a:p>
          <a:p>
            <a:pPr lvl="1"/>
            <a:r>
              <a:rPr lang="en-US" dirty="0"/>
              <a:t>Static</a:t>
            </a:r>
          </a:p>
          <a:p>
            <a:pPr lvl="1"/>
            <a:r>
              <a:rPr lang="en-US" dirty="0"/>
              <a:t>Keyset</a:t>
            </a:r>
          </a:p>
          <a:p>
            <a:pPr lvl="1"/>
            <a:r>
              <a:rPr lang="en-US" dirty="0" smtClean="0"/>
              <a:t>Dynamic</a:t>
            </a:r>
            <a:endParaRPr lang="en-US" dirty="0"/>
          </a:p>
        </p:txBody>
      </p:sp>
      <p:grpSp>
        <p:nvGrpSpPr>
          <p:cNvPr id="2" name="Group 4"/>
          <p:cNvGrpSpPr>
            <a:grpSpLocks/>
          </p:cNvGrpSpPr>
          <p:nvPr/>
        </p:nvGrpSpPr>
        <p:grpSpPr bwMode="auto">
          <a:xfrm>
            <a:off x="3048000" y="4267200"/>
            <a:ext cx="3224213" cy="1143000"/>
            <a:chOff x="1920" y="2688"/>
            <a:chExt cx="2031" cy="720"/>
          </a:xfrm>
        </p:grpSpPr>
        <p:sp>
          <p:nvSpPr>
            <p:cNvPr id="1160197" name="AutoShape 5"/>
            <p:cNvSpPr>
              <a:spLocks/>
            </p:cNvSpPr>
            <p:nvPr/>
          </p:nvSpPr>
          <p:spPr bwMode="auto">
            <a:xfrm>
              <a:off x="1920" y="2688"/>
              <a:ext cx="192" cy="720"/>
            </a:xfrm>
            <a:prstGeom prst="rightBrace">
              <a:avLst>
                <a:gd name="adj1" fmla="val 31250"/>
                <a:gd name="adj2" fmla="val 50000"/>
              </a:avLst>
            </a:prstGeom>
            <a:noFill/>
            <a:ln w="38100">
              <a:solidFill>
                <a:schemeClr val="tx1"/>
              </a:solidFill>
              <a:round/>
              <a:headEnd/>
              <a:tailEnd/>
            </a:ln>
            <a:effectLst/>
          </p:spPr>
          <p:txBody>
            <a:bodyPr wrap="none" anchor="ctr"/>
            <a:lstStyle/>
            <a:p>
              <a:endParaRPr lang="en-US"/>
            </a:p>
          </p:txBody>
        </p:sp>
        <p:sp>
          <p:nvSpPr>
            <p:cNvPr id="1160198" name="Text Box 6"/>
            <p:cNvSpPr txBox="1">
              <a:spLocks noChangeArrowheads="1"/>
            </p:cNvSpPr>
            <p:nvPr/>
          </p:nvSpPr>
          <p:spPr bwMode="auto">
            <a:xfrm>
              <a:off x="2160" y="2904"/>
              <a:ext cx="1791" cy="288"/>
            </a:xfrm>
            <a:prstGeom prst="rect">
              <a:avLst/>
            </a:prstGeom>
            <a:noFill/>
            <a:ln w="12700">
              <a:noFill/>
              <a:miter lim="800000"/>
              <a:headEnd/>
              <a:tailEnd/>
            </a:ln>
            <a:effectLst/>
          </p:spPr>
          <p:txBody>
            <a:bodyPr wrap="none">
              <a:spAutoFit/>
            </a:bodyPr>
            <a:lstStyle/>
            <a:p>
              <a:pPr algn="l"/>
              <a:r>
                <a:rPr lang="en-US" sz="2400"/>
                <a:t>Scrollable cursors</a:t>
              </a:r>
            </a:p>
          </p:txBody>
        </p:sp>
      </p:grpSp>
      <p:sp>
        <p:nvSpPr>
          <p:cNvPr id="7" name="Up Arrow 6"/>
          <p:cNvSpPr/>
          <p:nvPr/>
        </p:nvSpPr>
        <p:spPr bwMode="auto">
          <a:xfrm rot="19196987">
            <a:off x="7521740" y="1054038"/>
            <a:ext cx="1143000" cy="1295400"/>
          </a:xfrm>
          <a:prstGeom prst="upArrow">
            <a:avLst/>
          </a:prstGeom>
          <a:solidFill>
            <a:schemeClr val="accent2"/>
          </a:solidFill>
          <a:ln w="12700" cap="flat" cmpd="sng" algn="ctr">
            <a:solidFill>
              <a:schemeClr val="tx1"/>
            </a:solidFill>
            <a:prstDash val="solid"/>
            <a:round/>
            <a:headEnd type="none" w="sm" len="sm"/>
            <a:tailEnd type="none" w="sm" len="sm"/>
          </a:ln>
          <a:effectLst>
            <a:glow rad="2286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022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dirty="0"/>
              <a:t>Forward-Only Cursor</a:t>
            </a:r>
          </a:p>
        </p:txBody>
      </p:sp>
      <p:sp>
        <p:nvSpPr>
          <p:cNvPr id="1161219" name="Rectangle 3"/>
          <p:cNvSpPr>
            <a:spLocks noGrp="1" noChangeArrowheads="1"/>
          </p:cNvSpPr>
          <p:nvPr>
            <p:ph type="body" idx="1"/>
          </p:nvPr>
        </p:nvSpPr>
        <p:spPr/>
        <p:txBody>
          <a:bodyPr/>
          <a:lstStyle/>
          <a:p>
            <a:r>
              <a:rPr lang="en-US" dirty="0"/>
              <a:t>Simplest</a:t>
            </a:r>
          </a:p>
          <a:p>
            <a:r>
              <a:rPr lang="en-US" dirty="0"/>
              <a:t>Move forward through </a:t>
            </a:r>
            <a:r>
              <a:rPr lang="en-US" dirty="0" err="1"/>
              <a:t>recordset</a:t>
            </a:r>
            <a:endParaRPr lang="en-US" dirty="0"/>
          </a:p>
          <a:p>
            <a:r>
              <a:rPr lang="en-US" dirty="0"/>
              <a:t>If changes occur in </a:t>
            </a:r>
            <a:r>
              <a:rPr lang="en-US" dirty="0" err="1"/>
              <a:t>recordset</a:t>
            </a:r>
            <a:r>
              <a:rPr lang="en-US" dirty="0"/>
              <a:t> </a:t>
            </a:r>
          </a:p>
          <a:p>
            <a:pPr lvl="1"/>
            <a:r>
              <a:rPr lang="en-US" dirty="0"/>
              <a:t>due to activity using other cursors, </a:t>
            </a:r>
          </a:p>
          <a:p>
            <a:pPr lvl="1"/>
            <a:r>
              <a:rPr lang="en-US" dirty="0"/>
              <a:t>will be invisible to this cursor </a:t>
            </a:r>
          </a:p>
          <a:p>
            <a:pPr lvl="1"/>
            <a:r>
              <a:rPr lang="en-US" dirty="0"/>
              <a:t>unless they occur </a:t>
            </a:r>
            <a:r>
              <a:rPr lang="en-US" i="1" dirty="0"/>
              <a:t>ahead</a:t>
            </a:r>
            <a:r>
              <a:rPr lang="en-US" dirty="0"/>
              <a:t> of cursor</a:t>
            </a:r>
          </a:p>
        </p:txBody>
      </p:sp>
      <p:sp>
        <p:nvSpPr>
          <p:cNvPr id="4" name="Up Arrow 3"/>
          <p:cNvSpPr/>
          <p:nvPr/>
        </p:nvSpPr>
        <p:spPr bwMode="auto">
          <a:xfrm rot="5400000">
            <a:off x="7521740" y="1054038"/>
            <a:ext cx="1143000" cy="1295400"/>
          </a:xfrm>
          <a:prstGeom prst="upArrow">
            <a:avLst/>
          </a:prstGeom>
          <a:solidFill>
            <a:schemeClr val="accent2"/>
          </a:solidFill>
          <a:ln w="12700" cap="flat" cmpd="sng" algn="ctr">
            <a:solidFill>
              <a:schemeClr val="tx1"/>
            </a:solidFill>
            <a:prstDash val="solid"/>
            <a:round/>
            <a:headEnd type="none" w="sm" len="sm"/>
            <a:tailEnd type="none" w="sm" len="sm"/>
          </a:ln>
          <a:effectLst>
            <a:glow rad="2286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082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dirty="0"/>
              <a:t>Static Cursor</a:t>
            </a:r>
          </a:p>
        </p:txBody>
      </p:sp>
      <p:sp>
        <p:nvSpPr>
          <p:cNvPr id="1162243" name="Rectangle 3"/>
          <p:cNvSpPr>
            <a:spLocks noGrp="1" noChangeArrowheads="1"/>
          </p:cNvSpPr>
          <p:nvPr>
            <p:ph type="body" idx="1"/>
          </p:nvPr>
        </p:nvSpPr>
        <p:spPr>
          <a:xfrm>
            <a:off x="990600" y="1219200"/>
            <a:ext cx="7162800" cy="5105400"/>
          </a:xfrm>
        </p:spPr>
        <p:txBody>
          <a:bodyPr/>
          <a:lstStyle/>
          <a:p>
            <a:r>
              <a:rPr lang="en-US" dirty="0"/>
              <a:t>Snapshot of file when it was opened</a:t>
            </a:r>
          </a:p>
          <a:p>
            <a:pPr lvl="1"/>
            <a:r>
              <a:rPr lang="en-US" dirty="0"/>
              <a:t>Like making a copy of (part of) a file</a:t>
            </a:r>
          </a:p>
          <a:p>
            <a:r>
              <a:rPr lang="en-US" dirty="0"/>
              <a:t>Can move forward and backward </a:t>
            </a:r>
            <a:r>
              <a:rPr lang="en-US" dirty="0" smtClean="0"/>
              <a:t/>
            </a:r>
            <a:br>
              <a:rPr lang="en-US" dirty="0" smtClean="0"/>
            </a:br>
            <a:r>
              <a:rPr lang="en-US" dirty="0" smtClean="0"/>
              <a:t>through </a:t>
            </a:r>
            <a:r>
              <a:rPr lang="en-US" dirty="0" err="1"/>
              <a:t>recordset</a:t>
            </a:r>
            <a:endParaRPr lang="en-US" dirty="0"/>
          </a:p>
          <a:p>
            <a:r>
              <a:rPr lang="en-US" dirty="0"/>
              <a:t>Changes made </a:t>
            </a:r>
            <a:r>
              <a:rPr lang="en-US" i="1" dirty="0"/>
              <a:t>using this cursor</a:t>
            </a:r>
            <a:r>
              <a:rPr lang="en-US" dirty="0"/>
              <a:t> can be seen (read) by this cursor</a:t>
            </a:r>
          </a:p>
          <a:p>
            <a:r>
              <a:rPr lang="en-US" dirty="0"/>
              <a:t>No other changes are visible to this </a:t>
            </a:r>
            <a:r>
              <a:rPr lang="en-US" dirty="0" smtClean="0"/>
              <a:t>cursor</a:t>
            </a:r>
          </a:p>
          <a:p>
            <a:r>
              <a:rPr lang="en-US" dirty="0" smtClean="0"/>
              <a:t>Ideal for read-only applications such as reporting on conditions at a specific moment</a:t>
            </a:r>
          </a:p>
          <a:p>
            <a:pPr lvl="1"/>
            <a:r>
              <a:rPr lang="en-US" dirty="0" smtClean="0"/>
              <a:t>No locking/contention issues for read-only applications</a:t>
            </a:r>
          </a:p>
          <a:p>
            <a:pPr lvl="1"/>
            <a:r>
              <a:rPr lang="en-US" dirty="0" smtClean="0"/>
              <a:t>Still have concurrency issues for writing changed records</a:t>
            </a:r>
            <a:endParaRPr lang="en-US" dirty="0"/>
          </a:p>
        </p:txBody>
      </p:sp>
      <p:sp>
        <p:nvSpPr>
          <p:cNvPr id="4" name="Left-Right Arrow 3"/>
          <p:cNvSpPr/>
          <p:nvPr/>
        </p:nvSpPr>
        <p:spPr bwMode="auto">
          <a:xfrm>
            <a:off x="7010400" y="1066800"/>
            <a:ext cx="1981200" cy="1135855"/>
          </a:xfrm>
          <a:prstGeom prst="leftRightArrow">
            <a:avLst>
              <a:gd name="adj1" fmla="val 51729"/>
              <a:gd name="adj2" fmla="val 50000"/>
            </a:avLst>
          </a:prstGeom>
          <a:solidFill>
            <a:schemeClr val="accent2"/>
          </a:solidFill>
          <a:ln w="12700" cap="flat" cmpd="sng" algn="ctr">
            <a:solidFill>
              <a:schemeClr val="tx1"/>
            </a:solidFill>
            <a:prstDash val="solid"/>
            <a:round/>
            <a:headEnd type="none" w="sm" len="sm"/>
            <a:tailEnd type="none" w="sm" len="sm"/>
          </a:ln>
          <a:effectLst>
            <a:glow rad="2286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854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r>
              <a:rPr lang="en-US" dirty="0"/>
              <a:t>Keyset Cursor</a:t>
            </a:r>
          </a:p>
        </p:txBody>
      </p:sp>
      <p:sp>
        <p:nvSpPr>
          <p:cNvPr id="1163267" name="Rectangle 3"/>
          <p:cNvSpPr>
            <a:spLocks noGrp="1" noChangeArrowheads="1"/>
          </p:cNvSpPr>
          <p:nvPr>
            <p:ph type="body" idx="1"/>
          </p:nvPr>
        </p:nvSpPr>
        <p:spPr>
          <a:xfrm>
            <a:off x="990600" y="1295400"/>
            <a:ext cx="7162800" cy="5029200"/>
          </a:xfrm>
        </p:spPr>
        <p:txBody>
          <a:bodyPr/>
          <a:lstStyle/>
          <a:p>
            <a:r>
              <a:rPr lang="en-US" dirty="0"/>
              <a:t>Similar to static cursor</a:t>
            </a:r>
          </a:p>
          <a:p>
            <a:pPr lvl="1"/>
            <a:r>
              <a:rPr lang="en-US" dirty="0"/>
              <a:t>Snapshot (copy) of records</a:t>
            </a:r>
          </a:p>
          <a:p>
            <a:pPr lvl="1"/>
            <a:r>
              <a:rPr lang="en-US" dirty="0"/>
              <a:t>But keeps track of original </a:t>
            </a:r>
            <a:r>
              <a:rPr lang="en-US" i="1" dirty="0"/>
              <a:t>primary key value</a:t>
            </a:r>
            <a:r>
              <a:rPr lang="en-US" dirty="0"/>
              <a:t> in each record</a:t>
            </a:r>
          </a:p>
          <a:p>
            <a:r>
              <a:rPr lang="en-US" dirty="0"/>
              <a:t>When application moves cursor to a record,</a:t>
            </a:r>
          </a:p>
          <a:p>
            <a:pPr lvl="1"/>
            <a:r>
              <a:rPr lang="en-US" dirty="0"/>
              <a:t>DBMS goes to the actual table and </a:t>
            </a:r>
          </a:p>
          <a:p>
            <a:pPr lvl="1"/>
            <a:r>
              <a:rPr lang="en-US" dirty="0"/>
              <a:t>Reads record into cursor buffer using original key value</a:t>
            </a:r>
          </a:p>
          <a:p>
            <a:r>
              <a:rPr lang="en-US" dirty="0"/>
              <a:t>Updating a missing record</a:t>
            </a:r>
          </a:p>
          <a:p>
            <a:pPr lvl="1"/>
            <a:r>
              <a:rPr lang="en-US" dirty="0"/>
              <a:t>Creates new record with old key value</a:t>
            </a:r>
          </a:p>
          <a:p>
            <a:r>
              <a:rPr lang="en-US" dirty="0"/>
              <a:t>New records from other cursors are invisible</a:t>
            </a:r>
          </a:p>
        </p:txBody>
      </p:sp>
      <p:sp>
        <p:nvSpPr>
          <p:cNvPr id="4" name="Left-Right Arrow 3"/>
          <p:cNvSpPr/>
          <p:nvPr/>
        </p:nvSpPr>
        <p:spPr bwMode="auto">
          <a:xfrm>
            <a:off x="6553200" y="1066800"/>
            <a:ext cx="1981200" cy="1135855"/>
          </a:xfrm>
          <a:prstGeom prst="leftRightArrow">
            <a:avLst>
              <a:gd name="adj1" fmla="val 51729"/>
              <a:gd name="adj2" fmla="val 50000"/>
            </a:avLst>
          </a:prstGeom>
          <a:solidFill>
            <a:srgbClr val="006600"/>
          </a:solidFill>
          <a:ln w="12700" cap="flat" cmpd="sng" algn="ctr">
            <a:solidFill>
              <a:schemeClr val="tx1"/>
            </a:solidFill>
            <a:prstDash val="solid"/>
            <a:round/>
            <a:headEnd type="none" w="sm" len="sm"/>
            <a:tailEnd type="none" w="sm" len="sm"/>
          </a:ln>
          <a:effectLst>
            <a:glow rad="2286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74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r>
              <a:rPr lang="en-US" dirty="0"/>
              <a:t>Dynamic Cursor</a:t>
            </a:r>
          </a:p>
        </p:txBody>
      </p:sp>
      <p:sp>
        <p:nvSpPr>
          <p:cNvPr id="1164291" name="Rectangle 3"/>
          <p:cNvSpPr>
            <a:spLocks noGrp="1" noChangeArrowheads="1"/>
          </p:cNvSpPr>
          <p:nvPr>
            <p:ph type="body" idx="1"/>
          </p:nvPr>
        </p:nvSpPr>
        <p:spPr/>
        <p:txBody>
          <a:bodyPr/>
          <a:lstStyle/>
          <a:p>
            <a:r>
              <a:rPr lang="en-US" dirty="0"/>
              <a:t>Constantly retrieves current data </a:t>
            </a:r>
            <a:r>
              <a:rPr lang="en-US" dirty="0" smtClean="0"/>
              <a:t/>
            </a:r>
            <a:br>
              <a:rPr lang="en-US" dirty="0" smtClean="0"/>
            </a:br>
            <a:r>
              <a:rPr lang="en-US" dirty="0" smtClean="0"/>
              <a:t>from </a:t>
            </a:r>
            <a:r>
              <a:rPr lang="en-US" dirty="0"/>
              <a:t>file</a:t>
            </a:r>
          </a:p>
          <a:p>
            <a:r>
              <a:rPr lang="en-US" dirty="0"/>
              <a:t>Changes of any type and any </a:t>
            </a:r>
            <a:r>
              <a:rPr lang="en-US" dirty="0" smtClean="0"/>
              <a:t/>
            </a:r>
            <a:br>
              <a:rPr lang="en-US" dirty="0" smtClean="0"/>
            </a:br>
            <a:r>
              <a:rPr lang="en-US" dirty="0" smtClean="0"/>
              <a:t>source </a:t>
            </a:r>
            <a:r>
              <a:rPr lang="en-US" dirty="0"/>
              <a:t>are visible</a:t>
            </a:r>
          </a:p>
          <a:p>
            <a:r>
              <a:rPr lang="en-US" dirty="0"/>
              <a:t>All inserts, updates, deletes potentially </a:t>
            </a:r>
            <a:r>
              <a:rPr lang="en-US" dirty="0" smtClean="0"/>
              <a:t/>
            </a:r>
            <a:br>
              <a:rPr lang="en-US" dirty="0" smtClean="0"/>
            </a:br>
            <a:r>
              <a:rPr lang="en-US" dirty="0" smtClean="0"/>
              <a:t>visible</a:t>
            </a:r>
            <a:endParaRPr lang="en-US" dirty="0"/>
          </a:p>
          <a:p>
            <a:r>
              <a:rPr lang="en-US" dirty="0"/>
              <a:t>Isolation level will determine details</a:t>
            </a:r>
          </a:p>
          <a:p>
            <a:pPr lvl="1"/>
            <a:r>
              <a:rPr lang="en-US" dirty="0"/>
              <a:t>Dirty Read implies uncommitted changes visible to this cursor</a:t>
            </a:r>
          </a:p>
          <a:p>
            <a:pPr lvl="1"/>
            <a:r>
              <a:rPr lang="en-US" dirty="0"/>
              <a:t>All other levels imply only committed changes are visible to this cursor</a:t>
            </a:r>
          </a:p>
        </p:txBody>
      </p:sp>
      <p:sp>
        <p:nvSpPr>
          <p:cNvPr id="4" name="Quad Arrow 3"/>
          <p:cNvSpPr/>
          <p:nvPr/>
        </p:nvSpPr>
        <p:spPr bwMode="auto">
          <a:xfrm>
            <a:off x="6324600" y="990600"/>
            <a:ext cx="2590800" cy="2438400"/>
          </a:xfrm>
          <a:prstGeom prst="quad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w="12700" cap="flat" cmpd="sng" algn="ctr">
            <a:solidFill>
              <a:schemeClr val="tx1"/>
            </a:solidFill>
            <a:prstDash val="solid"/>
            <a:round/>
            <a:headEnd type="none" w="sm" len="sm"/>
            <a:tailEnd type="none" w="sm" len="sm"/>
          </a:ln>
          <a:effectLst>
            <a:glow rad="228600">
              <a:schemeClr val="accent5">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4972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r>
              <a:rPr lang="en-US" dirty="0"/>
              <a:t>Choosing Cursors</a:t>
            </a:r>
          </a:p>
        </p:txBody>
      </p:sp>
      <p:sp>
        <p:nvSpPr>
          <p:cNvPr id="1165315" name="Rectangle 3"/>
          <p:cNvSpPr>
            <a:spLocks noGrp="1" noChangeArrowheads="1"/>
          </p:cNvSpPr>
          <p:nvPr>
            <p:ph type="body" idx="1"/>
          </p:nvPr>
        </p:nvSpPr>
        <p:spPr/>
        <p:txBody>
          <a:bodyPr/>
          <a:lstStyle/>
          <a:p>
            <a:pPr>
              <a:lnSpc>
                <a:spcPct val="80000"/>
              </a:lnSpc>
            </a:pPr>
            <a:r>
              <a:rPr lang="en-US" dirty="0"/>
              <a:t>No easy general rule</a:t>
            </a:r>
          </a:p>
          <a:p>
            <a:pPr>
              <a:lnSpc>
                <a:spcPct val="80000"/>
              </a:lnSpc>
            </a:pPr>
            <a:r>
              <a:rPr lang="en-US" dirty="0"/>
              <a:t>Type influences overhead and performance</a:t>
            </a:r>
          </a:p>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a:p>
            <a:pPr>
              <a:lnSpc>
                <a:spcPct val="80000"/>
              </a:lnSpc>
            </a:pPr>
            <a:r>
              <a:rPr lang="en-US" dirty="0"/>
              <a:t>Each DBMS can implement cursors differently</a:t>
            </a:r>
          </a:p>
          <a:p>
            <a:pPr>
              <a:lnSpc>
                <a:spcPct val="80000"/>
              </a:lnSpc>
            </a:pPr>
            <a:r>
              <a:rPr lang="en-US" dirty="0"/>
              <a:t>Be careful about default levels</a:t>
            </a:r>
          </a:p>
          <a:p>
            <a:pPr lvl="1">
              <a:lnSpc>
                <a:spcPct val="80000"/>
              </a:lnSpc>
            </a:pPr>
            <a:r>
              <a:rPr lang="en-US" dirty="0"/>
              <a:t>Can be contrary to your intentions</a:t>
            </a:r>
          </a:p>
          <a:p>
            <a:pPr lvl="1">
              <a:lnSpc>
                <a:spcPct val="80000"/>
              </a:lnSpc>
            </a:pPr>
            <a:r>
              <a:rPr lang="en-US" dirty="0"/>
              <a:t>Can lead to race conditions and data </a:t>
            </a:r>
            <a:r>
              <a:rPr lang="en-US" dirty="0" smtClean="0"/>
              <a:t>corruption</a:t>
            </a:r>
          </a:p>
        </p:txBody>
      </p:sp>
      <p:sp>
        <p:nvSpPr>
          <p:cNvPr id="1165316" name="AutoShape 4"/>
          <p:cNvSpPr>
            <a:spLocks noChangeArrowheads="1"/>
          </p:cNvSpPr>
          <p:nvPr/>
        </p:nvSpPr>
        <p:spPr bwMode="auto">
          <a:xfrm>
            <a:off x="266700" y="2514600"/>
            <a:ext cx="8610600" cy="1447800"/>
          </a:xfrm>
          <a:prstGeom prst="homePlate">
            <a:avLst>
              <a:gd name="adj" fmla="val 148684"/>
            </a:avLst>
          </a:prstGeom>
          <a:gradFill rotWithShape="0">
            <a:gsLst>
              <a:gs pos="0">
                <a:srgbClr val="00FF99"/>
              </a:gs>
              <a:gs pos="100000">
                <a:srgbClr val="FF0000"/>
              </a:gs>
            </a:gsLst>
            <a:lin ang="0" scaled="1"/>
          </a:gradFill>
          <a:ln w="12700">
            <a:solidFill>
              <a:schemeClr val="tx1"/>
            </a:solidFill>
            <a:miter lim="800000"/>
            <a:headEnd/>
            <a:tailEnd/>
          </a:ln>
          <a:effectLst/>
        </p:spPr>
        <p:txBody>
          <a:bodyPr wrap="none" anchor="ctr"/>
          <a:lstStyle/>
          <a:p>
            <a:r>
              <a:rPr lang="en-US" sz="2800"/>
              <a:t>Forward-only     Static     Keyset     Dynamic</a:t>
            </a:r>
          </a:p>
        </p:txBody>
      </p:sp>
      <p:pic>
        <p:nvPicPr>
          <p:cNvPr id="5125" name="Picture 5" descr="C:\Program Files\Microsoft Office\Media\CntCD1\ClipArt3\j0234467.wmf"/>
          <p:cNvPicPr>
            <a:picLocks noChangeAspect="1" noChangeArrowheads="1"/>
          </p:cNvPicPr>
          <p:nvPr/>
        </p:nvPicPr>
        <p:blipFill>
          <a:blip r:embed="rId3"/>
          <a:srcRect/>
          <a:stretch>
            <a:fillRect/>
          </a:stretch>
        </p:blipFill>
        <p:spPr bwMode="auto">
          <a:xfrm>
            <a:off x="5943600" y="152400"/>
            <a:ext cx="1871579" cy="1905000"/>
          </a:xfrm>
          <a:prstGeom prst="rect">
            <a:avLst/>
          </a:prstGeom>
          <a:noFill/>
          <a:effectLst>
            <a:glow rad="228600">
              <a:schemeClr val="accent5">
                <a:satMod val="175000"/>
                <a:alpha val="40000"/>
              </a:schemeClr>
            </a:glow>
          </a:effectLst>
        </p:spPr>
      </p:pic>
      <p:pic>
        <p:nvPicPr>
          <p:cNvPr id="9" name="Picture 2"/>
          <p:cNvPicPr>
            <a:picLocks noChangeAspect="1" noChangeArrowheads="1"/>
          </p:cNvPicPr>
          <p:nvPr/>
        </p:nvPicPr>
        <p:blipFill>
          <a:blip r:embed="rId4"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972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Durability</a:t>
            </a:r>
            <a:endParaRPr lang="en-US" dirty="0"/>
          </a:p>
        </p:txBody>
      </p:sp>
      <p:sp>
        <p:nvSpPr>
          <p:cNvPr id="3" name="Content Placeholder 2"/>
          <p:cNvSpPr>
            <a:spLocks noGrp="1"/>
          </p:cNvSpPr>
          <p:nvPr>
            <p:ph idx="1"/>
          </p:nvPr>
        </p:nvSpPr>
        <p:spPr/>
        <p:txBody>
          <a:bodyPr/>
          <a:lstStyle/>
          <a:p>
            <a:r>
              <a:rPr lang="en-US" dirty="0" smtClean="0"/>
              <a:t>Transaction must </a:t>
            </a:r>
            <a:br>
              <a:rPr lang="en-US" dirty="0" smtClean="0"/>
            </a:br>
            <a:r>
              <a:rPr lang="en-US" dirty="0" smtClean="0"/>
              <a:t>persist once it has </a:t>
            </a:r>
            <a:br>
              <a:rPr lang="en-US" dirty="0" smtClean="0"/>
            </a:br>
            <a:r>
              <a:rPr lang="en-US" dirty="0" smtClean="0"/>
              <a:t>been committed</a:t>
            </a:r>
          </a:p>
          <a:p>
            <a:r>
              <a:rPr lang="en-US" dirty="0" smtClean="0"/>
              <a:t>If system fails, an </a:t>
            </a:r>
            <a:br>
              <a:rPr lang="en-US" dirty="0" smtClean="0"/>
            </a:br>
            <a:r>
              <a:rPr lang="en-US" dirty="0" smtClean="0"/>
              <a:t>incomplete transaction must be rolled back</a:t>
            </a:r>
          </a:p>
          <a:p>
            <a:r>
              <a:rPr lang="en-US" dirty="0" smtClean="0"/>
              <a:t>System thus exists in </a:t>
            </a:r>
            <a:r>
              <a:rPr lang="en-US" i="1" dirty="0" smtClean="0"/>
              <a:t>consistent</a:t>
            </a:r>
            <a:r>
              <a:rPr lang="en-US" dirty="0" smtClean="0"/>
              <a:t> state after recovery</a:t>
            </a:r>
          </a:p>
          <a:p>
            <a:r>
              <a:rPr lang="en-US" dirty="0" smtClean="0"/>
              <a:t>Durability in face of system failure ensured by appropriate</a:t>
            </a:r>
          </a:p>
          <a:p>
            <a:pPr lvl="1"/>
            <a:r>
              <a:rPr lang="en-US" dirty="0" smtClean="0"/>
              <a:t>Transaction markers</a:t>
            </a:r>
          </a:p>
          <a:p>
            <a:pPr lvl="1"/>
            <a:r>
              <a:rPr lang="en-US" dirty="0" smtClean="0"/>
              <a:t>Logging (see later slides)</a:t>
            </a:r>
          </a:p>
        </p:txBody>
      </p:sp>
      <p:pic>
        <p:nvPicPr>
          <p:cNvPr id="4" name="Picture 2"/>
          <p:cNvPicPr>
            <a:picLocks noChangeAspect="1" noChangeArrowheads="1"/>
          </p:cNvPicPr>
          <p:nvPr/>
        </p:nvPicPr>
        <p:blipFill>
          <a:blip r:embed="rId3" cstate="print"/>
          <a:srcRect/>
          <a:stretch>
            <a:fillRect/>
          </a:stretch>
        </p:blipFill>
        <p:spPr bwMode="auto">
          <a:xfrm>
            <a:off x="0" y="0"/>
            <a:ext cx="914400" cy="714375"/>
          </a:xfrm>
          <a:prstGeom prst="rect">
            <a:avLst/>
          </a:prstGeom>
          <a:ln>
            <a:no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4"/>
          <a:srcRect/>
          <a:stretch>
            <a:fillRect/>
          </a:stretch>
        </p:blipFill>
        <p:spPr bwMode="auto">
          <a:xfrm>
            <a:off x="4572000" y="152400"/>
            <a:ext cx="3352800" cy="2933700"/>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advTm="2732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dirty="0" smtClean="0"/>
              <a:t>Part 4: DB Security &amp; Resource Management</a:t>
            </a:r>
            <a:endParaRPr lang="en-US" dirty="0"/>
          </a:p>
        </p:txBody>
      </p:sp>
      <p:sp>
        <p:nvSpPr>
          <p:cNvPr id="1171459" name="Rectangle 3"/>
          <p:cNvSpPr>
            <a:spLocks noGrp="1" noChangeArrowheads="1"/>
          </p:cNvSpPr>
          <p:nvPr>
            <p:ph type="body" idx="1"/>
          </p:nvPr>
        </p:nvSpPr>
        <p:spPr>
          <a:xfrm>
            <a:off x="990600" y="1676400"/>
            <a:ext cx="4038600" cy="2971800"/>
          </a:xfrm>
        </p:spPr>
        <p:txBody>
          <a:bodyPr/>
          <a:lstStyle/>
          <a:p>
            <a:r>
              <a:rPr lang="en-US" sz="3200" dirty="0"/>
              <a:t>Database Security</a:t>
            </a:r>
          </a:p>
          <a:p>
            <a:r>
              <a:rPr lang="en-US" sz="3200" dirty="0"/>
              <a:t>Database Recovery</a:t>
            </a:r>
          </a:p>
          <a:p>
            <a:r>
              <a:rPr lang="en-US" sz="3200" dirty="0" smtClean="0"/>
              <a:t>Resource Management</a:t>
            </a:r>
            <a:endParaRPr lang="en-US" sz="3200" dirty="0"/>
          </a:p>
        </p:txBody>
      </p:sp>
      <p:pic>
        <p:nvPicPr>
          <p:cNvPr id="18434" name="Picture 2" descr="C:\Documents and Settings\HP_Administrator\Local Settings\Temporary Internet Files\Content.IE5\P5EYN3IZ\MCj04326470000[1].png"/>
          <p:cNvPicPr>
            <a:picLocks noChangeAspect="1" noChangeArrowheads="1"/>
          </p:cNvPicPr>
          <p:nvPr/>
        </p:nvPicPr>
        <p:blipFill>
          <a:blip r:embed="rId3"/>
          <a:srcRect/>
          <a:stretch>
            <a:fillRect/>
          </a:stretch>
        </p:blipFill>
        <p:spPr bwMode="auto">
          <a:xfrm>
            <a:off x="4114800" y="1600200"/>
            <a:ext cx="525780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41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lstStyle/>
          <a:p>
            <a:r>
              <a:rPr lang="en-US" dirty="0"/>
              <a:t>Problems:  Separated, Isolated Data</a:t>
            </a:r>
          </a:p>
        </p:txBody>
      </p:sp>
      <p:sp>
        <p:nvSpPr>
          <p:cNvPr id="986115" name="Rectangle 3"/>
          <p:cNvSpPr>
            <a:spLocks noGrp="1" noChangeArrowheads="1"/>
          </p:cNvSpPr>
          <p:nvPr>
            <p:ph type="body" idx="1"/>
          </p:nvPr>
        </p:nvSpPr>
        <p:spPr>
          <a:xfrm>
            <a:off x="990600" y="1676400"/>
            <a:ext cx="4572000" cy="4648200"/>
          </a:xfrm>
        </p:spPr>
        <p:txBody>
          <a:bodyPr/>
          <a:lstStyle/>
          <a:p>
            <a:r>
              <a:rPr lang="en-US" dirty="0"/>
              <a:t>Multiple files for different aspects of system</a:t>
            </a:r>
          </a:p>
          <a:p>
            <a:r>
              <a:rPr lang="en-US" dirty="0"/>
              <a:t>Linkages handled entirely by application programming</a:t>
            </a:r>
          </a:p>
          <a:p>
            <a:r>
              <a:rPr lang="en-US" dirty="0"/>
              <a:t>Coordinate access to multiple files for different functions</a:t>
            </a:r>
          </a:p>
          <a:p>
            <a:pPr lvl="1"/>
            <a:r>
              <a:rPr lang="en-US" dirty="0"/>
              <a:t>Some databases have hundreds of files</a:t>
            </a:r>
          </a:p>
        </p:txBody>
      </p:sp>
      <p:pic>
        <p:nvPicPr>
          <p:cNvPr id="7170" name="Picture 2" descr="C:\Documents and Settings\HP_Administrator\Local Settings\Temporary Internet Files\Content.IE5\12HGSCRN\MCj03972100000[1].wmf"/>
          <p:cNvPicPr>
            <a:picLocks noChangeAspect="1" noChangeArrowheads="1"/>
          </p:cNvPicPr>
          <p:nvPr/>
        </p:nvPicPr>
        <p:blipFill>
          <a:blip r:embed="rId3"/>
          <a:srcRect/>
          <a:stretch>
            <a:fillRect/>
          </a:stretch>
        </p:blipFill>
        <p:spPr bwMode="auto">
          <a:xfrm>
            <a:off x="5715000" y="2171700"/>
            <a:ext cx="2927755" cy="2514600"/>
          </a:xfrm>
          <a:prstGeom prst="rect">
            <a:avLst/>
          </a:prstGeom>
          <a:noFill/>
        </p:spPr>
      </p:pic>
    </p:spTree>
  </p:cSld>
  <p:clrMapOvr>
    <a:masterClrMapping/>
  </p:clrMapOvr>
  <p:transition advTm="984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en-US" dirty="0"/>
              <a:t>Database Security</a:t>
            </a:r>
          </a:p>
        </p:txBody>
      </p:sp>
      <p:sp>
        <p:nvSpPr>
          <p:cNvPr id="1178627" name="Rectangle 3"/>
          <p:cNvSpPr>
            <a:spLocks noGrp="1" noChangeArrowheads="1"/>
          </p:cNvSpPr>
          <p:nvPr>
            <p:ph type="body" idx="1"/>
          </p:nvPr>
        </p:nvSpPr>
        <p:spPr>
          <a:xfrm>
            <a:off x="990600" y="1752600"/>
            <a:ext cx="4495800" cy="4572000"/>
          </a:xfrm>
        </p:spPr>
        <p:txBody>
          <a:bodyPr/>
          <a:lstStyle/>
          <a:p>
            <a:r>
              <a:rPr lang="en-US" sz="3200" dirty="0"/>
              <a:t>Processing Rights</a:t>
            </a:r>
          </a:p>
          <a:p>
            <a:r>
              <a:rPr lang="en-US" sz="3200" dirty="0"/>
              <a:t>I&amp;A</a:t>
            </a:r>
          </a:p>
          <a:p>
            <a:r>
              <a:rPr lang="en-US" sz="3200" dirty="0"/>
              <a:t>Individuals &amp; User Groups</a:t>
            </a:r>
          </a:p>
          <a:p>
            <a:r>
              <a:rPr lang="en-US" sz="3200" dirty="0"/>
              <a:t>Application Security</a:t>
            </a:r>
          </a:p>
        </p:txBody>
      </p:sp>
      <p:pic>
        <p:nvPicPr>
          <p:cNvPr id="19458" name="Picture 2" descr="C:\Documents and Settings\HP_Administrator\Local Settings\Temporary Internet Files\Content.IE5\77CO321E\MCj04247660000[1].wmf"/>
          <p:cNvPicPr>
            <a:picLocks noChangeAspect="1" noChangeArrowheads="1"/>
          </p:cNvPicPr>
          <p:nvPr/>
        </p:nvPicPr>
        <p:blipFill>
          <a:blip r:embed="rId3"/>
          <a:srcRect/>
          <a:stretch>
            <a:fillRect/>
          </a:stretch>
        </p:blipFill>
        <p:spPr bwMode="auto">
          <a:xfrm>
            <a:off x="5410200" y="1371600"/>
            <a:ext cx="3221843" cy="3429000"/>
          </a:xfrm>
          <a:prstGeom prst="rect">
            <a:avLst/>
          </a:prstGeom>
          <a:noFill/>
          <a:effectLst>
            <a:glow rad="228600">
              <a:schemeClr val="accent5">
                <a:satMod val="175000"/>
                <a:alpha val="40000"/>
              </a:schemeClr>
            </a:glow>
          </a:effectLst>
        </p:spPr>
      </p:pic>
    </p:spTree>
  </p:cSld>
  <p:clrMapOvr>
    <a:masterClrMapping/>
  </p:clrMapOvr>
  <p:transition advTm="52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US" dirty="0"/>
              <a:t>Processing Rights</a:t>
            </a:r>
          </a:p>
        </p:txBody>
      </p:sp>
      <p:sp>
        <p:nvSpPr>
          <p:cNvPr id="1182723" name="Rectangle 3"/>
          <p:cNvSpPr>
            <a:spLocks noGrp="1" noChangeArrowheads="1"/>
          </p:cNvSpPr>
          <p:nvPr>
            <p:ph type="body" idx="1"/>
          </p:nvPr>
        </p:nvSpPr>
        <p:spPr>
          <a:xfrm>
            <a:off x="990600" y="1219200"/>
            <a:ext cx="7162800" cy="5105400"/>
          </a:xfrm>
        </p:spPr>
        <p:txBody>
          <a:bodyPr/>
          <a:lstStyle/>
          <a:p>
            <a:r>
              <a:rPr lang="en-US" dirty="0"/>
              <a:t>Who gets to do what to which records</a:t>
            </a:r>
            <a:r>
              <a:rPr lang="en-US" dirty="0" smtClean="0"/>
              <a:t>?</a:t>
            </a:r>
          </a:p>
          <a:p>
            <a:pPr lvl="1"/>
            <a:r>
              <a:rPr lang="en-US" dirty="0" smtClean="0"/>
              <a:t>Authorization</a:t>
            </a:r>
            <a:endParaRPr lang="en-US" dirty="0"/>
          </a:p>
          <a:p>
            <a:r>
              <a:rPr lang="en-US" dirty="0"/>
              <a:t>Different functions</a:t>
            </a:r>
          </a:p>
          <a:p>
            <a:pPr lvl="1"/>
            <a:r>
              <a:rPr lang="en-US" dirty="0"/>
              <a:t>Modify DB structure</a:t>
            </a:r>
          </a:p>
          <a:p>
            <a:pPr lvl="1"/>
            <a:r>
              <a:rPr lang="en-US" dirty="0"/>
              <a:t>Grant </a:t>
            </a:r>
            <a:r>
              <a:rPr lang="en-US" dirty="0" smtClean="0"/>
              <a:t>access rights </a:t>
            </a:r>
            <a:r>
              <a:rPr lang="en-US" dirty="0"/>
              <a:t>to users</a:t>
            </a:r>
          </a:p>
          <a:p>
            <a:pPr lvl="2"/>
            <a:r>
              <a:rPr lang="en-US" dirty="0"/>
              <a:t>Change records</a:t>
            </a:r>
          </a:p>
          <a:p>
            <a:pPr lvl="3"/>
            <a:r>
              <a:rPr lang="en-US" dirty="0"/>
              <a:t>Delete</a:t>
            </a:r>
          </a:p>
          <a:p>
            <a:pPr lvl="3"/>
            <a:r>
              <a:rPr lang="en-US" dirty="0"/>
              <a:t>Modify (change)</a:t>
            </a:r>
          </a:p>
          <a:p>
            <a:pPr lvl="3"/>
            <a:r>
              <a:rPr lang="en-US" dirty="0"/>
              <a:t>Insert</a:t>
            </a:r>
          </a:p>
          <a:p>
            <a:pPr lvl="2"/>
            <a:r>
              <a:rPr lang="en-US" dirty="0"/>
              <a:t>See entire records</a:t>
            </a:r>
          </a:p>
          <a:p>
            <a:pPr lvl="2"/>
            <a:r>
              <a:rPr lang="en-US" dirty="0"/>
              <a:t>See selected fields</a:t>
            </a:r>
          </a:p>
        </p:txBody>
      </p:sp>
      <p:grpSp>
        <p:nvGrpSpPr>
          <p:cNvPr id="2" name="Group 8"/>
          <p:cNvGrpSpPr>
            <a:grpSpLocks/>
          </p:cNvGrpSpPr>
          <p:nvPr/>
        </p:nvGrpSpPr>
        <p:grpSpPr bwMode="auto">
          <a:xfrm>
            <a:off x="5854700" y="1752600"/>
            <a:ext cx="3289300" cy="4724400"/>
            <a:chOff x="3312" y="1344"/>
            <a:chExt cx="2072" cy="2976"/>
          </a:xfrm>
        </p:grpSpPr>
        <p:sp>
          <p:nvSpPr>
            <p:cNvPr id="1182725" name="AutoShape 5"/>
            <p:cNvSpPr>
              <a:spLocks noChangeArrowheads="1"/>
            </p:cNvSpPr>
            <p:nvPr/>
          </p:nvSpPr>
          <p:spPr bwMode="auto">
            <a:xfrm rot="5400000">
              <a:off x="3168" y="2304"/>
              <a:ext cx="2400" cy="1056"/>
            </a:xfrm>
            <a:prstGeom prst="homePlate">
              <a:avLst>
                <a:gd name="adj" fmla="val 56818"/>
              </a:avLst>
            </a:prstGeom>
            <a:gradFill rotWithShape="0">
              <a:gsLst>
                <a:gs pos="0">
                  <a:srgbClr val="CC0000"/>
                </a:gs>
                <a:gs pos="100000">
                  <a:srgbClr val="009900"/>
                </a:gs>
              </a:gsLst>
              <a:lin ang="5400000" scaled="1"/>
            </a:gradFill>
            <a:ln w="12700">
              <a:solidFill>
                <a:schemeClr val="tx1"/>
              </a:solidFill>
              <a:miter lim="800000"/>
              <a:headEnd/>
              <a:tailEnd/>
            </a:ln>
            <a:effectLst/>
          </p:spPr>
          <p:txBody>
            <a:bodyPr wrap="none" anchor="ctr"/>
            <a:lstStyle/>
            <a:p>
              <a:endParaRPr lang="en-US"/>
            </a:p>
          </p:txBody>
        </p:sp>
        <p:sp>
          <p:nvSpPr>
            <p:cNvPr id="1182726" name="Text Box 6"/>
            <p:cNvSpPr txBox="1">
              <a:spLocks noChangeArrowheads="1"/>
            </p:cNvSpPr>
            <p:nvPr/>
          </p:nvSpPr>
          <p:spPr bwMode="auto">
            <a:xfrm>
              <a:off x="3312" y="1344"/>
              <a:ext cx="2072" cy="250"/>
            </a:xfrm>
            <a:prstGeom prst="rect">
              <a:avLst/>
            </a:prstGeom>
            <a:noFill/>
            <a:ln w="12700">
              <a:noFill/>
              <a:miter lim="800000"/>
              <a:headEnd/>
              <a:tailEnd/>
            </a:ln>
            <a:effectLst/>
          </p:spPr>
          <p:txBody>
            <a:bodyPr wrap="none">
              <a:spAutoFit/>
            </a:bodyPr>
            <a:lstStyle/>
            <a:p>
              <a:r>
                <a:rPr lang="en-US" dirty="0">
                  <a:solidFill>
                    <a:schemeClr val="tx2">
                      <a:lumMod val="60000"/>
                      <a:lumOff val="40000"/>
                    </a:schemeClr>
                  </a:solidFill>
                </a:rPr>
                <a:t>MORE POWER / DANGER</a:t>
              </a:r>
            </a:p>
          </p:txBody>
        </p:sp>
        <p:sp>
          <p:nvSpPr>
            <p:cNvPr id="1182727" name="Text Box 7"/>
            <p:cNvSpPr txBox="1">
              <a:spLocks noChangeArrowheads="1"/>
            </p:cNvSpPr>
            <p:nvPr/>
          </p:nvSpPr>
          <p:spPr bwMode="auto">
            <a:xfrm>
              <a:off x="3344" y="4070"/>
              <a:ext cx="2011" cy="250"/>
            </a:xfrm>
            <a:prstGeom prst="rect">
              <a:avLst/>
            </a:prstGeom>
            <a:noFill/>
            <a:ln w="12700">
              <a:noFill/>
              <a:miter lim="800000"/>
              <a:headEnd/>
              <a:tailEnd/>
            </a:ln>
            <a:effectLst/>
          </p:spPr>
          <p:txBody>
            <a:bodyPr wrap="none">
              <a:spAutoFit/>
            </a:bodyPr>
            <a:lstStyle/>
            <a:p>
              <a:r>
                <a:rPr lang="en-US" dirty="0">
                  <a:solidFill>
                    <a:srgbClr val="92D050"/>
                  </a:solidFill>
                </a:rPr>
                <a:t>LESS POWER / DANGER</a:t>
              </a:r>
            </a:p>
          </p:txBody>
        </p:sp>
      </p:grpSp>
    </p:spTree>
  </p:cSld>
  <p:clrMapOvr>
    <a:masterClrMapping/>
  </p:clrMapOvr>
  <p:transition advTm="3476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dirty="0"/>
              <a:t>I&amp;A:  Identification &amp; Authentication</a:t>
            </a:r>
          </a:p>
        </p:txBody>
      </p:sp>
      <p:sp>
        <p:nvSpPr>
          <p:cNvPr id="1185795" name="Rectangle 3"/>
          <p:cNvSpPr>
            <a:spLocks noGrp="1" noChangeArrowheads="1"/>
          </p:cNvSpPr>
          <p:nvPr>
            <p:ph type="body" idx="1"/>
          </p:nvPr>
        </p:nvSpPr>
        <p:spPr>
          <a:xfrm>
            <a:off x="990600" y="1371600"/>
            <a:ext cx="7162800" cy="5334000"/>
          </a:xfrm>
        </p:spPr>
        <p:txBody>
          <a:bodyPr/>
          <a:lstStyle/>
          <a:p>
            <a:r>
              <a:rPr lang="en-US" dirty="0"/>
              <a:t>Each individual user has unique identifier</a:t>
            </a:r>
          </a:p>
          <a:p>
            <a:pPr lvl="1"/>
            <a:r>
              <a:rPr lang="en-US" dirty="0"/>
              <a:t>User ID for operating system logon</a:t>
            </a:r>
          </a:p>
          <a:p>
            <a:pPr lvl="1"/>
            <a:r>
              <a:rPr lang="en-US" dirty="0"/>
              <a:t>User ID for DBMS access</a:t>
            </a:r>
          </a:p>
          <a:p>
            <a:r>
              <a:rPr lang="en-US" dirty="0"/>
              <a:t>Connection between user ID and actual person is </a:t>
            </a:r>
            <a:r>
              <a:rPr lang="en-US" i="1" dirty="0" smtClean="0"/>
              <a:t>authentication; </a:t>
            </a:r>
            <a:r>
              <a:rPr lang="en-US" dirty="0"/>
              <a:t>based on</a:t>
            </a:r>
          </a:p>
          <a:p>
            <a:pPr lvl="1"/>
            <a:r>
              <a:rPr lang="en-US" dirty="0"/>
              <a:t>What you </a:t>
            </a:r>
            <a:r>
              <a:rPr lang="en-US" dirty="0" smtClean="0"/>
              <a:t>know*</a:t>
            </a:r>
            <a:endParaRPr lang="en-US" dirty="0"/>
          </a:p>
          <a:p>
            <a:pPr lvl="1"/>
            <a:r>
              <a:rPr lang="en-US" dirty="0"/>
              <a:t>What you have</a:t>
            </a:r>
          </a:p>
          <a:p>
            <a:pPr lvl="1"/>
            <a:r>
              <a:rPr lang="en-US" dirty="0"/>
              <a:t>What you are</a:t>
            </a:r>
          </a:p>
          <a:p>
            <a:pPr lvl="1"/>
            <a:r>
              <a:rPr lang="en-US" dirty="0"/>
              <a:t>What you do</a:t>
            </a:r>
          </a:p>
          <a:p>
            <a:r>
              <a:rPr lang="en-US" dirty="0"/>
              <a:t>User IDs should </a:t>
            </a:r>
            <a:r>
              <a:rPr lang="en-US" dirty="0" smtClean="0"/>
              <a:t/>
            </a:r>
            <a:br>
              <a:rPr lang="en-US" dirty="0" smtClean="0"/>
            </a:br>
            <a:r>
              <a:rPr lang="en-US" i="1" dirty="0" smtClean="0"/>
              <a:t>never </a:t>
            </a:r>
            <a:r>
              <a:rPr lang="en-US" i="1" dirty="0"/>
              <a:t>be </a:t>
            </a:r>
            <a:r>
              <a:rPr lang="en-US" i="1" dirty="0" smtClean="0"/>
              <a:t>shared</a:t>
            </a:r>
          </a:p>
          <a:p>
            <a:pPr>
              <a:buNone/>
            </a:pPr>
            <a:r>
              <a:rPr lang="en-US" sz="1400" i="1" dirty="0" smtClean="0"/>
              <a:t>	__________________________</a:t>
            </a:r>
            <a:br>
              <a:rPr lang="en-US" sz="1400" i="1" dirty="0" smtClean="0"/>
            </a:br>
            <a:r>
              <a:rPr lang="en-US" sz="1400" i="1" dirty="0" smtClean="0"/>
              <a:t>* that others don’t.</a:t>
            </a:r>
            <a:endParaRPr lang="en-US" sz="1400" i="1" dirty="0"/>
          </a:p>
        </p:txBody>
      </p:sp>
      <p:pic>
        <p:nvPicPr>
          <p:cNvPr id="6147" name="Picture 3"/>
          <p:cNvPicPr>
            <a:picLocks noChangeAspect="1" noChangeArrowheads="1"/>
          </p:cNvPicPr>
          <p:nvPr/>
        </p:nvPicPr>
        <p:blipFill>
          <a:blip r:embed="rId3"/>
          <a:srcRect/>
          <a:stretch>
            <a:fillRect/>
          </a:stretch>
        </p:blipFill>
        <p:spPr bwMode="auto">
          <a:xfrm>
            <a:off x="4876800" y="3657600"/>
            <a:ext cx="3886200" cy="2565400"/>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52400" h="50800" prst="softRound"/>
          </a:sp3d>
        </p:spPr>
      </p:pic>
      <p:cxnSp>
        <p:nvCxnSpPr>
          <p:cNvPr id="10" name="Straight Arrow Connector 9"/>
          <p:cNvCxnSpPr/>
          <p:nvPr/>
        </p:nvCxnSpPr>
        <p:spPr bwMode="auto">
          <a:xfrm>
            <a:off x="4038600" y="4114800"/>
            <a:ext cx="1066800" cy="1588"/>
          </a:xfrm>
          <a:prstGeom prst="straightConnector1">
            <a:avLst/>
          </a:prstGeom>
          <a:solidFill>
            <a:schemeClr val="accent2"/>
          </a:solidFill>
          <a:ln w="38100" cap="flat" cmpd="sng" algn="ctr">
            <a:solidFill>
              <a:schemeClr val="tx1"/>
            </a:solidFill>
            <a:prstDash val="solid"/>
            <a:round/>
            <a:headEnd type="none" w="sm" len="sm"/>
            <a:tailEnd type="arrow"/>
          </a:ln>
          <a:effectLst/>
        </p:spPr>
      </p:cxnSp>
    </p:spTree>
  </p:cSld>
  <p:clrMapOvr>
    <a:masterClrMapping/>
  </p:clrMapOvr>
  <p:transition advTm="1336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1026"/>
          <p:cNvSpPr>
            <a:spLocks noGrp="1" noChangeArrowheads="1"/>
          </p:cNvSpPr>
          <p:nvPr>
            <p:ph type="title"/>
          </p:nvPr>
        </p:nvSpPr>
        <p:spPr/>
        <p:txBody>
          <a:bodyPr/>
          <a:lstStyle/>
          <a:p>
            <a:r>
              <a:rPr lang="en-US" dirty="0"/>
              <a:t>Individuals &amp; User Groups</a:t>
            </a:r>
          </a:p>
        </p:txBody>
      </p:sp>
      <p:sp>
        <p:nvSpPr>
          <p:cNvPr id="1186819" name="Rectangle 1027"/>
          <p:cNvSpPr>
            <a:spLocks noGrp="1" noChangeArrowheads="1"/>
          </p:cNvSpPr>
          <p:nvPr>
            <p:ph type="body" idx="1"/>
          </p:nvPr>
        </p:nvSpPr>
        <p:spPr>
          <a:xfrm>
            <a:off x="990600" y="1371600"/>
            <a:ext cx="7467600" cy="5105400"/>
          </a:xfrm>
        </p:spPr>
        <p:txBody>
          <a:bodyPr/>
          <a:lstStyle/>
          <a:p>
            <a:r>
              <a:rPr lang="en-US" sz="2000" dirty="0"/>
              <a:t>Individual users may have specific rights</a:t>
            </a:r>
          </a:p>
          <a:p>
            <a:pPr lvl="1"/>
            <a:r>
              <a:rPr lang="en-US" sz="2000" dirty="0"/>
              <a:t>Call this </a:t>
            </a:r>
            <a:r>
              <a:rPr lang="en-US" sz="2000" i="1" dirty="0"/>
              <a:t>authorization</a:t>
            </a:r>
            <a:r>
              <a:rPr lang="en-US" sz="2000" dirty="0"/>
              <a:t> or </a:t>
            </a:r>
            <a:r>
              <a:rPr lang="en-US" sz="2000" i="1" dirty="0"/>
              <a:t>privileges</a:t>
            </a:r>
            <a:r>
              <a:rPr lang="en-US" sz="2000" dirty="0"/>
              <a:t> for specific functions</a:t>
            </a:r>
          </a:p>
          <a:p>
            <a:r>
              <a:rPr lang="en-US" sz="2000" dirty="0"/>
              <a:t>Can also define rights for </a:t>
            </a:r>
            <a:r>
              <a:rPr lang="en-US" sz="2000" i="1" dirty="0"/>
              <a:t>groups</a:t>
            </a:r>
            <a:r>
              <a:rPr lang="en-US" sz="2000" dirty="0"/>
              <a:t> of people </a:t>
            </a:r>
            <a:r>
              <a:rPr lang="en-US" sz="2000" dirty="0" smtClean="0"/>
              <a:t/>
            </a:r>
            <a:br>
              <a:rPr lang="en-US" sz="2000" dirty="0" smtClean="0"/>
            </a:br>
            <a:r>
              <a:rPr lang="en-US" sz="2000" dirty="0" smtClean="0"/>
              <a:t>(AKA </a:t>
            </a:r>
            <a:r>
              <a:rPr lang="en-US" sz="2000" i="1" dirty="0" smtClean="0"/>
              <a:t>role-based </a:t>
            </a:r>
            <a:r>
              <a:rPr lang="en-US" sz="2000" i="1" dirty="0"/>
              <a:t>security</a:t>
            </a:r>
            <a:r>
              <a:rPr lang="en-US" sz="2000" dirty="0"/>
              <a:t>)</a:t>
            </a:r>
          </a:p>
          <a:p>
            <a:pPr lvl="1"/>
            <a:r>
              <a:rPr lang="en-US" sz="2000" dirty="0"/>
              <a:t>Call these </a:t>
            </a:r>
            <a:r>
              <a:rPr lang="en-US" sz="2000" i="1" dirty="0"/>
              <a:t>user groups</a:t>
            </a:r>
            <a:r>
              <a:rPr lang="en-US" sz="2000" dirty="0"/>
              <a:t>; e.g.,</a:t>
            </a:r>
          </a:p>
          <a:p>
            <a:pPr lvl="2"/>
            <a:r>
              <a:rPr lang="en-US" sz="2000" dirty="0"/>
              <a:t>Human resources clerks vs </a:t>
            </a:r>
            <a:r>
              <a:rPr lang="en-US" sz="2000" dirty="0" smtClean="0"/>
              <a:t/>
            </a:r>
            <a:br>
              <a:rPr lang="en-US" sz="2000" dirty="0" smtClean="0"/>
            </a:br>
            <a:r>
              <a:rPr lang="en-US" sz="2000" dirty="0" smtClean="0"/>
              <a:t>HR </a:t>
            </a:r>
            <a:r>
              <a:rPr lang="en-US" sz="2000" dirty="0"/>
              <a:t>managers</a:t>
            </a:r>
          </a:p>
          <a:p>
            <a:pPr lvl="2"/>
            <a:r>
              <a:rPr lang="en-US" sz="2000" dirty="0"/>
              <a:t>Accounting book-keepers vs </a:t>
            </a:r>
            <a:r>
              <a:rPr lang="en-US" sz="2000" dirty="0" smtClean="0"/>
              <a:t/>
            </a:r>
            <a:br>
              <a:rPr lang="en-US" sz="2000" dirty="0" smtClean="0"/>
            </a:br>
            <a:r>
              <a:rPr lang="en-US" sz="2000" dirty="0" smtClean="0"/>
              <a:t>Accounting </a:t>
            </a:r>
            <a:r>
              <a:rPr lang="en-US" sz="2000" dirty="0"/>
              <a:t>managers</a:t>
            </a:r>
          </a:p>
          <a:p>
            <a:pPr lvl="2"/>
            <a:r>
              <a:rPr lang="en-US" sz="2000" dirty="0"/>
              <a:t>Managers for different departments</a:t>
            </a:r>
          </a:p>
          <a:p>
            <a:pPr lvl="1"/>
            <a:r>
              <a:rPr lang="en-US" sz="2000" dirty="0"/>
              <a:t>May define </a:t>
            </a:r>
            <a:r>
              <a:rPr lang="en-US" sz="2000" i="1" dirty="0" smtClean="0"/>
              <a:t>public </a:t>
            </a:r>
            <a:r>
              <a:rPr lang="en-US" sz="2000" dirty="0"/>
              <a:t>or </a:t>
            </a:r>
            <a:r>
              <a:rPr lang="en-US" sz="2000" i="1" dirty="0" smtClean="0"/>
              <a:t>visitor</a:t>
            </a:r>
            <a:r>
              <a:rPr lang="en-US" sz="2000" dirty="0" smtClean="0"/>
              <a:t> </a:t>
            </a:r>
            <a:r>
              <a:rPr lang="en-US" sz="2000" dirty="0"/>
              <a:t>group if necessary</a:t>
            </a:r>
          </a:p>
          <a:p>
            <a:pPr lvl="2"/>
            <a:r>
              <a:rPr lang="en-US" sz="2000" dirty="0"/>
              <a:t>Provide safe privileges for specific functions</a:t>
            </a:r>
          </a:p>
          <a:p>
            <a:pPr lvl="2"/>
            <a:r>
              <a:rPr lang="en-US" sz="2000" dirty="0"/>
              <a:t>E.g., lookups, interactions for requesting info, subscribing to newsletter….</a:t>
            </a:r>
          </a:p>
        </p:txBody>
      </p:sp>
      <p:pic>
        <p:nvPicPr>
          <p:cNvPr id="21506" name="Picture 2" descr="Z:\Reference\CLIPART\PEOPLE\Office\GROUP007.JPG"/>
          <p:cNvPicPr>
            <a:picLocks noChangeAspect="1" noChangeArrowheads="1"/>
          </p:cNvPicPr>
          <p:nvPr/>
        </p:nvPicPr>
        <p:blipFill>
          <a:blip r:embed="rId3" cstate="screen"/>
          <a:srcRect/>
          <a:stretch>
            <a:fillRect/>
          </a:stretch>
        </p:blipFill>
        <p:spPr bwMode="auto">
          <a:xfrm>
            <a:off x="5791200" y="2895600"/>
            <a:ext cx="3196947"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994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dirty="0"/>
              <a:t>Application Security</a:t>
            </a:r>
          </a:p>
        </p:txBody>
      </p:sp>
      <p:sp>
        <p:nvSpPr>
          <p:cNvPr id="1179651" name="Rectangle 3"/>
          <p:cNvSpPr>
            <a:spLocks noGrp="1" noChangeArrowheads="1"/>
          </p:cNvSpPr>
          <p:nvPr>
            <p:ph type="body" idx="1"/>
          </p:nvPr>
        </p:nvSpPr>
        <p:spPr>
          <a:xfrm>
            <a:off x="685800" y="1143000"/>
            <a:ext cx="5257800" cy="5410200"/>
          </a:xfrm>
        </p:spPr>
        <p:txBody>
          <a:bodyPr/>
          <a:lstStyle/>
          <a:p>
            <a:r>
              <a:rPr lang="en-US" sz="2200" dirty="0"/>
              <a:t>DBMS security may not suffice for specific applications</a:t>
            </a:r>
          </a:p>
          <a:p>
            <a:r>
              <a:rPr lang="en-US" sz="2200" dirty="0"/>
              <a:t>Business rules may be more complex than simply assigning privileges according to identity; e.g.,</a:t>
            </a:r>
          </a:p>
          <a:p>
            <a:pPr lvl="1"/>
            <a:r>
              <a:rPr lang="en-US" sz="2200" dirty="0"/>
              <a:t>Some patient records may be accessible to nurse or doctor only while they are </a:t>
            </a:r>
            <a:r>
              <a:rPr lang="en-US" sz="2200" i="1" dirty="0"/>
              <a:t>treating</a:t>
            </a:r>
            <a:r>
              <a:rPr lang="en-US" sz="2200" dirty="0"/>
              <a:t> a specific patient</a:t>
            </a:r>
          </a:p>
          <a:p>
            <a:pPr lvl="1"/>
            <a:r>
              <a:rPr lang="en-US" sz="2200" dirty="0"/>
              <a:t>Some financial information may be locked while SEC is performing an audit</a:t>
            </a:r>
          </a:p>
          <a:p>
            <a:r>
              <a:rPr lang="en-US" sz="2200" dirty="0"/>
              <a:t>Such requirements are programmed at the application level</a:t>
            </a:r>
          </a:p>
        </p:txBody>
      </p:sp>
      <p:pic>
        <p:nvPicPr>
          <p:cNvPr id="7170" name="Picture 2"/>
          <p:cNvPicPr>
            <a:picLocks noChangeAspect="1" noChangeArrowheads="1"/>
          </p:cNvPicPr>
          <p:nvPr/>
        </p:nvPicPr>
        <p:blipFill>
          <a:blip r:embed="rId3"/>
          <a:srcRect/>
          <a:stretch>
            <a:fillRect/>
          </a:stretch>
        </p:blipFill>
        <p:spPr bwMode="auto">
          <a:xfrm>
            <a:off x="5791200" y="1295400"/>
            <a:ext cx="3048000" cy="4724400"/>
          </a:xfrm>
          <a:prstGeom prst="rect">
            <a:avLst/>
          </a:prstGeom>
          <a:noFill/>
          <a:ln w="9525">
            <a:noFill/>
            <a:miter lim="800000"/>
            <a:headEnd/>
            <a:tailEnd/>
          </a:ln>
          <a:effectLst/>
        </p:spPr>
      </p:pic>
    </p:spTree>
  </p:cSld>
  <p:clrMapOvr>
    <a:masterClrMapping/>
  </p:clrMapOvr>
  <p:transition advTm="2116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r>
              <a:rPr lang="en-US" dirty="0"/>
              <a:t>Database Recovery</a:t>
            </a:r>
          </a:p>
        </p:txBody>
      </p:sp>
      <p:pic>
        <p:nvPicPr>
          <p:cNvPr id="22530" name="Picture 2" descr="Z:\Reference\CLIPART\Medical\PEOPLE\si161.JPG"/>
          <p:cNvPicPr>
            <a:picLocks noChangeAspect="1" noChangeArrowheads="1"/>
          </p:cNvPicPr>
          <p:nvPr/>
        </p:nvPicPr>
        <p:blipFill>
          <a:blip r:embed="rId3" cstate="screen"/>
          <a:srcRect/>
          <a:stretch>
            <a:fillRect/>
          </a:stretch>
        </p:blipFill>
        <p:spPr bwMode="auto">
          <a:xfrm>
            <a:off x="4876800" y="1638300"/>
            <a:ext cx="4052504" cy="3581400"/>
          </a:xfrm>
          <a:prstGeom prst="rect">
            <a:avLst/>
          </a:prstGeom>
          <a:ln>
            <a:noFill/>
          </a:ln>
          <a:effectLst>
            <a:outerShdw blurRad="292100" dist="139700" dir="2700000" algn="tl" rotWithShape="0">
              <a:srgbClr val="333333">
                <a:alpha val="65000"/>
              </a:srgbClr>
            </a:outerShdw>
          </a:effectLst>
        </p:spPr>
      </p:pic>
      <p:sp>
        <p:nvSpPr>
          <p:cNvPr id="1177603" name="Rectangle 3"/>
          <p:cNvSpPr>
            <a:spLocks noGrp="1" noChangeArrowheads="1"/>
          </p:cNvSpPr>
          <p:nvPr>
            <p:ph type="body" idx="1"/>
          </p:nvPr>
        </p:nvSpPr>
        <p:spPr>
          <a:xfrm>
            <a:off x="838200" y="1295400"/>
            <a:ext cx="4343400" cy="5029200"/>
          </a:xfrm>
        </p:spPr>
        <p:txBody>
          <a:bodyPr/>
          <a:lstStyle/>
          <a:p>
            <a:r>
              <a:rPr lang="en-US" sz="2800" dirty="0"/>
              <a:t>Transactions</a:t>
            </a:r>
          </a:p>
          <a:p>
            <a:r>
              <a:rPr lang="en-US" sz="2800" dirty="0"/>
              <a:t>Application Logging</a:t>
            </a:r>
          </a:p>
          <a:p>
            <a:r>
              <a:rPr lang="en-US" sz="2800" dirty="0"/>
              <a:t>Transactions and </a:t>
            </a:r>
            <a:r>
              <a:rPr lang="en-US" sz="2800" dirty="0" smtClean="0"/>
              <a:t/>
            </a:r>
            <a:br>
              <a:rPr lang="en-US" sz="2800" dirty="0" smtClean="0"/>
            </a:br>
            <a:r>
              <a:rPr lang="en-US" sz="2800" dirty="0" smtClean="0"/>
              <a:t>Log </a:t>
            </a:r>
            <a:r>
              <a:rPr lang="en-US" sz="2800" dirty="0"/>
              <a:t>Files</a:t>
            </a:r>
          </a:p>
          <a:p>
            <a:r>
              <a:rPr lang="en-US" sz="2800" dirty="0"/>
              <a:t>Backups &amp; Log Files</a:t>
            </a:r>
          </a:p>
          <a:p>
            <a:r>
              <a:rPr lang="en-US" sz="2800" dirty="0"/>
              <a:t>Recovery from Backups</a:t>
            </a:r>
          </a:p>
          <a:p>
            <a:r>
              <a:rPr lang="en-US" sz="2800" dirty="0"/>
              <a:t>Recovery from Log Files</a:t>
            </a:r>
          </a:p>
        </p:txBody>
      </p:sp>
    </p:spTree>
  </p:cSld>
  <p:clrMapOvr>
    <a:masterClrMapping/>
  </p:clrMapOvr>
  <p:transition advTm="17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dirty="0" smtClean="0"/>
              <a:t>Transactions May Be Critical</a:t>
            </a:r>
            <a:endParaRPr lang="en-US" dirty="0"/>
          </a:p>
        </p:txBody>
      </p:sp>
      <p:sp>
        <p:nvSpPr>
          <p:cNvPr id="1161219" name="Rectangle 3"/>
          <p:cNvSpPr>
            <a:spLocks noGrp="1" noChangeArrowheads="1"/>
          </p:cNvSpPr>
          <p:nvPr>
            <p:ph type="body" idx="1"/>
          </p:nvPr>
        </p:nvSpPr>
        <p:spPr>
          <a:xfrm>
            <a:off x="990600" y="1295400"/>
            <a:ext cx="7162800" cy="5029200"/>
          </a:xfrm>
        </p:spPr>
        <p:txBody>
          <a:bodyPr/>
          <a:lstStyle/>
          <a:p>
            <a:r>
              <a:rPr lang="en-US" dirty="0" smtClean="0"/>
              <a:t>Transaction correctness (ACID) may have critical implications</a:t>
            </a:r>
          </a:p>
          <a:p>
            <a:pPr lvl="1"/>
            <a:r>
              <a:rPr lang="en-US" dirty="0" smtClean="0"/>
              <a:t>Safety</a:t>
            </a:r>
          </a:p>
          <a:p>
            <a:pPr lvl="1"/>
            <a:r>
              <a:rPr lang="en-US" dirty="0" smtClean="0"/>
              <a:t>Operations</a:t>
            </a:r>
          </a:p>
          <a:p>
            <a:pPr lvl="1"/>
            <a:r>
              <a:rPr lang="en-US" dirty="0" smtClean="0"/>
              <a:t>Finances</a:t>
            </a:r>
          </a:p>
          <a:p>
            <a:pPr lvl="1"/>
            <a:r>
              <a:rPr lang="en-US" dirty="0" smtClean="0"/>
              <a:t>Legal compliance</a:t>
            </a:r>
          </a:p>
          <a:p>
            <a:pPr lvl="1"/>
            <a:r>
              <a:rPr lang="en-US" dirty="0" smtClean="0"/>
              <a:t>National security</a:t>
            </a:r>
          </a:p>
          <a:p>
            <a:r>
              <a:rPr lang="en-US" dirty="0" smtClean="0"/>
              <a:t>Thus every critical DB </a:t>
            </a:r>
            <a:br>
              <a:rPr lang="en-US" dirty="0" smtClean="0"/>
            </a:br>
            <a:r>
              <a:rPr lang="en-US" dirty="0" smtClean="0"/>
              <a:t>must include effective </a:t>
            </a:r>
            <a:br>
              <a:rPr lang="en-US" dirty="0" smtClean="0"/>
            </a:br>
            <a:r>
              <a:rPr lang="en-US" dirty="0" smtClean="0"/>
              <a:t>recovery mechanisms</a:t>
            </a:r>
          </a:p>
          <a:p>
            <a:pPr lvl="1"/>
            <a:endParaRPr lang="en-US" dirty="0"/>
          </a:p>
        </p:txBody>
      </p:sp>
      <p:grpSp>
        <p:nvGrpSpPr>
          <p:cNvPr id="8" name="Group 7"/>
          <p:cNvGrpSpPr/>
          <p:nvPr/>
        </p:nvGrpSpPr>
        <p:grpSpPr>
          <a:xfrm>
            <a:off x="3886200" y="1752600"/>
            <a:ext cx="5105400" cy="3657600"/>
            <a:chOff x="3124200" y="2819400"/>
            <a:chExt cx="5105400" cy="3657600"/>
          </a:xfrm>
        </p:grpSpPr>
        <p:pic>
          <p:nvPicPr>
            <p:cNvPr id="23554" name="Picture 2" descr="C:\Program Files\Microsoft Office\Media\CntCD1\ClipArt4\j0250078.wmf"/>
            <p:cNvPicPr>
              <a:picLocks noChangeAspect="1" noChangeArrowheads="1"/>
            </p:cNvPicPr>
            <p:nvPr/>
          </p:nvPicPr>
          <p:blipFill>
            <a:blip r:embed="rId3"/>
            <a:srcRect b="48636"/>
            <a:stretch>
              <a:fillRect/>
            </a:stretch>
          </p:blipFill>
          <p:spPr bwMode="auto">
            <a:xfrm>
              <a:off x="4572000" y="2819400"/>
              <a:ext cx="3657600" cy="1866900"/>
            </a:xfrm>
            <a:prstGeom prst="rect">
              <a:avLst/>
            </a:prstGeom>
            <a:ln>
              <a:noFill/>
            </a:ln>
            <a:effectLst>
              <a:outerShdw blurRad="292100" dist="139700" dir="2700000" algn="tl" rotWithShape="0">
                <a:srgbClr val="333333">
                  <a:alpha val="65000"/>
                </a:srgbClr>
              </a:outerShdw>
            </a:effectLst>
          </p:spPr>
        </p:pic>
        <p:pic>
          <p:nvPicPr>
            <p:cNvPr id="5" name="Picture 2" descr="C:\Program Files\Microsoft Office\Media\CntCD1\ClipArt4\j0250078.wmf"/>
            <p:cNvPicPr>
              <a:picLocks noChangeAspect="1" noChangeArrowheads="1"/>
            </p:cNvPicPr>
            <p:nvPr/>
          </p:nvPicPr>
          <p:blipFill>
            <a:blip r:embed="rId3"/>
            <a:srcRect t="55973"/>
            <a:stretch>
              <a:fillRect/>
            </a:stretch>
          </p:blipFill>
          <p:spPr bwMode="auto">
            <a:xfrm>
              <a:off x="4572000" y="4876800"/>
              <a:ext cx="3657600" cy="1600200"/>
            </a:xfrm>
            <a:prstGeom prst="rect">
              <a:avLst/>
            </a:prstGeom>
            <a:ln>
              <a:noFill/>
            </a:ln>
            <a:effectLst>
              <a:outerShdw blurRad="292100" dist="139700" dir="2700000" algn="tl" rotWithShape="0">
                <a:srgbClr val="333333">
                  <a:alpha val="65000"/>
                </a:srgbClr>
              </a:outerShdw>
            </a:effectLst>
          </p:spPr>
        </p:pic>
        <p:sp>
          <p:nvSpPr>
            <p:cNvPr id="7" name="Lightning Bolt 6"/>
            <p:cNvSpPr/>
            <p:nvPr/>
          </p:nvSpPr>
          <p:spPr bwMode="auto">
            <a:xfrm>
              <a:off x="3124200" y="3657600"/>
              <a:ext cx="1676400" cy="1066800"/>
            </a:xfrm>
            <a:prstGeom prst="lightningBolt">
              <a:avLst/>
            </a:prstGeom>
            <a:solidFill>
              <a:srgbClr val="CC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spTree>
  </p:cSld>
  <p:clrMapOvr>
    <a:masterClrMapping/>
  </p:clrMapOvr>
  <p:transition advTm="2824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r>
              <a:rPr lang="en-US" dirty="0"/>
              <a:t>Application Logging</a:t>
            </a:r>
          </a:p>
        </p:txBody>
      </p:sp>
      <p:sp>
        <p:nvSpPr>
          <p:cNvPr id="1154051" name="Rectangle 3"/>
          <p:cNvSpPr>
            <a:spLocks noGrp="1" noChangeArrowheads="1"/>
          </p:cNvSpPr>
          <p:nvPr>
            <p:ph type="body" idx="1"/>
          </p:nvPr>
        </p:nvSpPr>
        <p:spPr>
          <a:xfrm>
            <a:off x="990600" y="1066800"/>
            <a:ext cx="7696200" cy="5410200"/>
          </a:xfrm>
        </p:spPr>
        <p:txBody>
          <a:bodyPr/>
          <a:lstStyle/>
          <a:p>
            <a:pPr>
              <a:spcBef>
                <a:spcPts val="725"/>
              </a:spcBef>
            </a:pPr>
            <a:r>
              <a:rPr lang="en-US" sz="2300" dirty="0"/>
              <a:t>Benefits of logging</a:t>
            </a:r>
          </a:p>
          <a:p>
            <a:pPr lvl="1">
              <a:spcBef>
                <a:spcPts val="725"/>
              </a:spcBef>
            </a:pPr>
            <a:r>
              <a:rPr lang="en-US" sz="2300" dirty="0"/>
              <a:t>Audit trail for security / investigations</a:t>
            </a:r>
          </a:p>
          <a:p>
            <a:pPr lvl="1">
              <a:spcBef>
                <a:spcPts val="725"/>
              </a:spcBef>
            </a:pPr>
            <a:r>
              <a:rPr lang="en-US" sz="2300" dirty="0"/>
              <a:t>Performance data</a:t>
            </a:r>
          </a:p>
          <a:p>
            <a:pPr lvl="1">
              <a:spcBef>
                <a:spcPts val="725"/>
              </a:spcBef>
            </a:pPr>
            <a:r>
              <a:rPr lang="en-US" sz="2300" dirty="0" smtClean="0"/>
              <a:t>Debugging</a:t>
            </a:r>
          </a:p>
          <a:p>
            <a:pPr lvl="1">
              <a:spcBef>
                <a:spcPts val="725"/>
              </a:spcBef>
            </a:pPr>
            <a:r>
              <a:rPr lang="en-US" sz="2300" dirty="0" smtClean="0"/>
              <a:t>Cost allocation</a:t>
            </a:r>
            <a:endParaRPr lang="en-US" sz="2300" dirty="0"/>
          </a:p>
          <a:p>
            <a:pPr>
              <a:spcBef>
                <a:spcPts val="725"/>
              </a:spcBef>
            </a:pPr>
            <a:r>
              <a:rPr lang="en-US" sz="2300" dirty="0"/>
              <a:t>What might a logging </a:t>
            </a:r>
            <a:r>
              <a:rPr lang="en-US" sz="2300" dirty="0" smtClean="0"/>
              <a:t/>
            </a:r>
            <a:br>
              <a:rPr lang="en-US" sz="2300" dirty="0" smtClean="0"/>
            </a:br>
            <a:r>
              <a:rPr lang="en-US" sz="2300" dirty="0" smtClean="0"/>
              <a:t>process write </a:t>
            </a:r>
            <a:r>
              <a:rPr lang="en-US" sz="2300" dirty="0"/>
              <a:t>into the log </a:t>
            </a:r>
            <a:r>
              <a:rPr lang="en-US" sz="2300" dirty="0" smtClean="0"/>
              <a:t/>
            </a:r>
            <a:br>
              <a:rPr lang="en-US" sz="2300" dirty="0" smtClean="0"/>
            </a:br>
            <a:r>
              <a:rPr lang="en-US" sz="2300" dirty="0" smtClean="0"/>
              <a:t>file </a:t>
            </a:r>
            <a:r>
              <a:rPr lang="en-US" sz="2300" dirty="0"/>
              <a:t>when a process is</a:t>
            </a:r>
          </a:p>
          <a:p>
            <a:pPr lvl="1">
              <a:lnSpc>
                <a:spcPct val="110000"/>
              </a:lnSpc>
              <a:spcBef>
                <a:spcPts val="725"/>
              </a:spcBef>
            </a:pPr>
            <a:r>
              <a:rPr lang="en-US" sz="2300" dirty="0"/>
              <a:t>Adding a </a:t>
            </a:r>
            <a:r>
              <a:rPr lang="en-US" sz="2300" dirty="0" smtClean="0"/>
              <a:t>record?</a:t>
            </a:r>
          </a:p>
          <a:p>
            <a:pPr lvl="1">
              <a:lnSpc>
                <a:spcPct val="110000"/>
              </a:lnSpc>
              <a:spcBef>
                <a:spcPts val="725"/>
              </a:spcBef>
            </a:pPr>
            <a:r>
              <a:rPr lang="en-US" sz="2300" dirty="0" smtClean="0"/>
              <a:t>Changing </a:t>
            </a:r>
            <a:r>
              <a:rPr lang="en-US" sz="2300" dirty="0"/>
              <a:t>a </a:t>
            </a:r>
            <a:r>
              <a:rPr lang="en-US" sz="2300" dirty="0" smtClean="0"/>
              <a:t>record?</a:t>
            </a:r>
          </a:p>
          <a:p>
            <a:pPr lvl="1">
              <a:lnSpc>
                <a:spcPct val="110000"/>
              </a:lnSpc>
              <a:spcBef>
                <a:spcPts val="725"/>
              </a:spcBef>
            </a:pPr>
            <a:r>
              <a:rPr lang="en-US" sz="2300" dirty="0" smtClean="0"/>
              <a:t>Deleting </a:t>
            </a:r>
            <a:r>
              <a:rPr lang="en-US" sz="2300" dirty="0"/>
              <a:t>a record</a:t>
            </a:r>
            <a:r>
              <a:rPr lang="en-US" sz="2300" dirty="0" smtClean="0"/>
              <a:t>?</a:t>
            </a:r>
          </a:p>
          <a:p>
            <a:pPr>
              <a:lnSpc>
                <a:spcPct val="110000"/>
              </a:lnSpc>
              <a:spcBef>
                <a:spcPts val="725"/>
              </a:spcBef>
            </a:pPr>
            <a:r>
              <a:rPr lang="en-US" sz="2300" dirty="0" smtClean="0"/>
              <a:t>Archiving: how long?</a:t>
            </a:r>
          </a:p>
          <a:p>
            <a:pPr>
              <a:lnSpc>
                <a:spcPct val="110000"/>
              </a:lnSpc>
              <a:spcBef>
                <a:spcPts val="725"/>
              </a:spcBef>
            </a:pPr>
            <a:r>
              <a:rPr lang="en-US" sz="2300" dirty="0" smtClean="0"/>
              <a:t>Security: hash totals, chaining, digital signatures</a:t>
            </a:r>
            <a:endParaRPr lang="en-US" sz="2300" dirty="0"/>
          </a:p>
        </p:txBody>
      </p:sp>
      <p:pic>
        <p:nvPicPr>
          <p:cNvPr id="24578" name="Picture 2" descr="C:\Program Files\Microsoft Office\Media\CntCD1\ClipArt1\j0090232.wmf"/>
          <p:cNvPicPr>
            <a:picLocks noChangeAspect="1" noChangeArrowheads="1"/>
          </p:cNvPicPr>
          <p:nvPr/>
        </p:nvPicPr>
        <p:blipFill>
          <a:blip r:embed="rId3"/>
          <a:srcRect/>
          <a:stretch>
            <a:fillRect/>
          </a:stretch>
        </p:blipFill>
        <p:spPr bwMode="auto">
          <a:xfrm>
            <a:off x="5410200" y="2438400"/>
            <a:ext cx="3550801"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72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2" name="Rectangle 4"/>
          <p:cNvSpPr>
            <a:spLocks noGrp="1" noChangeArrowheads="1"/>
          </p:cNvSpPr>
          <p:nvPr>
            <p:ph type="title"/>
          </p:nvPr>
        </p:nvSpPr>
        <p:spPr/>
        <p:txBody>
          <a:bodyPr/>
          <a:lstStyle/>
          <a:p>
            <a:r>
              <a:rPr lang="en-US" dirty="0"/>
              <a:t>Transactions and Log Files</a:t>
            </a:r>
          </a:p>
        </p:txBody>
      </p:sp>
      <p:sp>
        <p:nvSpPr>
          <p:cNvPr id="1195013" name="Rectangle 5"/>
          <p:cNvSpPr>
            <a:spLocks noGrp="1" noChangeArrowheads="1"/>
          </p:cNvSpPr>
          <p:nvPr>
            <p:ph type="body" idx="1"/>
          </p:nvPr>
        </p:nvSpPr>
        <p:spPr>
          <a:xfrm>
            <a:off x="990600" y="1219200"/>
            <a:ext cx="7162800" cy="5105400"/>
          </a:xfrm>
        </p:spPr>
        <p:txBody>
          <a:bodyPr/>
          <a:lstStyle/>
          <a:p>
            <a:r>
              <a:rPr lang="en-US" dirty="0" smtClean="0"/>
              <a:t>The log </a:t>
            </a:r>
            <a:r>
              <a:rPr lang="en-US" dirty="0"/>
              <a:t>file </a:t>
            </a:r>
            <a:r>
              <a:rPr lang="en-US" dirty="0" smtClean="0"/>
              <a:t>must distinguish </a:t>
            </a:r>
            <a:r>
              <a:rPr lang="en-US" dirty="0"/>
              <a:t>among </a:t>
            </a:r>
            <a:r>
              <a:rPr lang="en-US" i="1" dirty="0"/>
              <a:t>different </a:t>
            </a:r>
            <a:r>
              <a:rPr lang="en-US" i="1" dirty="0" smtClean="0"/>
              <a:t>transactions</a:t>
            </a:r>
            <a:r>
              <a:rPr lang="en-US" dirty="0" smtClean="0"/>
              <a:t>, not just record changes</a:t>
            </a:r>
          </a:p>
          <a:p>
            <a:pPr lvl="1"/>
            <a:r>
              <a:rPr lang="en-US" dirty="0" smtClean="0"/>
              <a:t>Must be able to tell if</a:t>
            </a:r>
            <a:br>
              <a:rPr lang="en-US" dirty="0" smtClean="0"/>
            </a:br>
            <a:r>
              <a:rPr lang="en-US" dirty="0" smtClean="0"/>
              <a:t>transaction completed</a:t>
            </a:r>
          </a:p>
          <a:p>
            <a:pPr lvl="1"/>
            <a:r>
              <a:rPr lang="en-US" dirty="0" smtClean="0"/>
              <a:t>Incomplete transactions can</a:t>
            </a:r>
            <a:br>
              <a:rPr lang="en-US" dirty="0" smtClean="0"/>
            </a:br>
            <a:r>
              <a:rPr lang="en-US" dirty="0" smtClean="0"/>
              <a:t>be recognized &amp; removed</a:t>
            </a:r>
            <a:endParaRPr lang="en-US" dirty="0"/>
          </a:p>
          <a:p>
            <a:r>
              <a:rPr lang="en-US" dirty="0"/>
              <a:t>How does a log file </a:t>
            </a:r>
            <a:r>
              <a:rPr lang="en-US" i="1" dirty="0"/>
              <a:t>mark</a:t>
            </a:r>
            <a:r>
              <a:rPr lang="en-US" dirty="0"/>
              <a:t> an </a:t>
            </a:r>
            <a:r>
              <a:rPr lang="en-US" dirty="0" smtClean="0"/>
              <a:t/>
            </a:r>
            <a:br>
              <a:rPr lang="en-US" dirty="0" smtClean="0"/>
            </a:br>
            <a:r>
              <a:rPr lang="en-US" dirty="0" smtClean="0"/>
              <a:t>atomic </a:t>
            </a:r>
            <a:r>
              <a:rPr lang="en-US" dirty="0"/>
              <a:t>transaction</a:t>
            </a:r>
            <a:r>
              <a:rPr lang="en-US" dirty="0" smtClean="0"/>
              <a:t>?</a:t>
            </a:r>
          </a:p>
          <a:p>
            <a:pPr lvl="1"/>
            <a:r>
              <a:rPr lang="en-US" dirty="0" smtClean="0"/>
              <a:t>Show </a:t>
            </a:r>
            <a:r>
              <a:rPr lang="en-US" i="1" dirty="0" smtClean="0"/>
              <a:t>start</a:t>
            </a:r>
          </a:p>
          <a:p>
            <a:pPr lvl="1"/>
            <a:r>
              <a:rPr lang="en-US" dirty="0" smtClean="0"/>
              <a:t>Show </a:t>
            </a:r>
            <a:r>
              <a:rPr lang="en-US" i="1" dirty="0" smtClean="0"/>
              <a:t>end</a:t>
            </a:r>
          </a:p>
          <a:p>
            <a:r>
              <a:rPr lang="en-US" dirty="0" smtClean="0"/>
              <a:t>So </a:t>
            </a:r>
            <a:r>
              <a:rPr lang="en-US" i="1" dirty="0" smtClean="0"/>
              <a:t>start</a:t>
            </a:r>
            <a:r>
              <a:rPr lang="en-US" dirty="0" smtClean="0"/>
              <a:t> without </a:t>
            </a:r>
            <a:r>
              <a:rPr lang="en-US" i="1" dirty="0" smtClean="0"/>
              <a:t>end</a:t>
            </a:r>
            <a:r>
              <a:rPr lang="en-US" dirty="0" smtClean="0"/>
              <a:t> = broken</a:t>
            </a:r>
            <a:br>
              <a:rPr lang="en-US" dirty="0" smtClean="0"/>
            </a:br>
            <a:r>
              <a:rPr lang="en-US" dirty="0" smtClean="0"/>
              <a:t>transaction</a:t>
            </a:r>
            <a:endParaRPr lang="en-US" dirty="0"/>
          </a:p>
          <a:p>
            <a:endParaRPr lang="en-US" dirty="0"/>
          </a:p>
        </p:txBody>
      </p:sp>
      <p:pic>
        <p:nvPicPr>
          <p:cNvPr id="25602" name="Picture 2" descr="C:\Program Files\Microsoft Office\Media\CntCD1\ClipArt1\j0090013.wmf"/>
          <p:cNvPicPr>
            <a:picLocks noChangeAspect="1" noChangeArrowheads="1"/>
          </p:cNvPicPr>
          <p:nvPr/>
        </p:nvPicPr>
        <p:blipFill>
          <a:blip r:embed="rId3"/>
          <a:srcRect/>
          <a:stretch>
            <a:fillRect/>
          </a:stretch>
        </p:blipFill>
        <p:spPr bwMode="auto">
          <a:xfrm>
            <a:off x="6172954" y="1905000"/>
            <a:ext cx="2971046" cy="2376535"/>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pic>
        <p:nvPicPr>
          <p:cNvPr id="25603" name="Picture 3" descr="C:\Program Files\Microsoft Office\Media\CntCD1\ClipArt3\j0233105.wmf"/>
          <p:cNvPicPr>
            <a:picLocks noChangeAspect="1" noChangeArrowheads="1"/>
          </p:cNvPicPr>
          <p:nvPr/>
        </p:nvPicPr>
        <p:blipFill>
          <a:blip r:embed="rId4"/>
          <a:srcRect/>
          <a:stretch>
            <a:fillRect/>
          </a:stretch>
        </p:blipFill>
        <p:spPr bwMode="auto">
          <a:xfrm>
            <a:off x="5943600" y="4572000"/>
            <a:ext cx="2057400" cy="2033600"/>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Tree>
  </p:cSld>
  <p:clrMapOvr>
    <a:masterClrMapping/>
  </p:clrMapOvr>
  <p:transition advTm="3392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p:txBody>
          <a:bodyPr/>
          <a:lstStyle/>
          <a:p>
            <a:r>
              <a:rPr lang="en-US" dirty="0"/>
              <a:t>Backups &amp; Log Files</a:t>
            </a:r>
          </a:p>
        </p:txBody>
      </p:sp>
      <p:sp>
        <p:nvSpPr>
          <p:cNvPr id="1155075" name="Rectangle 3"/>
          <p:cNvSpPr>
            <a:spLocks noGrp="1" noChangeArrowheads="1"/>
          </p:cNvSpPr>
          <p:nvPr>
            <p:ph type="body" idx="1"/>
          </p:nvPr>
        </p:nvSpPr>
        <p:spPr>
          <a:xfrm>
            <a:off x="990600" y="1104900"/>
            <a:ext cx="5334000" cy="5372100"/>
          </a:xfrm>
        </p:spPr>
        <p:txBody>
          <a:bodyPr/>
          <a:lstStyle/>
          <a:p>
            <a:pPr>
              <a:buFont typeface="Wingdings" pitchFamily="2" charset="2"/>
              <a:buNone/>
            </a:pPr>
            <a:r>
              <a:rPr lang="en-US" dirty="0" smtClean="0"/>
              <a:t>	</a:t>
            </a:r>
            <a:r>
              <a:rPr lang="en-US" sz="2800" i="1" dirty="0" smtClean="0"/>
              <a:t>Distinguish </a:t>
            </a:r>
            <a:r>
              <a:rPr lang="en-US" sz="2800" i="1" dirty="0"/>
              <a:t>among the following types of backups:</a:t>
            </a:r>
            <a:endParaRPr lang="en-US" i="1" dirty="0"/>
          </a:p>
          <a:p>
            <a:r>
              <a:rPr lang="en-US" dirty="0" smtClean="0"/>
              <a:t>System, selective, application</a:t>
            </a:r>
            <a:endParaRPr lang="en-US" dirty="0"/>
          </a:p>
          <a:p>
            <a:r>
              <a:rPr lang="en-US" dirty="0"/>
              <a:t>Full (everything)</a:t>
            </a:r>
          </a:p>
          <a:p>
            <a:r>
              <a:rPr lang="en-US" dirty="0"/>
              <a:t>Differential (</a:t>
            </a:r>
            <a:r>
              <a:rPr lang="en-US" i="1" dirty="0"/>
              <a:t>aka</a:t>
            </a:r>
            <a:r>
              <a:rPr lang="en-US" dirty="0"/>
              <a:t> Partial) (everything changed since </a:t>
            </a:r>
            <a:r>
              <a:rPr lang="en-US" dirty="0" smtClean="0"/>
              <a:t/>
            </a:r>
            <a:br>
              <a:rPr lang="en-US" dirty="0" smtClean="0"/>
            </a:br>
            <a:r>
              <a:rPr lang="en-US" dirty="0" smtClean="0"/>
              <a:t>last </a:t>
            </a:r>
            <a:r>
              <a:rPr lang="en-US" dirty="0"/>
              <a:t>full)</a:t>
            </a:r>
          </a:p>
          <a:p>
            <a:r>
              <a:rPr lang="en-US" dirty="0"/>
              <a:t>Incremental (everything </a:t>
            </a:r>
            <a:r>
              <a:rPr lang="en-US" dirty="0" smtClean="0"/>
              <a:t/>
            </a:r>
            <a:br>
              <a:rPr lang="en-US" dirty="0" smtClean="0"/>
            </a:br>
            <a:r>
              <a:rPr lang="en-US" dirty="0" smtClean="0"/>
              <a:t>changed </a:t>
            </a:r>
            <a:r>
              <a:rPr lang="en-US" dirty="0"/>
              <a:t>since last incremental)</a:t>
            </a:r>
          </a:p>
          <a:p>
            <a:r>
              <a:rPr lang="en-US" dirty="0"/>
              <a:t>Delta (only changed data)</a:t>
            </a:r>
          </a:p>
          <a:p>
            <a:r>
              <a:rPr lang="en-US" dirty="0"/>
              <a:t>Log files </a:t>
            </a:r>
            <a:r>
              <a:rPr lang="en-US" dirty="0" smtClean="0"/>
              <a:t>(</a:t>
            </a:r>
            <a:r>
              <a:rPr lang="en-US" i="1" dirty="0" smtClean="0"/>
              <a:t>information </a:t>
            </a:r>
            <a:r>
              <a:rPr lang="en-US" i="1" dirty="0"/>
              <a:t>about</a:t>
            </a:r>
            <a:r>
              <a:rPr lang="en-US" dirty="0"/>
              <a:t> the </a:t>
            </a:r>
            <a:r>
              <a:rPr lang="en-US" dirty="0" smtClean="0"/>
              <a:t>changes with varying amounts of detail)</a:t>
            </a:r>
            <a:endParaRPr lang="en-US" dirty="0"/>
          </a:p>
        </p:txBody>
      </p:sp>
      <p:pic>
        <p:nvPicPr>
          <p:cNvPr id="10242" name="Picture 2"/>
          <p:cNvPicPr>
            <a:picLocks noChangeAspect="1" noChangeArrowheads="1"/>
          </p:cNvPicPr>
          <p:nvPr/>
        </p:nvPicPr>
        <p:blipFill>
          <a:blip r:embed="rId3"/>
          <a:srcRect l="2617" t="4907" r="5774"/>
          <a:stretch>
            <a:fillRect/>
          </a:stretch>
        </p:blipFill>
        <p:spPr bwMode="auto">
          <a:xfrm>
            <a:off x="5943600" y="1333500"/>
            <a:ext cx="3024278"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854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dirty="0"/>
              <a:t>Problems:  Duplication Of Data</a:t>
            </a:r>
          </a:p>
        </p:txBody>
      </p:sp>
      <p:sp>
        <p:nvSpPr>
          <p:cNvPr id="985091" name="Rectangle 3"/>
          <p:cNvSpPr>
            <a:spLocks noGrp="1" noChangeArrowheads="1"/>
          </p:cNvSpPr>
          <p:nvPr>
            <p:ph type="body" idx="1"/>
          </p:nvPr>
        </p:nvSpPr>
        <p:spPr/>
        <p:txBody>
          <a:bodyPr/>
          <a:lstStyle/>
          <a:p>
            <a:r>
              <a:rPr lang="en-US" dirty="0"/>
              <a:t>Early collections of files duplicated data</a:t>
            </a:r>
          </a:p>
          <a:p>
            <a:pPr lvl="1"/>
            <a:r>
              <a:rPr lang="en-US" dirty="0"/>
              <a:t>e.g., identifiers (name, address. . . .)</a:t>
            </a:r>
          </a:p>
          <a:p>
            <a:r>
              <a:rPr lang="en-US" dirty="0"/>
              <a:t>Easy to generate discrepancies</a:t>
            </a:r>
          </a:p>
          <a:p>
            <a:pPr lvl="1"/>
            <a:r>
              <a:rPr lang="en-US" dirty="0" smtClean="0"/>
              <a:t>Copies </a:t>
            </a:r>
            <a:r>
              <a:rPr lang="en-US" dirty="0"/>
              <a:t>of data in different records and different files could diverge from each other</a:t>
            </a:r>
          </a:p>
          <a:p>
            <a:r>
              <a:rPr lang="en-US" dirty="0"/>
              <a:t>Frustrating for users and clients</a:t>
            </a:r>
          </a:p>
          <a:p>
            <a:pPr lvl="1"/>
            <a:r>
              <a:rPr lang="en-US" dirty="0" smtClean="0"/>
              <a:t>Enter </a:t>
            </a:r>
            <a:r>
              <a:rPr lang="en-US" dirty="0"/>
              <a:t>same information over and over</a:t>
            </a:r>
          </a:p>
          <a:p>
            <a:r>
              <a:rPr lang="en-US" dirty="0"/>
              <a:t>Results inconsistent, contradictory</a:t>
            </a:r>
          </a:p>
          <a:p>
            <a:pPr lvl="1"/>
            <a:r>
              <a:rPr lang="en-US" dirty="0"/>
              <a:t>S</a:t>
            </a:r>
            <a:r>
              <a:rPr lang="en-US" dirty="0" smtClean="0"/>
              <a:t>end </a:t>
            </a:r>
            <a:r>
              <a:rPr lang="en-US" dirty="0"/>
              <a:t>invoice to old address in one program, new address in other program</a:t>
            </a:r>
          </a:p>
        </p:txBody>
      </p:sp>
      <p:grpSp>
        <p:nvGrpSpPr>
          <p:cNvPr id="14" name="Group 13"/>
          <p:cNvGrpSpPr/>
          <p:nvPr/>
        </p:nvGrpSpPr>
        <p:grpSpPr>
          <a:xfrm>
            <a:off x="7492764" y="1524000"/>
            <a:ext cx="1498836" cy="5105400"/>
            <a:chOff x="7492764" y="1524000"/>
            <a:chExt cx="1498836" cy="5105400"/>
          </a:xfrm>
        </p:grpSpPr>
        <p:grpSp>
          <p:nvGrpSpPr>
            <p:cNvPr id="11" name="Group 10"/>
            <p:cNvGrpSpPr/>
            <p:nvPr/>
          </p:nvGrpSpPr>
          <p:grpSpPr>
            <a:xfrm>
              <a:off x="7556382" y="1524000"/>
              <a:ext cx="1371600" cy="1447800"/>
              <a:chOff x="7543800" y="1524000"/>
              <a:chExt cx="1371600" cy="1447800"/>
            </a:xfrm>
          </p:grpSpPr>
          <p:sp>
            <p:nvSpPr>
              <p:cNvPr id="4" name="Flowchart: Magnetic Disk 3"/>
              <p:cNvSpPr/>
              <p:nvPr/>
            </p:nvSpPr>
            <p:spPr bwMode="auto">
              <a:xfrm>
                <a:off x="7543800" y="1524000"/>
                <a:ext cx="1371600" cy="1447800"/>
              </a:xfrm>
              <a:prstGeom prst="flowChartMagneticDisk">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5" name="Arc 4"/>
              <p:cNvSpPr/>
              <p:nvPr/>
            </p:nvSpPr>
            <p:spPr bwMode="auto">
              <a:xfrm flipV="1">
                <a:off x="7696200" y="1981200"/>
                <a:ext cx="1141111" cy="360670"/>
              </a:xfrm>
              <a:prstGeom prst="arc">
                <a:avLst/>
              </a:prstGeom>
              <a:noFill/>
              <a:ln w="76200" cap="flat" cmpd="sng" algn="ctr">
                <a:solidFill>
                  <a:schemeClr val="tx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7556382" y="3429000"/>
              <a:ext cx="1371600" cy="1447800"/>
              <a:chOff x="7543800" y="3429000"/>
              <a:chExt cx="1371600" cy="1447800"/>
            </a:xfrm>
          </p:grpSpPr>
          <p:sp>
            <p:nvSpPr>
              <p:cNvPr id="6" name="Flowchart: Magnetic Disk 5"/>
              <p:cNvSpPr/>
              <p:nvPr/>
            </p:nvSpPr>
            <p:spPr bwMode="auto">
              <a:xfrm>
                <a:off x="7543800" y="3429000"/>
                <a:ext cx="1371600" cy="1447800"/>
              </a:xfrm>
              <a:prstGeom prst="flowChartMagneticDisk">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7" name="Arc 6"/>
              <p:cNvSpPr/>
              <p:nvPr/>
            </p:nvSpPr>
            <p:spPr bwMode="auto">
              <a:xfrm flipH="1" flipV="1">
                <a:off x="7696200" y="4267200"/>
                <a:ext cx="1141111" cy="360670"/>
              </a:xfrm>
              <a:prstGeom prst="arc">
                <a:avLst/>
              </a:prstGeom>
              <a:noFill/>
              <a:ln w="76200" cap="flat" cmpd="sng" algn="ctr">
                <a:solidFill>
                  <a:schemeClr val="tx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nvGrpSpPr>
            <p:cNvPr id="13" name="Group 12"/>
            <p:cNvGrpSpPr/>
            <p:nvPr/>
          </p:nvGrpSpPr>
          <p:grpSpPr>
            <a:xfrm>
              <a:off x="7492764" y="5181600"/>
              <a:ext cx="1498836" cy="1447800"/>
              <a:chOff x="7492764" y="5181600"/>
              <a:chExt cx="1498836" cy="1447800"/>
            </a:xfrm>
          </p:grpSpPr>
          <p:sp>
            <p:nvSpPr>
              <p:cNvPr id="8" name="Flowchart: Magnetic Disk 7"/>
              <p:cNvSpPr/>
              <p:nvPr/>
            </p:nvSpPr>
            <p:spPr bwMode="auto">
              <a:xfrm>
                <a:off x="7620000" y="5181600"/>
                <a:ext cx="1371600" cy="1447800"/>
              </a:xfrm>
              <a:prstGeom prst="flowChartMagneticDisk">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 name="Arc 8"/>
              <p:cNvSpPr/>
              <p:nvPr/>
            </p:nvSpPr>
            <p:spPr bwMode="auto">
              <a:xfrm rot="728323" flipV="1">
                <a:off x="7492764" y="5983344"/>
                <a:ext cx="1141111" cy="360670"/>
              </a:xfrm>
              <a:prstGeom prst="arc">
                <a:avLst/>
              </a:prstGeom>
              <a:noFill/>
              <a:ln w="76200" cap="flat" cmpd="sng" algn="ctr">
                <a:solidFill>
                  <a:schemeClr val="tx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spTree>
  </p:cSld>
  <p:clrMapOvr>
    <a:masterClrMapping/>
  </p:clrMapOvr>
  <p:transition advTm="9568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US" dirty="0"/>
              <a:t>Backup Types</a:t>
            </a:r>
          </a:p>
        </p:txBody>
      </p:sp>
      <p:pic>
        <p:nvPicPr>
          <p:cNvPr id="1197064" name="Picture 8"/>
          <p:cNvPicPr>
            <a:picLocks noChangeAspect="1" noChangeArrowheads="1"/>
          </p:cNvPicPr>
          <p:nvPr/>
        </p:nvPicPr>
        <p:blipFill>
          <a:blip r:embed="rId3"/>
          <a:srcRect/>
          <a:stretch>
            <a:fillRect/>
          </a:stretch>
        </p:blipFill>
        <p:spPr bwMode="auto">
          <a:xfrm>
            <a:off x="381000" y="2819400"/>
            <a:ext cx="8382000" cy="3489325"/>
          </a:xfrm>
          <a:prstGeom prst="rect">
            <a:avLst/>
          </a:prstGeom>
          <a:noFill/>
          <a:ln w="12700">
            <a:noFill/>
            <a:miter lim="800000"/>
            <a:headEnd/>
            <a:tailEnd/>
          </a:ln>
          <a:effectLst/>
        </p:spPr>
      </p:pic>
      <p:pic>
        <p:nvPicPr>
          <p:cNvPr id="27650" name="Picture 2"/>
          <p:cNvPicPr>
            <a:picLocks noChangeAspect="1" noChangeArrowheads="1"/>
          </p:cNvPicPr>
          <p:nvPr/>
        </p:nvPicPr>
        <p:blipFill>
          <a:blip r:embed="rId4" cstate="screen"/>
          <a:srcRect/>
          <a:stretch>
            <a:fillRect/>
          </a:stretch>
        </p:blipFill>
        <p:spPr bwMode="auto">
          <a:xfrm>
            <a:off x="4953000" y="152400"/>
            <a:ext cx="3048000" cy="24481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37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dirty="0"/>
              <a:t>Recovery from Backups</a:t>
            </a:r>
          </a:p>
        </p:txBody>
      </p:sp>
      <p:sp>
        <p:nvSpPr>
          <p:cNvPr id="1167363" name="Rectangle 3"/>
          <p:cNvSpPr>
            <a:spLocks noGrp="1" noChangeArrowheads="1"/>
          </p:cNvSpPr>
          <p:nvPr>
            <p:ph type="body" idx="1"/>
          </p:nvPr>
        </p:nvSpPr>
        <p:spPr/>
        <p:txBody>
          <a:bodyPr/>
          <a:lstStyle/>
          <a:p>
            <a:r>
              <a:rPr lang="en-US" dirty="0" smtClean="0"/>
              <a:t>Think about how </a:t>
            </a:r>
            <a:r>
              <a:rPr lang="en-US" dirty="0"/>
              <a:t>one would use each of the following types of backup in recovering from a system failure</a:t>
            </a:r>
          </a:p>
          <a:p>
            <a:pPr lvl="1"/>
            <a:r>
              <a:rPr lang="en-US" dirty="0"/>
              <a:t>Full</a:t>
            </a:r>
          </a:p>
          <a:p>
            <a:pPr lvl="1"/>
            <a:r>
              <a:rPr lang="en-US" dirty="0"/>
              <a:t>Differential</a:t>
            </a:r>
          </a:p>
          <a:p>
            <a:pPr lvl="1"/>
            <a:r>
              <a:rPr lang="en-US" dirty="0"/>
              <a:t>Incremental</a:t>
            </a:r>
          </a:p>
          <a:p>
            <a:pPr lvl="1"/>
            <a:r>
              <a:rPr lang="en-US" dirty="0"/>
              <a:t>Delta</a:t>
            </a:r>
          </a:p>
        </p:txBody>
      </p:sp>
      <p:pic>
        <p:nvPicPr>
          <p:cNvPr id="28674" name="Picture 2"/>
          <p:cNvPicPr>
            <a:picLocks noChangeAspect="1" noChangeArrowheads="1"/>
          </p:cNvPicPr>
          <p:nvPr/>
        </p:nvPicPr>
        <p:blipFill>
          <a:blip r:embed="rId3" cstate="screen"/>
          <a:srcRect/>
          <a:stretch>
            <a:fillRect/>
          </a:stretch>
        </p:blipFill>
        <p:spPr bwMode="auto">
          <a:xfrm>
            <a:off x="4343400" y="2514600"/>
            <a:ext cx="4526126" cy="31836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43400" y="5715000"/>
            <a:ext cx="4737515" cy="646331"/>
          </a:xfrm>
          <a:prstGeom prst="rect">
            <a:avLst/>
          </a:prstGeom>
          <a:noFill/>
        </p:spPr>
        <p:txBody>
          <a:bodyPr wrap="none" rtlCol="0">
            <a:spAutoFit/>
          </a:bodyPr>
          <a:lstStyle/>
          <a:p>
            <a:r>
              <a:rPr lang="en-US" sz="1600" dirty="0" smtClean="0">
                <a:latin typeface="Arial Narrow" pitchFamily="34" charset="0"/>
              </a:rPr>
              <a:t>Columbia University Computer Center Tape Library </a:t>
            </a:r>
            <a:br>
              <a:rPr lang="en-US" sz="1600" dirty="0" smtClean="0">
                <a:latin typeface="Arial Narrow" pitchFamily="34" charset="0"/>
              </a:rPr>
            </a:br>
            <a:r>
              <a:rPr lang="en-US" sz="1600" dirty="0" smtClean="0">
                <a:latin typeface="Arial Narrow" pitchFamily="34" charset="0"/>
              </a:rPr>
              <a:t>c. 1980 </a:t>
            </a:r>
            <a:r>
              <a:rPr lang="en-US" sz="1600" dirty="0" smtClean="0">
                <a:latin typeface="Arial Narrow" pitchFamily="34" charset="0"/>
                <a:hlinkClick r:id="rId4"/>
              </a:rPr>
              <a:t>http://www.columbia.edu/acis/history/tapelib.jpg</a:t>
            </a:r>
            <a:r>
              <a:rPr lang="en-US" sz="1600" dirty="0" smtClean="0">
                <a:latin typeface="Arial Narrow" pitchFamily="34" charset="0"/>
              </a:rPr>
              <a:t> </a:t>
            </a:r>
            <a:r>
              <a:rPr lang="en-US" dirty="0" smtClean="0">
                <a:latin typeface="Arial Narrow" pitchFamily="34" charset="0"/>
              </a:rPr>
              <a:t> </a:t>
            </a:r>
            <a:endParaRPr lang="en-US" dirty="0">
              <a:latin typeface="Arial Narrow" pitchFamily="34" charset="0"/>
            </a:endParaRPr>
          </a:p>
        </p:txBody>
      </p:sp>
    </p:spTree>
  </p:cSld>
  <p:clrMapOvr>
    <a:masterClrMapping/>
  </p:clrMapOvr>
  <p:transition advTm="14422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n-US" dirty="0"/>
              <a:t>Recovery from Log Files</a:t>
            </a:r>
          </a:p>
        </p:txBody>
      </p:sp>
      <p:sp>
        <p:nvSpPr>
          <p:cNvPr id="1198083" name="Rectangle 3"/>
          <p:cNvSpPr>
            <a:spLocks noGrp="1" noChangeArrowheads="1"/>
          </p:cNvSpPr>
          <p:nvPr>
            <p:ph type="body" idx="1"/>
          </p:nvPr>
        </p:nvSpPr>
        <p:spPr>
          <a:xfrm>
            <a:off x="990600" y="1219200"/>
            <a:ext cx="7620000" cy="5105400"/>
          </a:xfrm>
        </p:spPr>
        <p:txBody>
          <a:bodyPr/>
          <a:lstStyle/>
          <a:p>
            <a:pPr>
              <a:lnSpc>
                <a:spcPct val="80000"/>
              </a:lnSpc>
            </a:pPr>
            <a:r>
              <a:rPr lang="en-US" dirty="0"/>
              <a:t>Roll-backward recovery</a:t>
            </a:r>
          </a:p>
          <a:p>
            <a:pPr lvl="1">
              <a:lnSpc>
                <a:spcPct val="80000"/>
              </a:lnSpc>
            </a:pPr>
            <a:r>
              <a:rPr lang="en-US" dirty="0"/>
              <a:t>Use log file to identify interrupted (incomplete) transactions using </a:t>
            </a:r>
            <a:r>
              <a:rPr lang="en-US" i="1" dirty="0"/>
              <a:t>checkpoints</a:t>
            </a:r>
          </a:p>
          <a:p>
            <a:pPr lvl="1">
              <a:lnSpc>
                <a:spcPct val="80000"/>
              </a:lnSpc>
            </a:pPr>
            <a:r>
              <a:rPr lang="en-US" dirty="0" smtClean="0"/>
              <a:t>Remove </a:t>
            </a:r>
            <a:r>
              <a:rPr lang="en-US" dirty="0"/>
              <a:t>all changes that are part of those incomplete transactions</a:t>
            </a:r>
          </a:p>
          <a:p>
            <a:pPr>
              <a:lnSpc>
                <a:spcPct val="80000"/>
              </a:lnSpc>
            </a:pPr>
            <a:r>
              <a:rPr lang="en-US" dirty="0"/>
              <a:t>Roll-forward recovery</a:t>
            </a:r>
          </a:p>
          <a:p>
            <a:pPr lvl="1">
              <a:lnSpc>
                <a:spcPct val="80000"/>
              </a:lnSpc>
            </a:pPr>
            <a:r>
              <a:rPr lang="en-US" dirty="0"/>
              <a:t>Start with valid backup</a:t>
            </a:r>
          </a:p>
          <a:p>
            <a:pPr lvl="1">
              <a:lnSpc>
                <a:spcPct val="80000"/>
              </a:lnSpc>
            </a:pPr>
            <a:r>
              <a:rPr lang="en-US" dirty="0"/>
              <a:t>Use log file to re-apply all completed transactions</a:t>
            </a:r>
          </a:p>
          <a:p>
            <a:pPr lvl="1">
              <a:lnSpc>
                <a:spcPct val="80000"/>
              </a:lnSpc>
            </a:pPr>
            <a:r>
              <a:rPr lang="en-US" dirty="0"/>
              <a:t>Leave out the incomplete transactions</a:t>
            </a:r>
          </a:p>
          <a:p>
            <a:pPr>
              <a:lnSpc>
                <a:spcPct val="80000"/>
              </a:lnSpc>
            </a:pPr>
            <a:r>
              <a:rPr lang="en-US" dirty="0"/>
              <a:t>Which kind </a:t>
            </a:r>
            <a:r>
              <a:rPr lang="en-US" dirty="0" smtClean="0"/>
              <a:t>of recovery is </a:t>
            </a:r>
            <a:r>
              <a:rPr lang="en-US" dirty="0"/>
              <a:t>faster</a:t>
            </a:r>
            <a:r>
              <a:rPr lang="en-US" dirty="0" smtClean="0"/>
              <a:t>?</a:t>
            </a:r>
          </a:p>
          <a:p>
            <a:pPr lvl="1">
              <a:lnSpc>
                <a:spcPct val="80000"/>
              </a:lnSpc>
            </a:pPr>
            <a:r>
              <a:rPr lang="en-US" dirty="0" smtClean="0"/>
              <a:t>Depends on how many operations there are of each type</a:t>
            </a:r>
            <a:endParaRPr lang="en-US" dirty="0"/>
          </a:p>
        </p:txBody>
      </p:sp>
    </p:spTree>
  </p:cSld>
  <p:clrMapOvr>
    <a:masterClrMapping/>
  </p:clrMapOvr>
  <p:transition advTm="9502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dirty="0"/>
              <a:t>Management Issues</a:t>
            </a:r>
          </a:p>
        </p:txBody>
      </p:sp>
      <p:sp>
        <p:nvSpPr>
          <p:cNvPr id="1176579" name="Rectangle 3"/>
          <p:cNvSpPr>
            <a:spLocks noGrp="1" noChangeArrowheads="1"/>
          </p:cNvSpPr>
          <p:nvPr>
            <p:ph type="body" idx="1"/>
          </p:nvPr>
        </p:nvSpPr>
        <p:spPr>
          <a:xfrm>
            <a:off x="685800" y="1676400"/>
            <a:ext cx="7467600" cy="4648200"/>
          </a:xfrm>
        </p:spPr>
        <p:txBody>
          <a:bodyPr/>
          <a:lstStyle/>
          <a:p>
            <a:r>
              <a:rPr lang="en-US" sz="2800" dirty="0" smtClean="0"/>
              <a:t>Performance</a:t>
            </a:r>
            <a:endParaRPr lang="en-US" sz="2800" dirty="0"/>
          </a:p>
          <a:p>
            <a:r>
              <a:rPr lang="en-US" sz="2800" dirty="0"/>
              <a:t>Inflection points</a:t>
            </a:r>
          </a:p>
          <a:p>
            <a:r>
              <a:rPr lang="en-US" sz="2800" dirty="0" smtClean="0"/>
              <a:t>Capacity Planning</a:t>
            </a:r>
          </a:p>
          <a:p>
            <a:r>
              <a:rPr lang="en-US" sz="2800" dirty="0" smtClean="0"/>
              <a:t>Statistical Projections</a:t>
            </a:r>
          </a:p>
          <a:p>
            <a:r>
              <a:rPr lang="en-US" sz="2800" dirty="0" smtClean="0"/>
              <a:t>Packing</a:t>
            </a:r>
            <a:r>
              <a:rPr lang="en-US" sz="2800" baseline="0" dirty="0" smtClean="0"/>
              <a:t> Records by Key</a:t>
            </a:r>
            <a:endParaRPr lang="en-US" sz="2800" dirty="0"/>
          </a:p>
          <a:p>
            <a:r>
              <a:rPr lang="en-US" sz="2800" dirty="0"/>
              <a:t>Application Evolution</a:t>
            </a:r>
          </a:p>
        </p:txBody>
      </p:sp>
      <p:pic>
        <p:nvPicPr>
          <p:cNvPr id="29698" name="Picture 2" descr="C:\Program Files\Microsoft Office\Media\CntCD1\ClipArt1\j0214919.wmf"/>
          <p:cNvPicPr>
            <a:picLocks noChangeAspect="1" noChangeArrowheads="1"/>
          </p:cNvPicPr>
          <p:nvPr/>
        </p:nvPicPr>
        <p:blipFill>
          <a:blip r:embed="rId3"/>
          <a:srcRect/>
          <a:stretch>
            <a:fillRect/>
          </a:stretch>
        </p:blipFill>
        <p:spPr bwMode="auto">
          <a:xfrm>
            <a:off x="4800600" y="1315390"/>
            <a:ext cx="4343400" cy="4227220"/>
          </a:xfrm>
          <a:prstGeom prst="rect">
            <a:avLst/>
          </a:prstGeom>
          <a:ln>
            <a:noFill/>
          </a:ln>
          <a:effectLst>
            <a:softEdge rad="112500"/>
          </a:effectLst>
        </p:spPr>
      </p:pic>
    </p:spTree>
  </p:cSld>
  <p:clrMapOvr>
    <a:masterClrMapping/>
  </p:clrMapOvr>
  <p:transition advTm="516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r>
              <a:rPr lang="en-US" dirty="0"/>
              <a:t>Performance Management</a:t>
            </a:r>
          </a:p>
        </p:txBody>
      </p:sp>
      <p:sp>
        <p:nvSpPr>
          <p:cNvPr id="1159171" name="Rectangle 3"/>
          <p:cNvSpPr>
            <a:spLocks noGrp="1" noChangeArrowheads="1"/>
          </p:cNvSpPr>
          <p:nvPr>
            <p:ph type="body" idx="1"/>
          </p:nvPr>
        </p:nvSpPr>
        <p:spPr>
          <a:xfrm>
            <a:off x="990600" y="1143000"/>
            <a:ext cx="7162800" cy="5181600"/>
          </a:xfrm>
        </p:spPr>
        <p:txBody>
          <a:bodyPr/>
          <a:lstStyle/>
          <a:p>
            <a:r>
              <a:rPr lang="en-US" dirty="0"/>
              <a:t>Log files help DBAs monitor and improve application and system performance</a:t>
            </a:r>
          </a:p>
          <a:p>
            <a:pPr lvl="1"/>
            <a:r>
              <a:rPr lang="en-US" dirty="0" smtClean="0"/>
              <a:t>Identify users with high error rates</a:t>
            </a:r>
          </a:p>
          <a:p>
            <a:pPr lvl="1"/>
            <a:r>
              <a:rPr lang="en-US" dirty="0" smtClean="0"/>
              <a:t>Analyze </a:t>
            </a:r>
            <a:r>
              <a:rPr lang="en-US" dirty="0"/>
              <a:t>application </a:t>
            </a:r>
            <a:r>
              <a:rPr lang="en-US" dirty="0" smtClean="0"/>
              <a:t>design flaws &amp; errors</a:t>
            </a:r>
            <a:endParaRPr lang="en-US" dirty="0"/>
          </a:p>
          <a:p>
            <a:r>
              <a:rPr lang="en-US" dirty="0" smtClean="0"/>
              <a:t>Can </a:t>
            </a:r>
            <a:r>
              <a:rPr lang="en-US" dirty="0"/>
              <a:t>monitor trends in </a:t>
            </a:r>
          </a:p>
          <a:p>
            <a:pPr lvl="1"/>
            <a:r>
              <a:rPr lang="en-US" dirty="0" smtClean="0"/>
              <a:t>Transaction </a:t>
            </a:r>
            <a:r>
              <a:rPr lang="en-US" dirty="0"/>
              <a:t>volumes</a:t>
            </a:r>
          </a:p>
          <a:p>
            <a:pPr lvl="1"/>
            <a:r>
              <a:rPr lang="en-US" dirty="0"/>
              <a:t>Response </a:t>
            </a:r>
            <a:r>
              <a:rPr lang="en-US" dirty="0" smtClean="0"/>
              <a:t>times</a:t>
            </a:r>
          </a:p>
          <a:p>
            <a:pPr lvl="2"/>
            <a:r>
              <a:rPr lang="en-US" dirty="0" smtClean="0"/>
              <a:t>Transactions types</a:t>
            </a:r>
          </a:p>
          <a:p>
            <a:pPr lvl="2"/>
            <a:r>
              <a:rPr lang="en-US" dirty="0" smtClean="0"/>
              <a:t>Different users</a:t>
            </a:r>
          </a:p>
          <a:p>
            <a:pPr lvl="2"/>
            <a:r>
              <a:rPr lang="en-US" dirty="0" smtClean="0"/>
              <a:t>Different times</a:t>
            </a:r>
          </a:p>
          <a:p>
            <a:pPr lvl="2"/>
            <a:r>
              <a:rPr lang="en-US" dirty="0" smtClean="0"/>
              <a:t>Different servers</a:t>
            </a:r>
          </a:p>
          <a:p>
            <a:r>
              <a:rPr lang="en-US" dirty="0" smtClean="0"/>
              <a:t>Look </a:t>
            </a:r>
            <a:r>
              <a:rPr lang="en-US" dirty="0"/>
              <a:t>for </a:t>
            </a:r>
            <a:r>
              <a:rPr lang="en-US" i="1" dirty="0"/>
              <a:t>inflection </a:t>
            </a:r>
            <a:r>
              <a:rPr lang="en-US" i="1" dirty="0" smtClean="0"/>
              <a:t>points </a:t>
            </a:r>
            <a:r>
              <a:rPr lang="en-US" dirty="0" smtClean="0"/>
              <a:t>(next slide)</a:t>
            </a:r>
            <a:endParaRPr lang="en-US" dirty="0"/>
          </a:p>
        </p:txBody>
      </p:sp>
      <p:pic>
        <p:nvPicPr>
          <p:cNvPr id="30725" name="Picture 5" descr="C:\Program Files\Microsoft Office\Media\CntCD1\ClipArt1\j0199128.wmf"/>
          <p:cNvPicPr>
            <a:picLocks noChangeAspect="1" noChangeArrowheads="1"/>
          </p:cNvPicPr>
          <p:nvPr/>
        </p:nvPicPr>
        <p:blipFill>
          <a:blip r:embed="rId3"/>
          <a:srcRect/>
          <a:stretch>
            <a:fillRect/>
          </a:stretch>
        </p:blipFill>
        <p:spPr bwMode="auto">
          <a:xfrm>
            <a:off x="5334000" y="3276600"/>
            <a:ext cx="3432991" cy="2133600"/>
          </a:xfrm>
          <a:prstGeom prst="rect">
            <a:avLst/>
          </a:prstGeom>
          <a:ln>
            <a:noFill/>
          </a:ln>
          <a:effectLst>
            <a:glow rad="228600">
              <a:schemeClr val="accent5">
                <a:satMod val="175000"/>
                <a:alpha val="40000"/>
              </a:schemeClr>
            </a:glow>
            <a:outerShdw blurRad="190500" algn="tl" rotWithShape="0">
              <a:srgbClr val="000000">
                <a:alpha val="70000"/>
              </a:srgbClr>
            </a:outerShdw>
          </a:effectLst>
        </p:spPr>
      </p:pic>
    </p:spTree>
  </p:cSld>
  <p:clrMapOvr>
    <a:masterClrMapping/>
  </p:clrMapOvr>
  <p:transition advTm="8412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US" dirty="0"/>
              <a:t>Inflection Points</a:t>
            </a:r>
          </a:p>
        </p:txBody>
      </p:sp>
      <p:sp>
        <p:nvSpPr>
          <p:cNvPr id="1202179" name="Rectangle 3"/>
          <p:cNvSpPr>
            <a:spLocks noGrp="1" noChangeArrowheads="1"/>
          </p:cNvSpPr>
          <p:nvPr>
            <p:ph type="body" idx="1"/>
          </p:nvPr>
        </p:nvSpPr>
        <p:spPr>
          <a:xfrm>
            <a:off x="609600" y="1447800"/>
            <a:ext cx="7162800" cy="1066800"/>
          </a:xfrm>
        </p:spPr>
        <p:txBody>
          <a:bodyPr/>
          <a:lstStyle/>
          <a:p>
            <a:r>
              <a:rPr lang="en-US" dirty="0"/>
              <a:t>Watch for changes in </a:t>
            </a:r>
            <a:r>
              <a:rPr lang="en-US" dirty="0" smtClean="0"/>
              <a:t>value or slope</a:t>
            </a:r>
            <a:endParaRPr lang="en-US" dirty="0"/>
          </a:p>
          <a:p>
            <a:r>
              <a:rPr lang="en-US" dirty="0"/>
              <a:t>Always find out why pattern has changed</a:t>
            </a:r>
          </a:p>
        </p:txBody>
      </p:sp>
      <p:grpSp>
        <p:nvGrpSpPr>
          <p:cNvPr id="18" name="Group 17"/>
          <p:cNvGrpSpPr/>
          <p:nvPr/>
        </p:nvGrpSpPr>
        <p:grpSpPr>
          <a:xfrm>
            <a:off x="0" y="1524000"/>
            <a:ext cx="8686800" cy="5045075"/>
            <a:chOff x="0" y="1524000"/>
            <a:chExt cx="8686800" cy="5045075"/>
          </a:xfrm>
        </p:grpSpPr>
        <p:sp>
          <p:nvSpPr>
            <p:cNvPr id="1202180" name="Rectangle 4"/>
            <p:cNvSpPr>
              <a:spLocks noChangeArrowheads="1"/>
            </p:cNvSpPr>
            <p:nvPr/>
          </p:nvSpPr>
          <p:spPr bwMode="auto">
            <a:xfrm>
              <a:off x="1066800" y="2895600"/>
              <a:ext cx="7010400" cy="3200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1202181" name="Text Box 5"/>
            <p:cNvSpPr txBox="1">
              <a:spLocks noChangeArrowheads="1"/>
            </p:cNvSpPr>
            <p:nvPr/>
          </p:nvSpPr>
          <p:spPr bwMode="auto">
            <a:xfrm>
              <a:off x="4183063" y="6172200"/>
              <a:ext cx="776287" cy="396875"/>
            </a:xfrm>
            <a:prstGeom prst="rect">
              <a:avLst/>
            </a:prstGeom>
            <a:noFill/>
            <a:ln w="12700">
              <a:noFill/>
              <a:miter lim="800000"/>
              <a:headEnd/>
              <a:tailEnd/>
            </a:ln>
            <a:effectLst/>
          </p:spPr>
          <p:txBody>
            <a:bodyPr wrap="none">
              <a:spAutoFit/>
            </a:bodyPr>
            <a:lstStyle/>
            <a:p>
              <a:r>
                <a:rPr lang="en-US"/>
                <a:t>Time</a:t>
              </a:r>
            </a:p>
          </p:txBody>
        </p:sp>
        <p:sp>
          <p:nvSpPr>
            <p:cNvPr id="1202183" name="Text Box 7"/>
            <p:cNvSpPr txBox="1">
              <a:spLocks noChangeArrowheads="1"/>
            </p:cNvSpPr>
            <p:nvPr/>
          </p:nvSpPr>
          <p:spPr bwMode="auto">
            <a:xfrm rot="16200000">
              <a:off x="-446244" y="3875244"/>
              <a:ext cx="1908151" cy="1015663"/>
            </a:xfrm>
            <a:prstGeom prst="rect">
              <a:avLst/>
            </a:prstGeom>
            <a:noFill/>
            <a:ln w="12700">
              <a:noFill/>
              <a:miter lim="800000"/>
              <a:headEnd/>
              <a:tailEnd/>
            </a:ln>
            <a:effectLst/>
          </p:spPr>
          <p:txBody>
            <a:bodyPr wrap="none">
              <a:spAutoFit/>
            </a:bodyPr>
            <a:lstStyle/>
            <a:p>
              <a:pPr algn="ctr"/>
              <a:r>
                <a:rPr lang="en-US" dirty="0" smtClean="0"/>
                <a:t>Resource, </a:t>
              </a:r>
              <a:br>
                <a:rPr lang="en-US" dirty="0" smtClean="0"/>
              </a:br>
              <a:r>
                <a:rPr lang="en-US" dirty="0" smtClean="0"/>
                <a:t>Transactions, </a:t>
              </a:r>
              <a:br>
                <a:rPr lang="en-US" dirty="0" smtClean="0"/>
              </a:br>
              <a:r>
                <a:rPr lang="en-US" dirty="0" smtClean="0"/>
                <a:t>Response</a:t>
              </a:r>
              <a:endParaRPr lang="en-US" dirty="0"/>
            </a:p>
          </p:txBody>
        </p:sp>
        <p:sp>
          <p:nvSpPr>
            <p:cNvPr id="1202184" name="Freeform 8"/>
            <p:cNvSpPr>
              <a:spLocks/>
            </p:cNvSpPr>
            <p:nvPr/>
          </p:nvSpPr>
          <p:spPr bwMode="auto">
            <a:xfrm>
              <a:off x="1143000" y="5156200"/>
              <a:ext cx="6934200" cy="723900"/>
            </a:xfrm>
            <a:custGeom>
              <a:avLst/>
              <a:gdLst/>
              <a:ahLst/>
              <a:cxnLst>
                <a:cxn ang="0">
                  <a:pos x="0" y="400"/>
                </a:cxn>
                <a:cxn ang="0">
                  <a:pos x="192" y="448"/>
                </a:cxn>
                <a:cxn ang="0">
                  <a:pos x="240" y="352"/>
                </a:cxn>
                <a:cxn ang="0">
                  <a:pos x="336" y="400"/>
                </a:cxn>
                <a:cxn ang="0">
                  <a:pos x="384" y="352"/>
                </a:cxn>
                <a:cxn ang="0">
                  <a:pos x="480" y="352"/>
                </a:cxn>
                <a:cxn ang="0">
                  <a:pos x="576" y="352"/>
                </a:cxn>
                <a:cxn ang="0">
                  <a:pos x="720" y="352"/>
                </a:cxn>
                <a:cxn ang="0">
                  <a:pos x="816" y="400"/>
                </a:cxn>
                <a:cxn ang="0">
                  <a:pos x="864" y="448"/>
                </a:cxn>
                <a:cxn ang="0">
                  <a:pos x="1008" y="448"/>
                </a:cxn>
                <a:cxn ang="0">
                  <a:pos x="1008" y="400"/>
                </a:cxn>
                <a:cxn ang="0">
                  <a:pos x="1152" y="352"/>
                </a:cxn>
                <a:cxn ang="0">
                  <a:pos x="1392" y="352"/>
                </a:cxn>
                <a:cxn ang="0">
                  <a:pos x="1440" y="352"/>
                </a:cxn>
                <a:cxn ang="0">
                  <a:pos x="1536" y="304"/>
                </a:cxn>
                <a:cxn ang="0">
                  <a:pos x="1920" y="256"/>
                </a:cxn>
                <a:cxn ang="0">
                  <a:pos x="2112" y="352"/>
                </a:cxn>
                <a:cxn ang="0">
                  <a:pos x="2256" y="256"/>
                </a:cxn>
                <a:cxn ang="0">
                  <a:pos x="2496" y="256"/>
                </a:cxn>
                <a:cxn ang="0">
                  <a:pos x="2640" y="160"/>
                </a:cxn>
                <a:cxn ang="0">
                  <a:pos x="2832" y="208"/>
                </a:cxn>
                <a:cxn ang="0">
                  <a:pos x="3072" y="112"/>
                </a:cxn>
                <a:cxn ang="0">
                  <a:pos x="3120" y="160"/>
                </a:cxn>
                <a:cxn ang="0">
                  <a:pos x="3312" y="112"/>
                </a:cxn>
                <a:cxn ang="0">
                  <a:pos x="3408" y="64"/>
                </a:cxn>
                <a:cxn ang="0">
                  <a:pos x="3504" y="112"/>
                </a:cxn>
                <a:cxn ang="0">
                  <a:pos x="3696" y="64"/>
                </a:cxn>
                <a:cxn ang="0">
                  <a:pos x="3888" y="64"/>
                </a:cxn>
                <a:cxn ang="0">
                  <a:pos x="4032" y="16"/>
                </a:cxn>
                <a:cxn ang="0">
                  <a:pos x="4128" y="16"/>
                </a:cxn>
                <a:cxn ang="0">
                  <a:pos x="4224" y="112"/>
                </a:cxn>
                <a:cxn ang="0">
                  <a:pos x="4368" y="16"/>
                </a:cxn>
              </a:cxnLst>
              <a:rect l="0" t="0" r="r" b="b"/>
              <a:pathLst>
                <a:path w="4368" h="456">
                  <a:moveTo>
                    <a:pt x="0" y="400"/>
                  </a:moveTo>
                  <a:cubicBezTo>
                    <a:pt x="76" y="428"/>
                    <a:pt x="152" y="456"/>
                    <a:pt x="192" y="448"/>
                  </a:cubicBezTo>
                  <a:cubicBezTo>
                    <a:pt x="232" y="440"/>
                    <a:pt x="216" y="360"/>
                    <a:pt x="240" y="352"/>
                  </a:cubicBezTo>
                  <a:cubicBezTo>
                    <a:pt x="264" y="344"/>
                    <a:pt x="312" y="400"/>
                    <a:pt x="336" y="400"/>
                  </a:cubicBezTo>
                  <a:cubicBezTo>
                    <a:pt x="360" y="400"/>
                    <a:pt x="360" y="360"/>
                    <a:pt x="384" y="352"/>
                  </a:cubicBezTo>
                  <a:cubicBezTo>
                    <a:pt x="408" y="344"/>
                    <a:pt x="448" y="352"/>
                    <a:pt x="480" y="352"/>
                  </a:cubicBezTo>
                  <a:cubicBezTo>
                    <a:pt x="512" y="352"/>
                    <a:pt x="536" y="352"/>
                    <a:pt x="576" y="352"/>
                  </a:cubicBezTo>
                  <a:cubicBezTo>
                    <a:pt x="616" y="352"/>
                    <a:pt x="680" y="344"/>
                    <a:pt x="720" y="352"/>
                  </a:cubicBezTo>
                  <a:cubicBezTo>
                    <a:pt x="760" y="360"/>
                    <a:pt x="792" y="384"/>
                    <a:pt x="816" y="400"/>
                  </a:cubicBezTo>
                  <a:cubicBezTo>
                    <a:pt x="840" y="416"/>
                    <a:pt x="832" y="440"/>
                    <a:pt x="864" y="448"/>
                  </a:cubicBezTo>
                  <a:cubicBezTo>
                    <a:pt x="896" y="456"/>
                    <a:pt x="984" y="456"/>
                    <a:pt x="1008" y="448"/>
                  </a:cubicBezTo>
                  <a:cubicBezTo>
                    <a:pt x="1032" y="440"/>
                    <a:pt x="984" y="416"/>
                    <a:pt x="1008" y="400"/>
                  </a:cubicBezTo>
                  <a:cubicBezTo>
                    <a:pt x="1032" y="384"/>
                    <a:pt x="1088" y="360"/>
                    <a:pt x="1152" y="352"/>
                  </a:cubicBezTo>
                  <a:cubicBezTo>
                    <a:pt x="1216" y="344"/>
                    <a:pt x="1344" y="352"/>
                    <a:pt x="1392" y="352"/>
                  </a:cubicBezTo>
                  <a:cubicBezTo>
                    <a:pt x="1440" y="352"/>
                    <a:pt x="1416" y="360"/>
                    <a:pt x="1440" y="352"/>
                  </a:cubicBezTo>
                  <a:cubicBezTo>
                    <a:pt x="1464" y="344"/>
                    <a:pt x="1456" y="320"/>
                    <a:pt x="1536" y="304"/>
                  </a:cubicBezTo>
                  <a:cubicBezTo>
                    <a:pt x="1616" y="288"/>
                    <a:pt x="1824" y="248"/>
                    <a:pt x="1920" y="256"/>
                  </a:cubicBezTo>
                  <a:cubicBezTo>
                    <a:pt x="2016" y="264"/>
                    <a:pt x="2056" y="352"/>
                    <a:pt x="2112" y="352"/>
                  </a:cubicBezTo>
                  <a:cubicBezTo>
                    <a:pt x="2168" y="352"/>
                    <a:pt x="2192" y="272"/>
                    <a:pt x="2256" y="256"/>
                  </a:cubicBezTo>
                  <a:cubicBezTo>
                    <a:pt x="2320" y="240"/>
                    <a:pt x="2432" y="272"/>
                    <a:pt x="2496" y="256"/>
                  </a:cubicBezTo>
                  <a:cubicBezTo>
                    <a:pt x="2560" y="240"/>
                    <a:pt x="2584" y="168"/>
                    <a:pt x="2640" y="160"/>
                  </a:cubicBezTo>
                  <a:cubicBezTo>
                    <a:pt x="2696" y="152"/>
                    <a:pt x="2760" y="216"/>
                    <a:pt x="2832" y="208"/>
                  </a:cubicBezTo>
                  <a:cubicBezTo>
                    <a:pt x="2904" y="200"/>
                    <a:pt x="3024" y="120"/>
                    <a:pt x="3072" y="112"/>
                  </a:cubicBezTo>
                  <a:cubicBezTo>
                    <a:pt x="3120" y="104"/>
                    <a:pt x="3080" y="160"/>
                    <a:pt x="3120" y="160"/>
                  </a:cubicBezTo>
                  <a:cubicBezTo>
                    <a:pt x="3160" y="160"/>
                    <a:pt x="3264" y="128"/>
                    <a:pt x="3312" y="112"/>
                  </a:cubicBezTo>
                  <a:cubicBezTo>
                    <a:pt x="3360" y="96"/>
                    <a:pt x="3376" y="64"/>
                    <a:pt x="3408" y="64"/>
                  </a:cubicBezTo>
                  <a:cubicBezTo>
                    <a:pt x="3440" y="64"/>
                    <a:pt x="3456" y="112"/>
                    <a:pt x="3504" y="112"/>
                  </a:cubicBezTo>
                  <a:cubicBezTo>
                    <a:pt x="3552" y="112"/>
                    <a:pt x="3632" y="72"/>
                    <a:pt x="3696" y="64"/>
                  </a:cubicBezTo>
                  <a:cubicBezTo>
                    <a:pt x="3760" y="56"/>
                    <a:pt x="3832" y="72"/>
                    <a:pt x="3888" y="64"/>
                  </a:cubicBezTo>
                  <a:cubicBezTo>
                    <a:pt x="3944" y="56"/>
                    <a:pt x="3992" y="24"/>
                    <a:pt x="4032" y="16"/>
                  </a:cubicBezTo>
                  <a:cubicBezTo>
                    <a:pt x="4072" y="8"/>
                    <a:pt x="4096" y="0"/>
                    <a:pt x="4128" y="16"/>
                  </a:cubicBezTo>
                  <a:cubicBezTo>
                    <a:pt x="4160" y="32"/>
                    <a:pt x="4184" y="112"/>
                    <a:pt x="4224" y="112"/>
                  </a:cubicBezTo>
                  <a:cubicBezTo>
                    <a:pt x="4264" y="112"/>
                    <a:pt x="4344" y="32"/>
                    <a:pt x="4368" y="16"/>
                  </a:cubicBezTo>
                </a:path>
              </a:pathLst>
            </a:custGeom>
            <a:noFill/>
            <a:ln w="38100" cap="flat" cmpd="sng">
              <a:solidFill>
                <a:schemeClr val="tx1"/>
              </a:solidFill>
              <a:prstDash val="solid"/>
              <a:round/>
              <a:headEnd/>
              <a:tailEnd/>
            </a:ln>
            <a:effectLst/>
          </p:spPr>
          <p:txBody>
            <a:bodyPr wrap="none" anchor="ctr"/>
            <a:lstStyle/>
            <a:p>
              <a:endParaRPr lang="en-US"/>
            </a:p>
          </p:txBody>
        </p:sp>
        <p:sp>
          <p:nvSpPr>
            <p:cNvPr id="1202185" name="Freeform 9"/>
            <p:cNvSpPr>
              <a:spLocks/>
            </p:cNvSpPr>
            <p:nvPr/>
          </p:nvSpPr>
          <p:spPr bwMode="auto">
            <a:xfrm>
              <a:off x="1143000" y="4927600"/>
              <a:ext cx="6858000" cy="1092200"/>
            </a:xfrm>
            <a:custGeom>
              <a:avLst/>
              <a:gdLst/>
              <a:ahLst/>
              <a:cxnLst>
                <a:cxn ang="0">
                  <a:pos x="0" y="688"/>
                </a:cxn>
                <a:cxn ang="0">
                  <a:pos x="288" y="400"/>
                </a:cxn>
                <a:cxn ang="0">
                  <a:pos x="384" y="640"/>
                </a:cxn>
                <a:cxn ang="0">
                  <a:pos x="528" y="400"/>
                </a:cxn>
                <a:cxn ang="0">
                  <a:pos x="576" y="592"/>
                </a:cxn>
                <a:cxn ang="0">
                  <a:pos x="768" y="352"/>
                </a:cxn>
                <a:cxn ang="0">
                  <a:pos x="912" y="496"/>
                </a:cxn>
                <a:cxn ang="0">
                  <a:pos x="1008" y="304"/>
                </a:cxn>
                <a:cxn ang="0">
                  <a:pos x="1200" y="448"/>
                </a:cxn>
                <a:cxn ang="0">
                  <a:pos x="1296" y="640"/>
                </a:cxn>
                <a:cxn ang="0">
                  <a:pos x="1392" y="400"/>
                </a:cxn>
                <a:cxn ang="0">
                  <a:pos x="1536" y="496"/>
                </a:cxn>
                <a:cxn ang="0">
                  <a:pos x="1584" y="352"/>
                </a:cxn>
                <a:cxn ang="0">
                  <a:pos x="1776" y="448"/>
                </a:cxn>
                <a:cxn ang="0">
                  <a:pos x="1872" y="352"/>
                </a:cxn>
                <a:cxn ang="0">
                  <a:pos x="2112" y="352"/>
                </a:cxn>
                <a:cxn ang="0">
                  <a:pos x="2304" y="352"/>
                </a:cxn>
                <a:cxn ang="0">
                  <a:pos x="2400" y="160"/>
                </a:cxn>
                <a:cxn ang="0">
                  <a:pos x="2544" y="208"/>
                </a:cxn>
                <a:cxn ang="0">
                  <a:pos x="2784" y="256"/>
                </a:cxn>
                <a:cxn ang="0">
                  <a:pos x="2880" y="112"/>
                </a:cxn>
                <a:cxn ang="0">
                  <a:pos x="3024" y="208"/>
                </a:cxn>
                <a:cxn ang="0">
                  <a:pos x="3264" y="352"/>
                </a:cxn>
                <a:cxn ang="0">
                  <a:pos x="3408" y="400"/>
                </a:cxn>
                <a:cxn ang="0">
                  <a:pos x="3504" y="160"/>
                </a:cxn>
                <a:cxn ang="0">
                  <a:pos x="3600" y="304"/>
                </a:cxn>
                <a:cxn ang="0">
                  <a:pos x="3744" y="16"/>
                </a:cxn>
                <a:cxn ang="0">
                  <a:pos x="3792" y="208"/>
                </a:cxn>
                <a:cxn ang="0">
                  <a:pos x="3936" y="16"/>
                </a:cxn>
                <a:cxn ang="0">
                  <a:pos x="4224" y="208"/>
                </a:cxn>
                <a:cxn ang="0">
                  <a:pos x="4320" y="16"/>
                </a:cxn>
              </a:cxnLst>
              <a:rect l="0" t="0" r="r" b="b"/>
              <a:pathLst>
                <a:path w="4320" h="688">
                  <a:moveTo>
                    <a:pt x="0" y="688"/>
                  </a:moveTo>
                  <a:cubicBezTo>
                    <a:pt x="112" y="548"/>
                    <a:pt x="224" y="408"/>
                    <a:pt x="288" y="400"/>
                  </a:cubicBezTo>
                  <a:cubicBezTo>
                    <a:pt x="352" y="392"/>
                    <a:pt x="344" y="640"/>
                    <a:pt x="384" y="640"/>
                  </a:cubicBezTo>
                  <a:cubicBezTo>
                    <a:pt x="424" y="640"/>
                    <a:pt x="496" y="408"/>
                    <a:pt x="528" y="400"/>
                  </a:cubicBezTo>
                  <a:cubicBezTo>
                    <a:pt x="560" y="392"/>
                    <a:pt x="536" y="600"/>
                    <a:pt x="576" y="592"/>
                  </a:cubicBezTo>
                  <a:cubicBezTo>
                    <a:pt x="616" y="584"/>
                    <a:pt x="712" y="368"/>
                    <a:pt x="768" y="352"/>
                  </a:cubicBezTo>
                  <a:cubicBezTo>
                    <a:pt x="824" y="336"/>
                    <a:pt x="872" y="504"/>
                    <a:pt x="912" y="496"/>
                  </a:cubicBezTo>
                  <a:cubicBezTo>
                    <a:pt x="952" y="488"/>
                    <a:pt x="960" y="312"/>
                    <a:pt x="1008" y="304"/>
                  </a:cubicBezTo>
                  <a:cubicBezTo>
                    <a:pt x="1056" y="296"/>
                    <a:pt x="1152" y="392"/>
                    <a:pt x="1200" y="448"/>
                  </a:cubicBezTo>
                  <a:cubicBezTo>
                    <a:pt x="1248" y="504"/>
                    <a:pt x="1264" y="648"/>
                    <a:pt x="1296" y="640"/>
                  </a:cubicBezTo>
                  <a:cubicBezTo>
                    <a:pt x="1328" y="632"/>
                    <a:pt x="1352" y="424"/>
                    <a:pt x="1392" y="400"/>
                  </a:cubicBezTo>
                  <a:cubicBezTo>
                    <a:pt x="1432" y="376"/>
                    <a:pt x="1504" y="504"/>
                    <a:pt x="1536" y="496"/>
                  </a:cubicBezTo>
                  <a:cubicBezTo>
                    <a:pt x="1568" y="488"/>
                    <a:pt x="1544" y="360"/>
                    <a:pt x="1584" y="352"/>
                  </a:cubicBezTo>
                  <a:cubicBezTo>
                    <a:pt x="1624" y="344"/>
                    <a:pt x="1728" y="448"/>
                    <a:pt x="1776" y="448"/>
                  </a:cubicBezTo>
                  <a:cubicBezTo>
                    <a:pt x="1824" y="448"/>
                    <a:pt x="1816" y="368"/>
                    <a:pt x="1872" y="352"/>
                  </a:cubicBezTo>
                  <a:cubicBezTo>
                    <a:pt x="1928" y="336"/>
                    <a:pt x="2040" y="352"/>
                    <a:pt x="2112" y="352"/>
                  </a:cubicBezTo>
                  <a:cubicBezTo>
                    <a:pt x="2184" y="352"/>
                    <a:pt x="2256" y="384"/>
                    <a:pt x="2304" y="352"/>
                  </a:cubicBezTo>
                  <a:cubicBezTo>
                    <a:pt x="2352" y="320"/>
                    <a:pt x="2360" y="184"/>
                    <a:pt x="2400" y="160"/>
                  </a:cubicBezTo>
                  <a:cubicBezTo>
                    <a:pt x="2440" y="136"/>
                    <a:pt x="2480" y="192"/>
                    <a:pt x="2544" y="208"/>
                  </a:cubicBezTo>
                  <a:cubicBezTo>
                    <a:pt x="2608" y="224"/>
                    <a:pt x="2728" y="272"/>
                    <a:pt x="2784" y="256"/>
                  </a:cubicBezTo>
                  <a:cubicBezTo>
                    <a:pt x="2840" y="240"/>
                    <a:pt x="2840" y="120"/>
                    <a:pt x="2880" y="112"/>
                  </a:cubicBezTo>
                  <a:cubicBezTo>
                    <a:pt x="2920" y="104"/>
                    <a:pt x="2960" y="168"/>
                    <a:pt x="3024" y="208"/>
                  </a:cubicBezTo>
                  <a:cubicBezTo>
                    <a:pt x="3088" y="248"/>
                    <a:pt x="3200" y="320"/>
                    <a:pt x="3264" y="352"/>
                  </a:cubicBezTo>
                  <a:cubicBezTo>
                    <a:pt x="3328" y="384"/>
                    <a:pt x="3368" y="432"/>
                    <a:pt x="3408" y="400"/>
                  </a:cubicBezTo>
                  <a:cubicBezTo>
                    <a:pt x="3448" y="368"/>
                    <a:pt x="3472" y="176"/>
                    <a:pt x="3504" y="160"/>
                  </a:cubicBezTo>
                  <a:cubicBezTo>
                    <a:pt x="3536" y="144"/>
                    <a:pt x="3560" y="328"/>
                    <a:pt x="3600" y="304"/>
                  </a:cubicBezTo>
                  <a:cubicBezTo>
                    <a:pt x="3640" y="280"/>
                    <a:pt x="3712" y="32"/>
                    <a:pt x="3744" y="16"/>
                  </a:cubicBezTo>
                  <a:cubicBezTo>
                    <a:pt x="3776" y="0"/>
                    <a:pt x="3760" y="208"/>
                    <a:pt x="3792" y="208"/>
                  </a:cubicBezTo>
                  <a:cubicBezTo>
                    <a:pt x="3824" y="208"/>
                    <a:pt x="3864" y="16"/>
                    <a:pt x="3936" y="16"/>
                  </a:cubicBezTo>
                  <a:cubicBezTo>
                    <a:pt x="4008" y="16"/>
                    <a:pt x="4160" y="208"/>
                    <a:pt x="4224" y="208"/>
                  </a:cubicBezTo>
                  <a:cubicBezTo>
                    <a:pt x="4288" y="208"/>
                    <a:pt x="4296" y="48"/>
                    <a:pt x="4320" y="16"/>
                  </a:cubicBezTo>
                </a:path>
              </a:pathLst>
            </a:custGeom>
            <a:noFill/>
            <a:ln w="38100" cap="flat" cmpd="sng">
              <a:solidFill>
                <a:srgbClr val="FF0000"/>
              </a:solidFill>
              <a:prstDash val="solid"/>
              <a:round/>
              <a:headEnd/>
              <a:tailEnd/>
            </a:ln>
            <a:effectLst/>
          </p:spPr>
          <p:txBody>
            <a:bodyPr wrap="none" anchor="ctr"/>
            <a:lstStyle/>
            <a:p>
              <a:endParaRPr lang="en-US"/>
            </a:p>
          </p:txBody>
        </p:sp>
        <p:sp>
          <p:nvSpPr>
            <p:cNvPr id="1202186" name="Freeform 10"/>
            <p:cNvSpPr>
              <a:spLocks/>
            </p:cNvSpPr>
            <p:nvPr/>
          </p:nvSpPr>
          <p:spPr bwMode="auto">
            <a:xfrm>
              <a:off x="1143000" y="2946400"/>
              <a:ext cx="5410200" cy="3073400"/>
            </a:xfrm>
            <a:custGeom>
              <a:avLst/>
              <a:gdLst/>
              <a:ahLst/>
              <a:cxnLst>
                <a:cxn ang="0">
                  <a:pos x="0" y="1840"/>
                </a:cxn>
                <a:cxn ang="0">
                  <a:pos x="528" y="1888"/>
                </a:cxn>
                <a:cxn ang="0">
                  <a:pos x="816" y="1696"/>
                </a:cxn>
                <a:cxn ang="0">
                  <a:pos x="1056" y="1792"/>
                </a:cxn>
                <a:cxn ang="0">
                  <a:pos x="1296" y="1888"/>
                </a:cxn>
                <a:cxn ang="0">
                  <a:pos x="1440" y="1504"/>
                </a:cxn>
                <a:cxn ang="0">
                  <a:pos x="1632" y="1792"/>
                </a:cxn>
                <a:cxn ang="0">
                  <a:pos x="2112" y="1696"/>
                </a:cxn>
                <a:cxn ang="0">
                  <a:pos x="2400" y="1072"/>
                </a:cxn>
                <a:cxn ang="0">
                  <a:pos x="2640" y="1024"/>
                </a:cxn>
                <a:cxn ang="0">
                  <a:pos x="2736" y="688"/>
                </a:cxn>
                <a:cxn ang="0">
                  <a:pos x="2832" y="736"/>
                </a:cxn>
                <a:cxn ang="0">
                  <a:pos x="2928" y="400"/>
                </a:cxn>
                <a:cxn ang="0">
                  <a:pos x="2976" y="448"/>
                </a:cxn>
                <a:cxn ang="0">
                  <a:pos x="3120" y="112"/>
                </a:cxn>
                <a:cxn ang="0">
                  <a:pos x="3312" y="16"/>
                </a:cxn>
                <a:cxn ang="0">
                  <a:pos x="3408" y="16"/>
                </a:cxn>
              </a:cxnLst>
              <a:rect l="0" t="0" r="r" b="b"/>
              <a:pathLst>
                <a:path w="3408" h="1936">
                  <a:moveTo>
                    <a:pt x="0" y="1840"/>
                  </a:moveTo>
                  <a:cubicBezTo>
                    <a:pt x="196" y="1876"/>
                    <a:pt x="392" y="1912"/>
                    <a:pt x="528" y="1888"/>
                  </a:cubicBezTo>
                  <a:cubicBezTo>
                    <a:pt x="664" y="1864"/>
                    <a:pt x="728" y="1712"/>
                    <a:pt x="816" y="1696"/>
                  </a:cubicBezTo>
                  <a:cubicBezTo>
                    <a:pt x="904" y="1680"/>
                    <a:pt x="976" y="1760"/>
                    <a:pt x="1056" y="1792"/>
                  </a:cubicBezTo>
                  <a:cubicBezTo>
                    <a:pt x="1136" y="1824"/>
                    <a:pt x="1232" y="1936"/>
                    <a:pt x="1296" y="1888"/>
                  </a:cubicBezTo>
                  <a:cubicBezTo>
                    <a:pt x="1360" y="1840"/>
                    <a:pt x="1384" y="1520"/>
                    <a:pt x="1440" y="1504"/>
                  </a:cubicBezTo>
                  <a:cubicBezTo>
                    <a:pt x="1496" y="1488"/>
                    <a:pt x="1520" y="1760"/>
                    <a:pt x="1632" y="1792"/>
                  </a:cubicBezTo>
                  <a:cubicBezTo>
                    <a:pt x="1744" y="1824"/>
                    <a:pt x="1984" y="1816"/>
                    <a:pt x="2112" y="1696"/>
                  </a:cubicBezTo>
                  <a:cubicBezTo>
                    <a:pt x="2240" y="1576"/>
                    <a:pt x="2312" y="1184"/>
                    <a:pt x="2400" y="1072"/>
                  </a:cubicBezTo>
                  <a:cubicBezTo>
                    <a:pt x="2488" y="960"/>
                    <a:pt x="2584" y="1088"/>
                    <a:pt x="2640" y="1024"/>
                  </a:cubicBezTo>
                  <a:cubicBezTo>
                    <a:pt x="2696" y="960"/>
                    <a:pt x="2704" y="736"/>
                    <a:pt x="2736" y="688"/>
                  </a:cubicBezTo>
                  <a:cubicBezTo>
                    <a:pt x="2768" y="640"/>
                    <a:pt x="2800" y="784"/>
                    <a:pt x="2832" y="736"/>
                  </a:cubicBezTo>
                  <a:cubicBezTo>
                    <a:pt x="2864" y="688"/>
                    <a:pt x="2904" y="448"/>
                    <a:pt x="2928" y="400"/>
                  </a:cubicBezTo>
                  <a:cubicBezTo>
                    <a:pt x="2952" y="352"/>
                    <a:pt x="2944" y="496"/>
                    <a:pt x="2976" y="448"/>
                  </a:cubicBezTo>
                  <a:cubicBezTo>
                    <a:pt x="3008" y="400"/>
                    <a:pt x="3064" y="184"/>
                    <a:pt x="3120" y="112"/>
                  </a:cubicBezTo>
                  <a:cubicBezTo>
                    <a:pt x="3176" y="40"/>
                    <a:pt x="3264" y="32"/>
                    <a:pt x="3312" y="16"/>
                  </a:cubicBezTo>
                  <a:cubicBezTo>
                    <a:pt x="3360" y="0"/>
                    <a:pt x="3384" y="8"/>
                    <a:pt x="3408" y="16"/>
                  </a:cubicBezTo>
                </a:path>
              </a:pathLst>
            </a:custGeom>
            <a:noFill/>
            <a:ln w="76200" cap="flat" cmpd="sng">
              <a:solidFill>
                <a:srgbClr val="33CC33"/>
              </a:solidFill>
              <a:prstDash val="solid"/>
              <a:round/>
              <a:headEnd/>
              <a:tailEnd/>
            </a:ln>
            <a:effectLst/>
          </p:spPr>
          <p:txBody>
            <a:bodyPr wrap="none" anchor="ctr"/>
            <a:lstStyle/>
            <a:p>
              <a:endParaRPr lang="en-US"/>
            </a:p>
          </p:txBody>
        </p:sp>
        <p:sp>
          <p:nvSpPr>
            <p:cNvPr id="1202187" name="Line 11"/>
            <p:cNvSpPr>
              <a:spLocks noChangeShapeType="1"/>
            </p:cNvSpPr>
            <p:nvPr/>
          </p:nvSpPr>
          <p:spPr bwMode="auto">
            <a:xfrm>
              <a:off x="2209800" y="3886200"/>
              <a:ext cx="762000" cy="9906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1202189" name="Text Box 13"/>
            <p:cNvSpPr txBox="1">
              <a:spLocks noChangeArrowheads="1"/>
            </p:cNvSpPr>
            <p:nvPr/>
          </p:nvSpPr>
          <p:spPr bwMode="auto">
            <a:xfrm>
              <a:off x="1714381" y="3276600"/>
              <a:ext cx="800219" cy="646331"/>
            </a:xfrm>
            <a:prstGeom prst="rect">
              <a:avLst/>
            </a:prstGeom>
            <a:noFill/>
            <a:ln w="12700">
              <a:noFill/>
              <a:miter lim="800000"/>
              <a:headEnd/>
              <a:tailEnd/>
            </a:ln>
            <a:effectLst/>
          </p:spPr>
          <p:txBody>
            <a:bodyPr wrap="none">
              <a:spAutoFit/>
            </a:bodyPr>
            <a:lstStyle/>
            <a:p>
              <a:r>
                <a:rPr lang="en-US" sz="3600" dirty="0" smtClean="0"/>
                <a:t>A?</a:t>
              </a:r>
              <a:endParaRPr lang="en-US" sz="3600" dirty="0"/>
            </a:p>
          </p:txBody>
        </p:sp>
        <p:sp>
          <p:nvSpPr>
            <p:cNvPr id="1202190" name="Line 14"/>
            <p:cNvSpPr>
              <a:spLocks noChangeShapeType="1"/>
            </p:cNvSpPr>
            <p:nvPr/>
          </p:nvSpPr>
          <p:spPr bwMode="auto">
            <a:xfrm flipV="1">
              <a:off x="533400" y="5334000"/>
              <a:ext cx="8153400" cy="457200"/>
            </a:xfrm>
            <a:prstGeom prst="line">
              <a:avLst/>
            </a:prstGeom>
            <a:noFill/>
            <a:ln w="76200">
              <a:solidFill>
                <a:srgbClr val="33CC33"/>
              </a:solidFill>
              <a:prstDash val="sysDot"/>
              <a:round/>
              <a:headEnd/>
              <a:tailEnd/>
            </a:ln>
            <a:effectLst/>
          </p:spPr>
          <p:txBody>
            <a:bodyPr wrap="none" anchor="ctr"/>
            <a:lstStyle/>
            <a:p>
              <a:endParaRPr lang="en-US"/>
            </a:p>
          </p:txBody>
        </p:sp>
        <p:sp>
          <p:nvSpPr>
            <p:cNvPr id="1202191" name="Line 15"/>
            <p:cNvSpPr>
              <a:spLocks noChangeShapeType="1"/>
            </p:cNvSpPr>
            <p:nvPr/>
          </p:nvSpPr>
          <p:spPr bwMode="auto">
            <a:xfrm flipV="1">
              <a:off x="4114800" y="1524000"/>
              <a:ext cx="2971800" cy="4724400"/>
            </a:xfrm>
            <a:prstGeom prst="line">
              <a:avLst/>
            </a:prstGeom>
            <a:noFill/>
            <a:ln w="76200">
              <a:solidFill>
                <a:srgbClr val="33CC33"/>
              </a:solidFill>
              <a:prstDash val="sysDot"/>
              <a:round/>
              <a:headEnd/>
              <a:tailEnd/>
            </a:ln>
            <a:effectLst/>
          </p:spPr>
          <p:txBody>
            <a:bodyPr wrap="none" anchor="ctr"/>
            <a:lstStyle/>
            <a:p>
              <a:endParaRPr lang="en-US"/>
            </a:p>
          </p:txBody>
        </p:sp>
        <p:sp>
          <p:nvSpPr>
            <p:cNvPr id="15" name="Freeform 14"/>
            <p:cNvSpPr/>
            <p:nvPr/>
          </p:nvSpPr>
          <p:spPr bwMode="auto">
            <a:xfrm>
              <a:off x="1104900" y="4226967"/>
              <a:ext cx="6743700" cy="871228"/>
            </a:xfrm>
            <a:custGeom>
              <a:avLst/>
              <a:gdLst>
                <a:gd name="connsiteX0" fmla="*/ 0 w 6743700"/>
                <a:gd name="connsiteY0" fmla="*/ 821283 h 871228"/>
                <a:gd name="connsiteX1" fmla="*/ 47625 w 6743700"/>
                <a:gd name="connsiteY1" fmla="*/ 830808 h 871228"/>
                <a:gd name="connsiteX2" fmla="*/ 161925 w 6743700"/>
                <a:gd name="connsiteY2" fmla="*/ 783183 h 871228"/>
                <a:gd name="connsiteX3" fmla="*/ 238125 w 6743700"/>
                <a:gd name="connsiteY3" fmla="*/ 802233 h 871228"/>
                <a:gd name="connsiteX4" fmla="*/ 295275 w 6743700"/>
                <a:gd name="connsiteY4" fmla="*/ 840333 h 871228"/>
                <a:gd name="connsiteX5" fmla="*/ 323850 w 6743700"/>
                <a:gd name="connsiteY5" fmla="*/ 859383 h 871228"/>
                <a:gd name="connsiteX6" fmla="*/ 352425 w 6743700"/>
                <a:gd name="connsiteY6" fmla="*/ 840333 h 871228"/>
                <a:gd name="connsiteX7" fmla="*/ 485775 w 6743700"/>
                <a:gd name="connsiteY7" fmla="*/ 840333 h 871228"/>
                <a:gd name="connsiteX8" fmla="*/ 542925 w 6743700"/>
                <a:gd name="connsiteY8" fmla="*/ 868908 h 871228"/>
                <a:gd name="connsiteX9" fmla="*/ 581025 w 6743700"/>
                <a:gd name="connsiteY9" fmla="*/ 849858 h 871228"/>
                <a:gd name="connsiteX10" fmla="*/ 590550 w 6743700"/>
                <a:gd name="connsiteY10" fmla="*/ 811758 h 871228"/>
                <a:gd name="connsiteX11" fmla="*/ 619125 w 6743700"/>
                <a:gd name="connsiteY11" fmla="*/ 792708 h 871228"/>
                <a:gd name="connsiteX12" fmla="*/ 904875 w 6743700"/>
                <a:gd name="connsiteY12" fmla="*/ 754608 h 871228"/>
                <a:gd name="connsiteX13" fmla="*/ 933450 w 6743700"/>
                <a:gd name="connsiteY13" fmla="*/ 735558 h 871228"/>
                <a:gd name="connsiteX14" fmla="*/ 990600 w 6743700"/>
                <a:gd name="connsiteY14" fmla="*/ 792708 h 871228"/>
                <a:gd name="connsiteX15" fmla="*/ 1047750 w 6743700"/>
                <a:gd name="connsiteY15" fmla="*/ 811758 h 871228"/>
                <a:gd name="connsiteX16" fmla="*/ 1076325 w 6743700"/>
                <a:gd name="connsiteY16" fmla="*/ 821283 h 871228"/>
                <a:gd name="connsiteX17" fmla="*/ 1162050 w 6743700"/>
                <a:gd name="connsiteY17" fmla="*/ 802233 h 871228"/>
                <a:gd name="connsiteX18" fmla="*/ 1190625 w 6743700"/>
                <a:gd name="connsiteY18" fmla="*/ 783183 h 871228"/>
                <a:gd name="connsiteX19" fmla="*/ 1219200 w 6743700"/>
                <a:gd name="connsiteY19" fmla="*/ 773658 h 871228"/>
                <a:gd name="connsiteX20" fmla="*/ 1276350 w 6743700"/>
                <a:gd name="connsiteY20" fmla="*/ 792708 h 871228"/>
                <a:gd name="connsiteX21" fmla="*/ 1438275 w 6743700"/>
                <a:gd name="connsiteY21" fmla="*/ 811758 h 871228"/>
                <a:gd name="connsiteX22" fmla="*/ 1657350 w 6743700"/>
                <a:gd name="connsiteY22" fmla="*/ 773658 h 871228"/>
                <a:gd name="connsiteX23" fmla="*/ 1914525 w 6743700"/>
                <a:gd name="connsiteY23" fmla="*/ 783183 h 871228"/>
                <a:gd name="connsiteX24" fmla="*/ 1943100 w 6743700"/>
                <a:gd name="connsiteY24" fmla="*/ 802233 h 871228"/>
                <a:gd name="connsiteX25" fmla="*/ 2000250 w 6743700"/>
                <a:gd name="connsiteY25" fmla="*/ 726033 h 871228"/>
                <a:gd name="connsiteX26" fmla="*/ 2019300 w 6743700"/>
                <a:gd name="connsiteY26" fmla="*/ 668883 h 871228"/>
                <a:gd name="connsiteX27" fmla="*/ 2028825 w 6743700"/>
                <a:gd name="connsiteY27" fmla="*/ 640308 h 871228"/>
                <a:gd name="connsiteX28" fmla="*/ 2047875 w 6743700"/>
                <a:gd name="connsiteY28" fmla="*/ 564108 h 871228"/>
                <a:gd name="connsiteX29" fmla="*/ 2066925 w 6743700"/>
                <a:gd name="connsiteY29" fmla="*/ 535533 h 871228"/>
                <a:gd name="connsiteX30" fmla="*/ 2085975 w 6743700"/>
                <a:gd name="connsiteY30" fmla="*/ 478383 h 871228"/>
                <a:gd name="connsiteX31" fmla="*/ 2095500 w 6743700"/>
                <a:gd name="connsiteY31" fmla="*/ 268833 h 871228"/>
                <a:gd name="connsiteX32" fmla="*/ 2105025 w 6743700"/>
                <a:gd name="connsiteY32" fmla="*/ 240258 h 871228"/>
                <a:gd name="connsiteX33" fmla="*/ 2124075 w 6743700"/>
                <a:gd name="connsiteY33" fmla="*/ 211683 h 871228"/>
                <a:gd name="connsiteX34" fmla="*/ 2171700 w 6743700"/>
                <a:gd name="connsiteY34" fmla="*/ 154533 h 871228"/>
                <a:gd name="connsiteX35" fmla="*/ 2190750 w 6743700"/>
                <a:gd name="connsiteY35" fmla="*/ 87858 h 871228"/>
                <a:gd name="connsiteX36" fmla="*/ 2200275 w 6743700"/>
                <a:gd name="connsiteY36" fmla="*/ 49758 h 871228"/>
                <a:gd name="connsiteX37" fmla="*/ 2238375 w 6743700"/>
                <a:gd name="connsiteY37" fmla="*/ 59283 h 871228"/>
                <a:gd name="connsiteX38" fmla="*/ 2266950 w 6743700"/>
                <a:gd name="connsiteY38" fmla="*/ 68808 h 871228"/>
                <a:gd name="connsiteX39" fmla="*/ 2476500 w 6743700"/>
                <a:gd name="connsiteY39" fmla="*/ 49758 h 871228"/>
                <a:gd name="connsiteX40" fmla="*/ 2533650 w 6743700"/>
                <a:gd name="connsiteY40" fmla="*/ 59283 h 871228"/>
                <a:gd name="connsiteX41" fmla="*/ 2562225 w 6743700"/>
                <a:gd name="connsiteY41" fmla="*/ 68808 h 871228"/>
                <a:gd name="connsiteX42" fmla="*/ 2695575 w 6743700"/>
                <a:gd name="connsiteY42" fmla="*/ 49758 h 871228"/>
                <a:gd name="connsiteX43" fmla="*/ 2724150 w 6743700"/>
                <a:gd name="connsiteY43" fmla="*/ 30708 h 871228"/>
                <a:gd name="connsiteX44" fmla="*/ 2781300 w 6743700"/>
                <a:gd name="connsiteY44" fmla="*/ 68808 h 871228"/>
                <a:gd name="connsiteX45" fmla="*/ 2847975 w 6743700"/>
                <a:gd name="connsiteY45" fmla="*/ 49758 h 871228"/>
                <a:gd name="connsiteX46" fmla="*/ 2867025 w 6743700"/>
                <a:gd name="connsiteY46" fmla="*/ 21183 h 871228"/>
                <a:gd name="connsiteX47" fmla="*/ 2933700 w 6743700"/>
                <a:gd name="connsiteY47" fmla="*/ 30708 h 871228"/>
                <a:gd name="connsiteX48" fmla="*/ 3019425 w 6743700"/>
                <a:gd name="connsiteY48" fmla="*/ 59283 h 871228"/>
                <a:gd name="connsiteX49" fmla="*/ 3048000 w 6743700"/>
                <a:gd name="connsiteY49" fmla="*/ 68808 h 871228"/>
                <a:gd name="connsiteX50" fmla="*/ 3124200 w 6743700"/>
                <a:gd name="connsiteY50" fmla="*/ 87858 h 871228"/>
                <a:gd name="connsiteX51" fmla="*/ 3314700 w 6743700"/>
                <a:gd name="connsiteY51" fmla="*/ 68808 h 871228"/>
                <a:gd name="connsiteX52" fmla="*/ 3505200 w 6743700"/>
                <a:gd name="connsiteY52" fmla="*/ 87858 h 871228"/>
                <a:gd name="connsiteX53" fmla="*/ 3552825 w 6743700"/>
                <a:gd name="connsiteY53" fmla="*/ 68808 h 871228"/>
                <a:gd name="connsiteX54" fmla="*/ 3648075 w 6743700"/>
                <a:gd name="connsiteY54" fmla="*/ 87858 h 871228"/>
                <a:gd name="connsiteX55" fmla="*/ 3695700 w 6743700"/>
                <a:gd name="connsiteY55" fmla="*/ 97383 h 871228"/>
                <a:gd name="connsiteX56" fmla="*/ 3752850 w 6743700"/>
                <a:gd name="connsiteY56" fmla="*/ 59283 h 871228"/>
                <a:gd name="connsiteX57" fmla="*/ 3781425 w 6743700"/>
                <a:gd name="connsiteY57" fmla="*/ 40233 h 871228"/>
                <a:gd name="connsiteX58" fmla="*/ 3876675 w 6743700"/>
                <a:gd name="connsiteY58" fmla="*/ 49758 h 871228"/>
                <a:gd name="connsiteX59" fmla="*/ 3933825 w 6743700"/>
                <a:gd name="connsiteY59" fmla="*/ 68808 h 871228"/>
                <a:gd name="connsiteX60" fmla="*/ 3962400 w 6743700"/>
                <a:gd name="connsiteY60" fmla="*/ 78333 h 871228"/>
                <a:gd name="connsiteX61" fmla="*/ 3990975 w 6743700"/>
                <a:gd name="connsiteY61" fmla="*/ 106908 h 871228"/>
                <a:gd name="connsiteX62" fmla="*/ 4038600 w 6743700"/>
                <a:gd name="connsiteY62" fmla="*/ 116433 h 871228"/>
                <a:gd name="connsiteX63" fmla="*/ 4067175 w 6743700"/>
                <a:gd name="connsiteY63" fmla="*/ 125958 h 871228"/>
                <a:gd name="connsiteX64" fmla="*/ 4105275 w 6743700"/>
                <a:gd name="connsiteY64" fmla="*/ 106908 h 871228"/>
                <a:gd name="connsiteX65" fmla="*/ 4162425 w 6743700"/>
                <a:gd name="connsiteY65" fmla="*/ 68808 h 871228"/>
                <a:gd name="connsiteX66" fmla="*/ 4267200 w 6743700"/>
                <a:gd name="connsiteY66" fmla="*/ 78333 h 871228"/>
                <a:gd name="connsiteX67" fmla="*/ 4295775 w 6743700"/>
                <a:gd name="connsiteY67" fmla="*/ 97383 h 871228"/>
                <a:gd name="connsiteX68" fmla="*/ 4352925 w 6743700"/>
                <a:gd name="connsiteY68" fmla="*/ 106908 h 871228"/>
                <a:gd name="connsiteX69" fmla="*/ 4381500 w 6743700"/>
                <a:gd name="connsiteY69" fmla="*/ 116433 h 871228"/>
                <a:gd name="connsiteX70" fmla="*/ 4533900 w 6743700"/>
                <a:gd name="connsiteY70" fmla="*/ 97383 h 871228"/>
                <a:gd name="connsiteX71" fmla="*/ 4562475 w 6743700"/>
                <a:gd name="connsiteY71" fmla="*/ 87858 h 871228"/>
                <a:gd name="connsiteX72" fmla="*/ 4629150 w 6743700"/>
                <a:gd name="connsiteY72" fmla="*/ 97383 h 871228"/>
                <a:gd name="connsiteX73" fmla="*/ 4686300 w 6743700"/>
                <a:gd name="connsiteY73" fmla="*/ 125958 h 871228"/>
                <a:gd name="connsiteX74" fmla="*/ 4781550 w 6743700"/>
                <a:gd name="connsiteY74" fmla="*/ 87858 h 871228"/>
                <a:gd name="connsiteX75" fmla="*/ 5067300 w 6743700"/>
                <a:gd name="connsiteY75" fmla="*/ 97383 h 871228"/>
                <a:gd name="connsiteX76" fmla="*/ 5095875 w 6743700"/>
                <a:gd name="connsiteY76" fmla="*/ 106908 h 871228"/>
                <a:gd name="connsiteX77" fmla="*/ 5162550 w 6743700"/>
                <a:gd name="connsiteY77" fmla="*/ 87858 h 871228"/>
                <a:gd name="connsiteX78" fmla="*/ 5524500 w 6743700"/>
                <a:gd name="connsiteY78" fmla="*/ 78333 h 871228"/>
                <a:gd name="connsiteX79" fmla="*/ 5572125 w 6743700"/>
                <a:gd name="connsiteY79" fmla="*/ 59283 h 871228"/>
                <a:gd name="connsiteX80" fmla="*/ 5629275 w 6743700"/>
                <a:gd name="connsiteY80" fmla="*/ 21183 h 871228"/>
                <a:gd name="connsiteX81" fmla="*/ 5762625 w 6743700"/>
                <a:gd name="connsiteY81" fmla="*/ 40233 h 871228"/>
                <a:gd name="connsiteX82" fmla="*/ 5791200 w 6743700"/>
                <a:gd name="connsiteY82" fmla="*/ 49758 h 871228"/>
                <a:gd name="connsiteX83" fmla="*/ 5876925 w 6743700"/>
                <a:gd name="connsiteY83" fmla="*/ 68808 h 871228"/>
                <a:gd name="connsiteX84" fmla="*/ 6000750 w 6743700"/>
                <a:gd name="connsiteY84" fmla="*/ 49758 h 871228"/>
                <a:gd name="connsiteX85" fmla="*/ 6048375 w 6743700"/>
                <a:gd name="connsiteY85" fmla="*/ 40233 h 871228"/>
                <a:gd name="connsiteX86" fmla="*/ 6076950 w 6743700"/>
                <a:gd name="connsiteY86" fmla="*/ 21183 h 871228"/>
                <a:gd name="connsiteX87" fmla="*/ 6172200 w 6743700"/>
                <a:gd name="connsiteY87" fmla="*/ 2133 h 871228"/>
                <a:gd name="connsiteX88" fmla="*/ 6305550 w 6743700"/>
                <a:gd name="connsiteY88" fmla="*/ 30708 h 871228"/>
                <a:gd name="connsiteX89" fmla="*/ 6334125 w 6743700"/>
                <a:gd name="connsiteY89" fmla="*/ 40233 h 871228"/>
                <a:gd name="connsiteX90" fmla="*/ 6410325 w 6743700"/>
                <a:gd name="connsiteY90" fmla="*/ 21183 h 871228"/>
                <a:gd name="connsiteX91" fmla="*/ 6438900 w 6743700"/>
                <a:gd name="connsiteY91" fmla="*/ 2133 h 871228"/>
                <a:gd name="connsiteX92" fmla="*/ 6496050 w 6743700"/>
                <a:gd name="connsiteY92" fmla="*/ 11658 h 871228"/>
                <a:gd name="connsiteX93" fmla="*/ 6572250 w 6743700"/>
                <a:gd name="connsiteY93" fmla="*/ 30708 h 871228"/>
                <a:gd name="connsiteX94" fmla="*/ 6629400 w 6743700"/>
                <a:gd name="connsiteY94" fmla="*/ 49758 h 871228"/>
                <a:gd name="connsiteX95" fmla="*/ 6743700 w 6743700"/>
                <a:gd name="connsiteY95" fmla="*/ 30708 h 8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743700" h="871228">
                  <a:moveTo>
                    <a:pt x="0" y="821283"/>
                  </a:moveTo>
                  <a:cubicBezTo>
                    <a:pt x="15875" y="824458"/>
                    <a:pt x="31483" y="832050"/>
                    <a:pt x="47625" y="830808"/>
                  </a:cubicBezTo>
                  <a:cubicBezTo>
                    <a:pt x="115671" y="825574"/>
                    <a:pt x="117162" y="816756"/>
                    <a:pt x="161925" y="783183"/>
                  </a:cubicBezTo>
                  <a:cubicBezTo>
                    <a:pt x="175120" y="785822"/>
                    <a:pt x="221650" y="793080"/>
                    <a:pt x="238125" y="802233"/>
                  </a:cubicBezTo>
                  <a:cubicBezTo>
                    <a:pt x="258139" y="813352"/>
                    <a:pt x="276225" y="827633"/>
                    <a:pt x="295275" y="840333"/>
                  </a:cubicBezTo>
                  <a:lnTo>
                    <a:pt x="323850" y="859383"/>
                  </a:lnTo>
                  <a:cubicBezTo>
                    <a:pt x="333375" y="853033"/>
                    <a:pt x="341903" y="844842"/>
                    <a:pt x="352425" y="840333"/>
                  </a:cubicBezTo>
                  <a:cubicBezTo>
                    <a:pt x="398151" y="820736"/>
                    <a:pt x="434364" y="835192"/>
                    <a:pt x="485775" y="840333"/>
                  </a:cubicBezTo>
                  <a:cubicBezTo>
                    <a:pt x="496255" y="847320"/>
                    <a:pt x="526687" y="871228"/>
                    <a:pt x="542925" y="868908"/>
                  </a:cubicBezTo>
                  <a:cubicBezTo>
                    <a:pt x="556981" y="866900"/>
                    <a:pt x="568325" y="856208"/>
                    <a:pt x="581025" y="849858"/>
                  </a:cubicBezTo>
                  <a:cubicBezTo>
                    <a:pt x="584200" y="837158"/>
                    <a:pt x="583288" y="822650"/>
                    <a:pt x="590550" y="811758"/>
                  </a:cubicBezTo>
                  <a:cubicBezTo>
                    <a:pt x="596900" y="802233"/>
                    <a:pt x="607862" y="794756"/>
                    <a:pt x="619125" y="792708"/>
                  </a:cubicBezTo>
                  <a:cubicBezTo>
                    <a:pt x="713668" y="775518"/>
                    <a:pt x="809625" y="767308"/>
                    <a:pt x="904875" y="754608"/>
                  </a:cubicBezTo>
                  <a:cubicBezTo>
                    <a:pt x="914400" y="748258"/>
                    <a:pt x="922117" y="733939"/>
                    <a:pt x="933450" y="735558"/>
                  </a:cubicBezTo>
                  <a:cubicBezTo>
                    <a:pt x="991303" y="743823"/>
                    <a:pt x="955104" y="770523"/>
                    <a:pt x="990600" y="792708"/>
                  </a:cubicBezTo>
                  <a:cubicBezTo>
                    <a:pt x="1007628" y="803351"/>
                    <a:pt x="1028700" y="805408"/>
                    <a:pt x="1047750" y="811758"/>
                  </a:cubicBezTo>
                  <a:lnTo>
                    <a:pt x="1076325" y="821283"/>
                  </a:lnTo>
                  <a:cubicBezTo>
                    <a:pt x="1104900" y="814933"/>
                    <a:pt x="1134280" y="811490"/>
                    <a:pt x="1162050" y="802233"/>
                  </a:cubicBezTo>
                  <a:cubicBezTo>
                    <a:pt x="1172910" y="798613"/>
                    <a:pt x="1180386" y="788303"/>
                    <a:pt x="1190625" y="783183"/>
                  </a:cubicBezTo>
                  <a:cubicBezTo>
                    <a:pt x="1199605" y="778693"/>
                    <a:pt x="1209675" y="776833"/>
                    <a:pt x="1219200" y="773658"/>
                  </a:cubicBezTo>
                  <a:lnTo>
                    <a:pt x="1276350" y="792708"/>
                  </a:lnTo>
                  <a:cubicBezTo>
                    <a:pt x="1347201" y="816325"/>
                    <a:pt x="1294910" y="801518"/>
                    <a:pt x="1438275" y="811758"/>
                  </a:cubicBezTo>
                  <a:cubicBezTo>
                    <a:pt x="1504461" y="797050"/>
                    <a:pt x="1592228" y="775246"/>
                    <a:pt x="1657350" y="773658"/>
                  </a:cubicBezTo>
                  <a:cubicBezTo>
                    <a:pt x="1743108" y="771566"/>
                    <a:pt x="1828800" y="780008"/>
                    <a:pt x="1914525" y="783183"/>
                  </a:cubicBezTo>
                  <a:cubicBezTo>
                    <a:pt x="1924050" y="789533"/>
                    <a:pt x="1931652" y="802233"/>
                    <a:pt x="1943100" y="802233"/>
                  </a:cubicBezTo>
                  <a:cubicBezTo>
                    <a:pt x="1989817" y="802233"/>
                    <a:pt x="1989923" y="757013"/>
                    <a:pt x="2000250" y="726033"/>
                  </a:cubicBezTo>
                  <a:lnTo>
                    <a:pt x="2019300" y="668883"/>
                  </a:lnTo>
                  <a:cubicBezTo>
                    <a:pt x="2022475" y="659358"/>
                    <a:pt x="2026390" y="650048"/>
                    <a:pt x="2028825" y="640308"/>
                  </a:cubicBezTo>
                  <a:cubicBezTo>
                    <a:pt x="2035175" y="614908"/>
                    <a:pt x="2033352" y="585893"/>
                    <a:pt x="2047875" y="564108"/>
                  </a:cubicBezTo>
                  <a:cubicBezTo>
                    <a:pt x="2054225" y="554583"/>
                    <a:pt x="2062276" y="545994"/>
                    <a:pt x="2066925" y="535533"/>
                  </a:cubicBezTo>
                  <a:cubicBezTo>
                    <a:pt x="2075080" y="517183"/>
                    <a:pt x="2085975" y="478383"/>
                    <a:pt x="2085975" y="478383"/>
                  </a:cubicBezTo>
                  <a:cubicBezTo>
                    <a:pt x="2089150" y="408533"/>
                    <a:pt x="2089924" y="338532"/>
                    <a:pt x="2095500" y="268833"/>
                  </a:cubicBezTo>
                  <a:cubicBezTo>
                    <a:pt x="2096301" y="258825"/>
                    <a:pt x="2100535" y="249238"/>
                    <a:pt x="2105025" y="240258"/>
                  </a:cubicBezTo>
                  <a:cubicBezTo>
                    <a:pt x="2110145" y="230019"/>
                    <a:pt x="2118395" y="221622"/>
                    <a:pt x="2124075" y="211683"/>
                  </a:cubicBezTo>
                  <a:cubicBezTo>
                    <a:pt x="2153822" y="159626"/>
                    <a:pt x="2126814" y="184457"/>
                    <a:pt x="2171700" y="154533"/>
                  </a:cubicBezTo>
                  <a:cubicBezTo>
                    <a:pt x="2201477" y="35426"/>
                    <a:pt x="2163421" y="183511"/>
                    <a:pt x="2190750" y="87858"/>
                  </a:cubicBezTo>
                  <a:cubicBezTo>
                    <a:pt x="2194346" y="75271"/>
                    <a:pt x="2197100" y="62458"/>
                    <a:pt x="2200275" y="49758"/>
                  </a:cubicBezTo>
                  <a:cubicBezTo>
                    <a:pt x="2212975" y="52933"/>
                    <a:pt x="2225788" y="55687"/>
                    <a:pt x="2238375" y="59283"/>
                  </a:cubicBezTo>
                  <a:cubicBezTo>
                    <a:pt x="2248029" y="62041"/>
                    <a:pt x="2256918" y="69209"/>
                    <a:pt x="2266950" y="68808"/>
                  </a:cubicBezTo>
                  <a:cubicBezTo>
                    <a:pt x="2337032" y="66005"/>
                    <a:pt x="2406650" y="56108"/>
                    <a:pt x="2476500" y="49758"/>
                  </a:cubicBezTo>
                  <a:cubicBezTo>
                    <a:pt x="2495550" y="52933"/>
                    <a:pt x="2514797" y="55093"/>
                    <a:pt x="2533650" y="59283"/>
                  </a:cubicBezTo>
                  <a:cubicBezTo>
                    <a:pt x="2543451" y="61461"/>
                    <a:pt x="2552202" y="69398"/>
                    <a:pt x="2562225" y="68808"/>
                  </a:cubicBezTo>
                  <a:cubicBezTo>
                    <a:pt x="2607049" y="66171"/>
                    <a:pt x="2651125" y="56108"/>
                    <a:pt x="2695575" y="49758"/>
                  </a:cubicBezTo>
                  <a:cubicBezTo>
                    <a:pt x="2705100" y="43408"/>
                    <a:pt x="2712975" y="28225"/>
                    <a:pt x="2724150" y="30708"/>
                  </a:cubicBezTo>
                  <a:cubicBezTo>
                    <a:pt x="2746500" y="35675"/>
                    <a:pt x="2781300" y="68808"/>
                    <a:pt x="2781300" y="68808"/>
                  </a:cubicBezTo>
                  <a:cubicBezTo>
                    <a:pt x="2803525" y="62458"/>
                    <a:pt x="2827769" y="60983"/>
                    <a:pt x="2847975" y="49758"/>
                  </a:cubicBezTo>
                  <a:cubicBezTo>
                    <a:pt x="2857982" y="44199"/>
                    <a:pt x="2855850" y="23666"/>
                    <a:pt x="2867025" y="21183"/>
                  </a:cubicBezTo>
                  <a:cubicBezTo>
                    <a:pt x="2888941" y="16313"/>
                    <a:pt x="2911475" y="27533"/>
                    <a:pt x="2933700" y="30708"/>
                  </a:cubicBezTo>
                  <a:lnTo>
                    <a:pt x="3019425" y="59283"/>
                  </a:lnTo>
                  <a:cubicBezTo>
                    <a:pt x="3028950" y="62458"/>
                    <a:pt x="3038155" y="66839"/>
                    <a:pt x="3048000" y="68808"/>
                  </a:cubicBezTo>
                  <a:cubicBezTo>
                    <a:pt x="3105470" y="80302"/>
                    <a:pt x="3080266" y="73213"/>
                    <a:pt x="3124200" y="87858"/>
                  </a:cubicBezTo>
                  <a:cubicBezTo>
                    <a:pt x="3187700" y="81508"/>
                    <a:pt x="3250911" y="70684"/>
                    <a:pt x="3314700" y="68808"/>
                  </a:cubicBezTo>
                  <a:cubicBezTo>
                    <a:pt x="3388827" y="66628"/>
                    <a:pt x="3438108" y="76676"/>
                    <a:pt x="3505200" y="87858"/>
                  </a:cubicBezTo>
                  <a:cubicBezTo>
                    <a:pt x="3521075" y="81508"/>
                    <a:pt x="3535786" y="70228"/>
                    <a:pt x="3552825" y="68808"/>
                  </a:cubicBezTo>
                  <a:cubicBezTo>
                    <a:pt x="3605331" y="64432"/>
                    <a:pt x="3608983" y="78085"/>
                    <a:pt x="3648075" y="87858"/>
                  </a:cubicBezTo>
                  <a:cubicBezTo>
                    <a:pt x="3663781" y="91785"/>
                    <a:pt x="3679825" y="94208"/>
                    <a:pt x="3695700" y="97383"/>
                  </a:cubicBezTo>
                  <a:lnTo>
                    <a:pt x="3752850" y="59283"/>
                  </a:lnTo>
                  <a:lnTo>
                    <a:pt x="3781425" y="40233"/>
                  </a:lnTo>
                  <a:cubicBezTo>
                    <a:pt x="3813175" y="43408"/>
                    <a:pt x="3845313" y="43878"/>
                    <a:pt x="3876675" y="49758"/>
                  </a:cubicBezTo>
                  <a:cubicBezTo>
                    <a:pt x="3896412" y="53459"/>
                    <a:pt x="3914775" y="62458"/>
                    <a:pt x="3933825" y="68808"/>
                  </a:cubicBezTo>
                  <a:lnTo>
                    <a:pt x="3962400" y="78333"/>
                  </a:lnTo>
                  <a:cubicBezTo>
                    <a:pt x="3971925" y="87858"/>
                    <a:pt x="3978927" y="100884"/>
                    <a:pt x="3990975" y="106908"/>
                  </a:cubicBezTo>
                  <a:cubicBezTo>
                    <a:pt x="4005455" y="114148"/>
                    <a:pt x="4022894" y="112506"/>
                    <a:pt x="4038600" y="116433"/>
                  </a:cubicBezTo>
                  <a:cubicBezTo>
                    <a:pt x="4048340" y="118868"/>
                    <a:pt x="4057650" y="122783"/>
                    <a:pt x="4067175" y="125958"/>
                  </a:cubicBezTo>
                  <a:cubicBezTo>
                    <a:pt x="4079875" y="119608"/>
                    <a:pt x="4093099" y="114213"/>
                    <a:pt x="4105275" y="106908"/>
                  </a:cubicBezTo>
                  <a:cubicBezTo>
                    <a:pt x="4124908" y="95128"/>
                    <a:pt x="4162425" y="68808"/>
                    <a:pt x="4162425" y="68808"/>
                  </a:cubicBezTo>
                  <a:cubicBezTo>
                    <a:pt x="4197350" y="71983"/>
                    <a:pt x="4232909" y="70985"/>
                    <a:pt x="4267200" y="78333"/>
                  </a:cubicBezTo>
                  <a:cubicBezTo>
                    <a:pt x="4278394" y="80732"/>
                    <a:pt x="4284915" y="93763"/>
                    <a:pt x="4295775" y="97383"/>
                  </a:cubicBezTo>
                  <a:cubicBezTo>
                    <a:pt x="4314097" y="103490"/>
                    <a:pt x="4334072" y="102718"/>
                    <a:pt x="4352925" y="106908"/>
                  </a:cubicBezTo>
                  <a:cubicBezTo>
                    <a:pt x="4362726" y="109086"/>
                    <a:pt x="4371975" y="113258"/>
                    <a:pt x="4381500" y="116433"/>
                  </a:cubicBezTo>
                  <a:cubicBezTo>
                    <a:pt x="4432300" y="110083"/>
                    <a:pt x="4483331" y="105368"/>
                    <a:pt x="4533900" y="97383"/>
                  </a:cubicBezTo>
                  <a:cubicBezTo>
                    <a:pt x="4543817" y="95817"/>
                    <a:pt x="4552435" y="87858"/>
                    <a:pt x="4562475" y="87858"/>
                  </a:cubicBezTo>
                  <a:cubicBezTo>
                    <a:pt x="4584926" y="87858"/>
                    <a:pt x="4606925" y="94208"/>
                    <a:pt x="4629150" y="97383"/>
                  </a:cubicBezTo>
                  <a:cubicBezTo>
                    <a:pt x="4640386" y="104874"/>
                    <a:pt x="4669399" y="127836"/>
                    <a:pt x="4686300" y="125958"/>
                  </a:cubicBezTo>
                  <a:cubicBezTo>
                    <a:pt x="4716566" y="122595"/>
                    <a:pt x="4754024" y="101621"/>
                    <a:pt x="4781550" y="87858"/>
                  </a:cubicBezTo>
                  <a:cubicBezTo>
                    <a:pt x="4876800" y="91033"/>
                    <a:pt x="4972172" y="91618"/>
                    <a:pt x="5067300" y="97383"/>
                  </a:cubicBezTo>
                  <a:cubicBezTo>
                    <a:pt x="5077322" y="97990"/>
                    <a:pt x="5085885" y="107907"/>
                    <a:pt x="5095875" y="106908"/>
                  </a:cubicBezTo>
                  <a:cubicBezTo>
                    <a:pt x="5118875" y="104608"/>
                    <a:pt x="5140325" y="94208"/>
                    <a:pt x="5162550" y="87858"/>
                  </a:cubicBezTo>
                  <a:cubicBezTo>
                    <a:pt x="5316863" y="107147"/>
                    <a:pt x="5275157" y="106829"/>
                    <a:pt x="5524500" y="78333"/>
                  </a:cubicBezTo>
                  <a:cubicBezTo>
                    <a:pt x="5541487" y="76392"/>
                    <a:pt x="5557115" y="67470"/>
                    <a:pt x="5572125" y="59283"/>
                  </a:cubicBezTo>
                  <a:cubicBezTo>
                    <a:pt x="5592225" y="48320"/>
                    <a:pt x="5629275" y="21183"/>
                    <a:pt x="5629275" y="21183"/>
                  </a:cubicBezTo>
                  <a:cubicBezTo>
                    <a:pt x="5682618" y="27110"/>
                    <a:pt x="5714102" y="28102"/>
                    <a:pt x="5762625" y="40233"/>
                  </a:cubicBezTo>
                  <a:cubicBezTo>
                    <a:pt x="5772365" y="42668"/>
                    <a:pt x="5781399" y="47580"/>
                    <a:pt x="5791200" y="49758"/>
                  </a:cubicBezTo>
                  <a:cubicBezTo>
                    <a:pt x="5891780" y="72109"/>
                    <a:pt x="5812599" y="47366"/>
                    <a:pt x="5876925" y="68808"/>
                  </a:cubicBezTo>
                  <a:lnTo>
                    <a:pt x="6000750" y="49758"/>
                  </a:lnTo>
                  <a:cubicBezTo>
                    <a:pt x="6016719" y="47096"/>
                    <a:pt x="6033216" y="45917"/>
                    <a:pt x="6048375" y="40233"/>
                  </a:cubicBezTo>
                  <a:cubicBezTo>
                    <a:pt x="6059094" y="36213"/>
                    <a:pt x="6066009" y="24550"/>
                    <a:pt x="6076950" y="21183"/>
                  </a:cubicBezTo>
                  <a:cubicBezTo>
                    <a:pt x="6107897" y="11661"/>
                    <a:pt x="6140450" y="8483"/>
                    <a:pt x="6172200" y="2133"/>
                  </a:cubicBezTo>
                  <a:cubicBezTo>
                    <a:pt x="6268325" y="14149"/>
                    <a:pt x="6224116" y="3563"/>
                    <a:pt x="6305550" y="30708"/>
                  </a:cubicBezTo>
                  <a:lnTo>
                    <a:pt x="6334125" y="40233"/>
                  </a:lnTo>
                  <a:cubicBezTo>
                    <a:pt x="6359525" y="33883"/>
                    <a:pt x="6385720" y="30130"/>
                    <a:pt x="6410325" y="21183"/>
                  </a:cubicBezTo>
                  <a:cubicBezTo>
                    <a:pt x="6421083" y="17271"/>
                    <a:pt x="6427522" y="3397"/>
                    <a:pt x="6438900" y="2133"/>
                  </a:cubicBezTo>
                  <a:cubicBezTo>
                    <a:pt x="6458095" y="0"/>
                    <a:pt x="6477166" y="7611"/>
                    <a:pt x="6496050" y="11658"/>
                  </a:cubicBezTo>
                  <a:cubicBezTo>
                    <a:pt x="6521651" y="17144"/>
                    <a:pt x="6547412" y="22429"/>
                    <a:pt x="6572250" y="30708"/>
                  </a:cubicBezTo>
                  <a:lnTo>
                    <a:pt x="6629400" y="49758"/>
                  </a:lnTo>
                  <a:cubicBezTo>
                    <a:pt x="6717921" y="27628"/>
                    <a:pt x="6679418" y="30708"/>
                    <a:pt x="6743700" y="30708"/>
                  </a:cubicBezTo>
                </a:path>
              </a:pathLst>
            </a:cu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6" name="Line 11"/>
            <p:cNvSpPr>
              <a:spLocks noChangeShapeType="1"/>
            </p:cNvSpPr>
            <p:nvPr/>
          </p:nvSpPr>
          <p:spPr bwMode="auto">
            <a:xfrm>
              <a:off x="3886200" y="3886200"/>
              <a:ext cx="609600" cy="14478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17" name="Text Box 13"/>
            <p:cNvSpPr txBox="1">
              <a:spLocks noChangeArrowheads="1"/>
            </p:cNvSpPr>
            <p:nvPr/>
          </p:nvSpPr>
          <p:spPr bwMode="auto">
            <a:xfrm>
              <a:off x="3429000" y="3200400"/>
              <a:ext cx="800219" cy="646331"/>
            </a:xfrm>
            <a:prstGeom prst="rect">
              <a:avLst/>
            </a:prstGeom>
            <a:noFill/>
            <a:ln w="12700">
              <a:noFill/>
              <a:miter lim="800000"/>
              <a:headEnd/>
              <a:tailEnd/>
            </a:ln>
            <a:effectLst/>
          </p:spPr>
          <p:txBody>
            <a:bodyPr wrap="none">
              <a:spAutoFit/>
            </a:bodyPr>
            <a:lstStyle/>
            <a:p>
              <a:r>
                <a:rPr lang="en-US" sz="3600" dirty="0" smtClean="0"/>
                <a:t>B?</a:t>
              </a:r>
              <a:endParaRPr lang="en-US" sz="3600" dirty="0"/>
            </a:p>
          </p:txBody>
        </p:sp>
      </p:grpSp>
    </p:spTree>
  </p:cSld>
  <p:clrMapOvr>
    <a:masterClrMapping/>
  </p:clrMapOvr>
  <p:transition advTm="13422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dirty="0" smtClean="0"/>
              <a:t>Capacity Planning</a:t>
            </a:r>
            <a:endParaRPr lang="en-US" dirty="0"/>
          </a:p>
        </p:txBody>
      </p:sp>
      <p:sp>
        <p:nvSpPr>
          <p:cNvPr id="1200131" name="Rectangle 3"/>
          <p:cNvSpPr>
            <a:spLocks noGrp="1" noChangeArrowheads="1"/>
          </p:cNvSpPr>
          <p:nvPr>
            <p:ph type="body" idx="1"/>
          </p:nvPr>
        </p:nvSpPr>
        <p:spPr>
          <a:xfrm>
            <a:off x="990600" y="1219200"/>
            <a:ext cx="7162800" cy="5105400"/>
          </a:xfrm>
        </p:spPr>
        <p:txBody>
          <a:bodyPr/>
          <a:lstStyle/>
          <a:p>
            <a:r>
              <a:rPr lang="en-US" dirty="0"/>
              <a:t>Same reasoning:  </a:t>
            </a:r>
            <a:r>
              <a:rPr lang="en-US" dirty="0" smtClean="0"/>
              <a:t/>
            </a:r>
            <a:br>
              <a:rPr lang="en-US" dirty="0" smtClean="0"/>
            </a:br>
            <a:r>
              <a:rPr lang="en-US" dirty="0" smtClean="0"/>
              <a:t>look </a:t>
            </a:r>
            <a:r>
              <a:rPr lang="en-US" dirty="0"/>
              <a:t>for trends in </a:t>
            </a:r>
            <a:r>
              <a:rPr lang="en-US" dirty="0" smtClean="0"/>
              <a:t/>
            </a:r>
            <a:br>
              <a:rPr lang="en-US" dirty="0" smtClean="0"/>
            </a:br>
            <a:r>
              <a:rPr lang="en-US" dirty="0" smtClean="0"/>
              <a:t>disk </a:t>
            </a:r>
            <a:r>
              <a:rPr lang="en-US" dirty="0"/>
              <a:t>space usage</a:t>
            </a:r>
          </a:p>
          <a:p>
            <a:r>
              <a:rPr lang="en-US" dirty="0"/>
              <a:t>Identify which </a:t>
            </a:r>
            <a:r>
              <a:rPr lang="en-US" dirty="0" smtClean="0"/>
              <a:t/>
            </a:r>
            <a:br>
              <a:rPr lang="en-US" dirty="0" smtClean="0"/>
            </a:br>
            <a:r>
              <a:rPr lang="en-US" dirty="0" smtClean="0"/>
              <a:t>applications </a:t>
            </a:r>
            <a:r>
              <a:rPr lang="en-US" dirty="0"/>
              <a:t>are </a:t>
            </a:r>
            <a:r>
              <a:rPr lang="en-US" dirty="0" smtClean="0"/>
              <a:t/>
            </a:r>
            <a:br>
              <a:rPr lang="en-US" dirty="0" smtClean="0"/>
            </a:br>
            <a:r>
              <a:rPr lang="en-US" dirty="0" smtClean="0"/>
              <a:t>growing </a:t>
            </a:r>
            <a:r>
              <a:rPr lang="en-US" dirty="0"/>
              <a:t>fastest</a:t>
            </a:r>
          </a:p>
          <a:p>
            <a:r>
              <a:rPr lang="en-US" dirty="0"/>
              <a:t>Project when you will need to increase storage capacity</a:t>
            </a:r>
          </a:p>
          <a:p>
            <a:r>
              <a:rPr lang="en-US" dirty="0"/>
              <a:t>Never let a database fill up to maximum capacity</a:t>
            </a:r>
          </a:p>
          <a:p>
            <a:r>
              <a:rPr lang="en-US" dirty="0"/>
              <a:t>Be curious about any sudden change in rate of growth – find out if there are </a:t>
            </a:r>
            <a:r>
              <a:rPr lang="en-US" dirty="0" smtClean="0"/>
              <a:t>problems or new conditions to plan for</a:t>
            </a:r>
          </a:p>
        </p:txBody>
      </p:sp>
      <p:pic>
        <p:nvPicPr>
          <p:cNvPr id="31746" name="Picture 2"/>
          <p:cNvPicPr>
            <a:picLocks noChangeAspect="1" noChangeArrowheads="1"/>
          </p:cNvPicPr>
          <p:nvPr/>
        </p:nvPicPr>
        <p:blipFill>
          <a:blip r:embed="rId3" cstate="screen"/>
          <a:srcRect/>
          <a:stretch>
            <a:fillRect/>
          </a:stretch>
        </p:blipFill>
        <p:spPr bwMode="auto">
          <a:xfrm>
            <a:off x="4114800" y="990600"/>
            <a:ext cx="4724400" cy="215579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67207" y="6273225"/>
            <a:ext cx="6209585" cy="584775"/>
          </a:xfrm>
          <a:prstGeom prst="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600" dirty="0" smtClean="0">
                <a:latin typeface="Arial Narrow" pitchFamily="34" charset="0"/>
              </a:rPr>
              <a:t>Image of CDC 7600 Disk Farm from </a:t>
            </a:r>
            <a:br>
              <a:rPr lang="en-US" sz="1600" dirty="0" smtClean="0">
                <a:latin typeface="Arial Narrow" pitchFamily="34" charset="0"/>
              </a:rPr>
            </a:br>
            <a:r>
              <a:rPr lang="en-US" sz="1600" dirty="0" smtClean="0">
                <a:latin typeface="Arial Narrow" pitchFamily="34" charset="0"/>
              </a:rPr>
              <a:t> </a:t>
            </a:r>
            <a:r>
              <a:rPr lang="en-US" sz="1600" dirty="0" smtClean="0">
                <a:latin typeface="Arial Narrow" pitchFamily="34" charset="0"/>
                <a:hlinkClick r:id="rId4"/>
              </a:rPr>
              <a:t>http://www.computer-history.info/Page4.dir/pages/CDC.7600.dir/index.html</a:t>
            </a:r>
            <a:r>
              <a:rPr lang="en-US" sz="1600" dirty="0" smtClean="0">
                <a:latin typeface="Arial Narrow" pitchFamily="34" charset="0"/>
              </a:rPr>
              <a:t> </a:t>
            </a:r>
            <a:endParaRPr lang="en-US" sz="1600" dirty="0">
              <a:latin typeface="Arial Narrow" pitchFamily="34" charset="0"/>
            </a:endParaRPr>
          </a:p>
        </p:txBody>
      </p:sp>
    </p:spTree>
  </p:cSld>
  <p:clrMapOvr>
    <a:masterClrMapping/>
  </p:clrMapOvr>
  <p:transition advTm="468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Projections</a:t>
            </a:r>
            <a:endParaRPr lang="en-US" dirty="0"/>
          </a:p>
        </p:txBody>
      </p:sp>
      <p:sp>
        <p:nvSpPr>
          <p:cNvPr id="33" name="Content Placeholder 32"/>
          <p:cNvSpPr>
            <a:spLocks noGrp="1"/>
          </p:cNvSpPr>
          <p:nvPr>
            <p:ph idx="1"/>
          </p:nvPr>
        </p:nvSpPr>
        <p:spPr>
          <a:xfrm>
            <a:off x="1352550" y="1257300"/>
            <a:ext cx="7162800" cy="1676400"/>
          </a:xfrm>
        </p:spPr>
        <p:txBody>
          <a:bodyPr/>
          <a:lstStyle/>
          <a:p>
            <a:r>
              <a:rPr lang="en-US" dirty="0" smtClean="0"/>
              <a:t>Use regression analysis (A)</a:t>
            </a:r>
          </a:p>
          <a:p>
            <a:r>
              <a:rPr lang="en-US" dirty="0" smtClean="0"/>
              <a:t>Compute upper (U) and lower (L)</a:t>
            </a:r>
            <a:br>
              <a:rPr lang="en-US" dirty="0" smtClean="0"/>
            </a:br>
            <a:r>
              <a:rPr lang="en-US" dirty="0" smtClean="0"/>
              <a:t>confidence limits for projection</a:t>
            </a:r>
          </a:p>
          <a:p>
            <a:r>
              <a:rPr lang="en-US" dirty="0" smtClean="0"/>
              <a:t>Predict saturation </a:t>
            </a:r>
            <a:r>
              <a:rPr lang="en-US" i="1" dirty="0" smtClean="0"/>
              <a:t>range </a:t>
            </a:r>
            <a:r>
              <a:rPr lang="en-US" dirty="0" smtClean="0"/>
              <a:t>(T)</a:t>
            </a:r>
          </a:p>
        </p:txBody>
      </p:sp>
      <p:grpSp>
        <p:nvGrpSpPr>
          <p:cNvPr id="35" name="Group 34"/>
          <p:cNvGrpSpPr/>
          <p:nvPr/>
        </p:nvGrpSpPr>
        <p:grpSpPr>
          <a:xfrm>
            <a:off x="657225" y="1447800"/>
            <a:ext cx="7829550" cy="4819710"/>
            <a:chOff x="400050" y="1066800"/>
            <a:chExt cx="7829550" cy="4819710"/>
          </a:xfrm>
        </p:grpSpPr>
        <p:cxnSp>
          <p:nvCxnSpPr>
            <p:cNvPr id="5" name="Straight Connector 4"/>
            <p:cNvCxnSpPr/>
            <p:nvPr/>
          </p:nvCxnSpPr>
          <p:spPr bwMode="auto">
            <a:xfrm rot="5400000">
              <a:off x="-1066800" y="3581400"/>
              <a:ext cx="4419600" cy="1588"/>
            </a:xfrm>
            <a:prstGeom prst="line">
              <a:avLst/>
            </a:prstGeom>
            <a:solidFill>
              <a:schemeClr val="accent2"/>
            </a:solidFill>
            <a:ln w="12700"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rot="10800000">
              <a:off x="838200" y="5410200"/>
              <a:ext cx="7162800" cy="1588"/>
            </a:xfrm>
            <a:prstGeom prst="line">
              <a:avLst/>
            </a:prstGeom>
            <a:solidFill>
              <a:schemeClr val="accent2"/>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rot="10800000" flipV="1">
              <a:off x="2209800" y="3124200"/>
              <a:ext cx="2743200" cy="1524000"/>
            </a:xfrm>
            <a:prstGeom prst="line">
              <a:avLst/>
            </a:prstGeom>
            <a:solidFill>
              <a:schemeClr val="accent2"/>
            </a:solidFill>
            <a:ln w="381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rot="10800000" flipV="1">
              <a:off x="762000" y="2743200"/>
              <a:ext cx="7467600" cy="76200"/>
            </a:xfrm>
            <a:prstGeom prst="line">
              <a:avLst/>
            </a:prstGeom>
            <a:solidFill>
              <a:schemeClr val="accent2"/>
            </a:solidFill>
            <a:ln w="12700" cap="flat" cmpd="sng" algn="ctr">
              <a:solidFill>
                <a:schemeClr val="bg1"/>
              </a:solidFill>
              <a:prstDash val="solid"/>
              <a:round/>
              <a:headEnd type="none" w="sm" len="sm"/>
              <a:tailEnd type="none" w="sm" len="sm"/>
            </a:ln>
            <a:effectLst/>
          </p:spPr>
        </p:cxnSp>
        <p:cxnSp>
          <p:nvCxnSpPr>
            <p:cNvPr id="19" name="Straight Connector 18"/>
            <p:cNvCxnSpPr/>
            <p:nvPr/>
          </p:nvCxnSpPr>
          <p:spPr bwMode="auto">
            <a:xfrm rot="10800000" flipV="1">
              <a:off x="4953000" y="1600200"/>
              <a:ext cx="2743200" cy="1524000"/>
            </a:xfrm>
            <a:prstGeom prst="line">
              <a:avLst/>
            </a:prstGeom>
            <a:solidFill>
              <a:schemeClr val="accent2"/>
            </a:solidFill>
            <a:ln w="38100" cap="flat" cmpd="sng" algn="ctr">
              <a:solidFill>
                <a:schemeClr val="tx1"/>
              </a:solidFill>
              <a:prstDash val="dash"/>
              <a:round/>
              <a:headEnd type="none" w="sm" len="sm"/>
              <a:tailEnd type="none" w="sm" len="sm"/>
            </a:ln>
            <a:effectLst/>
          </p:spPr>
        </p:cxnSp>
        <p:sp>
          <p:nvSpPr>
            <p:cNvPr id="22" name="Freeform 21"/>
            <p:cNvSpPr/>
            <p:nvPr/>
          </p:nvSpPr>
          <p:spPr bwMode="auto">
            <a:xfrm>
              <a:off x="2085975" y="1390650"/>
              <a:ext cx="5295900" cy="2943225"/>
            </a:xfrm>
            <a:custGeom>
              <a:avLst/>
              <a:gdLst>
                <a:gd name="connsiteX0" fmla="*/ 0 w 5295900"/>
                <a:gd name="connsiteY0" fmla="*/ 2943225 h 2943225"/>
                <a:gd name="connsiteX1" fmla="*/ 2609850 w 5295900"/>
                <a:gd name="connsiteY1" fmla="*/ 1790700 h 2943225"/>
                <a:gd name="connsiteX2" fmla="*/ 5295900 w 5295900"/>
                <a:gd name="connsiteY2" fmla="*/ 0 h 2943225"/>
              </a:gdLst>
              <a:ahLst/>
              <a:cxnLst>
                <a:cxn ang="0">
                  <a:pos x="connsiteX0" y="connsiteY0"/>
                </a:cxn>
                <a:cxn ang="0">
                  <a:pos x="connsiteX1" y="connsiteY1"/>
                </a:cxn>
                <a:cxn ang="0">
                  <a:pos x="connsiteX2" y="connsiteY2"/>
                </a:cxn>
              </a:cxnLst>
              <a:rect l="l" t="t" r="r" b="b"/>
              <a:pathLst>
                <a:path w="5295900" h="2943225">
                  <a:moveTo>
                    <a:pt x="0" y="2943225"/>
                  </a:moveTo>
                  <a:cubicBezTo>
                    <a:pt x="863600" y="2612231"/>
                    <a:pt x="1727200" y="2281238"/>
                    <a:pt x="2609850" y="1790700"/>
                  </a:cubicBezTo>
                  <a:cubicBezTo>
                    <a:pt x="3492500" y="1300163"/>
                    <a:pt x="4394200" y="650081"/>
                    <a:pt x="5295900" y="0"/>
                  </a:cubicBezTo>
                </a:path>
              </a:pathLst>
            </a:custGeom>
            <a:noFill/>
            <a:ln w="38100" cap="flat" cmpd="sng" algn="ctr">
              <a:solidFill>
                <a:schemeClr val="tx2">
                  <a:lumMod val="60000"/>
                  <a:lumOff val="40000"/>
                </a:schemeClr>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3" name="Freeform 22"/>
            <p:cNvSpPr/>
            <p:nvPr/>
          </p:nvSpPr>
          <p:spPr bwMode="auto">
            <a:xfrm flipH="1" flipV="1">
              <a:off x="2352675" y="2019300"/>
              <a:ext cx="5295900" cy="2943225"/>
            </a:xfrm>
            <a:custGeom>
              <a:avLst/>
              <a:gdLst>
                <a:gd name="connsiteX0" fmla="*/ 0 w 5295900"/>
                <a:gd name="connsiteY0" fmla="*/ 2943225 h 2943225"/>
                <a:gd name="connsiteX1" fmla="*/ 2609850 w 5295900"/>
                <a:gd name="connsiteY1" fmla="*/ 1790700 h 2943225"/>
                <a:gd name="connsiteX2" fmla="*/ 5295900 w 5295900"/>
                <a:gd name="connsiteY2" fmla="*/ 0 h 2943225"/>
              </a:gdLst>
              <a:ahLst/>
              <a:cxnLst>
                <a:cxn ang="0">
                  <a:pos x="connsiteX0" y="connsiteY0"/>
                </a:cxn>
                <a:cxn ang="0">
                  <a:pos x="connsiteX1" y="connsiteY1"/>
                </a:cxn>
                <a:cxn ang="0">
                  <a:pos x="connsiteX2" y="connsiteY2"/>
                </a:cxn>
              </a:cxnLst>
              <a:rect l="l" t="t" r="r" b="b"/>
              <a:pathLst>
                <a:path w="5295900" h="2943225">
                  <a:moveTo>
                    <a:pt x="0" y="2943225"/>
                  </a:moveTo>
                  <a:cubicBezTo>
                    <a:pt x="863600" y="2612231"/>
                    <a:pt x="1727200" y="2281238"/>
                    <a:pt x="2609850" y="1790700"/>
                  </a:cubicBezTo>
                  <a:cubicBezTo>
                    <a:pt x="3492500" y="1300163"/>
                    <a:pt x="4394200" y="650081"/>
                    <a:pt x="5295900" y="0"/>
                  </a:cubicBezTo>
                </a:path>
              </a:pathLst>
            </a:custGeom>
            <a:noFill/>
            <a:ln w="38100" cap="flat" cmpd="sng" algn="ctr">
              <a:solidFill>
                <a:srgbClr val="00FF99"/>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cxnSp>
          <p:nvCxnSpPr>
            <p:cNvPr id="24" name="Straight Connector 23"/>
            <p:cNvCxnSpPr/>
            <p:nvPr/>
          </p:nvCxnSpPr>
          <p:spPr bwMode="auto">
            <a:xfrm rot="5400000" flipH="1" flipV="1">
              <a:off x="4001294" y="4075906"/>
              <a:ext cx="2667000" cy="1588"/>
            </a:xfrm>
            <a:prstGeom prst="line">
              <a:avLst/>
            </a:prstGeom>
            <a:solidFill>
              <a:schemeClr val="accent2"/>
            </a:solidFill>
            <a:ln w="12700" cap="flat" cmpd="sng" algn="ctr">
              <a:solidFill>
                <a:srgbClr val="C00000"/>
              </a:solidFill>
              <a:prstDash val="solid"/>
              <a:round/>
              <a:headEnd type="none" w="sm" len="sm"/>
              <a:tailEnd type="none" w="sm" len="sm"/>
            </a:ln>
            <a:effectLst/>
          </p:spPr>
        </p:cxnSp>
        <p:cxnSp>
          <p:nvCxnSpPr>
            <p:cNvPr id="27" name="Straight Connector 26"/>
            <p:cNvCxnSpPr/>
            <p:nvPr/>
          </p:nvCxnSpPr>
          <p:spPr bwMode="auto">
            <a:xfrm rot="5400000" flipH="1" flipV="1">
              <a:off x="4229894" y="4075906"/>
              <a:ext cx="2667000" cy="1588"/>
            </a:xfrm>
            <a:prstGeom prst="line">
              <a:avLst/>
            </a:prstGeom>
            <a:solidFill>
              <a:schemeClr val="accent2"/>
            </a:solidFill>
            <a:ln w="127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rot="5400000" flipH="1" flipV="1">
              <a:off x="4458494" y="4075906"/>
              <a:ext cx="2667000" cy="1588"/>
            </a:xfrm>
            <a:prstGeom prst="line">
              <a:avLst/>
            </a:prstGeom>
            <a:solidFill>
              <a:schemeClr val="accent2"/>
            </a:solidFill>
            <a:ln w="12700" cap="flat" cmpd="sng" algn="ctr">
              <a:solidFill>
                <a:srgbClr val="00FF99"/>
              </a:solidFill>
              <a:prstDash val="solid"/>
              <a:round/>
              <a:headEnd type="none" w="sm" len="sm"/>
              <a:tailEnd type="none" w="sm" len="sm"/>
            </a:ln>
            <a:effectLst/>
          </p:spPr>
        </p:cxnSp>
        <p:sp>
          <p:nvSpPr>
            <p:cNvPr id="29" name="TextBox 28"/>
            <p:cNvSpPr txBox="1"/>
            <p:nvPr/>
          </p:nvSpPr>
          <p:spPr>
            <a:xfrm>
              <a:off x="1600200" y="4191000"/>
              <a:ext cx="762000" cy="1015663"/>
            </a:xfrm>
            <a:prstGeom prst="rect">
              <a:avLst/>
            </a:prstGeom>
            <a:noFill/>
          </p:spPr>
          <p:txBody>
            <a:bodyPr wrap="square" rtlCol="0">
              <a:spAutoFit/>
            </a:bodyPr>
            <a:lstStyle/>
            <a:p>
              <a:r>
                <a:rPr lang="en-US" dirty="0" smtClean="0">
                  <a:solidFill>
                    <a:srgbClr val="FF0000"/>
                  </a:solidFill>
                </a:rPr>
                <a:t>U</a:t>
              </a:r>
            </a:p>
            <a:p>
              <a:r>
                <a:rPr lang="en-US" dirty="0" smtClean="0"/>
                <a:t>   A</a:t>
              </a:r>
            </a:p>
            <a:p>
              <a:r>
                <a:rPr lang="en-US" dirty="0" smtClean="0"/>
                <a:t>     </a:t>
              </a:r>
              <a:r>
                <a:rPr lang="en-US" dirty="0" smtClean="0">
                  <a:solidFill>
                    <a:srgbClr val="00FF99"/>
                  </a:solidFill>
                </a:rPr>
                <a:t>L</a:t>
              </a:r>
              <a:endParaRPr lang="en-US" dirty="0">
                <a:solidFill>
                  <a:srgbClr val="00FF99"/>
                </a:solidFill>
              </a:endParaRPr>
            </a:p>
          </p:txBody>
        </p:sp>
        <p:sp>
          <p:nvSpPr>
            <p:cNvPr id="30" name="TextBox 29"/>
            <p:cNvSpPr txBox="1"/>
            <p:nvPr/>
          </p:nvSpPr>
          <p:spPr>
            <a:xfrm>
              <a:off x="7467600" y="1066800"/>
              <a:ext cx="762000" cy="1015663"/>
            </a:xfrm>
            <a:prstGeom prst="rect">
              <a:avLst/>
            </a:prstGeom>
            <a:noFill/>
          </p:spPr>
          <p:txBody>
            <a:bodyPr wrap="square" rtlCol="0">
              <a:spAutoFit/>
            </a:bodyPr>
            <a:lstStyle/>
            <a:p>
              <a:r>
                <a:rPr lang="en-US" dirty="0" smtClean="0">
                  <a:solidFill>
                    <a:srgbClr val="FF0000"/>
                  </a:solidFill>
                </a:rPr>
                <a:t>U’</a:t>
              </a:r>
            </a:p>
            <a:p>
              <a:r>
                <a:rPr lang="en-US" dirty="0" smtClean="0"/>
                <a:t>   A’</a:t>
              </a:r>
            </a:p>
            <a:p>
              <a:r>
                <a:rPr lang="en-US" dirty="0" smtClean="0"/>
                <a:t>     </a:t>
              </a:r>
              <a:r>
                <a:rPr lang="en-US" dirty="0" smtClean="0">
                  <a:solidFill>
                    <a:srgbClr val="00FF99"/>
                  </a:solidFill>
                </a:rPr>
                <a:t>L’</a:t>
              </a:r>
              <a:endParaRPr lang="en-US" dirty="0">
                <a:solidFill>
                  <a:srgbClr val="00FF99"/>
                </a:solidFill>
              </a:endParaRPr>
            </a:p>
          </p:txBody>
        </p:sp>
        <p:sp>
          <p:nvSpPr>
            <p:cNvPr id="31" name="TextBox 30"/>
            <p:cNvSpPr txBox="1"/>
            <p:nvPr/>
          </p:nvSpPr>
          <p:spPr>
            <a:xfrm>
              <a:off x="5105400" y="5486400"/>
              <a:ext cx="1295400" cy="400110"/>
            </a:xfrm>
            <a:prstGeom prst="rect">
              <a:avLst/>
            </a:prstGeom>
            <a:noFill/>
          </p:spPr>
          <p:txBody>
            <a:bodyPr wrap="square" rtlCol="0">
              <a:spAutoFit/>
            </a:bodyPr>
            <a:lstStyle/>
            <a:p>
              <a:r>
                <a:rPr lang="en-US" dirty="0" smtClean="0">
                  <a:solidFill>
                    <a:srgbClr val="C00000"/>
                  </a:solidFill>
                </a:rPr>
                <a:t>T</a:t>
              </a:r>
              <a:r>
                <a:rPr lang="en-US" baseline="-25000" dirty="0" smtClean="0">
                  <a:solidFill>
                    <a:srgbClr val="C00000"/>
                  </a:solidFill>
                </a:rPr>
                <a:t>U</a:t>
              </a:r>
              <a:r>
                <a:rPr lang="en-US" dirty="0" smtClean="0"/>
                <a:t> T  </a:t>
              </a:r>
              <a:r>
                <a:rPr lang="en-US" dirty="0" smtClean="0">
                  <a:solidFill>
                    <a:srgbClr val="00FF99"/>
                  </a:solidFill>
                </a:rPr>
                <a:t>T</a:t>
              </a:r>
              <a:r>
                <a:rPr lang="en-US" baseline="-25000" dirty="0" smtClean="0">
                  <a:solidFill>
                    <a:srgbClr val="00FF99"/>
                  </a:solidFill>
                </a:rPr>
                <a:t>L</a:t>
              </a:r>
              <a:r>
                <a:rPr lang="en-US" dirty="0" smtClean="0"/>
                <a:t> </a:t>
              </a:r>
              <a:endParaRPr lang="en-US" dirty="0"/>
            </a:p>
          </p:txBody>
        </p:sp>
        <p:sp>
          <p:nvSpPr>
            <p:cNvPr id="34" name="TextBox 33"/>
            <p:cNvSpPr txBox="1"/>
            <p:nvPr/>
          </p:nvSpPr>
          <p:spPr>
            <a:xfrm>
              <a:off x="400050" y="2619375"/>
              <a:ext cx="356188" cy="400110"/>
            </a:xfrm>
            <a:prstGeom prst="rect">
              <a:avLst/>
            </a:prstGeom>
            <a:noFill/>
          </p:spPr>
          <p:txBody>
            <a:bodyPr wrap="square" rtlCol="0">
              <a:spAutoFit/>
            </a:bodyPr>
            <a:lstStyle/>
            <a:p>
              <a:r>
                <a:rPr lang="en-US" dirty="0" smtClean="0">
                  <a:solidFill>
                    <a:schemeClr val="bg1"/>
                  </a:solidFill>
                </a:rPr>
                <a:t>S</a:t>
              </a:r>
              <a:endParaRPr lang="en-US" dirty="0">
                <a:solidFill>
                  <a:schemeClr val="bg1"/>
                </a:solidFill>
              </a:endParaRPr>
            </a:p>
          </p:txBody>
        </p:sp>
      </p:grpSp>
    </p:spTree>
  </p:cSld>
  <p:clrMapOvr>
    <a:masterClrMapping/>
  </p:clrMapOvr>
  <p:transition advTm="7564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Records by Key</a:t>
            </a:r>
            <a:endParaRPr lang="en-US" dirty="0"/>
          </a:p>
        </p:txBody>
      </p:sp>
      <p:sp>
        <p:nvSpPr>
          <p:cNvPr id="3" name="Content Placeholder 2"/>
          <p:cNvSpPr>
            <a:spLocks noGrp="1"/>
          </p:cNvSpPr>
          <p:nvPr>
            <p:ph idx="1"/>
          </p:nvPr>
        </p:nvSpPr>
        <p:spPr>
          <a:xfrm>
            <a:off x="990600" y="1066800"/>
            <a:ext cx="7162800" cy="5105400"/>
          </a:xfrm>
        </p:spPr>
        <p:txBody>
          <a:bodyPr/>
          <a:lstStyle/>
          <a:p>
            <a:r>
              <a:rPr lang="en-US" dirty="0" smtClean="0"/>
              <a:t>Slowing response often attributed to malware because of PC-orientation &amp; experience</a:t>
            </a:r>
          </a:p>
          <a:p>
            <a:r>
              <a:rPr lang="en-US" dirty="0" smtClean="0"/>
              <a:t>But in databases, fragmentation of data contributes to increased I/O</a:t>
            </a:r>
          </a:p>
          <a:p>
            <a:r>
              <a:rPr lang="en-US" dirty="0" smtClean="0"/>
              <a:t>Primary key </a:t>
            </a:r>
          </a:p>
          <a:p>
            <a:pPr lvl="1"/>
            <a:r>
              <a:rPr lang="en-US" dirty="0" smtClean="0"/>
              <a:t>Determines how data can be packed into blocks within dataset</a:t>
            </a:r>
          </a:p>
          <a:p>
            <a:pPr lvl="1"/>
            <a:r>
              <a:rPr lang="en-US" dirty="0" smtClean="0"/>
              <a:t>Assign most-often-used key as primary</a:t>
            </a:r>
          </a:p>
          <a:p>
            <a:pPr lvl="1"/>
            <a:r>
              <a:rPr lang="en-US" dirty="0" smtClean="0"/>
              <a:t>Rewrite dataset so all records sorted by order of primary key</a:t>
            </a:r>
          </a:p>
          <a:p>
            <a:r>
              <a:rPr lang="en-US" dirty="0" smtClean="0"/>
              <a:t>Set blocking factor of dataset to reflect average length of detail chain</a:t>
            </a:r>
          </a:p>
          <a:p>
            <a:r>
              <a:rPr lang="en-US" dirty="0" smtClean="0"/>
              <a:t>Optimization can decrease processing time significantly for I/O on primary key</a:t>
            </a:r>
            <a:endParaRPr lang="en-US" dirty="0"/>
          </a:p>
        </p:txBody>
      </p:sp>
      <p:grpSp>
        <p:nvGrpSpPr>
          <p:cNvPr id="50" name="Group 49"/>
          <p:cNvGrpSpPr/>
          <p:nvPr/>
        </p:nvGrpSpPr>
        <p:grpSpPr>
          <a:xfrm>
            <a:off x="152400" y="1266825"/>
            <a:ext cx="533400" cy="4619625"/>
            <a:chOff x="152400" y="1266825"/>
            <a:chExt cx="533400" cy="4619625"/>
          </a:xfrm>
        </p:grpSpPr>
        <p:sp>
          <p:nvSpPr>
            <p:cNvPr id="24" name="Rectangle 23"/>
            <p:cNvSpPr/>
            <p:nvPr/>
          </p:nvSpPr>
          <p:spPr bwMode="auto">
            <a:xfrm>
              <a:off x="152400" y="42672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152400" y="24384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152400" y="54102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52400" y="17526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52400" y="12954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152400" y="22098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152400" y="47244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52400" y="49530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52400" y="33528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152400" y="31242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152400" y="38100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152400" y="56388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152400" y="51816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52400" y="26670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152400" y="35814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52400" y="19812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52400" y="15240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152400" y="40386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152400" y="28956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52400" y="44958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152400" y="3581400"/>
              <a:ext cx="523875" cy="2305050"/>
            </a:xfrm>
            <a:prstGeom prst="rect">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52400" y="1266825"/>
              <a:ext cx="523875" cy="2305050"/>
            </a:xfrm>
            <a:prstGeom prst="rect">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nvGrpSpPr>
          <p:cNvPr id="51" name="Group 50"/>
          <p:cNvGrpSpPr/>
          <p:nvPr/>
        </p:nvGrpSpPr>
        <p:grpSpPr>
          <a:xfrm>
            <a:off x="8458200" y="1266825"/>
            <a:ext cx="533400" cy="4619625"/>
            <a:chOff x="8458200" y="1266825"/>
            <a:chExt cx="533400" cy="4619625"/>
          </a:xfrm>
        </p:grpSpPr>
        <p:sp>
          <p:nvSpPr>
            <p:cNvPr id="4" name="Rectangle 3"/>
            <p:cNvSpPr/>
            <p:nvPr/>
          </p:nvSpPr>
          <p:spPr bwMode="auto">
            <a:xfrm>
              <a:off x="8458200" y="15240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8458200" y="12954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458200" y="19812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8458200" y="1752600"/>
              <a:ext cx="53340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8458200" y="24384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8458200" y="22098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8458200" y="28956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8458200" y="2667000"/>
              <a:ext cx="533400" cy="2286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458200" y="33528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8458200" y="31242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8458200" y="38100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8458200" y="3581400"/>
              <a:ext cx="53340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8458200" y="51816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8458200" y="49530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8458200" y="56388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8458200" y="5410200"/>
              <a:ext cx="533400" cy="2286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8458200" y="42672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8458200" y="40386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8458200" y="47244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8458200" y="4495800"/>
              <a:ext cx="533400" cy="2286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8458200" y="3581400"/>
              <a:ext cx="523875" cy="2305050"/>
            </a:xfrm>
            <a:prstGeom prst="rect">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8458200" y="1266825"/>
              <a:ext cx="523875" cy="2305050"/>
            </a:xfrm>
            <a:prstGeom prst="rect">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pSp>
    </p:spTree>
  </p:cSld>
  <p:clrMapOvr>
    <a:masterClrMapping/>
  </p:clrMapOvr>
  <p:transition advTm="1685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4343400" y="1066800"/>
            <a:ext cx="4572000" cy="1746942"/>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
        <p:nvSpPr>
          <p:cNvPr id="1205250" name="Rectangle 2"/>
          <p:cNvSpPr>
            <a:spLocks noGrp="1" noChangeArrowheads="1"/>
          </p:cNvSpPr>
          <p:nvPr>
            <p:ph type="title"/>
          </p:nvPr>
        </p:nvSpPr>
        <p:spPr/>
        <p:txBody>
          <a:bodyPr/>
          <a:lstStyle/>
          <a:p>
            <a:r>
              <a:rPr lang="en-US" dirty="0"/>
              <a:t>Application Evolution</a:t>
            </a:r>
          </a:p>
        </p:txBody>
      </p:sp>
      <p:sp>
        <p:nvSpPr>
          <p:cNvPr id="1205251" name="Rectangle 3"/>
          <p:cNvSpPr>
            <a:spLocks noGrp="1" noChangeArrowheads="1"/>
          </p:cNvSpPr>
          <p:nvPr>
            <p:ph type="body" idx="1"/>
          </p:nvPr>
        </p:nvSpPr>
        <p:spPr>
          <a:xfrm>
            <a:off x="685800" y="1143000"/>
            <a:ext cx="8077200" cy="5410200"/>
          </a:xfrm>
        </p:spPr>
        <p:txBody>
          <a:bodyPr/>
          <a:lstStyle/>
          <a:p>
            <a:pPr>
              <a:lnSpc>
                <a:spcPct val="80000"/>
              </a:lnSpc>
            </a:pPr>
            <a:r>
              <a:rPr lang="en-US" dirty="0"/>
              <a:t>All applications must </a:t>
            </a:r>
            <a:r>
              <a:rPr lang="en-US" dirty="0" smtClean="0"/>
              <a:t/>
            </a:r>
            <a:br>
              <a:rPr lang="en-US" dirty="0" smtClean="0"/>
            </a:br>
            <a:r>
              <a:rPr lang="en-US" dirty="0" smtClean="0"/>
              <a:t>change</a:t>
            </a:r>
            <a:endParaRPr lang="en-US" dirty="0"/>
          </a:p>
          <a:p>
            <a:pPr lvl="1">
              <a:lnSpc>
                <a:spcPct val="80000"/>
              </a:lnSpc>
            </a:pPr>
            <a:r>
              <a:rPr lang="en-US" dirty="0"/>
              <a:t>Environment </a:t>
            </a:r>
            <a:r>
              <a:rPr lang="en-US" dirty="0" smtClean="0"/>
              <a:t/>
            </a:r>
            <a:br>
              <a:rPr lang="en-US" dirty="0" smtClean="0"/>
            </a:br>
            <a:r>
              <a:rPr lang="en-US" dirty="0" smtClean="0"/>
              <a:t>changes</a:t>
            </a:r>
            <a:endParaRPr lang="en-US" dirty="0"/>
          </a:p>
          <a:p>
            <a:pPr lvl="2">
              <a:lnSpc>
                <a:spcPct val="80000"/>
              </a:lnSpc>
            </a:pPr>
            <a:r>
              <a:rPr lang="en-US" dirty="0"/>
              <a:t>Operating </a:t>
            </a:r>
            <a:r>
              <a:rPr lang="en-US" dirty="0" smtClean="0"/>
              <a:t/>
            </a:r>
            <a:br>
              <a:rPr lang="en-US" dirty="0" smtClean="0"/>
            </a:br>
            <a:r>
              <a:rPr lang="en-US" dirty="0" smtClean="0"/>
              <a:t>systems </a:t>
            </a:r>
            <a:r>
              <a:rPr lang="en-US" dirty="0"/>
              <a:t>/ DBMS versions</a:t>
            </a:r>
          </a:p>
          <a:p>
            <a:pPr lvl="2">
              <a:lnSpc>
                <a:spcPct val="80000"/>
              </a:lnSpc>
            </a:pPr>
            <a:r>
              <a:rPr lang="en-US" dirty="0"/>
              <a:t>Regulations &amp; laws</a:t>
            </a:r>
          </a:p>
          <a:p>
            <a:pPr lvl="2">
              <a:lnSpc>
                <a:spcPct val="80000"/>
              </a:lnSpc>
            </a:pPr>
            <a:r>
              <a:rPr lang="en-US" dirty="0"/>
              <a:t>Business needs</a:t>
            </a:r>
          </a:p>
          <a:p>
            <a:pPr>
              <a:lnSpc>
                <a:spcPct val="80000"/>
              </a:lnSpc>
            </a:pPr>
            <a:r>
              <a:rPr lang="en-US" dirty="0"/>
              <a:t>Therefore databases change</a:t>
            </a:r>
          </a:p>
          <a:p>
            <a:pPr>
              <a:lnSpc>
                <a:spcPct val="80000"/>
              </a:lnSpc>
            </a:pPr>
            <a:r>
              <a:rPr lang="en-US" dirty="0"/>
              <a:t>DBAs must plan to meet demands for </a:t>
            </a:r>
            <a:r>
              <a:rPr lang="en-US" dirty="0" smtClean="0"/>
              <a:t/>
            </a:r>
            <a:br>
              <a:rPr lang="en-US" dirty="0" smtClean="0"/>
            </a:br>
            <a:r>
              <a:rPr lang="en-US" dirty="0" smtClean="0"/>
              <a:t>change</a:t>
            </a:r>
            <a:endParaRPr lang="en-US" dirty="0"/>
          </a:p>
          <a:p>
            <a:pPr lvl="1">
              <a:lnSpc>
                <a:spcPct val="80000"/>
              </a:lnSpc>
            </a:pPr>
            <a:r>
              <a:rPr lang="en-US" dirty="0"/>
              <a:t>Keep track of structure, usage</a:t>
            </a:r>
          </a:p>
          <a:p>
            <a:pPr lvl="1">
              <a:lnSpc>
                <a:spcPct val="80000"/>
              </a:lnSpc>
            </a:pPr>
            <a:r>
              <a:rPr lang="en-US" dirty="0"/>
              <a:t>Define data repository</a:t>
            </a:r>
          </a:p>
          <a:p>
            <a:pPr lvl="2">
              <a:lnSpc>
                <a:spcPct val="80000"/>
              </a:lnSpc>
            </a:pPr>
            <a:r>
              <a:rPr lang="en-US" dirty="0"/>
              <a:t>Full metadata about all organization data systems</a:t>
            </a:r>
          </a:p>
        </p:txBody>
      </p:sp>
      <p:sp>
        <p:nvSpPr>
          <p:cNvPr id="5" name="TextBox 4"/>
          <p:cNvSpPr txBox="1"/>
          <p:nvPr/>
        </p:nvSpPr>
        <p:spPr>
          <a:xfrm>
            <a:off x="6781800" y="4343400"/>
            <a:ext cx="2209800" cy="1384995"/>
          </a:xfrm>
          <a:prstGeom prst="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en-US" sz="1050" dirty="0" smtClean="0"/>
              <a:t>Origin of graphic is unknown. Found at </a:t>
            </a:r>
            <a:r>
              <a:rPr lang="en-US" sz="1050" dirty="0" smtClean="0">
                <a:hlinkClick r:id="rId4"/>
              </a:rPr>
              <a:t>http://hydrodictyon.eeb.uconn.edu/courses/EEB210/</a:t>
            </a:r>
            <a:r>
              <a:rPr lang="en-US" sz="1050" dirty="0" smtClean="0"/>
              <a:t>  MK asked Dr Bruce Goldman for permission to use it but he doesn’t know who owns the copyright.</a:t>
            </a:r>
            <a:endParaRPr lang="en-US" sz="1050" dirty="0"/>
          </a:p>
        </p:txBody>
      </p:sp>
    </p:spTree>
  </p:cSld>
  <p:clrMapOvr>
    <a:masterClrMapping/>
  </p:clrMapOvr>
  <p:transition advTm="517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r>
              <a:rPr lang="en-US" dirty="0"/>
              <a:t>Problems:  File-format Dependency</a:t>
            </a:r>
          </a:p>
        </p:txBody>
      </p:sp>
      <p:sp>
        <p:nvSpPr>
          <p:cNvPr id="984067" name="Rectangle 3"/>
          <p:cNvSpPr>
            <a:spLocks noGrp="1" noChangeArrowheads="1"/>
          </p:cNvSpPr>
          <p:nvPr>
            <p:ph type="body" idx="1"/>
          </p:nvPr>
        </p:nvSpPr>
        <p:spPr>
          <a:xfrm>
            <a:off x="990600" y="1676400"/>
            <a:ext cx="5105400" cy="4648200"/>
          </a:xfrm>
        </p:spPr>
        <p:txBody>
          <a:bodyPr/>
          <a:lstStyle/>
          <a:p>
            <a:r>
              <a:rPr lang="en-US" dirty="0"/>
              <a:t>Structure of data files </a:t>
            </a:r>
            <a:r>
              <a:rPr lang="en-US" i="1" dirty="0"/>
              <a:t>hard-coded </a:t>
            </a:r>
            <a:r>
              <a:rPr lang="en-US" dirty="0"/>
              <a:t>in application program</a:t>
            </a:r>
          </a:p>
          <a:p>
            <a:r>
              <a:rPr lang="en-US" dirty="0"/>
              <a:t>All changes to data files requires modification of programs</a:t>
            </a:r>
          </a:p>
          <a:p>
            <a:pPr lvl="1"/>
            <a:r>
              <a:rPr lang="en-US" dirty="0"/>
              <a:t>R</a:t>
            </a:r>
            <a:r>
              <a:rPr lang="en-US" dirty="0" smtClean="0"/>
              <a:t>ewrite </a:t>
            </a:r>
            <a:r>
              <a:rPr lang="en-US" dirty="0"/>
              <a:t>data description</a:t>
            </a:r>
          </a:p>
          <a:p>
            <a:pPr lvl="1"/>
            <a:r>
              <a:rPr lang="en-US" dirty="0" smtClean="0"/>
              <a:t>Rewrite special code for linking or searching</a:t>
            </a:r>
          </a:p>
          <a:p>
            <a:pPr lvl="1"/>
            <a:r>
              <a:rPr lang="en-US" dirty="0" smtClean="0"/>
              <a:t>Recompile source code to generate object</a:t>
            </a:r>
          </a:p>
          <a:p>
            <a:pPr lvl="1"/>
            <a:r>
              <a:rPr lang="en-US" dirty="0" smtClean="0"/>
              <a:t>Update documentation</a:t>
            </a:r>
            <a:endParaRPr lang="en-US" dirty="0"/>
          </a:p>
        </p:txBody>
      </p:sp>
      <p:pic>
        <p:nvPicPr>
          <p:cNvPr id="8194" name="Picture 2" descr="C:\Documents and Settings\HP_Administrator\Local Settings\Temporary Internet Files\Content.IE5\B95ZA1CO\MCj01298860000[1].wmf"/>
          <p:cNvPicPr>
            <a:picLocks noChangeAspect="1" noChangeArrowheads="1"/>
          </p:cNvPicPr>
          <p:nvPr/>
        </p:nvPicPr>
        <p:blipFill>
          <a:blip r:embed="rId3"/>
          <a:srcRect/>
          <a:stretch>
            <a:fillRect/>
          </a:stretch>
        </p:blipFill>
        <p:spPr bwMode="auto">
          <a:xfrm>
            <a:off x="5638800" y="1752600"/>
            <a:ext cx="3352800" cy="3352800"/>
          </a:xfrm>
          <a:prstGeom prst="rect">
            <a:avLst/>
          </a:prstGeom>
          <a:noFill/>
          <a:effectLst>
            <a:glow rad="228600">
              <a:schemeClr val="accent5">
                <a:satMod val="175000"/>
                <a:alpha val="40000"/>
              </a:schemeClr>
            </a:glow>
          </a:effectLst>
        </p:spPr>
      </p:pic>
    </p:spTree>
  </p:cSld>
  <p:clrMapOvr>
    <a:masterClrMapping/>
  </p:clrMapOvr>
  <p:transition advTm="6028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105400"/>
          </a:xfrm>
        </p:spPr>
        <p:txBody>
          <a:bodyPr/>
          <a:lstStyle/>
          <a:p>
            <a:pPr algn="ctr"/>
            <a:r>
              <a:rPr lang="en-US" sz="5400" dirty="0" smtClean="0"/>
              <a:t>Now go and study.</a:t>
            </a:r>
            <a:endParaRPr lang="en-US" sz="5400" dirty="0"/>
          </a:p>
        </p:txBody>
      </p:sp>
    </p:spTree>
  </p:cSld>
  <p:clrMapOvr>
    <a:masterClrMapping/>
  </p:clrMapOvr>
  <p:transition advTm="30740"/>
  <p:timing>
    <p:tnLst>
      <p:par>
        <p:cTn id="1" dur="indefinite" restart="never" nodeType="tmRoot"/>
      </p:par>
    </p:tnLst>
  </p:timing>
</p:sld>
</file>

<file path=ppt/theme/theme1.xml><?xml version="1.0" encoding="utf-8"?>
<a:theme xmlns:a="http://schemas.openxmlformats.org/drawingml/2006/main" name="IS 240 Class Notes">
  <a:themeElements>
    <a:clrScheme name="IS 240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240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IS 240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240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240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240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240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240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240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240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240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2971</TotalTime>
  <Words>18698</Words>
  <Application>Microsoft Office PowerPoint</Application>
  <PresentationFormat>On-screen Show (4:3)</PresentationFormat>
  <Paragraphs>1119</Paragraphs>
  <Slides>90</Slides>
  <Notes>90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90</vt:i4>
      </vt:variant>
    </vt:vector>
  </HeadingPairs>
  <TitlesOfParts>
    <vt:vector size="102" baseType="lpstr">
      <vt:lpstr>Arial</vt:lpstr>
      <vt:lpstr>Arial Black</vt:lpstr>
      <vt:lpstr>Arial Narrow</vt:lpstr>
      <vt:lpstr>Bookman Old Style</vt:lpstr>
      <vt:lpstr>Calibri</vt:lpstr>
      <vt:lpstr>Courier New</vt:lpstr>
      <vt:lpstr>Franklin Gothic Heavy</vt:lpstr>
      <vt:lpstr>Garamond</vt:lpstr>
      <vt:lpstr>Symbol</vt:lpstr>
      <vt:lpstr>Times New Roman</vt:lpstr>
      <vt:lpstr>Wingdings</vt:lpstr>
      <vt:lpstr>IS 240 Class Notes</vt:lpstr>
      <vt:lpstr>Introduction to DBMS Administration &amp; Security</vt:lpstr>
      <vt:lpstr>Overview</vt:lpstr>
      <vt:lpstr>Topics: Part 1</vt:lpstr>
      <vt:lpstr>Why study DBMS?</vt:lpstr>
      <vt:lpstr>Historical Overview</vt:lpstr>
      <vt:lpstr>Problems with File Systems</vt:lpstr>
      <vt:lpstr>Problems:  Separated, Isolated Data</vt:lpstr>
      <vt:lpstr>Problems:  Duplication Of Data</vt:lpstr>
      <vt:lpstr>Problems:  File-format Dependency</vt:lpstr>
      <vt:lpstr>Problems:  File Incompatibilities</vt:lpstr>
      <vt:lpstr>Problems:  Hard To Show Useful Views Of Data</vt:lpstr>
      <vt:lpstr>Problems: Concurrency</vt:lpstr>
      <vt:lpstr>Problems: Concurrency (2)</vt:lpstr>
      <vt:lpstr>Historical Overview (2)</vt:lpstr>
      <vt:lpstr>Basics: Defining “Database”</vt:lpstr>
      <vt:lpstr>Basics: Self-description</vt:lpstr>
      <vt:lpstr>Basics: Integration</vt:lpstr>
      <vt:lpstr>Basics: Conceptual Design</vt:lpstr>
      <vt:lpstr>Basics: DBMS Applications</vt:lpstr>
      <vt:lpstr>Basics: Internals &amp; Interfaces</vt:lpstr>
      <vt:lpstr>Relational Database Theory</vt:lpstr>
      <vt:lpstr>Terminology</vt:lpstr>
      <vt:lpstr>Constraints of the Relational Model</vt:lpstr>
      <vt:lpstr>Keys (1)</vt:lpstr>
      <vt:lpstr>Keys (2)</vt:lpstr>
      <vt:lpstr>Problems Caused by Bad Relations</vt:lpstr>
      <vt:lpstr>Modification Anomalies</vt:lpstr>
      <vt:lpstr>Deletion Anomaly</vt:lpstr>
      <vt:lpstr>Insertion Anomaly</vt:lpstr>
      <vt:lpstr>Referential Integrity</vt:lpstr>
      <vt:lpstr>Normalization Theory (1)</vt:lpstr>
      <vt:lpstr>Normalization Theory (2)</vt:lpstr>
      <vt:lpstr>Historical Overview (3)</vt:lpstr>
      <vt:lpstr>Historical Overview (4)</vt:lpstr>
      <vt:lpstr>Fundamental Issues in  DB Applications</vt:lpstr>
      <vt:lpstr>Topics: Part 2</vt:lpstr>
      <vt:lpstr>Database Administration</vt:lpstr>
      <vt:lpstr>Functions of the DBA</vt:lpstr>
      <vt:lpstr>Managing DB Structure</vt:lpstr>
      <vt:lpstr>Documentation</vt:lpstr>
      <vt:lpstr>Concurrency Control</vt:lpstr>
      <vt:lpstr>Multi-Step Transactions Are Fragile</vt:lpstr>
      <vt:lpstr>Atomic Transactions</vt:lpstr>
      <vt:lpstr>Resource Locking</vt:lpstr>
      <vt:lpstr>Basic Concepts of Locking</vt:lpstr>
      <vt:lpstr>Lock Terminology</vt:lpstr>
      <vt:lpstr>Conditional vs Unconditional Locking</vt:lpstr>
      <vt:lpstr>Deadlock (Deadly Embrace)</vt:lpstr>
      <vt:lpstr>Preventing Deadlocks</vt:lpstr>
      <vt:lpstr>Serializing Transactions</vt:lpstr>
      <vt:lpstr>Pessimistic Locking Strategy</vt:lpstr>
      <vt:lpstr>Optimistic Locking Strategy</vt:lpstr>
      <vt:lpstr>Optimistic vs Pessimistic Strategies</vt:lpstr>
      <vt:lpstr>Declaring Lock Characteristics</vt:lpstr>
      <vt:lpstr>Part 3: ACID Transactions</vt:lpstr>
      <vt:lpstr>Atomicity (again)</vt:lpstr>
      <vt:lpstr>Consistency</vt:lpstr>
      <vt:lpstr>Transaction Isolation Level</vt:lpstr>
      <vt:lpstr>ANSI SQL Isolation  Levels</vt:lpstr>
      <vt:lpstr>Cursors and Isolation Levels</vt:lpstr>
      <vt:lpstr>Cursors (1)</vt:lpstr>
      <vt:lpstr>Cursors (2)</vt:lpstr>
      <vt:lpstr>Forward-Only Cursor</vt:lpstr>
      <vt:lpstr>Static Cursor</vt:lpstr>
      <vt:lpstr>Keyset Cursor</vt:lpstr>
      <vt:lpstr>Dynamic Cursor</vt:lpstr>
      <vt:lpstr>Choosing Cursors</vt:lpstr>
      <vt:lpstr>Durability</vt:lpstr>
      <vt:lpstr>Part 4: DB Security &amp; Resource Management</vt:lpstr>
      <vt:lpstr>Database Security</vt:lpstr>
      <vt:lpstr>Processing Rights</vt:lpstr>
      <vt:lpstr>I&amp;A:  Identification &amp; Authentication</vt:lpstr>
      <vt:lpstr>Individuals &amp; User Groups</vt:lpstr>
      <vt:lpstr>Application Security</vt:lpstr>
      <vt:lpstr>Database Recovery</vt:lpstr>
      <vt:lpstr>Transactions May Be Critical</vt:lpstr>
      <vt:lpstr>Application Logging</vt:lpstr>
      <vt:lpstr>Transactions and Log Files</vt:lpstr>
      <vt:lpstr>Backups &amp; Log Files</vt:lpstr>
      <vt:lpstr>Backup Types</vt:lpstr>
      <vt:lpstr>Recovery from Backups</vt:lpstr>
      <vt:lpstr>Recovery from Log Files</vt:lpstr>
      <vt:lpstr>Management Issues</vt:lpstr>
      <vt:lpstr>Performance Management</vt:lpstr>
      <vt:lpstr>Inflection Points</vt:lpstr>
      <vt:lpstr>Capacity Planning</vt:lpstr>
      <vt:lpstr>Statistical Projections</vt:lpstr>
      <vt:lpstr>Packing Records by Key</vt:lpstr>
      <vt:lpstr>Application Evolution</vt:lpstr>
      <vt:lpstr>Now go and study.</vt:lpstr>
    </vt:vector>
  </TitlesOfParts>
  <Manager>P. R. Stephenson</Manager>
  <Company>Norwich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DBMS Admin &amp; Security</dc:title>
  <dc:subject>MSIA GI512 Seminar 1 Week 4 LECTURE #2</dc:subject>
  <dc:creator>M. E. Kabay</dc:creator>
  <dc:description>2008-03-15 narrated_x000d_
2008-03-06-14 extensive edits &amp; new graphics_x000d_
2008-03-05 changed background to blue wave_x000d_
2008-03-03 v1 created by MK from IS240 materials_x000d_
</dc:description>
  <cp:lastModifiedBy>Mich Kabay</cp:lastModifiedBy>
  <cp:revision>707</cp:revision>
  <cp:lastPrinted>2000-03-28T00:08:39Z</cp:lastPrinted>
  <dcterms:created xsi:type="dcterms:W3CDTF">2002-01-10T02:15:39Z</dcterms:created>
  <dcterms:modified xsi:type="dcterms:W3CDTF">2015-07-10T17:24:35Z</dcterms:modified>
  <cp:category>NARRATED LECTURE</cp:category>
</cp:coreProperties>
</file>