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5"/>
  </p:notesMasterIdLst>
  <p:handoutMasterIdLst>
    <p:handoutMasterId r:id="rId86"/>
  </p:handoutMasterIdLst>
  <p:sldIdLst>
    <p:sldId id="285" r:id="rId2"/>
    <p:sldId id="257" r:id="rId3"/>
    <p:sldId id="310" r:id="rId4"/>
    <p:sldId id="289" r:id="rId5"/>
    <p:sldId id="312" r:id="rId6"/>
    <p:sldId id="313" r:id="rId7"/>
    <p:sldId id="315" r:id="rId8"/>
    <p:sldId id="316" r:id="rId9"/>
    <p:sldId id="317" r:id="rId10"/>
    <p:sldId id="318" r:id="rId11"/>
    <p:sldId id="319" r:id="rId12"/>
    <p:sldId id="322" r:id="rId13"/>
    <p:sldId id="323" r:id="rId14"/>
    <p:sldId id="324" r:id="rId15"/>
    <p:sldId id="325" r:id="rId16"/>
    <p:sldId id="326" r:id="rId17"/>
    <p:sldId id="327" r:id="rId18"/>
    <p:sldId id="328" r:id="rId19"/>
    <p:sldId id="329" r:id="rId20"/>
    <p:sldId id="330" r:id="rId21"/>
    <p:sldId id="331" r:id="rId22"/>
    <p:sldId id="332" r:id="rId23"/>
    <p:sldId id="343" r:id="rId24"/>
    <p:sldId id="334" r:id="rId25"/>
    <p:sldId id="335" r:id="rId26"/>
    <p:sldId id="338" r:id="rId27"/>
    <p:sldId id="341" r:id="rId28"/>
    <p:sldId id="336" r:id="rId29"/>
    <p:sldId id="337" r:id="rId30"/>
    <p:sldId id="344" r:id="rId31"/>
    <p:sldId id="333" r:id="rId32"/>
    <p:sldId id="340" r:id="rId33"/>
    <p:sldId id="339" r:id="rId34"/>
    <p:sldId id="342"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1" r:id="rId52"/>
    <p:sldId id="362" r:id="rId53"/>
    <p:sldId id="363" r:id="rId54"/>
    <p:sldId id="364" r:id="rId55"/>
    <p:sldId id="365" r:id="rId56"/>
    <p:sldId id="366" r:id="rId57"/>
    <p:sldId id="367" r:id="rId58"/>
    <p:sldId id="368" r:id="rId59"/>
    <p:sldId id="369" r:id="rId60"/>
    <p:sldId id="370" r:id="rId61"/>
    <p:sldId id="371" r:id="rId62"/>
    <p:sldId id="372" r:id="rId63"/>
    <p:sldId id="373" r:id="rId64"/>
    <p:sldId id="374" r:id="rId65"/>
    <p:sldId id="375" r:id="rId66"/>
    <p:sldId id="376" r:id="rId67"/>
    <p:sldId id="377" r:id="rId68"/>
    <p:sldId id="378" r:id="rId69"/>
    <p:sldId id="379" r:id="rId70"/>
    <p:sldId id="380" r:id="rId71"/>
    <p:sldId id="381" r:id="rId72"/>
    <p:sldId id="382" r:id="rId73"/>
    <p:sldId id="383" r:id="rId74"/>
    <p:sldId id="387" r:id="rId75"/>
    <p:sldId id="388" r:id="rId76"/>
    <p:sldId id="386" r:id="rId77"/>
    <p:sldId id="385" r:id="rId78"/>
    <p:sldId id="389" r:id="rId79"/>
    <p:sldId id="392" r:id="rId80"/>
    <p:sldId id="391" r:id="rId81"/>
    <p:sldId id="390" r:id="rId82"/>
    <p:sldId id="384" r:id="rId83"/>
    <p:sldId id="393" r:id="rId84"/>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49" autoAdjust="0"/>
  </p:normalViewPr>
  <p:slideViewPr>
    <p:cSldViewPr>
      <p:cViewPr varScale="1">
        <p:scale>
          <a:sx n="95" d="100"/>
          <a:sy n="95" d="100"/>
        </p:scale>
        <p:origin x="1662" y="90"/>
      </p:cViewPr>
      <p:guideLst>
        <p:guide orient="horz" pos="2160"/>
        <p:guide pos="2832"/>
      </p:guideLst>
    </p:cSldViewPr>
  </p:slideViewPr>
  <p:outlineViewPr>
    <p:cViewPr>
      <p:scale>
        <a:sx n="33" d="100"/>
        <a:sy n="33" d="100"/>
      </p:scale>
      <p:origin x="0" y="306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Lst>
  </p:outlineViewPr>
  <p:notesTextViewPr>
    <p:cViewPr>
      <p:scale>
        <a:sx n="100" d="100"/>
        <a:sy n="100" d="100"/>
      </p:scale>
      <p:origin x="0" y="0"/>
    </p:cViewPr>
  </p:notesTextViewPr>
  <p:sorterViewPr>
    <p:cViewPr>
      <p:scale>
        <a:sx n="100" d="100"/>
        <a:sy n="100" d="100"/>
      </p:scale>
      <p:origin x="0" y="5208"/>
    </p:cViewPr>
  </p:sorterViewPr>
  <p:notesViewPr>
    <p:cSldViewPr>
      <p:cViewPr varScale="1">
        <p:scale>
          <a:sx n="55" d="100"/>
          <a:sy n="55" d="100"/>
        </p:scale>
        <p:origin x="-256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55" Type="http://schemas.openxmlformats.org/officeDocument/2006/relationships/slide" Target="slides/slide55.xml"/><Relationship Id="rId63" Type="http://schemas.openxmlformats.org/officeDocument/2006/relationships/slide" Target="slides/slide63.xml"/><Relationship Id="rId68" Type="http://schemas.openxmlformats.org/officeDocument/2006/relationships/slide" Target="slides/slide68.xml"/><Relationship Id="rId76" Type="http://schemas.openxmlformats.org/officeDocument/2006/relationships/slide" Target="slides/slide76.xml"/><Relationship Id="rId7" Type="http://schemas.openxmlformats.org/officeDocument/2006/relationships/slide" Target="slides/slide7.xml"/><Relationship Id="rId71" Type="http://schemas.openxmlformats.org/officeDocument/2006/relationships/slide" Target="slides/slide71.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3" Type="http://schemas.openxmlformats.org/officeDocument/2006/relationships/slide" Target="slides/slide53.xml"/><Relationship Id="rId58" Type="http://schemas.openxmlformats.org/officeDocument/2006/relationships/slide" Target="slides/slide58.xml"/><Relationship Id="rId66" Type="http://schemas.openxmlformats.org/officeDocument/2006/relationships/slide" Target="slides/slide66.xml"/><Relationship Id="rId74" Type="http://schemas.openxmlformats.org/officeDocument/2006/relationships/slide" Target="slides/slide74.xml"/><Relationship Id="rId79" Type="http://schemas.openxmlformats.org/officeDocument/2006/relationships/slide" Target="slides/slide79.xml"/><Relationship Id="rId5" Type="http://schemas.openxmlformats.org/officeDocument/2006/relationships/slide" Target="slides/slide5.xml"/><Relationship Id="rId61" Type="http://schemas.openxmlformats.org/officeDocument/2006/relationships/slide" Target="slides/slide61.xml"/><Relationship Id="rId82" Type="http://schemas.openxmlformats.org/officeDocument/2006/relationships/slide" Target="slides/slide82.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60" Type="http://schemas.openxmlformats.org/officeDocument/2006/relationships/slide" Target="slides/slide60.xml"/><Relationship Id="rId65" Type="http://schemas.openxmlformats.org/officeDocument/2006/relationships/slide" Target="slides/slide65.xml"/><Relationship Id="rId73" Type="http://schemas.openxmlformats.org/officeDocument/2006/relationships/slide" Target="slides/slide73.xml"/><Relationship Id="rId78" Type="http://schemas.openxmlformats.org/officeDocument/2006/relationships/slide" Target="slides/slide78.xml"/><Relationship Id="rId81" Type="http://schemas.openxmlformats.org/officeDocument/2006/relationships/slide" Target="slides/slide8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56" Type="http://schemas.openxmlformats.org/officeDocument/2006/relationships/slide" Target="slides/slide56.xml"/><Relationship Id="rId64" Type="http://schemas.openxmlformats.org/officeDocument/2006/relationships/slide" Target="slides/slide64.xml"/><Relationship Id="rId69" Type="http://schemas.openxmlformats.org/officeDocument/2006/relationships/slide" Target="slides/slide69.xml"/><Relationship Id="rId77" Type="http://schemas.openxmlformats.org/officeDocument/2006/relationships/slide" Target="slides/slide77.xml"/><Relationship Id="rId8" Type="http://schemas.openxmlformats.org/officeDocument/2006/relationships/slide" Target="slides/slide8.xml"/><Relationship Id="rId51" Type="http://schemas.openxmlformats.org/officeDocument/2006/relationships/slide" Target="slides/slide51.xml"/><Relationship Id="rId72" Type="http://schemas.openxmlformats.org/officeDocument/2006/relationships/slide" Target="slides/slide72.xml"/><Relationship Id="rId80" Type="http://schemas.openxmlformats.org/officeDocument/2006/relationships/slide" Target="slides/slide80.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59" Type="http://schemas.openxmlformats.org/officeDocument/2006/relationships/slide" Target="slides/slide59.xml"/><Relationship Id="rId67" Type="http://schemas.openxmlformats.org/officeDocument/2006/relationships/slide" Target="slides/slide67.xml"/><Relationship Id="rId20" Type="http://schemas.openxmlformats.org/officeDocument/2006/relationships/slide" Target="slides/slide20.xml"/><Relationship Id="rId41" Type="http://schemas.openxmlformats.org/officeDocument/2006/relationships/slide" Target="slides/slide41.xml"/><Relationship Id="rId54" Type="http://schemas.openxmlformats.org/officeDocument/2006/relationships/slide" Target="slides/slide54.xml"/><Relationship Id="rId62" Type="http://schemas.openxmlformats.org/officeDocument/2006/relationships/slide" Target="slides/slide62.xml"/><Relationship Id="rId70" Type="http://schemas.openxmlformats.org/officeDocument/2006/relationships/slide" Target="slides/slide70.xml"/><Relationship Id="rId75" Type="http://schemas.openxmlformats.org/officeDocument/2006/relationships/slide" Target="slides/slide75.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57"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04800"/>
            <a:ext cx="7315200" cy="479425"/>
          </a:xfrm>
          <a:prstGeom prst="rect">
            <a:avLst/>
          </a:prstGeom>
        </p:spPr>
        <p:txBody>
          <a:bodyPr vert="horz" lIns="91440" tIns="45720" rIns="91440" bIns="45720" rtlCol="0"/>
          <a:lstStyle>
            <a:lvl1pPr algn="ctr" eaLnBrk="0" hangingPunct="0">
              <a:defRPr sz="1200"/>
            </a:lvl1pPr>
          </a:lstStyle>
          <a:p>
            <a:pPr>
              <a:defRPr/>
            </a:pPr>
            <a:r>
              <a:rPr lang="en-US"/>
              <a:t>CJ341 Class Notes</a:t>
            </a:r>
          </a:p>
        </p:txBody>
      </p:sp>
      <p:sp>
        <p:nvSpPr>
          <p:cNvPr id="5" name="Slide Number Placeholder 4"/>
          <p:cNvSpPr>
            <a:spLocks noGrp="1"/>
          </p:cNvSpPr>
          <p:nvPr>
            <p:ph type="sldNum" sz="quarter" idx="3"/>
          </p:nvPr>
        </p:nvSpPr>
        <p:spPr>
          <a:xfrm>
            <a:off x="1588" y="8839200"/>
            <a:ext cx="7313612" cy="304800"/>
          </a:xfrm>
          <a:prstGeom prst="rect">
            <a:avLst/>
          </a:prstGeom>
        </p:spPr>
        <p:txBody>
          <a:bodyPr vert="horz" lIns="91440" tIns="45720" rIns="91440" bIns="45720" rtlCol="0" anchor="b"/>
          <a:lstStyle>
            <a:lvl1pPr algn="ctr" eaLnBrk="0" hangingPunct="0">
              <a:defRPr sz="1200"/>
            </a:lvl1pPr>
          </a:lstStyle>
          <a:p>
            <a:pPr>
              <a:defRPr/>
            </a:pPr>
            <a:fld id="{12BC5781-CEF6-4268-92EE-2992FE766870}" type="slidenum">
              <a:rPr lang="en-US"/>
              <a:pPr>
                <a:defRPr/>
              </a:pPr>
              <a:t>‹#›</a:t>
            </a:fld>
            <a:endParaRPr lang="en-US"/>
          </a:p>
        </p:txBody>
      </p:sp>
    </p:spTree>
    <p:extLst>
      <p:ext uri="{BB962C8B-B14F-4D97-AF65-F5344CB8AC3E}">
        <p14:creationId xmlns:p14="http://schemas.microsoft.com/office/powerpoint/2010/main" val="4181864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algn="r" defTabSz="966788" eaLnBrk="1" hangingPunct="1">
              <a:defRPr sz="1300" b="0">
                <a:latin typeface="Arial" pitchFamily="34"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algn="r" defTabSz="966788" eaLnBrk="1" hangingPunct="1">
              <a:defRPr sz="1300" b="0">
                <a:latin typeface="Arial" pitchFamily="34" charset="0"/>
              </a:defRPr>
            </a:lvl1pPr>
          </a:lstStyle>
          <a:p>
            <a:pPr>
              <a:defRPr/>
            </a:pPr>
            <a:fld id="{2DDD2F62-7AD4-471B-B3C3-6A3D40C62535}" type="slidenum">
              <a:rPr lang="en-US"/>
              <a:pPr>
                <a:defRPr/>
              </a:pPr>
              <a:t>‹#›</a:t>
            </a:fld>
            <a:endParaRPr lang="en-US"/>
          </a:p>
        </p:txBody>
      </p:sp>
    </p:spTree>
    <p:extLst>
      <p:ext uri="{BB962C8B-B14F-4D97-AF65-F5344CB8AC3E}">
        <p14:creationId xmlns:p14="http://schemas.microsoft.com/office/powerpoint/2010/main" val="1782782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1D7BB58-1408-4B2B-81B4-BD66D01AD9FF}" type="slidenum">
              <a:rPr lang="en-US" smtClean="0">
                <a:latin typeface="Arial" charset="0"/>
              </a:rPr>
              <a:pPr/>
              <a:t>1</a:t>
            </a:fld>
            <a:endParaRPr lang="en-U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98494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978DB3C-C273-4ACE-8903-00009F1DBBF7}" type="slidenum">
              <a:rPr lang="en-US" smtClean="0">
                <a:latin typeface="Arial" charset="0"/>
              </a:rPr>
              <a:pPr/>
              <a:t>10</a:t>
            </a:fld>
            <a:endParaRPr lang="en-US">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12471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4E22041-6C3F-4AB9-A783-5CDD2F8FD44B}" type="slidenum">
              <a:rPr lang="en-US" smtClean="0">
                <a:latin typeface="Arial" charset="0"/>
              </a:rPr>
              <a:pPr/>
              <a:t>11</a:t>
            </a:fld>
            <a:endParaRPr lang="en-US">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84585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ABC8E3C-4838-4DCB-92E5-2477E2F2A421}" type="slidenum">
              <a:rPr lang="en-US" smtClean="0">
                <a:latin typeface="Arial" charset="0"/>
              </a:rPr>
              <a:pPr/>
              <a:t>12</a:t>
            </a:fld>
            <a:endParaRPr 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52409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C066BB2-F478-4867-B55F-02CFA58630FE}" type="slidenum">
              <a:rPr lang="en-US" smtClean="0">
                <a:latin typeface="Arial" charset="0"/>
              </a:rPr>
              <a:pPr/>
              <a:t>13</a:t>
            </a:fld>
            <a:endParaRPr lang="en-US">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813918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E6666F9-3AAD-41E0-8B62-872C63EC2558}" type="slidenum">
              <a:rPr lang="en-US" smtClean="0">
                <a:latin typeface="Arial" charset="0"/>
              </a:rPr>
              <a:pPr/>
              <a:t>14</a:t>
            </a:fld>
            <a:endParaRPr lang="en-US">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500195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79EF58-63CF-45C4-9502-3CEE52AD1EC5}" type="slidenum">
              <a:rPr lang="en-US" smtClean="0">
                <a:latin typeface="Arial" charset="0"/>
              </a:rPr>
              <a:pPr/>
              <a:t>15</a:t>
            </a:fld>
            <a:endParaRPr lang="en-US">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517879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8DC2ECC-4F7D-4EF8-8223-91B5B082D700}" type="slidenum">
              <a:rPr lang="en-US" smtClean="0">
                <a:latin typeface="Arial" charset="0"/>
              </a:rPr>
              <a:pPr/>
              <a:t>16</a:t>
            </a:fld>
            <a:endParaRPr 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60778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3E984E1-1A55-48CF-A238-D0067388E106}" type="slidenum">
              <a:rPr lang="en-US" smtClean="0">
                <a:latin typeface="Arial" charset="0"/>
              </a:rPr>
              <a:pPr/>
              <a:t>17</a:t>
            </a:fld>
            <a:endParaRPr lang="en-US">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851279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78149A1-F8E0-46CD-85CE-FBA6B9B58355}" type="slidenum">
              <a:rPr lang="en-US" smtClean="0">
                <a:latin typeface="Arial" charset="0"/>
              </a:rPr>
              <a:pPr/>
              <a:t>18</a:t>
            </a:fld>
            <a:endParaRPr 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63212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63D4FD2-0E3C-4369-BAEE-7BF07682715B}" type="slidenum">
              <a:rPr lang="en-US" smtClean="0">
                <a:latin typeface="Arial" charset="0"/>
              </a:rPr>
              <a:pPr/>
              <a:t>19</a:t>
            </a:fld>
            <a:endParaRPr lang="en-US">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003339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AE76EB2-CF98-4AF0-B585-9FDC4263A315}" type="slidenum">
              <a:rPr lang="en-US" smtClean="0">
                <a:latin typeface="Arial" charset="0"/>
              </a:rPr>
              <a:pPr/>
              <a:t>2</a:t>
            </a:fld>
            <a:endParaRPr lang="en-US">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233856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20</a:t>
            </a:fld>
            <a:endParaRPr lang="en-US"/>
          </a:p>
        </p:txBody>
      </p:sp>
    </p:spTree>
    <p:extLst>
      <p:ext uri="{BB962C8B-B14F-4D97-AF65-F5344CB8AC3E}">
        <p14:creationId xmlns:p14="http://schemas.microsoft.com/office/powerpoint/2010/main" val="2833096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RE BILSKI: US COURT OF APPEALS DISAVOWS STATE STREET BANK RULING</a:t>
            </a:r>
          </a:p>
          <a:p>
            <a:endParaRPr lang="en-US" dirty="0"/>
          </a:p>
          <a:p>
            <a:r>
              <a:rPr lang="en-US" dirty="0"/>
              <a:t>Jennifer Forsyth of the Wall Street Journal wrote, "In a 9-3 decision, the court upheld a ruling made by the Board of Patent Appeals and Interferences that denied a patent for a method of hedging in commodities trading developed by Bernard </a:t>
            </a:r>
            <a:r>
              <a:rPr lang="en-US" dirty="0" err="1"/>
              <a:t>Bilski</a:t>
            </a:r>
            <a:r>
              <a:rPr lang="en-US" dirty="0"/>
              <a:t> and Rand Warsaw…. The ruling in the case, called In re </a:t>
            </a:r>
            <a:r>
              <a:rPr lang="en-US" dirty="0" err="1"/>
              <a:t>Bilski</a:t>
            </a:r>
            <a:r>
              <a:rPr lang="en-US" dirty="0"/>
              <a:t>, largely disavowed the controversial State Street Bank case of 1998. There, the Federal Circuit opened the door to business method patents, which had until then been excluded from patent protection, by granting protection to a system for managing mutual fund accounts. The decision, according to its detractors — which included several members of the Supreme Court — had led to the issuance of weak patents and exposed financial services companies to high-dollar litigation over business method patents."</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21</a:t>
            </a:fld>
            <a:endParaRPr lang="en-US"/>
          </a:p>
        </p:txBody>
      </p:sp>
    </p:spTree>
    <p:extLst>
      <p:ext uri="{BB962C8B-B14F-4D97-AF65-F5344CB8AC3E}">
        <p14:creationId xmlns:p14="http://schemas.microsoft.com/office/powerpoint/2010/main" val="961248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SCOTUS TO HEAR ARGUMENTS</a:t>
            </a:r>
          </a:p>
          <a:p>
            <a:endParaRPr lang="en-US" dirty="0"/>
          </a:p>
          <a:p>
            <a:r>
              <a:rPr lang="en-US" dirty="0"/>
              <a:t>In June 2009, the Supreme Court of the United States (SCOTUS) agreed to review the decision and heard the arguments in November 2009. Tony Mauro commented in the Blog of </a:t>
            </a:r>
            <a:r>
              <a:rPr lang="en-US" dirty="0" err="1"/>
              <a:t>LegalTimes</a:t>
            </a:r>
            <a:r>
              <a:rPr lang="en-US" dirty="0"/>
              <a:t> &lt; http://tinyurl.com/n7hmng &gt; that the case is setting the stage for a landmark showdown over whether so-called "business methods" -- processes and procedures, not widgets -- are patentable. The case is a challenge to an en banc ruling last October by the U.S. Court of Appeals for the Federal Circuit that a process for predicting and hedging risk in commodities markets did not deserve a patent, because it was not tied to a machine, and did not result in a physical transformation. The ruling sent ripples through the IP world, with critics saying the decision would slow innovation in the areas of information technology and financial services, where patents are sought -- and had been granted -- for new processes that are less tangible than a physical invention.  In an interview when the petition was filed in January, J. Michael Jakes, partner at Finnegan, Henderson, </a:t>
            </a:r>
            <a:r>
              <a:rPr lang="en-US" dirty="0" err="1"/>
              <a:t>Farabow</a:t>
            </a:r>
            <a:r>
              <a:rPr lang="en-US" dirty="0"/>
              <a:t>, Garrett &amp; </a:t>
            </a:r>
            <a:r>
              <a:rPr lang="en-US" dirty="0" err="1"/>
              <a:t>Dunner</a:t>
            </a:r>
            <a:r>
              <a:rPr lang="en-US" dirty="0"/>
              <a:t>, said, 'This is the fundamental question of patent law. It doesn't just affect business methods, but software and the biotech industry as well.' Jakes represents the plaintiff who sought the patent."</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22</a:t>
            </a:fld>
            <a:endParaRPr lang="en-US"/>
          </a:p>
        </p:txBody>
      </p:sp>
    </p:spTree>
    <p:extLst>
      <p:ext uri="{BB962C8B-B14F-4D97-AF65-F5344CB8AC3E}">
        <p14:creationId xmlns:p14="http://schemas.microsoft.com/office/powerpoint/2010/main" val="1159409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MICROSOFT SUES SALEFORCE.COM OVER 'CROWN JEWEL' PATENTS</a:t>
            </a:r>
          </a:p>
          <a:p>
            <a:endParaRPr lang="en-US" dirty="0"/>
          </a:p>
          <a:p>
            <a:r>
              <a:rPr lang="en-US" dirty="0"/>
              <a:t>Gregg Keizer, writing for Computerworld, reported that "Microsoft sued Salesforce.com in federal court on Tuesday, alleging that the customer-relationship management (CRM) vendor has violated nine of Microsoft's patents…. According to Microsoft's complaint, which was filed on Tuesday in a Seattle federal court, Salesforce.com is using Microsoft-patented technologies in its Web-based CRM software and service </a:t>
            </a:r>
            <a:r>
              <a:rPr lang="en-US" dirty="0" err="1"/>
              <a:t>service</a:t>
            </a:r>
            <a:r>
              <a:rPr lang="en-US" dirty="0"/>
              <a:t>, and in supporting hardware and software…. Among the patents are several that at a glance appear to be quite broad. One of the nine patents that Microsoft alleged Salesforce.com infringed is entitled 'System and method for providing and displaying a web page having an embedded menu,' while another is labeled 'Method and system for stacking toolbars in a computer display.'"</a:t>
            </a:r>
          </a:p>
          <a:p>
            <a:endParaRPr lang="en-US" dirty="0"/>
          </a:p>
          <a:p>
            <a:r>
              <a:rPr lang="en-US" dirty="0"/>
              <a:t>Although Microsoft has rarely sued anyone for patent infringement (only three times before this case), Microsoft's Deputy Counsel of Intellectual Property and Licensing stated that "Microsoft has been a leader and innovator in the software industry for decades and continues to invest billions of dollars each year in bringing great software products and services to market…. We have a responsibility to our customers, partners, and shareholders to safeguard that investment, and therefore cannot stand idly by when others infringe our IP rights."</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23</a:t>
            </a:fld>
            <a:endParaRPr lang="en-US"/>
          </a:p>
        </p:txBody>
      </p:sp>
    </p:spTree>
    <p:extLst>
      <p:ext uri="{BB962C8B-B14F-4D97-AF65-F5344CB8AC3E}">
        <p14:creationId xmlns:p14="http://schemas.microsoft.com/office/powerpoint/2010/main" val="713289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i4i WINS MICROSOFT APPEAL: COURT BANS OFFICE 2007 SALES PENDING REVISIONS</a:t>
            </a:r>
          </a:p>
          <a:p>
            <a:endParaRPr lang="en-US" dirty="0"/>
          </a:p>
          <a:p>
            <a:r>
              <a:rPr lang="en-US" dirty="0"/>
              <a:t>Gregg Keizer of Computerworld summarized an interesting case of patent infringement as follows (paraphrasing from his article):</a:t>
            </a:r>
          </a:p>
          <a:p>
            <a:endParaRPr lang="en-US" dirty="0"/>
          </a:p>
          <a:p>
            <a:r>
              <a:rPr lang="en-US" dirty="0"/>
              <a:t>* In 2007, the Canadian software company i4i sued Microsoft (MS) for patent infringement, alleging that  had used XML editing tools in its Office 2007 products. </a:t>
            </a:r>
          </a:p>
          <a:p>
            <a:endParaRPr lang="en-US" dirty="0"/>
          </a:p>
          <a:p>
            <a:r>
              <a:rPr lang="en-US" dirty="0"/>
              <a:t>* In May 2009, MS lost the case before a Texas court and was fined $300M in damages. </a:t>
            </a:r>
          </a:p>
          <a:p>
            <a:endParaRPr lang="en-US" dirty="0"/>
          </a:p>
          <a:p>
            <a:r>
              <a:rPr lang="en-US" dirty="0"/>
              <a:t>* The judge in the trial then issued an injunction in August ordering MS to revise within 60 days to comply with the ruling or stop selling Office 2007.</a:t>
            </a:r>
          </a:p>
          <a:p>
            <a:endParaRPr lang="en-US" dirty="0"/>
          </a:p>
          <a:p>
            <a:r>
              <a:rPr lang="en-US" dirty="0"/>
              <a:t>* In its appeal against the injunction in September 2009 before the Court of Appeals for the Federal Circuit, MS claimed that 60 days was an impossible deadline.</a:t>
            </a:r>
          </a:p>
          <a:p>
            <a:endParaRPr lang="en-US" dirty="0"/>
          </a:p>
          <a:p>
            <a:r>
              <a:rPr lang="en-US" dirty="0"/>
              <a:t>* Several computer manufacturers including HP and DELL filed amicus curiae briefs supporting the extension of the deadline, concurring that otherwise "sales chaos would result."</a:t>
            </a:r>
          </a:p>
          <a:p>
            <a:endParaRPr lang="en-US" dirty="0"/>
          </a:p>
          <a:p>
            <a:r>
              <a:rPr lang="en-US" dirty="0"/>
              <a:t>* The appeals court rules in December 2009 that a five-month delay was reasonable, meaning that all news copies of Office 2007 (and its components) sold after 11 Jan 2010 must comply with the ruling of the lower court.</a:t>
            </a:r>
          </a:p>
          <a:p>
            <a:endParaRPr lang="en-US" dirty="0"/>
          </a:p>
          <a:p>
            <a:r>
              <a:rPr lang="en-US" dirty="0"/>
              <a:t>* The three judges of the appeals court also reaffirmed the jury award of $300M in damages to be paid to i4i.</a:t>
            </a:r>
          </a:p>
          <a:p>
            <a:endParaRPr lang="en-US" dirty="0"/>
          </a:p>
          <a:p>
            <a:r>
              <a:rPr lang="en-US" dirty="0"/>
              <a:t>[Gregg Keizer, Computerworld, 22 Dec 2009 &lt; http://tinyurl.com/yal4h8d &gt;]</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24</a:t>
            </a:fld>
            <a:endParaRPr lang="en-US"/>
          </a:p>
        </p:txBody>
      </p:sp>
    </p:spTree>
    <p:extLst>
      <p:ext uri="{BB962C8B-B14F-4D97-AF65-F5344CB8AC3E}">
        <p14:creationId xmlns:p14="http://schemas.microsoft.com/office/powerpoint/2010/main" val="3559832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KODAK SUES APPLE AND RIM FOR PATENT INFRINGEMENT OF IMAGE PREVIEWS</a:t>
            </a:r>
          </a:p>
          <a:p>
            <a:endParaRPr lang="en-US" dirty="0"/>
          </a:p>
          <a:p>
            <a:r>
              <a:rPr lang="en-US" dirty="0"/>
              <a:t>After years of discussion among Kodak, Apple and RIM (makers of the Blackberry phone), negotiations broke down in January 2010 and Kodak finally sued the two phone manufacturers for their use of what Brad Reed of Network World summarized as "a method for previewing camera phone images that has been patented by Kodak." That technology has been licensed "to several major tech companies, including Motorola, Nokia and Samsung," wrote Reed.</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25</a:t>
            </a:fld>
            <a:endParaRPr lang="en-US"/>
          </a:p>
        </p:txBody>
      </p:sp>
    </p:spTree>
    <p:extLst>
      <p:ext uri="{BB962C8B-B14F-4D97-AF65-F5344CB8AC3E}">
        <p14:creationId xmlns:p14="http://schemas.microsoft.com/office/powerpoint/2010/main" val="1211322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ELAN MICROELECTRONICS FILES COMPLAINT WITH INTL TRADE COMMISSION AGAINST APPLE FOR PATENT INFRINGEMENT IN IPHONE AND IPAD</a:t>
            </a:r>
          </a:p>
          <a:p>
            <a:endParaRPr lang="en-US" dirty="0"/>
          </a:p>
          <a:p>
            <a:r>
              <a:rPr lang="en-US" dirty="0" err="1"/>
              <a:t>Elan</a:t>
            </a:r>
            <a:r>
              <a:rPr lang="en-US" dirty="0"/>
              <a:t> Microelectronics of Taiwan charged Apple with illegally using its patents on technology that detects fat-fingering touch-sensitive devices. </a:t>
            </a:r>
            <a:r>
              <a:rPr lang="en-US" dirty="0" err="1"/>
              <a:t>Agam</a:t>
            </a:r>
            <a:r>
              <a:rPr lang="en-US" dirty="0"/>
              <a:t> Shah of the IDG News Service explained that the technology confers "the ability to detect the simultaneous presence of multiple fingers on touch devices. The technology involved is used in the </a:t>
            </a:r>
            <a:r>
              <a:rPr lang="en-US" dirty="0" err="1"/>
              <a:t>iPad</a:t>
            </a:r>
            <a:r>
              <a:rPr lang="en-US" dirty="0"/>
              <a:t>, </a:t>
            </a:r>
            <a:r>
              <a:rPr lang="en-US" dirty="0" err="1"/>
              <a:t>iPhone</a:t>
            </a:r>
            <a:r>
              <a:rPr lang="en-US" dirty="0"/>
              <a:t>, iPod Touch, </a:t>
            </a:r>
            <a:r>
              <a:rPr lang="en-US" dirty="0" err="1"/>
              <a:t>MacBook</a:t>
            </a:r>
            <a:r>
              <a:rPr lang="en-US" dirty="0"/>
              <a:t> and Magic Mouse products." The complaint filed with the US International Trade Commission in April 2010 demanded that Apple be forbidden to import any of the affected products into the US until the licensing issues are resolved. The case was scheduled to continue on June 21 in San Francisco.</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26</a:t>
            </a:fld>
            <a:endParaRPr lang="en-US"/>
          </a:p>
        </p:txBody>
      </p:sp>
    </p:spTree>
    <p:extLst>
      <p:ext uri="{BB962C8B-B14F-4D97-AF65-F5344CB8AC3E}">
        <p14:creationId xmlns:p14="http://schemas.microsoft.com/office/powerpoint/2010/main" val="1270464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NOKIA CLAIMS IPAD, IPHONE INFRINGE FIVE NOKIA PATENTS</a:t>
            </a:r>
          </a:p>
          <a:p>
            <a:endParaRPr lang="en-US" dirty="0"/>
          </a:p>
          <a:p>
            <a:r>
              <a:rPr lang="en-US" dirty="0"/>
              <a:t>In October 2009, Nokia, the Finnish mobile-phone manufacturer, sued "Apple in the U.S. District Court for the District of Delaware. Nokia, the world's largest mobile handset maker, alleged in that lawsuit that Apple infringed 10 of its patents related to wireless technologies used in the </a:t>
            </a:r>
            <a:r>
              <a:rPr lang="en-US" dirty="0" err="1"/>
              <a:t>iPhone</a:t>
            </a:r>
            <a:r>
              <a:rPr lang="en-US" dirty="0"/>
              <a:t>. Apple countersued earlier this month, charging that Nokia has infringed on 13 Apple patents." [Nancy Weil, Computerworld, 29 Dec 2009 &lt; http://tinyurl.com/35f3je9 &gt;]. Apple promptly countersued on the basis of 13 alleged violations of its patents by Nokia.</a:t>
            </a:r>
          </a:p>
          <a:p>
            <a:endParaRPr lang="en-US" dirty="0"/>
          </a:p>
          <a:p>
            <a:r>
              <a:rPr lang="en-US" dirty="0"/>
              <a:t>Then in December 2009, Nokia complained to the US International Trade Commission that Apple had infringed seven critical patents "related to the user interface and camera, antenna and power management technologies." [Ibid.] Nokia then filed almost identical claims with a Federal court in Delaware, asking for an injunction barring Apple from importing its products into the US. [Gregg Keizer, Computerworld, 5 Jan 2010 &lt; http://tinyurl.com/yclee3p &gt;]</a:t>
            </a:r>
          </a:p>
          <a:p>
            <a:endParaRPr lang="en-US" dirty="0"/>
          </a:p>
          <a:p>
            <a:r>
              <a:rPr lang="en-US" dirty="0"/>
              <a:t>In May 2010, Nokia added five more specific alleged infringements of its patents by Apple in the </a:t>
            </a:r>
            <a:r>
              <a:rPr lang="en-US" dirty="0" err="1"/>
              <a:t>iPad</a:t>
            </a:r>
            <a:r>
              <a:rPr lang="en-US" dirty="0"/>
              <a:t> and </a:t>
            </a:r>
            <a:r>
              <a:rPr lang="en-US" dirty="0" err="1"/>
              <a:t>iPhone</a:t>
            </a:r>
            <a:r>
              <a:rPr lang="en-US" dirty="0"/>
              <a:t> covering "signal-to-noise modulation, geo-location and antenna technologies."[Gregg Keizer, Computerworld, 7 May 2010 &lt;  http://tinyurl.com/32s65rt &gt;]</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27</a:t>
            </a:fld>
            <a:endParaRPr lang="en-US"/>
          </a:p>
        </p:txBody>
      </p:sp>
    </p:spTree>
    <p:extLst>
      <p:ext uri="{BB962C8B-B14F-4D97-AF65-F5344CB8AC3E}">
        <p14:creationId xmlns:p14="http://schemas.microsoft.com/office/powerpoint/2010/main" val="2515733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APPLE CLAIMS HTC INFRINGES ON 20 OF ITS PATENTS</a:t>
            </a:r>
          </a:p>
          <a:p>
            <a:endParaRPr lang="en-US" dirty="0"/>
          </a:p>
          <a:p>
            <a:r>
              <a:rPr lang="en-US" dirty="0"/>
              <a:t>Apple filed a patent infringement lawsuit in the US </a:t>
            </a:r>
            <a:r>
              <a:rPr lang="en-US" dirty="0" err="1"/>
              <a:t>Disctrict</a:t>
            </a:r>
            <a:r>
              <a:rPr lang="en-US" dirty="0"/>
              <a:t> Court in Delaware in March 2010 against the Taiwan-based manufacturer of the Android, Touch Pro, Pure, </a:t>
            </a:r>
            <a:r>
              <a:rPr lang="en-US" dirty="0" err="1"/>
              <a:t>Imagio</a:t>
            </a:r>
            <a:r>
              <a:rPr lang="en-US" dirty="0"/>
              <a:t> and Tilt mobile phones for allegedly trampling on 20 of Apple's patents. The US company also filed a complaint with the US International Trade Commission.</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28</a:t>
            </a:fld>
            <a:endParaRPr lang="en-US"/>
          </a:p>
        </p:txBody>
      </p:sp>
    </p:spTree>
    <p:extLst>
      <p:ext uri="{BB962C8B-B14F-4D97-AF65-F5344CB8AC3E}">
        <p14:creationId xmlns:p14="http://schemas.microsoft.com/office/powerpoint/2010/main" val="808165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ATTORNEY SUES SEVEN FIRMS FOR CLAIMING EXPIRED PATENTS AS VALID</a:t>
            </a:r>
          </a:p>
          <a:p>
            <a:endParaRPr lang="en-US" dirty="0"/>
          </a:p>
          <a:p>
            <a:r>
              <a:rPr lang="en-US" dirty="0"/>
              <a:t>Michael Thompson reported on an interesting tactic in March 2010: Attorney Thomas </a:t>
            </a:r>
            <a:r>
              <a:rPr lang="en-US" dirty="0" err="1"/>
              <a:t>Simonian</a:t>
            </a:r>
            <a:r>
              <a:rPr lang="en-US" dirty="0"/>
              <a:t> had ten current cases pending before the Northern Illinois Federal Circuit Court filed between 25 Feb and 4 Mar 2010 against dozens of corporations. In all cases, the attorney alleges that the companies have been using expired patents as if they were valid. Thompson explains, "If he's right, he'll collect millions, at $500 per infraction, half to himself and the other half to 'the government'.  (Oh, and his court costs to be paid by the defendant, naturally.)"</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29</a:t>
            </a:fld>
            <a:endParaRPr lang="en-US"/>
          </a:p>
        </p:txBody>
      </p:sp>
    </p:spTree>
    <p:extLst>
      <p:ext uri="{BB962C8B-B14F-4D97-AF65-F5344CB8AC3E}">
        <p14:creationId xmlns:p14="http://schemas.microsoft.com/office/powerpoint/2010/main" val="68338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21842B4-0104-46D6-BB98-C5C42424DA52}" type="slidenum">
              <a:rPr lang="en-US" smtClean="0">
                <a:latin typeface="Arial" charset="0"/>
              </a:rPr>
              <a:pPr/>
              <a:t>3</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buFontTx/>
              <a:buChar char="•"/>
            </a:pPr>
            <a:r>
              <a:rPr lang="en-US">
                <a:latin typeface="Arial" charset="0"/>
              </a:rPr>
              <a:t>For artist,</a:t>
            </a:r>
          </a:p>
          <a:p>
            <a:pPr lvl="1" eaLnBrk="1" hangingPunct="1">
              <a:buFontTx/>
              <a:buChar char="•"/>
            </a:pPr>
            <a:r>
              <a:rPr lang="en-US">
                <a:latin typeface="Arial" charset="0"/>
              </a:rPr>
              <a:t>Creator needs a profit monetarily from his/her work-get credit, recognition</a:t>
            </a:r>
          </a:p>
          <a:p>
            <a:pPr lvl="1" eaLnBrk="1" hangingPunct="1">
              <a:buFontTx/>
              <a:buChar char="•"/>
            </a:pPr>
            <a:r>
              <a:rPr lang="en-US">
                <a:latin typeface="Arial" charset="0"/>
              </a:rPr>
              <a:t>Example:</a:t>
            </a:r>
          </a:p>
          <a:p>
            <a:pPr lvl="1" eaLnBrk="1" hangingPunct="1">
              <a:buFontTx/>
              <a:buChar char="•"/>
            </a:pPr>
            <a:r>
              <a:rPr lang="en-US">
                <a:latin typeface="Arial" charset="0"/>
              </a:rPr>
              <a:t>If an artist creates a painting after months of labor, then he/ she deserves the credit for making it and the income from selling or exhibiting it. In the music world, this can’t be applied simply, as we will see</a:t>
            </a:r>
          </a:p>
          <a:p>
            <a:pPr lvl="1" eaLnBrk="1" hangingPunct="1">
              <a:buFontTx/>
              <a:buChar char="•"/>
            </a:pPr>
            <a:r>
              <a:rPr lang="en-US">
                <a:latin typeface="Arial" charset="0"/>
              </a:rPr>
              <a:t>If a business comes up with an attractive marketing logo, then no other businesses should be allowed to use that logo legally to promote their own products without permission. </a:t>
            </a:r>
          </a:p>
          <a:p>
            <a:pPr eaLnBrk="1" hangingPunct="1">
              <a:buFontTx/>
              <a:buChar char="•"/>
            </a:pPr>
            <a:r>
              <a:rPr lang="en-US">
                <a:latin typeface="Arial" charset="0"/>
              </a:rPr>
              <a:t>For everyone else</a:t>
            </a:r>
          </a:p>
          <a:p>
            <a:pPr lvl="1" eaLnBrk="1" hangingPunct="1">
              <a:buFontTx/>
              <a:buChar char="•"/>
            </a:pPr>
            <a:r>
              <a:rPr lang="en-US">
                <a:latin typeface="Arial" charset="0"/>
              </a:rPr>
              <a:t>If no one is allowed to copy another person’s work and get away with it then creativity is thrust upon everybody. </a:t>
            </a:r>
          </a:p>
          <a:p>
            <a:pPr lvl="1" eaLnBrk="1" hangingPunct="1">
              <a:buFontTx/>
              <a:buChar char="•"/>
            </a:pPr>
            <a:r>
              <a:rPr lang="en-US">
                <a:latin typeface="Arial" charset="0"/>
              </a:rPr>
              <a:t>Increased creativity contributes enormously to the economic development of a nation. </a:t>
            </a:r>
          </a:p>
          <a:p>
            <a:pPr eaLnBrk="1" hangingPunct="1">
              <a:buFontTx/>
              <a:buChar char="•"/>
            </a:pPr>
            <a:r>
              <a:rPr lang="en-US">
                <a:latin typeface="Arial" charset="0"/>
              </a:rPr>
              <a:t>Since it is clear that protecting the rights of IP is essential to the progress of a nation, nations have laws to achieve that end. They also sign international agreements relating to the rights of intellectual property. </a:t>
            </a:r>
          </a:p>
        </p:txBody>
      </p:sp>
    </p:spTree>
    <p:extLst>
      <p:ext uri="{BB962C8B-B14F-4D97-AF65-F5344CB8AC3E}">
        <p14:creationId xmlns:p14="http://schemas.microsoft.com/office/powerpoint/2010/main" val="4103717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AUSTRALIA'S CSIRO HITS U.S. CARRIERS ON WLAN PATENTS</a:t>
            </a:r>
          </a:p>
          <a:p>
            <a:endParaRPr lang="en-US" dirty="0"/>
          </a:p>
          <a:p>
            <a:r>
              <a:rPr lang="en-US" dirty="0"/>
              <a:t>Stephen Lawson of IDG News Service writes, "The Australian Commonwealth Scientific and Industrial Research Organization (CSIRO) is suing three of the largest U.S. mobile operators, charging they infringed a patent by selling wireless LAN products. CSIRO last year settled with 14 wireless LAN vendors, including Microsoft, Hewlett-Packard and Dell, after suing them in 2005 over the same patent. The current lawsuits, filed in late February in the U.S. District Court for the Eastern Division of Texas, target AT&amp;T, Verizon Wireless and T-Mobile USA."</a:t>
            </a:r>
          </a:p>
          <a:p>
            <a:endParaRPr lang="en-US" dirty="0"/>
          </a:p>
          <a:p>
            <a:r>
              <a:rPr lang="en-US" dirty="0"/>
              <a:t>Lawson explains that CSIRO is charging that AT&amp;T, Verizon and T-Mobile are infringing its patents by including Wi-Fi functions in their </a:t>
            </a:r>
            <a:r>
              <a:rPr lang="en-US" dirty="0" err="1"/>
              <a:t>smartphones</a:t>
            </a:r>
            <a:r>
              <a:rPr lang="en-US" dirty="0"/>
              <a:t> using "U.S. Patent No. 5,487,069, issued in 1996, entitled 'Wireless LAN,' which it claims covers fundamental aspects of the IEEE 802.11a,b,g and n standards." CSIRO further charges that it informed the companies of their infringement in 2009.</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30</a:t>
            </a:fld>
            <a:endParaRPr lang="en-US"/>
          </a:p>
        </p:txBody>
      </p:sp>
    </p:spTree>
    <p:extLst>
      <p:ext uri="{BB962C8B-B14F-4D97-AF65-F5344CB8AC3E}">
        <p14:creationId xmlns:p14="http://schemas.microsoft.com/office/powerpoint/2010/main" val="2319965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MICROSOFT AND TOMTOM SETTLE PATENT DISPUTE OVER LINUX KERNEL</a:t>
            </a:r>
          </a:p>
          <a:p>
            <a:endParaRPr lang="en-US" dirty="0"/>
          </a:p>
          <a:p>
            <a:r>
              <a:rPr lang="en-US" dirty="0"/>
              <a:t>After extensive discussions in March 2009 between the GPS navigation device manufacturer </a:t>
            </a:r>
            <a:r>
              <a:rPr lang="en-US" dirty="0" err="1"/>
              <a:t>TomTom</a:t>
            </a:r>
            <a:r>
              <a:rPr lang="en-US" dirty="0"/>
              <a:t> and Microsoft, the two companies agreed that </a:t>
            </a:r>
            <a:r>
              <a:rPr lang="en-US" dirty="0" err="1"/>
              <a:t>TomTom</a:t>
            </a:r>
            <a:r>
              <a:rPr lang="en-US" dirty="0"/>
              <a:t>, which uses the Linux </a:t>
            </a:r>
            <a:r>
              <a:rPr lang="en-US" dirty="0" err="1"/>
              <a:t>kernal</a:t>
            </a:r>
            <a:r>
              <a:rPr lang="en-US" dirty="0"/>
              <a:t>, would pay Microsoft license fees for the sections of its code using elements of the FAT operating system. </a:t>
            </a:r>
            <a:r>
              <a:rPr lang="en-US" dirty="0" err="1"/>
              <a:t>TomTom</a:t>
            </a:r>
            <a:r>
              <a:rPr lang="en-US" dirty="0"/>
              <a:t> would also remove that functionality by 2011 and Microsoft would refrain from suing them. Ryan Paul, writing in </a:t>
            </a:r>
            <a:r>
              <a:rPr lang="en-US" dirty="0" err="1"/>
              <a:t>Ars</a:t>
            </a:r>
            <a:r>
              <a:rPr lang="en-US" dirty="0"/>
              <a:t> </a:t>
            </a:r>
            <a:r>
              <a:rPr lang="en-US" dirty="0" err="1"/>
              <a:t>Technica</a:t>
            </a:r>
            <a:r>
              <a:rPr lang="en-US" dirty="0"/>
              <a:t>, wrote, "Although the settlement has ended the conflict between Microsoft and </a:t>
            </a:r>
            <a:r>
              <a:rPr lang="en-US" dirty="0" err="1"/>
              <a:t>TomTom</a:t>
            </a:r>
            <a:r>
              <a:rPr lang="en-US" dirty="0"/>
              <a:t>, questions still remain about the implications for FAT in the broader Linux ecosystem. Microsoft has previously stated that this lawsuit represents an isolated issue and that the company does not intend to broadly sue Linux users. Upstream kernel developers could potentially adopt </a:t>
            </a:r>
            <a:r>
              <a:rPr lang="en-US" dirty="0" err="1"/>
              <a:t>TomTom's</a:t>
            </a:r>
            <a:r>
              <a:rPr lang="en-US" dirty="0"/>
              <a:t> code changes in order to avoid future patent disputes with Microsoft over FAT."[Ryan Paul, </a:t>
            </a:r>
            <a:r>
              <a:rPr lang="en-US" dirty="0" err="1"/>
              <a:t>Ars</a:t>
            </a:r>
            <a:r>
              <a:rPr lang="en-US" dirty="0"/>
              <a:t> </a:t>
            </a:r>
            <a:r>
              <a:rPr lang="en-US" dirty="0" err="1"/>
              <a:t>Technica</a:t>
            </a:r>
            <a:r>
              <a:rPr lang="en-US" dirty="0"/>
              <a:t>, 30 Mar 2009 &lt; http://tinyurl.com/3emf95 &gt;]</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31</a:t>
            </a:fld>
            <a:endParaRPr lang="en-US"/>
          </a:p>
        </p:txBody>
      </p:sp>
    </p:spTree>
    <p:extLst>
      <p:ext uri="{BB962C8B-B14F-4D97-AF65-F5344CB8AC3E}">
        <p14:creationId xmlns:p14="http://schemas.microsoft.com/office/powerpoint/2010/main" val="3494970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DEFENSIVE PATENT LICENSE MAKES PATENTS LESS EVIL FOR OPEN SOURCE</a:t>
            </a:r>
          </a:p>
          <a:p>
            <a:endParaRPr lang="en-US" dirty="0"/>
          </a:p>
          <a:p>
            <a:r>
              <a:rPr lang="en-US" dirty="0"/>
              <a:t>"Open Source Subnet" reported in May 2010 on a new development that could help open-source developers:</a:t>
            </a:r>
          </a:p>
          <a:p>
            <a:endParaRPr lang="en-US" dirty="0"/>
          </a:p>
          <a:p>
            <a:r>
              <a:rPr lang="en-US" dirty="0"/>
              <a:t>&gt;Two law professors from UC Berkeley have come up with a novel idea to protect open source developers from patent bullies. They call it the Defensive Patent License. They hope the DPL can address the objections FOSS developers have with patents the way the GPL addressed them for copyright.</a:t>
            </a:r>
          </a:p>
          <a:p>
            <a:endParaRPr lang="en-US" dirty="0"/>
          </a:p>
          <a:p>
            <a:r>
              <a:rPr lang="en-US" dirty="0"/>
              <a:t>Open source developers notoriously shy away from pursuing software patents. The concept is ugly to them…. But without patents of their own, FOSS developers have limited their defense against patent bullies, those seeking to stop innovation by filing patent infringement suits. And to some extent, having no patents makes them vulnerable to patent trolls, those who make no product and buy patents to collect royalties. So says the DPLs creators, Jason Schultz and Jennifer Urban, law professors and directors of UC Berkeley's Samuelson Law, Technology &amp; Public Policy Clinic.&lt;</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32</a:t>
            </a:fld>
            <a:endParaRPr lang="en-US"/>
          </a:p>
        </p:txBody>
      </p:sp>
    </p:spTree>
    <p:extLst>
      <p:ext uri="{BB962C8B-B14F-4D97-AF65-F5344CB8AC3E}">
        <p14:creationId xmlns:p14="http://schemas.microsoft.com/office/powerpoint/2010/main" val="1173231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US PATENT SYSTEM IS DYSFUNCTIONAL</a:t>
            </a:r>
          </a:p>
          <a:p>
            <a:endParaRPr lang="en-US" dirty="0"/>
          </a:p>
          <a:p>
            <a:r>
              <a:rPr lang="en-US" dirty="0"/>
              <a:t>Steven J. Vaughan-</a:t>
            </a:r>
            <a:r>
              <a:rPr lang="en-US" dirty="0" err="1"/>
              <a:t>nichols</a:t>
            </a:r>
            <a:r>
              <a:rPr lang="en-US" dirty="0"/>
              <a:t> of Computerworld wrote a blistering attack on the state of US patent law and administration in May 2010. Entitled, "First, we kill all the patent lawyers," the article makes the following key points:</a:t>
            </a:r>
          </a:p>
          <a:p>
            <a:endParaRPr lang="en-US" dirty="0"/>
          </a:p>
          <a:p>
            <a:r>
              <a:rPr lang="en-US" dirty="0"/>
              <a:t>* "In the beginning, the U.S. patent system was meant to encourage inventors and innovation."</a:t>
            </a:r>
          </a:p>
          <a:p>
            <a:endParaRPr lang="en-US" dirty="0"/>
          </a:p>
          <a:p>
            <a:r>
              <a:rPr lang="en-US" dirty="0"/>
              <a:t>* The </a:t>
            </a:r>
            <a:r>
              <a:rPr lang="en-US" dirty="0" err="1"/>
              <a:t>Bilski</a:t>
            </a:r>
            <a:r>
              <a:rPr lang="en-US" dirty="0"/>
              <a:t> case (US Court of Appeals for the Federal Circuit "In re </a:t>
            </a:r>
            <a:r>
              <a:rPr lang="en-US" dirty="0" err="1"/>
              <a:t>Bilski</a:t>
            </a:r>
            <a:r>
              <a:rPr lang="en-US" dirty="0"/>
              <a:t>") of 2008 reversed the 1998 ruling by the Federal Circuit (the State Street Bank case) in which general business methods had been permitted as a basis for granting patents, but the SCOTUS still has not ruled on the appeal.</a:t>
            </a:r>
          </a:p>
          <a:p>
            <a:endParaRPr lang="en-US" dirty="0"/>
          </a:p>
          <a:p>
            <a:r>
              <a:rPr lang="en-US" dirty="0"/>
              <a:t>* Many software patents are similar to business process patents in that "there is no specific language, no hard code, but only descriptions of general processes that can be implemented in multiple ways."</a:t>
            </a:r>
          </a:p>
          <a:p>
            <a:endParaRPr lang="en-US" dirty="0"/>
          </a:p>
          <a:p>
            <a:r>
              <a:rPr lang="en-US" dirty="0"/>
              <a:t>* Patent applicants who do search for possible infringement before filing their application may be liable for even more severe penalties on the grounds that "you might have been aware that what you were doing was in violation of a patent."</a:t>
            </a:r>
          </a:p>
          <a:p>
            <a:endParaRPr lang="en-US" dirty="0"/>
          </a:p>
          <a:p>
            <a:r>
              <a:rPr lang="en-US" dirty="0"/>
              <a:t>* Companies are pay settlements in the $M even if the patent-infringement claims are unfounded simply to avoid litigation and the possibility of penalties in the $100M range.</a:t>
            </a:r>
          </a:p>
          <a:p>
            <a:endParaRPr lang="en-US" dirty="0"/>
          </a:p>
          <a:p>
            <a:r>
              <a:rPr lang="en-US" dirty="0"/>
              <a:t>* The US patent system is broken: "As it is now, any software program can be attacked either by patent trolls -- companies that do nothing but collect patents and then look for companies that might be implementing the ideas within them -- or by big companies wanting to stomp out competition."</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33</a:t>
            </a:fld>
            <a:endParaRPr lang="en-US"/>
          </a:p>
        </p:txBody>
      </p:sp>
    </p:spTree>
    <p:extLst>
      <p:ext uri="{BB962C8B-B14F-4D97-AF65-F5344CB8AC3E}">
        <p14:creationId xmlns:p14="http://schemas.microsoft.com/office/powerpoint/2010/main" val="328786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LEGISLATION IN HOUSE WOULD ALLOW USPTO TO INCREASE FEES</a:t>
            </a:r>
          </a:p>
          <a:p>
            <a:endParaRPr lang="en-US" dirty="0"/>
          </a:p>
          <a:p>
            <a:r>
              <a:rPr lang="en-US" dirty="0"/>
              <a:t>A proposal by John Conyers (D-MI) and Lamar Smith (R-TX) from the House </a:t>
            </a:r>
            <a:r>
              <a:rPr lang="en-US" dirty="0" err="1"/>
              <a:t>Judiciacy</a:t>
            </a:r>
            <a:r>
              <a:rPr lang="en-US" dirty="0"/>
              <a:t> Committee introduced the Patent and Trademark Office Funding Stabilization Act  in the US House of Representatives in mid-May 2010. The proposed bill would support the USPTO in reducing its current two-year backlog (including 750,000 patents) in processing patents  by hiring new experts and by stopping the long-standing practice through which Congress steals, </a:t>
            </a:r>
            <a:r>
              <a:rPr lang="en-US" dirty="0" err="1"/>
              <a:t>er</a:t>
            </a:r>
            <a:r>
              <a:rPr lang="en-US" dirty="0"/>
              <a:t>, diverts patent fees from the Agency.</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34</a:t>
            </a:fld>
            <a:endParaRPr lang="en-US"/>
          </a:p>
        </p:txBody>
      </p:sp>
    </p:spTree>
    <p:extLst>
      <p:ext uri="{BB962C8B-B14F-4D97-AF65-F5344CB8AC3E}">
        <p14:creationId xmlns:p14="http://schemas.microsoft.com/office/powerpoint/2010/main" val="3700727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D106B78-4E9E-449D-90D7-5F1EA5B0A132}" type="slidenum">
              <a:rPr lang="en-US" smtClean="0">
                <a:latin typeface="Arial" charset="0"/>
              </a:rPr>
              <a:pPr/>
              <a:t>35</a:t>
            </a:fld>
            <a:endParaRPr lang="en-US">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819774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1586180-E00B-4D1E-A7D6-29E86D897D52}" type="slidenum">
              <a:rPr lang="en-US" smtClean="0">
                <a:latin typeface="Arial" charset="0"/>
              </a:rPr>
              <a:pPr/>
              <a:t>36</a:t>
            </a:fld>
            <a:endParaRPr lang="en-US">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55545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CDC8A14-EAE8-41D2-98AC-1A4EA8E55F64}" type="slidenum">
              <a:rPr lang="en-US" smtClean="0">
                <a:latin typeface="Arial" charset="0"/>
              </a:rPr>
              <a:pPr/>
              <a:t>37</a:t>
            </a:fld>
            <a:endParaRPr 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845015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B23C996-C2B9-467C-9A79-31BD7097931A}" type="slidenum">
              <a:rPr lang="en-US" smtClean="0">
                <a:latin typeface="Arial" charset="0"/>
              </a:rPr>
              <a:pPr/>
              <a:t>38</a:t>
            </a:fld>
            <a:endParaRPr lang="en-US">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570298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7F07A45-84D1-48BB-88D6-97FBBA84B03B}" type="slidenum">
              <a:rPr lang="en-US" smtClean="0">
                <a:latin typeface="Arial" charset="0"/>
              </a:rPr>
              <a:pPr/>
              <a:t>39</a:t>
            </a:fld>
            <a:endParaRPr lang="en-US">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41539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13EE083-42A8-496D-8B8F-E8BCC6CF2524}" type="slidenum">
              <a:rPr lang="en-US" smtClean="0">
                <a:latin typeface="Arial" charset="0"/>
              </a:rPr>
              <a:pPr/>
              <a:t>4</a:t>
            </a:fld>
            <a:endParaRPr lang="en-US">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440232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152792A-8359-496F-A675-23B05D2E4C02}" type="slidenum">
              <a:rPr lang="en-US" smtClean="0">
                <a:latin typeface="Arial" charset="0"/>
              </a:rPr>
              <a:pPr/>
              <a:t>40</a:t>
            </a:fld>
            <a:endParaRPr 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450582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885C00C-8CA6-46C6-92EE-CB6695C74DCE}" type="slidenum">
              <a:rPr lang="en-US" smtClean="0">
                <a:latin typeface="Arial" charset="0"/>
              </a:rPr>
              <a:pPr/>
              <a:t>41</a:t>
            </a:fld>
            <a:endParaRPr lang="en-US">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522710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C1EED94-D0C9-4EF0-AB9F-74CC3F979082}" type="slidenum">
              <a:rPr lang="en-US" smtClean="0">
                <a:latin typeface="Arial" charset="0"/>
              </a:rPr>
              <a:pPr/>
              <a:t>42</a:t>
            </a:fld>
            <a:endParaRPr 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04379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5788A56-73D6-4BC2-96C0-86F74D6F848F}" type="slidenum">
              <a:rPr lang="en-US" smtClean="0">
                <a:latin typeface="Arial" charset="0"/>
              </a:rPr>
              <a:pPr/>
              <a:t>43</a:t>
            </a:fld>
            <a:endParaRPr lang="en-US">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4135658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D0BB5B7-76E4-4F2B-BDA9-FF2B21783BC9}" type="slidenum">
              <a:rPr lang="en-US" smtClean="0">
                <a:latin typeface="Arial" charset="0"/>
              </a:rPr>
              <a:pPr/>
              <a:t>44</a:t>
            </a:fld>
            <a:endParaRPr 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984123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9728FD6-0317-403B-9D0E-17016FB48067}" type="slidenum">
              <a:rPr lang="en-US" smtClean="0">
                <a:latin typeface="Arial" charset="0"/>
              </a:rPr>
              <a:pPr/>
              <a:t>45</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918545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0B01FB3-434E-4BEF-AC8C-CFEAD4FAC06B}" type="slidenum">
              <a:rPr lang="en-US" smtClean="0">
                <a:latin typeface="Arial" charset="0"/>
              </a:rPr>
              <a:pPr/>
              <a:t>46</a:t>
            </a:fld>
            <a:endParaRPr lang="en-US">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520957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3690BB5-5F75-4AAE-A420-13D32BEC83A1}" type="slidenum">
              <a:rPr lang="en-US" smtClean="0">
                <a:latin typeface="Arial" charset="0"/>
              </a:rPr>
              <a:pPr/>
              <a:t>47</a:t>
            </a:fld>
            <a:endParaRPr 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9944265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7DCDF6B-72CE-4D97-B83A-68C04C60EA6D}" type="slidenum">
              <a:rPr lang="en-US" smtClean="0">
                <a:latin typeface="Arial" charset="0"/>
              </a:rPr>
              <a:pPr/>
              <a:t>48</a:t>
            </a:fld>
            <a:endParaRPr 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0880906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F352BD5-5EC1-4C53-B9B6-D7B55D5245B5}" type="slidenum">
              <a:rPr lang="en-US" smtClean="0">
                <a:latin typeface="Arial" charset="0"/>
              </a:rPr>
              <a:pPr/>
              <a:t>49</a:t>
            </a:fld>
            <a:endParaRPr lang="en-US">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58477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F1D250C-9C89-432E-A30B-7D995FAA0186}" type="slidenum">
              <a:rPr lang="en-US" smtClean="0">
                <a:latin typeface="Arial" charset="0"/>
              </a:rPr>
              <a:pPr/>
              <a:t>5</a:t>
            </a:fld>
            <a:endParaRPr 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8109684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21A0581-0ABC-4E3F-BB7E-B0154A11A391}" type="slidenum">
              <a:rPr lang="en-US" smtClean="0">
                <a:latin typeface="Arial" charset="0"/>
              </a:rPr>
              <a:pPr/>
              <a:t>50</a:t>
            </a:fld>
            <a:endParaRPr lang="en-US">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0113009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IPREO SUES GOLDMAN SACHS FOR ILLEGALLY ACCESSING IPREO DATABASE</a:t>
            </a:r>
          </a:p>
          <a:p>
            <a:endParaRPr lang="en-US" dirty="0"/>
          </a:p>
          <a:p>
            <a:r>
              <a:rPr lang="en-US" dirty="0" err="1"/>
              <a:t>Ipreo</a:t>
            </a:r>
            <a:r>
              <a:rPr lang="en-US" dirty="0"/>
              <a:t> Holdings LLC of New York provides banks and corporations with market intelligence and special software. Claiming that Goldman Sachs employees accessed their </a:t>
            </a:r>
            <a:r>
              <a:rPr lang="en-US" dirty="0" err="1"/>
              <a:t>Bidgough</a:t>
            </a:r>
            <a:r>
              <a:rPr lang="en-US" dirty="0"/>
              <a:t> database without permission at least 264 times in 2008 and 2009, the company sued Goldman Sachs in the U.S. District Court for the Southern District of New York on May 6, 2010 for $2M in punitive damages and a minimum of $1M in compensatory damages. The lawsuit also claims that Goldman Sachs downplayed the situation when informed of the security breaches, claiming that only one rogue employee must have been involved in the massive downloads of information from the database.</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51</a:t>
            </a:fld>
            <a:endParaRPr lang="en-US"/>
          </a:p>
        </p:txBody>
      </p:sp>
    </p:spTree>
    <p:extLst>
      <p:ext uri="{BB962C8B-B14F-4D97-AF65-F5344CB8AC3E}">
        <p14:creationId xmlns:p14="http://schemas.microsoft.com/office/powerpoint/2010/main" val="32996165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HOME DEPOT CONVICTED OF STEALING INVENTOR'S IDEA</a:t>
            </a:r>
          </a:p>
          <a:p>
            <a:endParaRPr lang="en-US" dirty="0"/>
          </a:p>
          <a:p>
            <a:r>
              <a:rPr lang="en-US" dirty="0"/>
              <a:t>Inventor Michael Powell had a 20-year relationship with Home Depot. In 2004, he brought the prototype of his then-unpatented finger-guard for protecting workers from radial saws to the company to help reduce injuries when cutting wood for customers. He was shocked when Home Depot simply stole his design and manufactured thousands of the devices for their own use without payment. A Home Depot executive, informed that Powell would sue for theft of trade secrets, said, "Fuck Michael Powell. Let him sue us."</a:t>
            </a:r>
          </a:p>
          <a:p>
            <a:endParaRPr lang="en-US" dirty="0"/>
          </a:p>
          <a:p>
            <a:r>
              <a:rPr lang="en-US" dirty="0"/>
              <a:t>In May 2010, U. S. District Judge Daniel Hurley angrily ordered the company to pay the inventor $3M in punitive damages. In March, a jury had ordered a fine of $15M in restitution. The judge also ordered payment of $2.8M in legal fees and $1M a year in interest starting in 2006, the year Powell obtained his patent on the "Safe Hands" device.</a:t>
            </a:r>
          </a:p>
          <a:p>
            <a:endParaRPr lang="en-US" dirty="0"/>
          </a:p>
          <a:p>
            <a:r>
              <a:rPr lang="en-US" dirty="0"/>
              <a:t>The judge's blistering ruling also included severe criticism of Home Depot's attorneys. According to Jane Musgrave of the Palm Beach Post, "He also criticized Home Depot attorneys for their handling of the case, which he described as 'nasty, mean litigation.' For instance, when Powell's attorney asked for records of injuries caused by the saws, Home Depot attorneys handed over 6,000 documents. In a spot check of 2,300 pages, Powell's attorneys found one document that dealt with a saw injury.  'This is the kind of activity that people look at that engenders outright disgust for the legal profession,' Hurley said. 'It is shameful.'"</a:t>
            </a:r>
          </a:p>
          <a:p>
            <a:endParaRPr lang="en-US" dirty="0"/>
          </a:p>
          <a:p>
            <a:r>
              <a:rPr lang="en-US" dirty="0"/>
              <a:t>Total settlement: about $25M. Original bill if Home Depot had paid the inventor his asking price in 2004: $4M.</a:t>
            </a:r>
          </a:p>
          <a:p>
            <a:endParaRPr lang="en-US" dirty="0"/>
          </a:p>
          <a:p>
            <a:r>
              <a:rPr lang="en-US" dirty="0"/>
              <a:t>Fuck you indeed.</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52</a:t>
            </a:fld>
            <a:endParaRPr lang="en-US"/>
          </a:p>
        </p:txBody>
      </p:sp>
    </p:spTree>
    <p:extLst>
      <p:ext uri="{BB962C8B-B14F-4D97-AF65-F5344CB8AC3E}">
        <p14:creationId xmlns:p14="http://schemas.microsoft.com/office/powerpoint/2010/main" val="4150454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1E93902-8E69-4022-B8FA-CB3FBF7BB44C}" type="slidenum">
              <a:rPr lang="en-US" smtClean="0">
                <a:latin typeface="Arial" charset="0"/>
              </a:rPr>
              <a:pPr/>
              <a:t>53</a:t>
            </a:fld>
            <a:endParaRPr lang="en-US">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charset="0"/>
            </a:endParaRPr>
          </a:p>
        </p:txBody>
      </p:sp>
      <p:sp>
        <p:nvSpPr>
          <p:cNvPr id="31749" name="Footer Placeholder 4"/>
          <p:cNvSpPr>
            <a:spLocks noGrp="1"/>
          </p:cNvSpPr>
          <p:nvPr>
            <p:ph type="ftr" sz="quarter" idx="4"/>
          </p:nvPr>
        </p:nvSpPr>
        <p:spPr>
          <a:noFill/>
        </p:spPr>
        <p:txBody>
          <a:bodyPr/>
          <a:lstStyle/>
          <a:p>
            <a:endParaRPr lang="en-US">
              <a:latin typeface="Arial" charset="0"/>
            </a:endParaRPr>
          </a:p>
        </p:txBody>
      </p:sp>
      <p:sp>
        <p:nvSpPr>
          <p:cNvPr id="31750"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18358425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F8CC766-628C-401E-A9DE-58CA213AA8E3}" type="slidenum">
              <a:rPr lang="en-US" smtClean="0">
                <a:latin typeface="Arial" charset="0"/>
              </a:rPr>
              <a:pPr/>
              <a:t>54</a:t>
            </a:fld>
            <a:endParaRPr lang="en-US">
              <a:latin typeface="Arial" charset="0"/>
            </a:endParaRPr>
          </a:p>
        </p:txBody>
      </p:sp>
      <p:sp>
        <p:nvSpPr>
          <p:cNvPr id="32771" name="Rectangle 2"/>
          <p:cNvSpPr>
            <a:spLocks noGrp="1" noRot="1" noChangeAspect="1" noChangeArrowheads="1" noTextEdit="1"/>
          </p:cNvSpPr>
          <p:nvPr>
            <p:ph type="sldImg"/>
          </p:nvPr>
        </p:nvSpPr>
        <p:spPr>
          <a:xfrm>
            <a:off x="1263650" y="727075"/>
            <a:ext cx="4783138" cy="3587750"/>
          </a:xfrm>
          <a:ln/>
        </p:spPr>
      </p:sp>
      <p:sp>
        <p:nvSpPr>
          <p:cNvPr id="32772" name="Rectangle 3"/>
          <p:cNvSpPr>
            <a:spLocks noGrp="1" noChangeArrowheads="1"/>
          </p:cNvSpPr>
          <p:nvPr>
            <p:ph type="body" idx="1"/>
          </p:nvPr>
        </p:nvSpPr>
        <p:spPr>
          <a:xfrm>
            <a:off x="1219200" y="4562475"/>
            <a:ext cx="4876800" cy="4318000"/>
          </a:xfrm>
          <a:noFill/>
          <a:ln/>
        </p:spPr>
        <p:txBody>
          <a:bodyPr/>
          <a:lstStyle/>
          <a:p>
            <a:pPr eaLnBrk="1" hangingPunct="1"/>
            <a:endParaRPr lang="en-US">
              <a:latin typeface="Arial" charset="0"/>
            </a:endParaRPr>
          </a:p>
        </p:txBody>
      </p:sp>
      <p:sp>
        <p:nvSpPr>
          <p:cNvPr id="32773" name="Footer Placeholder 4"/>
          <p:cNvSpPr>
            <a:spLocks noGrp="1"/>
          </p:cNvSpPr>
          <p:nvPr>
            <p:ph type="ftr" sz="quarter" idx="4"/>
          </p:nvPr>
        </p:nvSpPr>
        <p:spPr>
          <a:noFill/>
        </p:spPr>
        <p:txBody>
          <a:bodyPr/>
          <a:lstStyle/>
          <a:p>
            <a:endParaRPr lang="en-US">
              <a:latin typeface="Arial" charset="0"/>
            </a:endParaRPr>
          </a:p>
        </p:txBody>
      </p:sp>
      <p:sp>
        <p:nvSpPr>
          <p:cNvPr id="32774"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13029739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D3F47F3-89BD-49B8-9BA0-A21D525820F9}" type="slidenum">
              <a:rPr lang="en-US" smtClean="0">
                <a:latin typeface="Arial" charset="0"/>
              </a:rPr>
              <a:pPr/>
              <a:t>55</a:t>
            </a:fld>
            <a:endParaRPr 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charset="0"/>
            </a:endParaRPr>
          </a:p>
        </p:txBody>
      </p:sp>
      <p:sp>
        <p:nvSpPr>
          <p:cNvPr id="33797" name="Footer Placeholder 4"/>
          <p:cNvSpPr>
            <a:spLocks noGrp="1"/>
          </p:cNvSpPr>
          <p:nvPr>
            <p:ph type="ftr" sz="quarter" idx="4"/>
          </p:nvPr>
        </p:nvSpPr>
        <p:spPr>
          <a:noFill/>
        </p:spPr>
        <p:txBody>
          <a:bodyPr/>
          <a:lstStyle/>
          <a:p>
            <a:endParaRPr lang="en-US">
              <a:latin typeface="Arial" charset="0"/>
            </a:endParaRPr>
          </a:p>
        </p:txBody>
      </p:sp>
      <p:sp>
        <p:nvSpPr>
          <p:cNvPr id="33798"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24139520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853DC71-A967-4FD3-9E32-4BC417D653BB}" type="slidenum">
              <a:rPr lang="en-US" smtClean="0">
                <a:latin typeface="Arial" charset="0"/>
              </a:rPr>
              <a:pPr/>
              <a:t>56</a:t>
            </a:fld>
            <a:endParaRPr lang="en-US">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charset="0"/>
            </a:endParaRPr>
          </a:p>
        </p:txBody>
      </p:sp>
      <p:sp>
        <p:nvSpPr>
          <p:cNvPr id="34821" name="Footer Placeholder 4"/>
          <p:cNvSpPr>
            <a:spLocks noGrp="1"/>
          </p:cNvSpPr>
          <p:nvPr>
            <p:ph type="ftr" sz="quarter" idx="4"/>
          </p:nvPr>
        </p:nvSpPr>
        <p:spPr>
          <a:noFill/>
        </p:spPr>
        <p:txBody>
          <a:bodyPr/>
          <a:lstStyle/>
          <a:p>
            <a:endParaRPr lang="en-US">
              <a:latin typeface="Arial" charset="0"/>
            </a:endParaRPr>
          </a:p>
        </p:txBody>
      </p:sp>
      <p:sp>
        <p:nvSpPr>
          <p:cNvPr id="34822"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41874439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CC696D4-8501-4BFE-9339-06F9093801D7}" type="slidenum">
              <a:rPr lang="en-US" smtClean="0">
                <a:latin typeface="Arial" charset="0"/>
              </a:rPr>
              <a:pPr/>
              <a:t>57</a:t>
            </a:fld>
            <a:endParaRPr lang="en-US">
              <a:latin typeface="Arial" charset="0"/>
            </a:endParaRPr>
          </a:p>
        </p:txBody>
      </p:sp>
      <p:sp>
        <p:nvSpPr>
          <p:cNvPr id="35843" name="Rectangle 2"/>
          <p:cNvSpPr>
            <a:spLocks noGrp="1" noRot="1" noChangeAspect="1" noChangeArrowheads="1" noTextEdit="1"/>
          </p:cNvSpPr>
          <p:nvPr>
            <p:ph type="sldImg"/>
          </p:nvPr>
        </p:nvSpPr>
        <p:spPr>
          <a:xfrm>
            <a:off x="1258888" y="719138"/>
            <a:ext cx="4800600" cy="3600450"/>
          </a:xfrm>
          <a:ln/>
        </p:spPr>
      </p:sp>
      <p:sp>
        <p:nvSpPr>
          <p:cNvPr id="35844" name="Rectangle 3"/>
          <p:cNvSpPr>
            <a:spLocks noGrp="1" noChangeArrowheads="1"/>
          </p:cNvSpPr>
          <p:nvPr>
            <p:ph type="body" idx="1"/>
          </p:nvPr>
        </p:nvSpPr>
        <p:spPr>
          <a:xfrm>
            <a:off x="1138238" y="4560888"/>
            <a:ext cx="5040312" cy="4321175"/>
          </a:xfrm>
          <a:noFill/>
          <a:ln/>
        </p:spPr>
        <p:txBody>
          <a:bodyPr/>
          <a:lstStyle/>
          <a:p>
            <a:pPr eaLnBrk="1" hangingPunct="1"/>
            <a:endParaRPr lang="en-US">
              <a:latin typeface="Arial" charset="0"/>
            </a:endParaRPr>
          </a:p>
        </p:txBody>
      </p:sp>
      <p:sp>
        <p:nvSpPr>
          <p:cNvPr id="35845" name="Footer Placeholder 4"/>
          <p:cNvSpPr>
            <a:spLocks noGrp="1"/>
          </p:cNvSpPr>
          <p:nvPr>
            <p:ph type="ftr" sz="quarter" idx="4"/>
          </p:nvPr>
        </p:nvSpPr>
        <p:spPr>
          <a:noFill/>
        </p:spPr>
        <p:txBody>
          <a:bodyPr/>
          <a:lstStyle/>
          <a:p>
            <a:endParaRPr lang="en-US">
              <a:latin typeface="Arial" charset="0"/>
            </a:endParaRPr>
          </a:p>
        </p:txBody>
      </p:sp>
      <p:sp>
        <p:nvSpPr>
          <p:cNvPr id="35846"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6818716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544FB99-0AEA-434B-9B19-25F66C1438ED}" type="slidenum">
              <a:rPr lang="en-US" smtClean="0">
                <a:latin typeface="Arial" charset="0"/>
              </a:rPr>
              <a:pPr/>
              <a:t>58</a:t>
            </a:fld>
            <a:endParaRPr lang="en-US">
              <a:latin typeface="Arial" charset="0"/>
            </a:endParaRPr>
          </a:p>
        </p:txBody>
      </p:sp>
      <p:sp>
        <p:nvSpPr>
          <p:cNvPr id="36867" name="Rectangle 2"/>
          <p:cNvSpPr>
            <a:spLocks noGrp="1" noRot="1" noChangeAspect="1" noChangeArrowheads="1" noTextEdit="1"/>
          </p:cNvSpPr>
          <p:nvPr>
            <p:ph type="sldImg"/>
          </p:nvPr>
        </p:nvSpPr>
        <p:spPr>
          <a:xfrm>
            <a:off x="1262063" y="727075"/>
            <a:ext cx="4783137" cy="3587750"/>
          </a:xfrm>
          <a:ln/>
        </p:spPr>
      </p:sp>
      <p:sp>
        <p:nvSpPr>
          <p:cNvPr id="36868"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36869" name="Footer Placeholder 4"/>
          <p:cNvSpPr>
            <a:spLocks noGrp="1"/>
          </p:cNvSpPr>
          <p:nvPr>
            <p:ph type="ftr" sz="quarter" idx="4"/>
          </p:nvPr>
        </p:nvSpPr>
        <p:spPr>
          <a:noFill/>
        </p:spPr>
        <p:txBody>
          <a:bodyPr/>
          <a:lstStyle/>
          <a:p>
            <a:endParaRPr lang="en-US">
              <a:latin typeface="Arial" charset="0"/>
            </a:endParaRPr>
          </a:p>
        </p:txBody>
      </p:sp>
      <p:sp>
        <p:nvSpPr>
          <p:cNvPr id="36870"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30009693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9DEB4C2-927D-4125-98FC-AA46E9FA0779}" type="slidenum">
              <a:rPr lang="en-US" smtClean="0">
                <a:latin typeface="Arial" charset="0"/>
              </a:rPr>
              <a:pPr/>
              <a:t>59</a:t>
            </a:fld>
            <a:endParaRPr lang="en-US">
              <a:latin typeface="Arial" charset="0"/>
            </a:endParaRPr>
          </a:p>
        </p:txBody>
      </p:sp>
      <p:sp>
        <p:nvSpPr>
          <p:cNvPr id="37891" name="Rectangle 2"/>
          <p:cNvSpPr>
            <a:spLocks noGrp="1" noRot="1" noChangeAspect="1" noChangeArrowheads="1" noTextEdit="1"/>
          </p:cNvSpPr>
          <p:nvPr>
            <p:ph type="sldImg"/>
          </p:nvPr>
        </p:nvSpPr>
        <p:spPr>
          <a:xfrm>
            <a:off x="1258888" y="719138"/>
            <a:ext cx="4800600" cy="3600450"/>
          </a:xfrm>
          <a:ln/>
        </p:spPr>
      </p:sp>
      <p:sp>
        <p:nvSpPr>
          <p:cNvPr id="37892" name="Rectangle 3"/>
          <p:cNvSpPr>
            <a:spLocks noGrp="1" noChangeArrowheads="1"/>
          </p:cNvSpPr>
          <p:nvPr>
            <p:ph type="body" idx="1"/>
          </p:nvPr>
        </p:nvSpPr>
        <p:spPr>
          <a:xfrm>
            <a:off x="1138238" y="4560888"/>
            <a:ext cx="5040312" cy="4321175"/>
          </a:xfrm>
          <a:noFill/>
          <a:ln/>
        </p:spPr>
        <p:txBody>
          <a:bodyPr/>
          <a:lstStyle/>
          <a:p>
            <a:pPr eaLnBrk="1" hangingPunct="1"/>
            <a:endParaRPr lang="en-US">
              <a:latin typeface="Arial" charset="0"/>
            </a:endParaRPr>
          </a:p>
        </p:txBody>
      </p:sp>
      <p:sp>
        <p:nvSpPr>
          <p:cNvPr id="37893" name="Footer Placeholder 4"/>
          <p:cNvSpPr>
            <a:spLocks noGrp="1"/>
          </p:cNvSpPr>
          <p:nvPr>
            <p:ph type="ftr" sz="quarter" idx="4"/>
          </p:nvPr>
        </p:nvSpPr>
        <p:spPr>
          <a:noFill/>
        </p:spPr>
        <p:txBody>
          <a:bodyPr/>
          <a:lstStyle/>
          <a:p>
            <a:endParaRPr lang="en-US">
              <a:latin typeface="Arial" charset="0"/>
            </a:endParaRPr>
          </a:p>
        </p:txBody>
      </p:sp>
      <p:sp>
        <p:nvSpPr>
          <p:cNvPr id="37894"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4101316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8FE292B-241D-40BA-B1F8-8D33F163382C}" type="slidenum">
              <a:rPr lang="en-US" smtClean="0">
                <a:latin typeface="Arial" charset="0"/>
              </a:rPr>
              <a:pPr/>
              <a:t>6</a:t>
            </a:fld>
            <a:endParaRPr lang="en-U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587943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A07B410-7899-49F9-97B2-DFE03E3CC17E}" type="slidenum">
              <a:rPr lang="en-US" smtClean="0">
                <a:latin typeface="Arial" charset="0"/>
              </a:rPr>
              <a:pPr/>
              <a:t>60</a:t>
            </a:fld>
            <a:endParaRPr lang="en-US">
              <a:latin typeface="Arial" charset="0"/>
            </a:endParaRPr>
          </a:p>
        </p:txBody>
      </p:sp>
      <p:sp>
        <p:nvSpPr>
          <p:cNvPr id="38915" name="Rectangle 2"/>
          <p:cNvSpPr>
            <a:spLocks noGrp="1" noRot="1" noChangeAspect="1" noChangeArrowheads="1" noTextEdit="1"/>
          </p:cNvSpPr>
          <p:nvPr>
            <p:ph type="sldImg"/>
          </p:nvPr>
        </p:nvSpPr>
        <p:spPr>
          <a:xfrm>
            <a:off x="1262063" y="727075"/>
            <a:ext cx="4783137" cy="3587750"/>
          </a:xfrm>
          <a:ln/>
        </p:spPr>
      </p:sp>
      <p:sp>
        <p:nvSpPr>
          <p:cNvPr id="38916"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38917" name="Footer Placeholder 4"/>
          <p:cNvSpPr>
            <a:spLocks noGrp="1"/>
          </p:cNvSpPr>
          <p:nvPr>
            <p:ph type="ftr" sz="quarter" idx="4"/>
          </p:nvPr>
        </p:nvSpPr>
        <p:spPr>
          <a:noFill/>
        </p:spPr>
        <p:txBody>
          <a:bodyPr/>
          <a:lstStyle/>
          <a:p>
            <a:endParaRPr lang="en-US">
              <a:latin typeface="Arial" charset="0"/>
            </a:endParaRPr>
          </a:p>
        </p:txBody>
      </p:sp>
      <p:sp>
        <p:nvSpPr>
          <p:cNvPr id="38918"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15998822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16BDAFF-84E4-4FC9-9A7B-E8B78615B96D}" type="slidenum">
              <a:rPr lang="en-US" smtClean="0">
                <a:latin typeface="Arial" charset="0"/>
              </a:rPr>
              <a:pPr/>
              <a:t>61</a:t>
            </a:fld>
            <a:endParaRPr lang="en-US">
              <a:latin typeface="Arial" charset="0"/>
            </a:endParaRPr>
          </a:p>
        </p:txBody>
      </p:sp>
      <p:sp>
        <p:nvSpPr>
          <p:cNvPr id="40963" name="Rectangle 2"/>
          <p:cNvSpPr>
            <a:spLocks noGrp="1" noRot="1" noChangeAspect="1" noChangeArrowheads="1" noTextEdit="1"/>
          </p:cNvSpPr>
          <p:nvPr>
            <p:ph type="sldImg"/>
          </p:nvPr>
        </p:nvSpPr>
        <p:spPr>
          <a:xfrm>
            <a:off x="1262063" y="727075"/>
            <a:ext cx="4783137" cy="3587750"/>
          </a:xfrm>
          <a:ln/>
        </p:spPr>
      </p:sp>
      <p:sp>
        <p:nvSpPr>
          <p:cNvPr id="40964"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40965" name="Footer Placeholder 4"/>
          <p:cNvSpPr>
            <a:spLocks noGrp="1"/>
          </p:cNvSpPr>
          <p:nvPr>
            <p:ph type="ftr" sz="quarter" idx="4"/>
          </p:nvPr>
        </p:nvSpPr>
        <p:spPr>
          <a:noFill/>
        </p:spPr>
        <p:txBody>
          <a:bodyPr/>
          <a:lstStyle/>
          <a:p>
            <a:endParaRPr lang="en-US">
              <a:latin typeface="Arial" charset="0"/>
            </a:endParaRPr>
          </a:p>
        </p:txBody>
      </p:sp>
      <p:sp>
        <p:nvSpPr>
          <p:cNvPr id="40966"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1110871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1A3F6DC-0AC2-48EE-BF28-7BD8A317B899}" type="slidenum">
              <a:rPr lang="en-US" smtClean="0">
                <a:latin typeface="Arial" charset="0"/>
              </a:rPr>
              <a:pPr/>
              <a:t>62</a:t>
            </a:fld>
            <a:endParaRPr lang="en-US">
              <a:latin typeface="Arial" charset="0"/>
            </a:endParaRPr>
          </a:p>
        </p:txBody>
      </p:sp>
      <p:sp>
        <p:nvSpPr>
          <p:cNvPr id="41987" name="Rectangle 2"/>
          <p:cNvSpPr>
            <a:spLocks noGrp="1" noRot="1" noChangeAspect="1" noChangeArrowheads="1" noTextEdit="1"/>
          </p:cNvSpPr>
          <p:nvPr>
            <p:ph type="sldImg"/>
          </p:nvPr>
        </p:nvSpPr>
        <p:spPr>
          <a:xfrm>
            <a:off x="1262063" y="727075"/>
            <a:ext cx="4783137" cy="3587750"/>
          </a:xfrm>
          <a:ln/>
        </p:spPr>
      </p:sp>
      <p:sp>
        <p:nvSpPr>
          <p:cNvPr id="41988"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41989" name="Footer Placeholder 4"/>
          <p:cNvSpPr>
            <a:spLocks noGrp="1"/>
          </p:cNvSpPr>
          <p:nvPr>
            <p:ph type="ftr" sz="quarter" idx="4"/>
          </p:nvPr>
        </p:nvSpPr>
        <p:spPr>
          <a:noFill/>
        </p:spPr>
        <p:txBody>
          <a:bodyPr/>
          <a:lstStyle/>
          <a:p>
            <a:endParaRPr lang="en-US">
              <a:latin typeface="Arial" charset="0"/>
            </a:endParaRPr>
          </a:p>
        </p:txBody>
      </p:sp>
      <p:sp>
        <p:nvSpPr>
          <p:cNvPr id="41990"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14616060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3FFBDD8-E252-410A-B9A1-A0984A4568B3}" type="slidenum">
              <a:rPr lang="en-US" smtClean="0">
                <a:latin typeface="Arial" charset="0"/>
              </a:rPr>
              <a:pPr/>
              <a:t>63</a:t>
            </a:fld>
            <a:endParaRPr 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731838" y="4560888"/>
            <a:ext cx="5853112" cy="4321175"/>
          </a:xfrm>
          <a:noFill/>
          <a:ln/>
        </p:spPr>
        <p:txBody>
          <a:bodyPr/>
          <a:lstStyle/>
          <a:p>
            <a:pPr eaLnBrk="1" hangingPunct="1"/>
            <a:endParaRPr lang="en-US">
              <a:latin typeface="Arial" charset="0"/>
            </a:endParaRPr>
          </a:p>
        </p:txBody>
      </p:sp>
      <p:sp>
        <p:nvSpPr>
          <p:cNvPr id="44037" name="Footer Placeholder 4"/>
          <p:cNvSpPr>
            <a:spLocks noGrp="1"/>
          </p:cNvSpPr>
          <p:nvPr>
            <p:ph type="ftr" sz="quarter" idx="4"/>
          </p:nvPr>
        </p:nvSpPr>
        <p:spPr>
          <a:noFill/>
        </p:spPr>
        <p:txBody>
          <a:bodyPr/>
          <a:lstStyle/>
          <a:p>
            <a:endParaRPr lang="en-US">
              <a:latin typeface="Arial" charset="0"/>
            </a:endParaRPr>
          </a:p>
        </p:txBody>
      </p:sp>
      <p:sp>
        <p:nvSpPr>
          <p:cNvPr id="44038"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13050557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577D80F-6429-4584-8C6F-4535124F225A}" type="slidenum">
              <a:rPr lang="en-US" smtClean="0">
                <a:latin typeface="Arial" charset="0"/>
              </a:rPr>
              <a:pPr/>
              <a:t>64</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31838" y="4560888"/>
            <a:ext cx="5853112" cy="4321175"/>
          </a:xfrm>
          <a:noFill/>
          <a:ln/>
        </p:spPr>
        <p:txBody>
          <a:bodyPr/>
          <a:lstStyle/>
          <a:p>
            <a:pPr eaLnBrk="1" hangingPunct="1"/>
            <a:endParaRPr lang="en-US">
              <a:latin typeface="Arial" charset="0"/>
            </a:endParaRPr>
          </a:p>
        </p:txBody>
      </p:sp>
      <p:sp>
        <p:nvSpPr>
          <p:cNvPr id="45061" name="Footer Placeholder 4"/>
          <p:cNvSpPr>
            <a:spLocks noGrp="1"/>
          </p:cNvSpPr>
          <p:nvPr>
            <p:ph type="ftr" sz="quarter" idx="4"/>
          </p:nvPr>
        </p:nvSpPr>
        <p:spPr>
          <a:noFill/>
        </p:spPr>
        <p:txBody>
          <a:bodyPr/>
          <a:lstStyle/>
          <a:p>
            <a:endParaRPr lang="en-US">
              <a:latin typeface="Arial" charset="0"/>
            </a:endParaRPr>
          </a:p>
        </p:txBody>
      </p:sp>
      <p:sp>
        <p:nvSpPr>
          <p:cNvPr id="45062"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25188039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EEB558A-C220-4830-BA59-8569FC2653BD}" type="slidenum">
              <a:rPr lang="en-US" smtClean="0">
                <a:latin typeface="Arial" charset="0"/>
              </a:rPr>
              <a:pPr/>
              <a:t>65</a:t>
            </a:fld>
            <a:endParaRPr lang="en-US">
              <a:latin typeface="Arial" charset="0"/>
            </a:endParaRPr>
          </a:p>
        </p:txBody>
      </p:sp>
      <p:sp>
        <p:nvSpPr>
          <p:cNvPr id="46083" name="Rectangle 2"/>
          <p:cNvSpPr>
            <a:spLocks noGrp="1" noRot="1" noChangeAspect="1" noChangeArrowheads="1" noTextEdit="1"/>
          </p:cNvSpPr>
          <p:nvPr>
            <p:ph type="sldImg"/>
          </p:nvPr>
        </p:nvSpPr>
        <p:spPr>
          <a:xfrm>
            <a:off x="1262063" y="727075"/>
            <a:ext cx="4783137" cy="3587750"/>
          </a:xfrm>
          <a:ln/>
        </p:spPr>
      </p:sp>
      <p:sp>
        <p:nvSpPr>
          <p:cNvPr id="46084"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46085" name="Footer Placeholder 4"/>
          <p:cNvSpPr>
            <a:spLocks noGrp="1"/>
          </p:cNvSpPr>
          <p:nvPr>
            <p:ph type="ftr" sz="quarter" idx="4"/>
          </p:nvPr>
        </p:nvSpPr>
        <p:spPr>
          <a:noFill/>
        </p:spPr>
        <p:txBody>
          <a:bodyPr/>
          <a:lstStyle/>
          <a:p>
            <a:endParaRPr lang="en-US">
              <a:latin typeface="Arial" charset="0"/>
            </a:endParaRPr>
          </a:p>
        </p:txBody>
      </p:sp>
      <p:sp>
        <p:nvSpPr>
          <p:cNvPr id="46086"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37109855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9494050-8B57-4CAB-9027-139584CFE528}" type="slidenum">
              <a:rPr lang="en-US" smtClean="0">
                <a:latin typeface="Arial" charset="0"/>
              </a:rPr>
              <a:pPr/>
              <a:t>66</a:t>
            </a:fld>
            <a:endParaRPr 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731838" y="4560888"/>
            <a:ext cx="5853112" cy="4321175"/>
          </a:xfrm>
          <a:noFill/>
          <a:ln/>
        </p:spPr>
        <p:txBody>
          <a:bodyPr/>
          <a:lstStyle/>
          <a:p>
            <a:pPr eaLnBrk="1" hangingPunct="1"/>
            <a:endParaRPr lang="en-US">
              <a:latin typeface="Arial" charset="0"/>
            </a:endParaRPr>
          </a:p>
        </p:txBody>
      </p:sp>
      <p:sp>
        <p:nvSpPr>
          <p:cNvPr id="47109" name="Footer Placeholder 4"/>
          <p:cNvSpPr>
            <a:spLocks noGrp="1"/>
          </p:cNvSpPr>
          <p:nvPr>
            <p:ph type="ftr" sz="quarter" idx="4"/>
          </p:nvPr>
        </p:nvSpPr>
        <p:spPr>
          <a:noFill/>
        </p:spPr>
        <p:txBody>
          <a:bodyPr/>
          <a:lstStyle/>
          <a:p>
            <a:endParaRPr lang="en-US">
              <a:latin typeface="Arial" charset="0"/>
            </a:endParaRPr>
          </a:p>
        </p:txBody>
      </p:sp>
      <p:sp>
        <p:nvSpPr>
          <p:cNvPr id="47110"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28810928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C258182-29C8-4835-ACE6-53F574DF58D5}" type="slidenum">
              <a:rPr lang="en-US" smtClean="0">
                <a:latin typeface="Arial" charset="0"/>
              </a:rPr>
              <a:pPr/>
              <a:t>67</a:t>
            </a:fld>
            <a:endParaRPr 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731838" y="4560888"/>
            <a:ext cx="5853112" cy="4321175"/>
          </a:xfrm>
          <a:noFill/>
          <a:ln/>
        </p:spPr>
        <p:txBody>
          <a:bodyPr/>
          <a:lstStyle/>
          <a:p>
            <a:pPr eaLnBrk="1" hangingPunct="1"/>
            <a:endParaRPr lang="en-US">
              <a:latin typeface="Arial" charset="0"/>
            </a:endParaRPr>
          </a:p>
        </p:txBody>
      </p:sp>
      <p:sp>
        <p:nvSpPr>
          <p:cNvPr id="48133" name="Footer Placeholder 4"/>
          <p:cNvSpPr>
            <a:spLocks noGrp="1"/>
          </p:cNvSpPr>
          <p:nvPr>
            <p:ph type="ftr" sz="quarter" idx="4"/>
          </p:nvPr>
        </p:nvSpPr>
        <p:spPr>
          <a:noFill/>
        </p:spPr>
        <p:txBody>
          <a:bodyPr/>
          <a:lstStyle/>
          <a:p>
            <a:endParaRPr lang="en-US">
              <a:latin typeface="Arial" charset="0"/>
            </a:endParaRPr>
          </a:p>
        </p:txBody>
      </p:sp>
      <p:sp>
        <p:nvSpPr>
          <p:cNvPr id="48134"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9611044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541647F-AD57-4A1B-83DB-DD8E9F4F812F}" type="slidenum">
              <a:rPr lang="en-US" smtClean="0">
                <a:latin typeface="Arial" charset="0"/>
              </a:rPr>
              <a:pPr/>
              <a:t>68</a:t>
            </a:fld>
            <a:endParaRPr lang="en-US">
              <a:latin typeface="Arial" charset="0"/>
            </a:endParaRPr>
          </a:p>
        </p:txBody>
      </p:sp>
      <p:sp>
        <p:nvSpPr>
          <p:cNvPr id="49155" name="Rectangle 2"/>
          <p:cNvSpPr>
            <a:spLocks noGrp="1" noRot="1" noChangeAspect="1" noChangeArrowheads="1" noTextEdit="1"/>
          </p:cNvSpPr>
          <p:nvPr>
            <p:ph type="sldImg"/>
          </p:nvPr>
        </p:nvSpPr>
        <p:spPr>
          <a:xfrm>
            <a:off x="1263650" y="727075"/>
            <a:ext cx="4783138" cy="3587750"/>
          </a:xfrm>
          <a:ln/>
        </p:spPr>
      </p:sp>
      <p:sp>
        <p:nvSpPr>
          <p:cNvPr id="49156" name="Rectangle 3"/>
          <p:cNvSpPr>
            <a:spLocks noGrp="1" noChangeArrowheads="1"/>
          </p:cNvSpPr>
          <p:nvPr>
            <p:ph type="body" idx="1"/>
          </p:nvPr>
        </p:nvSpPr>
        <p:spPr>
          <a:xfrm>
            <a:off x="1219200" y="4562475"/>
            <a:ext cx="4876800" cy="4318000"/>
          </a:xfrm>
          <a:noFill/>
          <a:ln/>
        </p:spPr>
        <p:txBody>
          <a:bodyPr/>
          <a:lstStyle/>
          <a:p>
            <a:pPr eaLnBrk="1" hangingPunct="1"/>
            <a:endParaRPr lang="en-US">
              <a:latin typeface="Arial" charset="0"/>
            </a:endParaRPr>
          </a:p>
        </p:txBody>
      </p:sp>
      <p:sp>
        <p:nvSpPr>
          <p:cNvPr id="49157" name="Footer Placeholder 4"/>
          <p:cNvSpPr>
            <a:spLocks noGrp="1"/>
          </p:cNvSpPr>
          <p:nvPr>
            <p:ph type="ftr" sz="quarter" idx="4"/>
          </p:nvPr>
        </p:nvSpPr>
        <p:spPr>
          <a:noFill/>
        </p:spPr>
        <p:txBody>
          <a:bodyPr/>
          <a:lstStyle/>
          <a:p>
            <a:endParaRPr lang="en-US">
              <a:latin typeface="Arial" charset="0"/>
            </a:endParaRPr>
          </a:p>
        </p:txBody>
      </p:sp>
      <p:sp>
        <p:nvSpPr>
          <p:cNvPr id="49158"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28736937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B5FF245-D154-4E3D-B47D-3FE05B90C325}" type="slidenum">
              <a:rPr lang="en-US" smtClean="0">
                <a:latin typeface="Arial" charset="0"/>
              </a:rPr>
              <a:pPr/>
              <a:t>69</a:t>
            </a:fld>
            <a:endParaRPr 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Arial" charset="0"/>
            </a:endParaRPr>
          </a:p>
        </p:txBody>
      </p:sp>
      <p:sp>
        <p:nvSpPr>
          <p:cNvPr id="50181" name="Footer Placeholder 4"/>
          <p:cNvSpPr>
            <a:spLocks noGrp="1"/>
          </p:cNvSpPr>
          <p:nvPr>
            <p:ph type="ftr" sz="quarter" idx="4"/>
          </p:nvPr>
        </p:nvSpPr>
        <p:spPr>
          <a:noFill/>
        </p:spPr>
        <p:txBody>
          <a:bodyPr/>
          <a:lstStyle/>
          <a:p>
            <a:endParaRPr lang="en-US">
              <a:latin typeface="Arial" charset="0"/>
            </a:endParaRPr>
          </a:p>
        </p:txBody>
      </p:sp>
      <p:sp>
        <p:nvSpPr>
          <p:cNvPr id="50182"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150646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65A9611-22CA-49DF-9BFC-DBEEE80AC730}" type="slidenum">
              <a:rPr lang="en-US" smtClean="0">
                <a:latin typeface="Arial" charset="0"/>
              </a:rPr>
              <a:pPr/>
              <a:t>7</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0971388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69AF1C6-1A4D-470E-8AEE-B2E2362A94E4}" type="slidenum">
              <a:rPr lang="en-US" smtClean="0">
                <a:latin typeface="Arial" charset="0"/>
              </a:rPr>
              <a:pPr/>
              <a:t>70</a:t>
            </a:fld>
            <a:endParaRPr lang="en-US">
              <a:latin typeface="Arial" charset="0"/>
            </a:endParaRPr>
          </a:p>
        </p:txBody>
      </p:sp>
      <p:sp>
        <p:nvSpPr>
          <p:cNvPr id="51203" name="Rectangle 2"/>
          <p:cNvSpPr>
            <a:spLocks noGrp="1" noRot="1" noChangeAspect="1" noChangeArrowheads="1" noTextEdit="1"/>
          </p:cNvSpPr>
          <p:nvPr>
            <p:ph type="sldImg"/>
          </p:nvPr>
        </p:nvSpPr>
        <p:spPr>
          <a:xfrm>
            <a:off x="1262063" y="727075"/>
            <a:ext cx="4783137" cy="3587750"/>
          </a:xfrm>
          <a:ln/>
        </p:spPr>
      </p:sp>
      <p:sp>
        <p:nvSpPr>
          <p:cNvPr id="51204"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51205" name="Footer Placeholder 4"/>
          <p:cNvSpPr>
            <a:spLocks noGrp="1"/>
          </p:cNvSpPr>
          <p:nvPr>
            <p:ph type="ftr" sz="quarter" idx="4"/>
          </p:nvPr>
        </p:nvSpPr>
        <p:spPr>
          <a:noFill/>
        </p:spPr>
        <p:txBody>
          <a:bodyPr/>
          <a:lstStyle/>
          <a:p>
            <a:endParaRPr lang="en-US">
              <a:latin typeface="Arial" charset="0"/>
            </a:endParaRPr>
          </a:p>
        </p:txBody>
      </p:sp>
      <p:sp>
        <p:nvSpPr>
          <p:cNvPr id="51206"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4804994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FF41123-EDA2-4AA2-BDAB-9BE4A716C8A5}" type="slidenum">
              <a:rPr lang="en-US" smtClean="0">
                <a:latin typeface="Arial" charset="0"/>
              </a:rPr>
              <a:pPr/>
              <a:t>71</a:t>
            </a:fld>
            <a:endParaRPr lang="en-US">
              <a:latin typeface="Arial" charset="0"/>
            </a:endParaRPr>
          </a:p>
        </p:txBody>
      </p:sp>
      <p:sp>
        <p:nvSpPr>
          <p:cNvPr id="52227" name="Rectangle 2"/>
          <p:cNvSpPr>
            <a:spLocks noGrp="1" noRot="1" noChangeAspect="1" noChangeArrowheads="1" noTextEdit="1"/>
          </p:cNvSpPr>
          <p:nvPr>
            <p:ph type="sldImg"/>
          </p:nvPr>
        </p:nvSpPr>
        <p:spPr>
          <a:xfrm>
            <a:off x="1262063" y="727075"/>
            <a:ext cx="4783137" cy="3587750"/>
          </a:xfrm>
          <a:ln/>
        </p:spPr>
      </p:sp>
      <p:sp>
        <p:nvSpPr>
          <p:cNvPr id="52228"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52229" name="Footer Placeholder 4"/>
          <p:cNvSpPr>
            <a:spLocks noGrp="1"/>
          </p:cNvSpPr>
          <p:nvPr>
            <p:ph type="ftr" sz="quarter" idx="4"/>
          </p:nvPr>
        </p:nvSpPr>
        <p:spPr>
          <a:noFill/>
        </p:spPr>
        <p:txBody>
          <a:bodyPr/>
          <a:lstStyle/>
          <a:p>
            <a:endParaRPr lang="en-US">
              <a:latin typeface="Arial" charset="0"/>
            </a:endParaRPr>
          </a:p>
        </p:txBody>
      </p:sp>
      <p:sp>
        <p:nvSpPr>
          <p:cNvPr id="52230"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28849221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F29F4E3-BF70-4125-A331-280022AE3069}" type="slidenum">
              <a:rPr lang="en-US" smtClean="0">
                <a:latin typeface="Arial" charset="0"/>
              </a:rPr>
              <a:pPr/>
              <a:t>72</a:t>
            </a:fld>
            <a:endParaRPr lang="en-US">
              <a:latin typeface="Arial" charset="0"/>
            </a:endParaRPr>
          </a:p>
        </p:txBody>
      </p:sp>
      <p:sp>
        <p:nvSpPr>
          <p:cNvPr id="53251" name="Rectangle 2"/>
          <p:cNvSpPr>
            <a:spLocks noGrp="1" noRot="1" noChangeAspect="1" noChangeArrowheads="1" noTextEdit="1"/>
          </p:cNvSpPr>
          <p:nvPr>
            <p:ph type="sldImg"/>
          </p:nvPr>
        </p:nvSpPr>
        <p:spPr>
          <a:xfrm>
            <a:off x="1262063" y="727075"/>
            <a:ext cx="4783137" cy="3587750"/>
          </a:xfrm>
          <a:ln/>
        </p:spPr>
      </p:sp>
      <p:sp>
        <p:nvSpPr>
          <p:cNvPr id="53252"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53253" name="Footer Placeholder 4"/>
          <p:cNvSpPr>
            <a:spLocks noGrp="1"/>
          </p:cNvSpPr>
          <p:nvPr>
            <p:ph type="ftr" sz="quarter" idx="4"/>
          </p:nvPr>
        </p:nvSpPr>
        <p:spPr>
          <a:noFill/>
        </p:spPr>
        <p:txBody>
          <a:bodyPr/>
          <a:lstStyle/>
          <a:p>
            <a:endParaRPr lang="en-US">
              <a:latin typeface="Arial" charset="0"/>
            </a:endParaRPr>
          </a:p>
        </p:txBody>
      </p:sp>
      <p:sp>
        <p:nvSpPr>
          <p:cNvPr id="53254"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41210377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73</a:t>
            </a:fld>
            <a:endParaRPr lang="en-US"/>
          </a:p>
        </p:txBody>
      </p:sp>
    </p:spTree>
    <p:extLst>
      <p:ext uri="{BB962C8B-B14F-4D97-AF65-F5344CB8AC3E}">
        <p14:creationId xmlns:p14="http://schemas.microsoft.com/office/powerpoint/2010/main" val="8686142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CAPITOL V. THOMAS-RASSET LEGAL SAGA CONTINUES</a:t>
            </a:r>
          </a:p>
          <a:p>
            <a:endParaRPr lang="en-US" dirty="0"/>
          </a:p>
          <a:p>
            <a:r>
              <a:rPr lang="en-US" dirty="0" err="1"/>
              <a:t>Jammie</a:t>
            </a:r>
            <a:r>
              <a:rPr lang="en-US" dirty="0"/>
              <a:t> Thomas (now </a:t>
            </a:r>
            <a:r>
              <a:rPr lang="en-US" dirty="0" err="1"/>
              <a:t>Jammie</a:t>
            </a:r>
            <a:r>
              <a:rPr lang="en-US" dirty="0"/>
              <a:t> Thomas-</a:t>
            </a:r>
            <a:r>
              <a:rPr lang="en-US" dirty="0" err="1"/>
              <a:t>Rasset</a:t>
            </a:r>
            <a:r>
              <a:rPr lang="en-US" dirty="0"/>
              <a:t>), then 30 years old, was sued in April 2007 (the original case was Virgin v. Thomas) by the RIAA for copyright infringement using </a:t>
            </a:r>
            <a:r>
              <a:rPr lang="en-US" dirty="0" err="1"/>
              <a:t>Kazaa</a:t>
            </a:r>
            <a:r>
              <a:rPr lang="en-US" dirty="0"/>
              <a:t> -- the first individual to be tried in this way in the US. Although the plaintiffs claimed that she shared 1,702 tracks, they charged her for only 24; the jury ignored her defense that she didn't do it and ruled against her, assessing damages of $222,000 ($9,250 for each of 24 songs). However, the judge in the original trial ordered a retrial because the jury had been instructed to consider "making the music available" for illegal download equivalent to participating in illegal file sharing. In the retrial, in June 2009, the jury ruled that the defendant was guilty of </a:t>
            </a:r>
            <a:r>
              <a:rPr lang="en-US" dirty="0" err="1"/>
              <a:t>wilful</a:t>
            </a:r>
            <a:r>
              <a:rPr lang="en-US" dirty="0"/>
              <a:t> copyright infringement; this time, they assessed statutory damages of $1.92M ($80K for each of the 24 songs). </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74</a:t>
            </a:fld>
            <a:endParaRPr lang="en-US"/>
          </a:p>
        </p:txBody>
      </p:sp>
    </p:spTree>
    <p:extLst>
      <p:ext uri="{BB962C8B-B14F-4D97-AF65-F5344CB8AC3E}">
        <p14:creationId xmlns:p14="http://schemas.microsoft.com/office/powerpoint/2010/main" val="23219765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(cont’d)</a:t>
            </a:r>
          </a:p>
          <a:p>
            <a:endParaRPr lang="en-US" dirty="0"/>
          </a:p>
          <a:p>
            <a:r>
              <a:rPr lang="en-US" dirty="0"/>
              <a:t>Shortly thereafter, Thomas-</a:t>
            </a:r>
            <a:r>
              <a:rPr lang="en-US" dirty="0" err="1"/>
              <a:t>Rasset</a:t>
            </a:r>
            <a:r>
              <a:rPr lang="en-US" dirty="0"/>
              <a:t> and her attorneys filed for a retrial, reduction of damages or removal of statutory damages. In January 2010,  U.S. District Court Judge Michael Davis of the District of Minnesota reduced damages to $54,000 ($2,250) per song and the plaintiffs then offered Thomas-</a:t>
            </a:r>
            <a:r>
              <a:rPr lang="en-US" dirty="0" err="1"/>
              <a:t>Rasset</a:t>
            </a:r>
            <a:r>
              <a:rPr lang="en-US" dirty="0"/>
              <a:t> a settlement for "only" $25,000. She refused. The RIAA and Thomas-</a:t>
            </a:r>
            <a:r>
              <a:rPr lang="en-US" dirty="0" err="1"/>
              <a:t>Rasset's</a:t>
            </a:r>
            <a:r>
              <a:rPr lang="en-US" dirty="0"/>
              <a:t> attorneys were preparing for a third trial. </a:t>
            </a:r>
            <a:r>
              <a:rPr lang="en-US" dirty="0" err="1"/>
              <a:t>Jaikumar</a:t>
            </a:r>
            <a:r>
              <a:rPr lang="en-US" dirty="0"/>
              <a:t> </a:t>
            </a:r>
            <a:r>
              <a:rPr lang="en-US" dirty="0" err="1"/>
              <a:t>Vijayan</a:t>
            </a:r>
            <a:r>
              <a:rPr lang="en-US" dirty="0"/>
              <a:t>, writing in Computerworld, reported that "Several lawyers, rights groups and even the judges in the two music piracy cases that have gone to court have questioned the constitutionality of the damages. They have said that the laws were meant to be applied against commercial copyright infringers and not individuals such as Thomas-</a:t>
            </a:r>
            <a:r>
              <a:rPr lang="en-US" dirty="0" err="1"/>
              <a:t>Rasset</a:t>
            </a:r>
            <a:r>
              <a:rPr lang="en-US" dirty="0"/>
              <a:t>."</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75</a:t>
            </a:fld>
            <a:endParaRPr lang="en-US"/>
          </a:p>
        </p:txBody>
      </p:sp>
    </p:spTree>
    <p:extLst>
      <p:ext uri="{BB962C8B-B14F-4D97-AF65-F5344CB8AC3E}">
        <p14:creationId xmlns:p14="http://schemas.microsoft.com/office/powerpoint/2010/main" val="36654212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RIAA v. TENENBAUM</a:t>
            </a:r>
          </a:p>
          <a:p>
            <a:endParaRPr lang="en-US" dirty="0"/>
          </a:p>
          <a:p>
            <a:r>
              <a:rPr lang="en-US" dirty="0"/>
              <a:t>In July 2009, Joel </a:t>
            </a:r>
            <a:r>
              <a:rPr lang="en-US" dirty="0" err="1"/>
              <a:t>Tenenbaum</a:t>
            </a:r>
            <a:r>
              <a:rPr lang="en-US" dirty="0"/>
              <a:t>, a Boston University graduate student, was convicted of illegally downloading 24 songs owned by members of the Recording Industry Association of America (RIAA), which sued in federal court in Boston in a jury trial -- the second (after Capitol v. Thomas-</a:t>
            </a:r>
            <a:r>
              <a:rPr lang="en-US" dirty="0" err="1"/>
              <a:t>Rasset</a:t>
            </a:r>
            <a:r>
              <a:rPr lang="en-US" dirty="0"/>
              <a:t>) such trial in the US. </a:t>
            </a:r>
            <a:r>
              <a:rPr lang="en-US" dirty="0" err="1"/>
              <a:t>Tenenbaum</a:t>
            </a:r>
            <a:r>
              <a:rPr lang="en-US" dirty="0"/>
              <a:t> admitted under oath that he did in fact download and distribute songs (there were 800 illegal downloads on his computer), but he and his attorney, Charles </a:t>
            </a:r>
            <a:r>
              <a:rPr lang="en-US" dirty="0" err="1"/>
              <a:t>Nesson</a:t>
            </a:r>
            <a:r>
              <a:rPr lang="en-US" dirty="0"/>
              <a:t> of the Harvard Law School, argued that there was in fact little damage to anyone. The RIAA argued that the damages should be assessed on the basis of lost revenues due to the illegal distribution of the copyrighted materials. </a:t>
            </a:r>
            <a:r>
              <a:rPr lang="en-US" dirty="0" err="1"/>
              <a:t>Tenenbaum</a:t>
            </a:r>
            <a:r>
              <a:rPr lang="en-US" dirty="0"/>
              <a:t> and </a:t>
            </a:r>
            <a:r>
              <a:rPr lang="en-US" dirty="0" err="1"/>
              <a:t>Nesson</a:t>
            </a:r>
            <a:r>
              <a:rPr lang="en-US" dirty="0"/>
              <a:t> tried to assert fair use, but before the trial began, Judge Nancy </a:t>
            </a:r>
            <a:r>
              <a:rPr lang="en-US" dirty="0" err="1"/>
              <a:t>Gertner</a:t>
            </a:r>
            <a:r>
              <a:rPr lang="en-US" dirty="0"/>
              <a:t> ruled that </a:t>
            </a:r>
            <a:r>
              <a:rPr lang="en-US" dirty="0" err="1"/>
              <a:t>Tenenbaum</a:t>
            </a:r>
            <a:r>
              <a:rPr lang="en-US" dirty="0"/>
              <a:t> would not be permitted to submit a fair-use defense and explicitly ruled during the trial that there was no basis for such an argument. The jury awarded damages of $22,500 per song, for a total of $675,000 in penalties. In January 2010, </a:t>
            </a:r>
            <a:r>
              <a:rPr lang="en-US" dirty="0" err="1"/>
              <a:t>Tenenbaum</a:t>
            </a:r>
            <a:r>
              <a:rPr lang="en-US" dirty="0"/>
              <a:t> expressed optimism that his appeal could result in a lower fine because of the decision in the Thomas-</a:t>
            </a:r>
            <a:r>
              <a:rPr lang="en-US" dirty="0" err="1"/>
              <a:t>Rasset</a:t>
            </a:r>
            <a:r>
              <a:rPr lang="en-US" dirty="0"/>
              <a:t> case in which a $1.92M fine was reduced to $54K. However, said </a:t>
            </a:r>
            <a:r>
              <a:rPr lang="en-US" dirty="0" err="1"/>
              <a:t>Tenenbaum</a:t>
            </a:r>
            <a:r>
              <a:rPr lang="en-US" dirty="0"/>
              <a:t>, even a tenfold reduction of his own fine -- to a mere $67K -- would bankrupt him.</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76</a:t>
            </a:fld>
            <a:endParaRPr lang="en-US"/>
          </a:p>
        </p:txBody>
      </p:sp>
    </p:spTree>
    <p:extLst>
      <p:ext uri="{BB962C8B-B14F-4D97-AF65-F5344CB8AC3E}">
        <p14:creationId xmlns:p14="http://schemas.microsoft.com/office/powerpoint/2010/main" val="294380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RIAA TELLS FCC: ISPS NEED TO BE COPYRIGHT COPS</a:t>
            </a:r>
          </a:p>
          <a:p>
            <a:endParaRPr lang="en-US" dirty="0"/>
          </a:p>
          <a:p>
            <a:r>
              <a:rPr lang="en-US" dirty="0"/>
              <a:t>The Recording Industry Association of America (RIAA) submitted a brief to the Federal Communications Commission's (FCC's) request for comments about net neutrality in early January 2010 arguing that ISPs should be able to control their subscribers' access to illegal file-sharing sites and other forms of copyright infringement. "ISPs are in a unique position to limit online theft. They control the facilities over which infringement takes place and are singularly positioned to address it at the source. Without ISP participation, it is extremely difficult to develop an effective prevention approach." Other arguments submitted by supporters of ISP involvement in antipiracy efforts were that illegal file sharing contributes to network congestion.</a:t>
            </a:r>
          </a:p>
          <a:p>
            <a:endParaRPr lang="en-US" dirty="0"/>
          </a:p>
          <a:p>
            <a:r>
              <a:rPr lang="en-US" dirty="0"/>
              <a:t>The RIAA proposed that ISPs terminate access to users who are shown to have violated copyright laws more than three times; ISPs vigorously objected to any such rules. Opponents argued that ISPs were "poorly placed to determine whether or not transfers of content are infringing or otherwise unlawful, a task generally reserved to attorneys, courts, and law enforcement" and warned that infringing net neutrality would also hurt access to the Internet by minority and underprivileged demographic groups.</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77</a:t>
            </a:fld>
            <a:endParaRPr lang="en-US"/>
          </a:p>
        </p:txBody>
      </p:sp>
    </p:spTree>
    <p:extLst>
      <p:ext uri="{BB962C8B-B14F-4D97-AF65-F5344CB8AC3E}">
        <p14:creationId xmlns:p14="http://schemas.microsoft.com/office/powerpoint/2010/main" val="34898778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MUSICBLOGOCIDE 2010: GOOGLE DELETES YEARS OF ARCHIVES FROM SIX BLOGS</a:t>
            </a:r>
          </a:p>
          <a:p>
            <a:endParaRPr lang="en-US" dirty="0"/>
          </a:p>
          <a:p>
            <a:r>
              <a:rPr lang="en-US" dirty="0"/>
              <a:t>In early February 2010, Google shut down six popular music blogs on its Blogger service in response to take-down notices from the International Federation of the Phonographic Industry (IFPI). As analyzed by Robert X. </a:t>
            </a:r>
            <a:r>
              <a:rPr lang="en-US" dirty="0" err="1"/>
              <a:t>Cringely</a:t>
            </a:r>
            <a:r>
              <a:rPr lang="en-US" dirty="0"/>
              <a:t> of InfoWorld in February 2010, a series of errors by all concerned resulted in deletion of legitimately-posted music, some of which had actually been posted by request of public relations officials of the copyright owners. In particular, Google responded to the IFPI demands without informing the bloggers as stipulated by terms of the Digital Millennium Copyright Act (DMCA), which is supposed to allow the accused to </a:t>
            </a:r>
            <a:r>
              <a:rPr lang="en-US" dirty="0" err="1"/>
              <a:t>beneefit</a:t>
            </a:r>
            <a:r>
              <a:rPr lang="en-US" dirty="0"/>
              <a:t> from two weeks in which to file </a:t>
            </a:r>
            <a:r>
              <a:rPr lang="en-US" dirty="0" err="1"/>
              <a:t>counternotifications</a:t>
            </a:r>
            <a:r>
              <a:rPr lang="en-US" dirty="0"/>
              <a:t> (explanations) with the ISP and the copyright holders.</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78</a:t>
            </a:fld>
            <a:endParaRPr lang="en-US"/>
          </a:p>
        </p:txBody>
      </p:sp>
    </p:spTree>
    <p:extLst>
      <p:ext uri="{BB962C8B-B14F-4D97-AF65-F5344CB8AC3E}">
        <p14:creationId xmlns:p14="http://schemas.microsoft.com/office/powerpoint/2010/main" val="41958448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OFCOM PUBLISHES DRAFT CODE TO TACKLE NET PIRACY</a:t>
            </a:r>
          </a:p>
          <a:p>
            <a:endParaRPr lang="en-US" dirty="0"/>
          </a:p>
          <a:p>
            <a:r>
              <a:rPr lang="en-US" dirty="0"/>
              <a:t>The British Office of Communications (</a:t>
            </a:r>
            <a:r>
              <a:rPr lang="en-US" dirty="0" err="1"/>
              <a:t>Ofcom</a:t>
            </a:r>
            <a:r>
              <a:rPr lang="en-US" dirty="0"/>
              <a:t>) issued a draft Code of Practice governing the largest ISP's response to complaints about illegal file sharing. Computerworld UK reported, "Under the code, copyright owners will have to complain about alleged illegal file sharers. ISPs will then have to send three warning letters to web users suspected of illegal activity. The </a:t>
            </a:r>
            <a:r>
              <a:rPr lang="en-US" dirty="0" err="1"/>
              <a:t>anonymised</a:t>
            </a:r>
            <a:r>
              <a:rPr lang="en-US" dirty="0"/>
              <a:t> details of those that have received three or more notifications in a year can be request by copyright holders in a bid to start legal action."</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79</a:t>
            </a:fld>
            <a:endParaRPr lang="en-US"/>
          </a:p>
        </p:txBody>
      </p:sp>
    </p:spTree>
    <p:extLst>
      <p:ext uri="{BB962C8B-B14F-4D97-AF65-F5344CB8AC3E}">
        <p14:creationId xmlns:p14="http://schemas.microsoft.com/office/powerpoint/2010/main" val="2474859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43302F5-ACDC-4B05-9A49-E87777EAB131}" type="slidenum">
              <a:rPr lang="en-US" smtClean="0">
                <a:latin typeface="Arial" charset="0"/>
              </a:rPr>
              <a:pPr/>
              <a:t>8</a:t>
            </a:fld>
            <a:endParaRPr lang="en-US">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2063749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IRISH ISP LAUNCHES PILOT PROGRAM AIMED AT FILE SHARERS</a:t>
            </a:r>
          </a:p>
          <a:p>
            <a:endParaRPr lang="en-US" dirty="0"/>
          </a:p>
          <a:p>
            <a:r>
              <a:rPr lang="en-US" dirty="0"/>
              <a:t>Jeremy Kirk of IDG News Service wrote, "Irish ISP </a:t>
            </a:r>
            <a:r>
              <a:rPr lang="en-US" dirty="0" err="1"/>
              <a:t>Eircom</a:t>
            </a:r>
            <a:r>
              <a:rPr lang="en-US" dirty="0"/>
              <a:t> launched a three-month pilot program on Monday that will see those who repeatedly share files under copyright cut off from their Internet service.... </a:t>
            </a:r>
            <a:r>
              <a:rPr lang="en-US" dirty="0" err="1"/>
              <a:t>Eircom</a:t>
            </a:r>
            <a:r>
              <a:rPr lang="en-US" dirty="0"/>
              <a:t> was sued by the Irish Recorded Music Association (IRMA) -- a trade association composed of such record labels as EMI, Sony, Universal Music Group and Warner Music Group -- which sought to force the ISP to install traffic-monitoring equipment that would have examined the content of its subscribers in an attempt to clamp down on illegal file sharing. </a:t>
            </a:r>
          </a:p>
          <a:p>
            <a:endParaRPr lang="en-US" dirty="0"/>
          </a:p>
          <a:p>
            <a:r>
              <a:rPr lang="en-US" dirty="0" err="1"/>
              <a:t>Eircom</a:t>
            </a:r>
            <a:r>
              <a:rPr lang="en-US" dirty="0"/>
              <a:t>, which has about 750,000 subscribers, resisted but reached an out-of-court settlement in January 2009 with IRMA. </a:t>
            </a:r>
            <a:r>
              <a:rPr lang="en-US" dirty="0" err="1"/>
              <a:t>Eircom</a:t>
            </a:r>
            <a:r>
              <a:rPr lang="en-US" dirty="0"/>
              <a:t> agreed to put in place a so-called three-strikes plan, where those illegal sharing files under copyright are warned and eventually have their access suspended or cut off…. Under the new scheme, </a:t>
            </a:r>
            <a:r>
              <a:rPr lang="en-US" dirty="0" err="1"/>
              <a:t>Eircom</a:t>
            </a:r>
            <a:r>
              <a:rPr lang="en-US" dirty="0"/>
              <a:t> will receive lists of the IP addresses of suspected file sharers from </a:t>
            </a:r>
            <a:r>
              <a:rPr lang="en-US" dirty="0" err="1"/>
              <a:t>Dtecnet</a:t>
            </a:r>
            <a:r>
              <a:rPr lang="en-US" dirty="0"/>
              <a:t>, a company that specializes in tracking files illegally distributed online, according to an </a:t>
            </a:r>
            <a:r>
              <a:rPr lang="en-US" dirty="0" err="1"/>
              <a:t>Eircom</a:t>
            </a:r>
            <a:r>
              <a:rPr lang="en-US" dirty="0"/>
              <a:t> spokesman."</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80</a:t>
            </a:fld>
            <a:endParaRPr lang="en-US"/>
          </a:p>
        </p:txBody>
      </p:sp>
    </p:spTree>
    <p:extLst>
      <p:ext uri="{BB962C8B-B14F-4D97-AF65-F5344CB8AC3E}">
        <p14:creationId xmlns:p14="http://schemas.microsoft.com/office/powerpoint/2010/main" val="25016070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ITALIAN JUDGE RULES IN FAVOR OF ISP COMMON CARRIER STATUS</a:t>
            </a:r>
          </a:p>
          <a:p>
            <a:endParaRPr lang="en-US" dirty="0"/>
          </a:p>
          <a:p>
            <a:r>
              <a:rPr lang="en-US" dirty="0"/>
              <a:t>Philip </a:t>
            </a:r>
            <a:r>
              <a:rPr lang="en-US" dirty="0" err="1"/>
              <a:t>Willan</a:t>
            </a:r>
            <a:r>
              <a:rPr lang="en-US" dirty="0"/>
              <a:t> of IDG News Service reports, that in Rome on April 19, 2010 , "Judge </a:t>
            </a:r>
            <a:r>
              <a:rPr lang="en-US" dirty="0" err="1"/>
              <a:t>Antonella</a:t>
            </a:r>
            <a:r>
              <a:rPr lang="en-US" dirty="0"/>
              <a:t> </a:t>
            </a:r>
            <a:r>
              <a:rPr lang="en-US" dirty="0" err="1"/>
              <a:t>Izzo</a:t>
            </a:r>
            <a:r>
              <a:rPr lang="en-US" dirty="0"/>
              <a:t> rejected a request from the Audiovisual Antipiracy Federation (FAPAV) that Telecom Italia identify customers responsible for copyright violations and report them to the justice authorities, block their access to peer-to-peer Web sites where they were illegally downloading copyright material, and inform them that they had been breaking the law. </a:t>
            </a:r>
          </a:p>
          <a:p>
            <a:endParaRPr lang="en-US" dirty="0"/>
          </a:p>
          <a:p>
            <a:r>
              <a:rPr lang="en-US" dirty="0"/>
              <a:t>Judge </a:t>
            </a:r>
            <a:r>
              <a:rPr lang="en-US" dirty="0" err="1"/>
              <a:t>Izzo</a:t>
            </a:r>
            <a:r>
              <a:rPr lang="en-US" dirty="0"/>
              <a:t>, whose ruling was made public Friday, also turned down FAPAV's request that Telecom Italia be fined €10,000 (US $13,000) for every day that passed without it acceding to the antipiracy body's demands."</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81</a:t>
            </a:fld>
            <a:endParaRPr lang="en-US"/>
          </a:p>
        </p:txBody>
      </p:sp>
    </p:spTree>
    <p:extLst>
      <p:ext uri="{BB962C8B-B14F-4D97-AF65-F5344CB8AC3E}">
        <p14:creationId xmlns:p14="http://schemas.microsoft.com/office/powerpoint/2010/main" val="10187242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JUDGE OVERTURNS 2007 UNIX COPYRIGHT DECISION</a:t>
            </a:r>
          </a:p>
          <a:p>
            <a:endParaRPr lang="en-US" dirty="0"/>
          </a:p>
          <a:p>
            <a:r>
              <a:rPr lang="en-US" dirty="0"/>
              <a:t>John Fontana, writing in Network World, reported, "A federal appeals court Monday overturned a 2007 decision that Novell owns the Unix code and remanded the case for trial. </a:t>
            </a:r>
          </a:p>
          <a:p>
            <a:endParaRPr lang="en-US" dirty="0"/>
          </a:p>
          <a:p>
            <a:r>
              <a:rPr lang="en-US" dirty="0"/>
              <a:t>In a 54-page decision, the 10th Circuit Court of Appeals said it was tossing out the 2007 summary judgment decision by Judge Dale Kimball of the U.S. District Court for the District of Utah, which found that Novell was the owner of Unix and UnixWare copyrights."</a:t>
            </a:r>
          </a:p>
          <a:p>
            <a:endParaRPr lang="en-US" dirty="0"/>
          </a:p>
          <a:p>
            <a:r>
              <a:rPr lang="en-US" dirty="0"/>
              <a:t>The case involves the battle between Novell, which paid $300M in 1993 to buy UNIX System Laboratories and then sold the company to SCO in 1995. In 2003, SCO sued to enforce what it claimed was its ownership of the UNIX copyright. </a:t>
            </a:r>
          </a:p>
          <a:p>
            <a:endParaRPr lang="en-US" dirty="0"/>
          </a:p>
          <a:p>
            <a:r>
              <a:rPr lang="en-US" dirty="0"/>
              <a:t>Fontana writes, "In 2003, SCO claimed that Linux was an illegal derivative of the Unix, which SCO said it had purchased from Novell. SCO then went head-hunting, picking IBM as its first target in a $1 billion copyright infringement suit, claiming Big Blue had violated SCO's rights by contributing Unix code to Linux. </a:t>
            </a:r>
          </a:p>
          <a:p>
            <a:endParaRPr lang="en-US" dirty="0"/>
          </a:p>
          <a:p>
            <a:r>
              <a:rPr lang="en-US" dirty="0"/>
              <a:t>Microsoft joined the fray shortly thereafter, agreeing to license Unix code from SCO and then using the association to fuel confusion over open source licenses and the liability they could carry for corporate users. </a:t>
            </a:r>
          </a:p>
          <a:p>
            <a:endParaRPr lang="en-US" dirty="0"/>
          </a:p>
          <a:p>
            <a:r>
              <a:rPr lang="en-US" dirty="0"/>
              <a:t>SCO eventually sent letters to some 1,500 large companies warning them that their use of Linux could infringe on SCO's intellectual property. SCO then turned on Novell when it claimed Unix ownership."</a:t>
            </a:r>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82</a:t>
            </a:fld>
            <a:endParaRPr lang="en-US"/>
          </a:p>
        </p:txBody>
      </p:sp>
    </p:spTree>
    <p:extLst>
      <p:ext uri="{BB962C8B-B14F-4D97-AF65-F5344CB8AC3E}">
        <p14:creationId xmlns:p14="http://schemas.microsoft.com/office/powerpoint/2010/main" val="30355543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DDD2F62-7AD4-471B-B3C3-6A3D40C62535}" type="slidenum">
              <a:rPr lang="en-US" smtClean="0"/>
              <a:pPr>
                <a:defRPr/>
              </a:pPr>
              <a:t>83</a:t>
            </a:fld>
            <a:endParaRPr lang="en-US"/>
          </a:p>
        </p:txBody>
      </p:sp>
    </p:spTree>
    <p:extLst>
      <p:ext uri="{BB962C8B-B14F-4D97-AF65-F5344CB8AC3E}">
        <p14:creationId xmlns:p14="http://schemas.microsoft.com/office/powerpoint/2010/main" val="420344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0CDE7E4-ECF4-44CA-B37D-089715862489}" type="slidenum">
              <a:rPr lang="en-US" smtClean="0">
                <a:latin typeface="Arial" charset="0"/>
              </a:rPr>
              <a:pPr/>
              <a:t>9</a:t>
            </a:fld>
            <a:endParaRPr 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215188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ChangeArrowheads="1"/>
          </p:cNvSpPr>
          <p:nvPr/>
        </p:nvSpPr>
        <p:spPr bwMode="auto">
          <a:xfrm>
            <a:off x="0" y="6494463"/>
            <a:ext cx="465138" cy="366712"/>
          </a:xfrm>
          <a:prstGeom prst="rect">
            <a:avLst/>
          </a:prstGeom>
          <a:noFill/>
          <a:ln w="12700">
            <a:noFill/>
            <a:miter lim="800000"/>
            <a:headEnd/>
            <a:tailEnd/>
          </a:ln>
          <a:effectLst/>
        </p:spPr>
        <p:txBody>
          <a:bodyPr wrap="none" lIns="90488" tIns="44450" rIns="90488" bIns="44450">
            <a:spAutoFit/>
          </a:bodyPr>
          <a:lstStyle/>
          <a:p>
            <a:pPr eaLnBrk="0" hangingPunct="0">
              <a:defRPr/>
            </a:pPr>
            <a:fld id="{567D2A84-EC58-4B01-8843-DFB8F69F1981}" type="slidenum">
              <a:rPr lang="en-US" sz="1800">
                <a:latin typeface="Arial" pitchFamily="34" charset="0"/>
              </a:rPr>
              <a:pPr eaLnBrk="0" hangingPunct="0">
                <a:defRPr/>
              </a:pPr>
              <a:t>‹#›</a:t>
            </a:fld>
            <a:endParaRPr lang="en-US" sz="1800" dirty="0">
              <a:latin typeface="Arial" pitchFamily="34" charset="0"/>
            </a:endParaRPr>
          </a:p>
        </p:txBody>
      </p:sp>
      <p:sp>
        <p:nvSpPr>
          <p:cNvPr id="46085"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400" b="0">
              <a:latin typeface="Times New Roman" pitchFamily="18" charset="0"/>
            </a:endParaRPr>
          </a:p>
        </p:txBody>
      </p:sp>
      <p:pic>
        <p:nvPicPr>
          <p:cNvPr id="1030" name="Picture 8" descr="NWU_2c_stacked_logo"/>
          <p:cNvPicPr>
            <a:picLocks noChangeAspect="1" noChangeArrowheads="1"/>
          </p:cNvPicPr>
          <p:nvPr/>
        </p:nvPicPr>
        <p:blipFill>
          <a:blip r:embed="rId13" cstate="print"/>
          <a:srcRect/>
          <a:stretch>
            <a:fillRect/>
          </a:stretch>
        </p:blipFill>
        <p:spPr bwMode="auto">
          <a:xfrm>
            <a:off x="8153400" y="0"/>
            <a:ext cx="990600" cy="865188"/>
          </a:xfrm>
          <a:prstGeom prst="rect">
            <a:avLst/>
          </a:prstGeom>
          <a:noFill/>
          <a:ln w="9525">
            <a:noFill/>
            <a:miter lim="800000"/>
            <a:headEnd/>
            <a:tailEnd/>
          </a:ln>
        </p:spPr>
      </p:pic>
      <p:sp>
        <p:nvSpPr>
          <p:cNvPr id="8" name="Text Box 6"/>
          <p:cNvSpPr txBox="1">
            <a:spLocks noChangeArrowheads="1"/>
          </p:cNvSpPr>
          <p:nvPr userDrawn="1"/>
        </p:nvSpPr>
        <p:spPr bwMode="auto">
          <a:xfrm>
            <a:off x="3305593" y="6642100"/>
            <a:ext cx="2520242" cy="215444"/>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800" b="0" i="1" dirty="0"/>
              <a:t>Copyright © 2010 M. E. Kabay.  All rights reserved.</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ladas.com/BULLETINS/1994/NAFTAGATT.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customs.ustreas.gov/nafta/docs/us/chap-17.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www.jordasecrets.com/2007/10/jorda_on_what_is_and_what_is_n.html" TargetMode="External"/><Relationship Id="rId4" Type="http://schemas.openxmlformats.org/officeDocument/2006/relationships/hyperlink" Target="http://blogs.piercelaw.edu/tradesecrets/tradesecretdiagram.gi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nolo.com/dictionary/trade-secret-term.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4.law.cornell.edu/uscode/html/uscode18/usc_sec_18_00001905----000-.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4.law.cornell.edu/uscode/html/uscode18/usc_sec_18_00001831----000-.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tinyurl.com/kb295"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copyright.gov/circs/circ1a.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uspto.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copyright.gov/fls/fl102.html"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2.eff.org/legal/CyberLaw_Course/index.html"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0"/>
            <a:ext cx="8763000" cy="2971800"/>
          </a:xfrm>
        </p:spPr>
        <p:txBody>
          <a:bodyPr/>
          <a:lstStyle/>
          <a:p>
            <a:pPr algn="ctr"/>
            <a:r>
              <a:rPr lang="en-US" sz="6600"/>
              <a:t>Intellectual- </a:t>
            </a:r>
            <a:r>
              <a:rPr lang="en-US" sz="6600" dirty="0"/>
              <a:t>Property Law Review 2010</a:t>
            </a:r>
          </a:p>
        </p:txBody>
      </p:sp>
      <p:sp>
        <p:nvSpPr>
          <p:cNvPr id="8" name="Rectangle 3"/>
          <p:cNvSpPr txBox="1">
            <a:spLocks noChangeArrowheads="1"/>
          </p:cNvSpPr>
          <p:nvPr/>
        </p:nvSpPr>
        <p:spPr bwMode="auto">
          <a:xfrm>
            <a:off x="190500" y="3048000"/>
            <a:ext cx="8763000" cy="3581400"/>
          </a:xfrm>
          <a:prstGeom prst="rect">
            <a:avLst/>
          </a:prstGeom>
        </p:spPr>
        <p:txBody>
          <a:bodyPr>
            <a:normAutofit fontScale="92500" lnSpcReduction="10000"/>
          </a:bodyPr>
          <a:lstStyle/>
          <a:p>
            <a:pPr algn="ctr" fontAlgn="auto">
              <a:lnSpc>
                <a:spcPct val="80000"/>
              </a:lnSpc>
              <a:spcBef>
                <a:spcPct val="20000"/>
              </a:spcBef>
              <a:spcAft>
                <a:spcPts val="0"/>
              </a:spcAft>
              <a:buFont typeface="Wingdings" pitchFamily="2" charset="2"/>
              <a:buNone/>
              <a:defRPr/>
            </a:pPr>
            <a:r>
              <a:rPr lang="en-US" sz="3600" dirty="0">
                <a:latin typeface="+mn-lt"/>
              </a:rPr>
              <a:t>MSIA Graduate Conference Workshop</a:t>
            </a:r>
          </a:p>
          <a:p>
            <a:pPr algn="ctr" fontAlgn="auto">
              <a:lnSpc>
                <a:spcPct val="80000"/>
              </a:lnSpc>
              <a:spcBef>
                <a:spcPct val="20000"/>
              </a:spcBef>
              <a:spcAft>
                <a:spcPts val="0"/>
              </a:spcAft>
              <a:buFont typeface="Wingdings" pitchFamily="2" charset="2"/>
              <a:buNone/>
              <a:defRPr/>
            </a:pPr>
            <a:endParaRPr lang="en-US" sz="3600" dirty="0">
              <a:latin typeface="+mn-lt"/>
            </a:endParaRPr>
          </a:p>
          <a:p>
            <a:pPr algn="ctr" fontAlgn="auto">
              <a:lnSpc>
                <a:spcPct val="110000"/>
              </a:lnSpc>
              <a:spcBef>
                <a:spcPct val="20000"/>
              </a:spcBef>
              <a:spcAft>
                <a:spcPts val="0"/>
              </a:spcAft>
              <a:buFont typeface="Wingdings" pitchFamily="2" charset="2"/>
              <a:buNone/>
              <a:defRPr/>
            </a:pPr>
            <a:r>
              <a:rPr lang="en-US" sz="2800" dirty="0">
                <a:latin typeface="+mn-lt"/>
              </a:rPr>
              <a:t>M. E. Kabay, PhD, CISSP-ISSMP</a:t>
            </a:r>
            <a:br>
              <a:rPr lang="en-US" sz="2800" dirty="0">
                <a:latin typeface="+mn-lt"/>
              </a:rPr>
            </a:br>
            <a:r>
              <a:rPr lang="en-US" sz="2800" dirty="0">
                <a:latin typeface="+mn-lt"/>
              </a:rPr>
              <a:t>Assoc Prof Information Assurance</a:t>
            </a:r>
            <a:br>
              <a:rPr lang="en-US" sz="2800" dirty="0">
                <a:latin typeface="+mn-lt"/>
              </a:rPr>
            </a:br>
            <a:r>
              <a:rPr lang="en-US" sz="2800" dirty="0">
                <a:latin typeface="+mn-lt"/>
              </a:rPr>
              <a:t>School of Business &amp; Management</a:t>
            </a:r>
          </a:p>
          <a:p>
            <a:pPr algn="ctr" fontAlgn="auto">
              <a:lnSpc>
                <a:spcPct val="110000"/>
              </a:lnSpc>
              <a:spcBef>
                <a:spcPct val="20000"/>
              </a:spcBef>
              <a:spcAft>
                <a:spcPts val="0"/>
              </a:spcAft>
              <a:buFont typeface="Wingdings" pitchFamily="2" charset="2"/>
              <a:buNone/>
              <a:defRPr/>
            </a:pPr>
            <a:r>
              <a:rPr lang="en-US" sz="2800" dirty="0">
                <a:latin typeface="+mn-lt"/>
              </a:rPr>
              <a:t>Senior Academic Advisor, MSIA</a:t>
            </a:r>
            <a:br>
              <a:rPr lang="en-US" sz="2800" dirty="0">
                <a:latin typeface="+mn-lt"/>
              </a:rPr>
            </a:br>
            <a:r>
              <a:rPr lang="en-US" sz="2800" dirty="0">
                <a:latin typeface="+mn-lt"/>
              </a:rPr>
              <a:t>School of Graduate Studies &amp; Continuing Education</a:t>
            </a:r>
          </a:p>
          <a:p>
            <a:pPr algn="ctr" fontAlgn="auto">
              <a:lnSpc>
                <a:spcPct val="110000"/>
              </a:lnSpc>
              <a:spcBef>
                <a:spcPct val="20000"/>
              </a:spcBef>
              <a:spcAft>
                <a:spcPts val="0"/>
              </a:spcAft>
              <a:buFont typeface="Wingdings" pitchFamily="2" charset="2"/>
              <a:buNone/>
              <a:defRPr/>
            </a:pPr>
            <a:r>
              <a:rPr lang="en-US" sz="2800" dirty="0">
                <a:latin typeface="+mn-lt"/>
              </a:rPr>
              <a:t>Norwich University</a:t>
            </a:r>
            <a:endParaRPr lang="en-US" sz="14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Useful</a:t>
            </a:r>
          </a:p>
        </p:txBody>
      </p:sp>
      <p:sp>
        <p:nvSpPr>
          <p:cNvPr id="9219" name="Rectangle 3"/>
          <p:cNvSpPr>
            <a:spLocks noGrp="1" noChangeArrowheads="1"/>
          </p:cNvSpPr>
          <p:nvPr>
            <p:ph type="body" idx="1"/>
          </p:nvPr>
        </p:nvSpPr>
        <p:spPr/>
        <p:txBody>
          <a:bodyPr/>
          <a:lstStyle/>
          <a:p>
            <a:r>
              <a:rPr lang="en-US"/>
              <a:t>Reject patent filing if</a:t>
            </a:r>
          </a:p>
          <a:p>
            <a:pPr lvl="1"/>
            <a:r>
              <a:rPr lang="en-US"/>
              <a:t>Doesn’t work</a:t>
            </a:r>
          </a:p>
          <a:p>
            <a:pPr lvl="1"/>
            <a:r>
              <a:rPr lang="en-US"/>
              <a:t>Has no defined purpose</a:t>
            </a:r>
          </a:p>
          <a:p>
            <a:r>
              <a:rPr lang="en-US"/>
              <a:t>Exceptions</a:t>
            </a:r>
          </a:p>
          <a:p>
            <a:pPr lvl="1"/>
            <a:r>
              <a:rPr lang="en-US"/>
              <a:t>Cannot patent natural process or material</a:t>
            </a:r>
          </a:p>
          <a:p>
            <a:pPr lvl="1"/>
            <a:r>
              <a:rPr lang="en-US"/>
              <a:t>Abstract mathematical equations or algorithms care not patentable</a:t>
            </a:r>
          </a:p>
          <a:p>
            <a:pPr lvl="2"/>
            <a:r>
              <a:rPr lang="en-US"/>
              <a:t>However, </a:t>
            </a:r>
            <a:r>
              <a:rPr lang="en-US" i="1"/>
              <a:t>expressing</a:t>
            </a:r>
            <a:r>
              <a:rPr lang="en-US"/>
              <a:t> ideas mathematically or as computer algorithms </a:t>
            </a:r>
            <a:r>
              <a:rPr lang="en-US" i="1"/>
              <a:t>does NOT preclude</a:t>
            </a:r>
            <a:r>
              <a:rPr lang="en-US"/>
              <a:t> patent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err="1"/>
              <a:t>Nonobvious</a:t>
            </a:r>
            <a:endParaRPr lang="en-US" dirty="0"/>
          </a:p>
        </p:txBody>
      </p:sp>
      <p:sp>
        <p:nvSpPr>
          <p:cNvPr id="10243" name="Rectangle 3"/>
          <p:cNvSpPr>
            <a:spLocks noGrp="1" noChangeArrowheads="1"/>
          </p:cNvSpPr>
          <p:nvPr>
            <p:ph type="body" idx="1"/>
          </p:nvPr>
        </p:nvSpPr>
        <p:spPr>
          <a:xfrm>
            <a:off x="990600" y="1447800"/>
            <a:ext cx="7620000" cy="4876800"/>
          </a:xfrm>
        </p:spPr>
        <p:txBody>
          <a:bodyPr/>
          <a:lstStyle/>
          <a:p>
            <a:r>
              <a:rPr lang="en-US"/>
              <a:t>Exclude patent filing if</a:t>
            </a:r>
          </a:p>
          <a:p>
            <a:pPr lvl="1"/>
            <a:r>
              <a:rPr lang="en-US"/>
              <a:t>Obvious to person with</a:t>
            </a:r>
          </a:p>
          <a:p>
            <a:pPr lvl="2"/>
            <a:r>
              <a:rPr lang="en-US"/>
              <a:t>Ordinary skill</a:t>
            </a:r>
          </a:p>
          <a:p>
            <a:pPr lvl="2"/>
            <a:r>
              <a:rPr lang="en-US"/>
              <a:t>In art (meaning science, technique, technology)</a:t>
            </a:r>
          </a:p>
          <a:p>
            <a:r>
              <a:rPr lang="en-US"/>
              <a:t>What defines “ordinary skill?”</a:t>
            </a:r>
          </a:p>
          <a:p>
            <a:pPr lvl="1"/>
            <a:r>
              <a:rPr lang="en-US"/>
              <a:t>Awareness of all pertinent prior art</a:t>
            </a:r>
          </a:p>
          <a:p>
            <a:pPr lvl="1"/>
            <a:r>
              <a:rPr lang="en-US"/>
              <a:t>Types of problems encountered</a:t>
            </a:r>
          </a:p>
          <a:p>
            <a:pPr lvl="1"/>
            <a:r>
              <a:rPr lang="en-US"/>
              <a:t>Prior art solutions</a:t>
            </a:r>
          </a:p>
          <a:p>
            <a:pPr lvl="1"/>
            <a:r>
              <a:rPr lang="en-US"/>
              <a:t>Speed of technology change</a:t>
            </a:r>
          </a:p>
          <a:p>
            <a:pPr lvl="1"/>
            <a:r>
              <a:rPr lang="en-US"/>
              <a:t>Educational level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Design</a:t>
            </a:r>
          </a:p>
        </p:txBody>
      </p:sp>
      <p:sp>
        <p:nvSpPr>
          <p:cNvPr id="13315" name="Rectangle 3"/>
          <p:cNvSpPr>
            <a:spLocks noGrp="1" noChangeArrowheads="1"/>
          </p:cNvSpPr>
          <p:nvPr>
            <p:ph type="body" idx="1"/>
          </p:nvPr>
        </p:nvSpPr>
        <p:spPr>
          <a:xfrm>
            <a:off x="990600" y="1295400"/>
            <a:ext cx="7848600" cy="5029200"/>
          </a:xfrm>
        </p:spPr>
        <p:txBody>
          <a:bodyPr/>
          <a:lstStyle/>
          <a:p>
            <a:r>
              <a:rPr lang="en-US"/>
              <a:t>US Patent Act §171 defines patents for design</a:t>
            </a:r>
          </a:p>
          <a:p>
            <a:pPr lvl="1"/>
            <a:r>
              <a:rPr lang="en-US"/>
              <a:t> new, original and ornamental design</a:t>
            </a:r>
          </a:p>
          <a:p>
            <a:pPr lvl="1"/>
            <a:r>
              <a:rPr lang="en-US"/>
              <a:t>Any article of manufacture</a:t>
            </a:r>
          </a:p>
          <a:p>
            <a:pPr lvl="1"/>
            <a:r>
              <a:rPr lang="en-US"/>
              <a:t>14 year protection</a:t>
            </a:r>
          </a:p>
          <a:p>
            <a:r>
              <a:rPr lang="en-US"/>
              <a:t>Seiko Epson Corp v Nu-Kote Intl (1999)</a:t>
            </a:r>
          </a:p>
          <a:p>
            <a:pPr lvl="1"/>
            <a:r>
              <a:rPr lang="en-US"/>
              <a:t>Patent infringement on </a:t>
            </a:r>
            <a:r>
              <a:rPr lang="en-US" i="1"/>
              <a:t>shape of ink cartridges</a:t>
            </a:r>
          </a:p>
          <a:p>
            <a:pPr lvl="1"/>
            <a:r>
              <a:rPr lang="en-US"/>
              <a:t>Trial court ruled against plaintiff because cartridges not visible to user, thus not patentable as “design”</a:t>
            </a:r>
          </a:p>
          <a:p>
            <a:pPr lvl="1"/>
            <a:r>
              <a:rPr lang="en-US"/>
              <a:t>US Court of Appeals </a:t>
            </a:r>
            <a:r>
              <a:rPr lang="en-US" i="1"/>
              <a:t>reversed</a:t>
            </a:r>
            <a:r>
              <a:rPr lang="en-US"/>
              <a:t> lower court</a:t>
            </a:r>
          </a:p>
          <a:p>
            <a:pPr lvl="2"/>
            <a:r>
              <a:rPr lang="en-US"/>
              <a:t>Patent was valid even if design not visible or obvious to user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Patent Duration</a:t>
            </a:r>
          </a:p>
        </p:txBody>
      </p:sp>
      <p:sp>
        <p:nvSpPr>
          <p:cNvPr id="14339" name="Rectangle 3"/>
          <p:cNvSpPr>
            <a:spLocks noGrp="1" noChangeArrowheads="1"/>
          </p:cNvSpPr>
          <p:nvPr>
            <p:ph type="body" idx="1"/>
          </p:nvPr>
        </p:nvSpPr>
        <p:spPr>
          <a:xfrm>
            <a:off x="990600" y="1066800"/>
            <a:ext cx="7620000" cy="5486400"/>
          </a:xfrm>
        </p:spPr>
        <p:txBody>
          <a:bodyPr/>
          <a:lstStyle/>
          <a:p>
            <a:r>
              <a:rPr lang="en-US"/>
              <a:t>Utility Patents:  at least 20 years</a:t>
            </a:r>
          </a:p>
          <a:p>
            <a:pPr lvl="1"/>
            <a:r>
              <a:rPr lang="en-US"/>
              <a:t>Changed in 1995 to comply with international agreement obligations</a:t>
            </a:r>
          </a:p>
          <a:p>
            <a:r>
              <a:rPr lang="en-US"/>
              <a:t>Legal protection starts when the PTO (Patent Trademark Office) issues the patent and lasts until expiration</a:t>
            </a:r>
          </a:p>
          <a:p>
            <a:pPr lvl="1"/>
            <a:r>
              <a:rPr lang="en-US"/>
              <a:t>Note: term begins when filed</a:t>
            </a:r>
          </a:p>
          <a:p>
            <a:pPr lvl="2"/>
            <a:r>
              <a:rPr lang="en-US"/>
              <a:t>Invention can be used while PTO processes a patent application, even though patent term has not begun</a:t>
            </a:r>
          </a:p>
          <a:p>
            <a:pPr lvl="2"/>
            <a:r>
              <a:rPr lang="en-US"/>
              <a:t>But once patent granted, patent holder can require royalties for previous use</a:t>
            </a:r>
          </a:p>
          <a:p>
            <a:pPr lvl="1"/>
            <a:r>
              <a:rPr lang="en-US"/>
              <a:t>Exceptions apply for new pharmaceutical products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Infringement</a:t>
            </a:r>
          </a:p>
        </p:txBody>
      </p:sp>
      <p:sp>
        <p:nvSpPr>
          <p:cNvPr id="15363" name="Rectangle 3"/>
          <p:cNvSpPr>
            <a:spLocks noGrp="1" noChangeArrowheads="1"/>
          </p:cNvSpPr>
          <p:nvPr>
            <p:ph type="body" idx="1"/>
          </p:nvPr>
        </p:nvSpPr>
        <p:spPr/>
        <p:txBody>
          <a:bodyPr/>
          <a:lstStyle/>
          <a:p>
            <a:r>
              <a:rPr lang="en-US"/>
              <a:t>Without permission of patent holder, to</a:t>
            </a:r>
          </a:p>
          <a:p>
            <a:pPr lvl="1"/>
            <a:r>
              <a:rPr lang="en-US"/>
              <a:t>Make</a:t>
            </a:r>
          </a:p>
          <a:p>
            <a:pPr lvl="1"/>
            <a:r>
              <a:rPr lang="en-US"/>
              <a:t>Use</a:t>
            </a:r>
          </a:p>
          <a:p>
            <a:pPr lvl="1"/>
            <a:r>
              <a:rPr lang="en-US"/>
              <a:t>Offer for sale</a:t>
            </a:r>
          </a:p>
          <a:p>
            <a:pPr lvl="1"/>
            <a:r>
              <a:rPr lang="en-US"/>
              <a:t>Sell</a:t>
            </a:r>
          </a:p>
          <a:p>
            <a:pPr lvl="1"/>
            <a:r>
              <a:rPr lang="en-US"/>
              <a:t>Import</a:t>
            </a:r>
          </a:p>
        </p:txBody>
      </p:sp>
      <p:sp>
        <p:nvSpPr>
          <p:cNvPr id="15364" name="Text Box 4"/>
          <p:cNvSpPr txBox="1">
            <a:spLocks noChangeArrowheads="1"/>
          </p:cNvSpPr>
          <p:nvPr/>
        </p:nvSpPr>
        <p:spPr bwMode="auto">
          <a:xfrm>
            <a:off x="4572000" y="2984500"/>
            <a:ext cx="3432175" cy="457200"/>
          </a:xfrm>
          <a:prstGeom prst="rect">
            <a:avLst/>
          </a:prstGeom>
          <a:noFill/>
          <a:ln w="12700">
            <a:noFill/>
            <a:miter lim="800000"/>
            <a:headEnd type="none" w="sm" len="sm"/>
            <a:tailEnd type="none" w="sm" len="sm"/>
          </a:ln>
        </p:spPr>
        <p:txBody>
          <a:bodyPr wrap="none">
            <a:spAutoFit/>
          </a:bodyPr>
          <a:lstStyle/>
          <a:p>
            <a:r>
              <a:rPr lang="en-US" sz="2400"/>
              <a:t>the patented invention</a:t>
            </a:r>
          </a:p>
        </p:txBody>
      </p:sp>
      <p:sp>
        <p:nvSpPr>
          <p:cNvPr id="15365" name="Text Box 5"/>
          <p:cNvSpPr txBox="1">
            <a:spLocks noChangeArrowheads="1"/>
          </p:cNvSpPr>
          <p:nvPr/>
        </p:nvSpPr>
        <p:spPr bwMode="auto">
          <a:xfrm>
            <a:off x="3587750" y="1641475"/>
            <a:ext cx="1143000" cy="2713038"/>
          </a:xfrm>
          <a:prstGeom prst="rect">
            <a:avLst/>
          </a:prstGeom>
          <a:noFill/>
          <a:ln w="12700">
            <a:noFill/>
            <a:miter lim="800000"/>
            <a:headEnd type="none" w="sm" len="sm"/>
            <a:tailEnd type="none" w="sm" len="sm"/>
          </a:ln>
        </p:spPr>
        <p:txBody>
          <a:bodyPr>
            <a:spAutoFit/>
          </a:bodyPr>
          <a:lstStyle/>
          <a:p>
            <a:r>
              <a:rPr lang="en-US" sz="17200" b="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Exemptions</a:t>
            </a:r>
          </a:p>
        </p:txBody>
      </p:sp>
      <p:sp>
        <p:nvSpPr>
          <p:cNvPr id="16387" name="Rectangle 3"/>
          <p:cNvSpPr>
            <a:spLocks noGrp="1" noChangeArrowheads="1"/>
          </p:cNvSpPr>
          <p:nvPr>
            <p:ph type="body" idx="1"/>
          </p:nvPr>
        </p:nvSpPr>
        <p:spPr/>
        <p:txBody>
          <a:bodyPr/>
          <a:lstStyle/>
          <a:p>
            <a:pPr>
              <a:buFont typeface="Wingdings" pitchFamily="2" charset="2"/>
              <a:buNone/>
            </a:pPr>
            <a:r>
              <a:rPr lang="en-US"/>
              <a:t>US Patent Act §273</a:t>
            </a:r>
          </a:p>
          <a:p>
            <a:r>
              <a:rPr lang="en-US"/>
              <a:t>Good faith</a:t>
            </a:r>
          </a:p>
          <a:p>
            <a:r>
              <a:rPr lang="en-US"/>
              <a:t>Used subject of patent at least 1 year before filing date of patent</a:t>
            </a:r>
          </a:p>
          <a:p>
            <a:r>
              <a:rPr lang="en-US"/>
              <a:t>Holder of patent abandoned it for ~6 years or more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Enforcement Issues &amp; Challenges</a:t>
            </a:r>
          </a:p>
        </p:txBody>
      </p:sp>
      <p:sp>
        <p:nvSpPr>
          <p:cNvPr id="17411" name="Rectangle 3"/>
          <p:cNvSpPr>
            <a:spLocks noGrp="1" noChangeArrowheads="1"/>
          </p:cNvSpPr>
          <p:nvPr>
            <p:ph type="body" idx="1"/>
          </p:nvPr>
        </p:nvSpPr>
        <p:spPr/>
        <p:txBody>
          <a:bodyPr/>
          <a:lstStyle/>
          <a:p>
            <a:r>
              <a:rPr lang="en-US"/>
              <a:t>Patent issued by PTO assumed valid</a:t>
            </a:r>
          </a:p>
          <a:p>
            <a:pPr lvl="1"/>
            <a:r>
              <a:rPr lang="en-US"/>
              <a:t>Challenger of patent must overcome presumption of validity</a:t>
            </a:r>
          </a:p>
          <a:p>
            <a:pPr lvl="1"/>
            <a:r>
              <a:rPr lang="en-US"/>
              <a:t>Must show patent invalidly granted by PTO</a:t>
            </a:r>
          </a:p>
          <a:p>
            <a:pPr lvl="2"/>
            <a:r>
              <a:rPr lang="en-US"/>
              <a:t>Erred in determination that product or process was </a:t>
            </a:r>
            <a:r>
              <a:rPr lang="en-US" i="1"/>
              <a:t>novel </a:t>
            </a:r>
            <a:r>
              <a:rPr lang="en-US"/>
              <a:t>or </a:t>
            </a:r>
            <a:r>
              <a:rPr lang="en-US" i="1"/>
              <a:t>nonobvious</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Remedies</a:t>
            </a:r>
          </a:p>
        </p:txBody>
      </p:sp>
      <p:sp>
        <p:nvSpPr>
          <p:cNvPr id="18435" name="Rectangle 3"/>
          <p:cNvSpPr>
            <a:spLocks noGrp="1" noChangeArrowheads="1"/>
          </p:cNvSpPr>
          <p:nvPr>
            <p:ph type="body" idx="1"/>
          </p:nvPr>
        </p:nvSpPr>
        <p:spPr>
          <a:xfrm>
            <a:off x="990600" y="1219200"/>
            <a:ext cx="7696200" cy="5105400"/>
          </a:xfrm>
        </p:spPr>
        <p:txBody>
          <a:bodyPr/>
          <a:lstStyle/>
          <a:p>
            <a:r>
              <a:rPr lang="en-US"/>
              <a:t>Injunction to stop infringing</a:t>
            </a:r>
          </a:p>
          <a:p>
            <a:pPr lvl="1"/>
            <a:r>
              <a:rPr lang="en-US"/>
              <a:t>Likely most powerful weapon of patent holder</a:t>
            </a:r>
          </a:p>
          <a:p>
            <a:r>
              <a:rPr lang="en-US"/>
              <a:t>Damages equivalent to royalty + interest + costs</a:t>
            </a:r>
          </a:p>
          <a:p>
            <a:pPr lvl="1"/>
            <a:r>
              <a:rPr lang="en-US"/>
              <a:t>Limited to 6 year period before filing of complaint</a:t>
            </a:r>
          </a:p>
          <a:p>
            <a:pPr lvl="1"/>
            <a:r>
              <a:rPr lang="en-US"/>
              <a:t>Examples:</a:t>
            </a:r>
          </a:p>
          <a:p>
            <a:pPr lvl="2"/>
            <a:r>
              <a:rPr lang="en-US"/>
              <a:t>Profits from lost sales  </a:t>
            </a:r>
          </a:p>
          <a:p>
            <a:r>
              <a:rPr lang="en-US" i="1"/>
              <a:t>Treble</a:t>
            </a:r>
            <a:r>
              <a:rPr lang="en-US"/>
              <a:t> damages at discretion of court</a:t>
            </a:r>
          </a:p>
          <a:p>
            <a:pPr lvl="1"/>
            <a:r>
              <a:rPr lang="en-US"/>
              <a:t>Awarded if </a:t>
            </a:r>
            <a:r>
              <a:rPr lang="en-US" i="1"/>
              <a:t>willful</a:t>
            </a:r>
            <a:r>
              <a:rPr lang="en-US"/>
              <a:t> infringement</a:t>
            </a:r>
          </a:p>
          <a:p>
            <a:r>
              <a:rPr lang="en-US"/>
              <a:t>Attorney fees in exceptional cases</a:t>
            </a:r>
          </a:p>
          <a:p>
            <a:pPr lvl="1"/>
            <a:r>
              <a:rPr lang="en-US"/>
              <a:t>E.g., where willful infringement found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Reform</a:t>
            </a:r>
          </a:p>
        </p:txBody>
      </p:sp>
      <p:sp>
        <p:nvSpPr>
          <p:cNvPr id="19459" name="Rectangle 3"/>
          <p:cNvSpPr>
            <a:spLocks noGrp="1" noChangeArrowheads="1"/>
          </p:cNvSpPr>
          <p:nvPr>
            <p:ph type="body" idx="1"/>
          </p:nvPr>
        </p:nvSpPr>
        <p:spPr>
          <a:xfrm>
            <a:off x="990600" y="1066800"/>
            <a:ext cx="7924800" cy="5486400"/>
          </a:xfrm>
        </p:spPr>
        <p:txBody>
          <a:bodyPr/>
          <a:lstStyle/>
          <a:p>
            <a:r>
              <a:rPr lang="en-US" sz="2200" dirty="0"/>
              <a:t>Patent Reform Act of 2005 in works</a:t>
            </a:r>
          </a:p>
          <a:p>
            <a:r>
              <a:rPr lang="en-US" sz="2200" dirty="0"/>
              <a:t>Currently, US stands alone in </a:t>
            </a:r>
            <a:r>
              <a:rPr lang="en-US" sz="2200" i="1" dirty="0"/>
              <a:t>first-to-invent </a:t>
            </a:r>
            <a:r>
              <a:rPr lang="en-US" sz="2200" dirty="0"/>
              <a:t>approach</a:t>
            </a:r>
          </a:p>
          <a:p>
            <a:pPr lvl="1"/>
            <a:r>
              <a:rPr lang="en-US" sz="2200" dirty="0"/>
              <a:t>Focuses on novelty inquiry on date of invention rather than date of application</a:t>
            </a:r>
          </a:p>
          <a:p>
            <a:pPr lvl="1"/>
            <a:r>
              <a:rPr lang="en-US" sz="2200" dirty="0"/>
              <a:t>Likely to join international consensus with Reform Act passage</a:t>
            </a:r>
          </a:p>
          <a:p>
            <a:r>
              <a:rPr lang="en-US" sz="2200" dirty="0"/>
              <a:t>Drawback to current approach</a:t>
            </a:r>
          </a:p>
          <a:p>
            <a:pPr lvl="1"/>
            <a:r>
              <a:rPr lang="en-US" sz="2200" dirty="0"/>
              <a:t>Increases litigation expenses</a:t>
            </a:r>
          </a:p>
          <a:p>
            <a:pPr lvl="2"/>
            <a:r>
              <a:rPr lang="en-US" sz="2200" dirty="0"/>
              <a:t>Determining priority by invention is tough;</a:t>
            </a:r>
          </a:p>
          <a:p>
            <a:pPr lvl="2"/>
            <a:r>
              <a:rPr lang="en-US" sz="2200" dirty="0"/>
              <a:t>Simple to determine who is the first to file</a:t>
            </a:r>
          </a:p>
          <a:p>
            <a:r>
              <a:rPr lang="en-US" sz="2200" dirty="0"/>
              <a:t>Challenges to change</a:t>
            </a:r>
          </a:p>
          <a:p>
            <a:pPr lvl="1"/>
            <a:r>
              <a:rPr lang="en-US" sz="2200" dirty="0"/>
              <a:t>Fairness concerns</a:t>
            </a:r>
          </a:p>
          <a:p>
            <a:pPr lvl="1"/>
            <a:r>
              <a:rPr lang="en-US" sz="2200" dirty="0"/>
              <a:t>Produce a race to the patent office</a:t>
            </a:r>
          </a:p>
          <a:p>
            <a:pPr lvl="2"/>
            <a:r>
              <a:rPr lang="en-US" sz="2200" dirty="0"/>
              <a:t>Less thoughtful patent applications?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International Agreements on Patents</a:t>
            </a:r>
          </a:p>
        </p:txBody>
      </p:sp>
      <p:sp>
        <p:nvSpPr>
          <p:cNvPr id="20483" name="Rectangle 3"/>
          <p:cNvSpPr>
            <a:spLocks noGrp="1" noChangeArrowheads="1"/>
          </p:cNvSpPr>
          <p:nvPr>
            <p:ph type="body" idx="1"/>
          </p:nvPr>
        </p:nvSpPr>
        <p:spPr>
          <a:xfrm>
            <a:off x="990600" y="1371600"/>
            <a:ext cx="7162800" cy="5105400"/>
          </a:xfrm>
        </p:spPr>
        <p:txBody>
          <a:bodyPr/>
          <a:lstStyle/>
          <a:p>
            <a:r>
              <a:rPr lang="en-US" dirty="0"/>
              <a:t>Paris Convention for Protection of Industrial Property (1883)</a:t>
            </a:r>
          </a:p>
          <a:p>
            <a:r>
              <a:rPr lang="en-US" dirty="0"/>
              <a:t>TRIPS (1994)</a:t>
            </a:r>
          </a:p>
          <a:p>
            <a:pPr lvl="1"/>
            <a:r>
              <a:rPr lang="en-US" dirty="0"/>
              <a:t>Agreement on </a:t>
            </a:r>
            <a:r>
              <a:rPr lang="en-US" i="1" dirty="0"/>
              <a:t>Trade-Related Aspects of Intellectual Property Rights</a:t>
            </a:r>
          </a:p>
          <a:p>
            <a:pPr lvl="1"/>
            <a:r>
              <a:rPr lang="en-US" dirty="0"/>
              <a:t>See </a:t>
            </a:r>
            <a:r>
              <a:rPr lang="en-US" sz="2000" u="sng" dirty="0">
                <a:latin typeface="Arial Narrow" pitchFamily="34" charset="0"/>
              </a:rPr>
              <a:t>http://www.wto.org/english/tratop_e/trips_e/tripfq_e.htm</a:t>
            </a:r>
          </a:p>
          <a:p>
            <a:r>
              <a:rPr lang="en-US" dirty="0"/>
              <a:t>NAFTA (1992)</a:t>
            </a:r>
          </a:p>
          <a:p>
            <a:pPr lvl="1"/>
            <a:r>
              <a:rPr lang="en-US" i="1" dirty="0"/>
              <a:t>North American Free Trade Agreement</a:t>
            </a:r>
          </a:p>
          <a:p>
            <a:pPr lvl="1"/>
            <a:r>
              <a:rPr lang="en-US" dirty="0"/>
              <a:t>See </a:t>
            </a:r>
            <a:r>
              <a:rPr lang="en-US" sz="2000" u="sng" dirty="0">
                <a:latin typeface="Arial Narrow" pitchFamily="34" charset="0"/>
                <a:hlinkClick r:id="rId3"/>
              </a:rPr>
              <a:t>http://www.ladas.com/BULLETINS/1994/NAFTAGATT.html</a:t>
            </a:r>
            <a:endParaRPr lang="en-US" sz="2000" u="sng" dirty="0">
              <a:latin typeface="Arial Narrow" pitchFamily="34" charset="0"/>
            </a:endParaRPr>
          </a:p>
          <a:p>
            <a:pPr lvl="1"/>
            <a:r>
              <a:rPr lang="en-US" dirty="0"/>
              <a:t>See also </a:t>
            </a:r>
            <a:r>
              <a:rPr lang="en-US" sz="2000" u="sng" dirty="0">
                <a:latin typeface="Arial Narrow" pitchFamily="34" charset="0"/>
                <a:hlinkClick r:id="rId4"/>
              </a:rPr>
              <a:t>http://www.customs.ustreas.gov/nafta/docs/us/chap-17.html</a:t>
            </a:r>
            <a:endParaRPr lang="en-US" sz="2000" u="sng" dirty="0">
              <a:latin typeface="Arial Narrow"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Topics for Discussion Today</a:t>
            </a:r>
          </a:p>
        </p:txBody>
      </p:sp>
      <p:sp>
        <p:nvSpPr>
          <p:cNvPr id="3075" name="Rectangle 3"/>
          <p:cNvSpPr>
            <a:spLocks noGrp="1" noChangeArrowheads="1"/>
          </p:cNvSpPr>
          <p:nvPr>
            <p:ph type="body" idx="1"/>
          </p:nvPr>
        </p:nvSpPr>
        <p:spPr/>
        <p:txBody>
          <a:bodyPr/>
          <a:lstStyle/>
          <a:p>
            <a:r>
              <a:rPr lang="en-US" sz="3200" dirty="0"/>
              <a:t>General IP Overview</a:t>
            </a:r>
          </a:p>
          <a:p>
            <a:r>
              <a:rPr lang="en-US" sz="3200" dirty="0"/>
              <a:t>Patents</a:t>
            </a:r>
          </a:p>
          <a:p>
            <a:r>
              <a:rPr lang="en-US" sz="3200" dirty="0"/>
              <a:t>Trade Secrets</a:t>
            </a:r>
          </a:p>
          <a:p>
            <a:r>
              <a:rPr lang="en-US" sz="3200" dirty="0"/>
              <a:t>Copyright</a:t>
            </a:r>
          </a:p>
          <a:p>
            <a:r>
              <a:rPr lang="en-US" sz="3200" dirty="0"/>
              <a:t>Discussion</a:t>
            </a:r>
          </a:p>
          <a:p>
            <a:r>
              <a:rPr lang="en-US" sz="3200" dirty="0"/>
              <a:t>The Future of IP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a:t>
            </a:r>
            <a:r>
              <a:rPr lang="en-US" baseline="0" dirty="0"/>
              <a:t> Case Law Involving Patents</a:t>
            </a:r>
            <a:endParaRPr lang="en-US" dirty="0"/>
          </a:p>
        </p:txBody>
      </p:sp>
      <p:sp>
        <p:nvSpPr>
          <p:cNvPr id="3" name="Content Placeholder 2"/>
          <p:cNvSpPr>
            <a:spLocks noGrp="1"/>
          </p:cNvSpPr>
          <p:nvPr>
            <p:ph idx="1"/>
          </p:nvPr>
        </p:nvSpPr>
        <p:spPr>
          <a:xfrm>
            <a:off x="990600" y="1219200"/>
            <a:ext cx="7162800" cy="5334000"/>
          </a:xfrm>
        </p:spPr>
        <p:txBody>
          <a:bodyPr/>
          <a:lstStyle/>
          <a:p>
            <a:r>
              <a:rPr lang="en-US" dirty="0"/>
              <a:t>In re </a:t>
            </a:r>
            <a:r>
              <a:rPr lang="en-US" dirty="0" err="1"/>
              <a:t>Bilski</a:t>
            </a:r>
            <a:endParaRPr lang="en-US" dirty="0"/>
          </a:p>
          <a:p>
            <a:r>
              <a:rPr lang="en-US" dirty="0"/>
              <a:t>Microsoft v Salesforce.com</a:t>
            </a:r>
          </a:p>
          <a:p>
            <a:r>
              <a:rPr lang="en-US" dirty="0"/>
              <a:t>i4i v Microsoft</a:t>
            </a:r>
          </a:p>
          <a:p>
            <a:r>
              <a:rPr lang="en-US" dirty="0"/>
              <a:t>Kodak v Apple &amp; RIM</a:t>
            </a:r>
          </a:p>
          <a:p>
            <a:r>
              <a:rPr lang="en-US" dirty="0" err="1"/>
              <a:t>Elan</a:t>
            </a:r>
            <a:r>
              <a:rPr lang="en-US" dirty="0"/>
              <a:t> v Apple</a:t>
            </a:r>
          </a:p>
          <a:p>
            <a:r>
              <a:rPr lang="en-US" dirty="0"/>
              <a:t>Nokia v Apple v Nokia v…</a:t>
            </a:r>
          </a:p>
          <a:p>
            <a:r>
              <a:rPr lang="en-US" dirty="0"/>
              <a:t>Apple v HTC</a:t>
            </a:r>
          </a:p>
          <a:p>
            <a:r>
              <a:rPr lang="en-US" dirty="0"/>
              <a:t>New Troll v Expired Patents</a:t>
            </a:r>
          </a:p>
          <a:p>
            <a:r>
              <a:rPr lang="en-US" dirty="0"/>
              <a:t>Aussie CSIRO WLAN Patents</a:t>
            </a:r>
          </a:p>
          <a:p>
            <a:r>
              <a:rPr lang="en-US" dirty="0"/>
              <a:t>Patents &amp; Open Source Software</a:t>
            </a:r>
          </a:p>
          <a:p>
            <a:r>
              <a:rPr lang="en-US" dirty="0"/>
              <a:t>First We Kill All the Patent Lawyers</a:t>
            </a:r>
          </a:p>
          <a:p>
            <a:r>
              <a:rPr lang="en-US" dirty="0"/>
              <a:t>Keep Higher Patent Fees?</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638800" y="1676400"/>
            <a:ext cx="3162300" cy="31623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re </a:t>
            </a:r>
            <a:r>
              <a:rPr lang="en-US" dirty="0" err="1"/>
              <a:t>Bilski</a:t>
            </a:r>
            <a:r>
              <a:rPr lang="en-US" dirty="0"/>
              <a:t> (1)</a:t>
            </a:r>
          </a:p>
        </p:txBody>
      </p:sp>
      <p:sp>
        <p:nvSpPr>
          <p:cNvPr id="3" name="Content Placeholder 2"/>
          <p:cNvSpPr>
            <a:spLocks noGrp="1"/>
          </p:cNvSpPr>
          <p:nvPr>
            <p:ph idx="1"/>
          </p:nvPr>
        </p:nvSpPr>
        <p:spPr>
          <a:xfrm>
            <a:off x="990600" y="1143000"/>
            <a:ext cx="7848600" cy="5181600"/>
          </a:xfrm>
        </p:spPr>
        <p:txBody>
          <a:bodyPr/>
          <a:lstStyle/>
          <a:p>
            <a:r>
              <a:rPr lang="en-US" dirty="0"/>
              <a:t>1997: Bernard J. </a:t>
            </a:r>
            <a:r>
              <a:rPr lang="en-US" dirty="0" err="1"/>
              <a:t>Bilski</a:t>
            </a:r>
            <a:r>
              <a:rPr lang="en-US" dirty="0"/>
              <a:t> &amp; Rand Warsaw </a:t>
            </a:r>
          </a:p>
          <a:p>
            <a:pPr lvl="1"/>
            <a:r>
              <a:rPr lang="en-US" dirty="0"/>
              <a:t>Filed patent application for commodities trading methods</a:t>
            </a:r>
          </a:p>
          <a:p>
            <a:pPr lvl="1"/>
            <a:r>
              <a:rPr lang="en-US" dirty="0"/>
              <a:t>USPTO examiner rejected all claims for patent</a:t>
            </a:r>
          </a:p>
          <a:p>
            <a:pPr lvl="1"/>
            <a:r>
              <a:rPr lang="en-US" dirty="0"/>
              <a:t>Appealed decision to Board of Patent Appeals and Interferences; rejected</a:t>
            </a:r>
          </a:p>
          <a:p>
            <a:r>
              <a:rPr lang="en-US" dirty="0"/>
              <a:t>2006: Appealed to Court of Appeals for Federal Circuit (CAFC)</a:t>
            </a:r>
          </a:p>
          <a:p>
            <a:r>
              <a:rPr lang="en-US" baseline="0" dirty="0"/>
              <a:t>2008: Decision rendered Oct 30</a:t>
            </a:r>
          </a:p>
          <a:p>
            <a:pPr lvl="1"/>
            <a:r>
              <a:rPr lang="en-US" dirty="0"/>
              <a:t>Upheld</a:t>
            </a:r>
            <a:r>
              <a:rPr lang="en-US" baseline="0" dirty="0"/>
              <a:t> rejection of</a:t>
            </a:r>
            <a:r>
              <a:rPr lang="en-US" dirty="0"/>
              <a:t> Board in 1998</a:t>
            </a:r>
          </a:p>
          <a:p>
            <a:pPr lvl="1"/>
            <a:r>
              <a:rPr lang="en-US" dirty="0"/>
              <a:t>9-3 majority argued that machine-or-transformation test was essential for patent </a:t>
            </a:r>
          </a:p>
          <a:p>
            <a:pPr lvl="1" algn="r">
              <a:buNone/>
            </a:pPr>
            <a:r>
              <a:rPr lang="en-US" dirty="0"/>
              <a:t>(cont’d)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re </a:t>
            </a:r>
            <a:r>
              <a:rPr lang="en-US" dirty="0" err="1"/>
              <a:t>Bilski</a:t>
            </a:r>
            <a:r>
              <a:rPr lang="en-US" dirty="0"/>
              <a:t> (2)</a:t>
            </a:r>
          </a:p>
        </p:txBody>
      </p:sp>
      <p:sp>
        <p:nvSpPr>
          <p:cNvPr id="3" name="Content Placeholder 2"/>
          <p:cNvSpPr>
            <a:spLocks noGrp="1"/>
          </p:cNvSpPr>
          <p:nvPr>
            <p:ph idx="1"/>
          </p:nvPr>
        </p:nvSpPr>
        <p:spPr>
          <a:xfrm>
            <a:off x="990600" y="1143000"/>
            <a:ext cx="7848600" cy="5410200"/>
          </a:xfrm>
        </p:spPr>
        <p:txBody>
          <a:bodyPr/>
          <a:lstStyle/>
          <a:p>
            <a:r>
              <a:rPr lang="en-US" dirty="0"/>
              <a:t>Implications of CAFC decision</a:t>
            </a:r>
          </a:p>
          <a:p>
            <a:pPr lvl="1"/>
            <a:r>
              <a:rPr lang="en-US" dirty="0"/>
              <a:t>Explicitly rejected precedent set in </a:t>
            </a:r>
            <a:r>
              <a:rPr lang="en-US" i="1" dirty="0"/>
              <a:t>State Street Bank</a:t>
            </a:r>
            <a:r>
              <a:rPr lang="en-US" dirty="0"/>
              <a:t> decision of 1998</a:t>
            </a:r>
          </a:p>
          <a:p>
            <a:pPr lvl="2"/>
            <a:r>
              <a:rPr lang="en-US" dirty="0"/>
              <a:t>That case involved patent on managing mutual fund accounts</a:t>
            </a:r>
          </a:p>
          <a:p>
            <a:pPr lvl="1"/>
            <a:r>
              <a:rPr lang="en-US" dirty="0" err="1"/>
              <a:t>Bilski</a:t>
            </a:r>
            <a:r>
              <a:rPr lang="en-US" dirty="0"/>
              <a:t> setting stage for landmark showdown</a:t>
            </a:r>
          </a:p>
          <a:p>
            <a:pPr lvl="2"/>
            <a:r>
              <a:rPr lang="en-US" dirty="0"/>
              <a:t>Can so-called “business methods” be patented?</a:t>
            </a:r>
          </a:p>
          <a:p>
            <a:pPr lvl="3"/>
            <a:r>
              <a:rPr lang="en-US" dirty="0"/>
              <a:t>Processes and procedures</a:t>
            </a:r>
          </a:p>
          <a:p>
            <a:pPr lvl="3"/>
            <a:r>
              <a:rPr lang="en-US" dirty="0"/>
              <a:t>Not widgets</a:t>
            </a:r>
          </a:p>
          <a:p>
            <a:pPr lvl="2"/>
            <a:r>
              <a:rPr lang="en-US" dirty="0"/>
              <a:t>Affects software, biotech</a:t>
            </a:r>
          </a:p>
          <a:p>
            <a:r>
              <a:rPr lang="en-US" dirty="0"/>
              <a:t>SCOTUS agreed in June 2009 to hear appeal</a:t>
            </a:r>
          </a:p>
          <a:p>
            <a:pPr lvl="1"/>
            <a:r>
              <a:rPr lang="en-US" dirty="0"/>
              <a:t>Hearing November 2009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v Salesforce.com</a:t>
            </a:r>
          </a:p>
        </p:txBody>
      </p:sp>
      <p:sp>
        <p:nvSpPr>
          <p:cNvPr id="3" name="Content Placeholder 2"/>
          <p:cNvSpPr>
            <a:spLocks noGrp="1"/>
          </p:cNvSpPr>
          <p:nvPr>
            <p:ph idx="1"/>
          </p:nvPr>
        </p:nvSpPr>
        <p:spPr>
          <a:xfrm>
            <a:off x="990600" y="1676400"/>
            <a:ext cx="7848600" cy="4648200"/>
          </a:xfrm>
        </p:spPr>
        <p:txBody>
          <a:bodyPr/>
          <a:lstStyle/>
          <a:p>
            <a:r>
              <a:rPr lang="en-US" dirty="0"/>
              <a:t>2010-05: MS accuses CRM vendor of stealing 9 patents</a:t>
            </a:r>
          </a:p>
          <a:p>
            <a:pPr lvl="1"/>
            <a:r>
              <a:rPr lang="en-US" dirty="0"/>
              <a:t>Seattle Federal Court</a:t>
            </a:r>
          </a:p>
          <a:p>
            <a:pPr lvl="1"/>
            <a:r>
              <a:rPr lang="en-US" dirty="0"/>
              <a:t>Web-based CRM software</a:t>
            </a:r>
          </a:p>
          <a:p>
            <a:r>
              <a:rPr lang="en-US" dirty="0"/>
              <a:t>Broad patents; e.g.,</a:t>
            </a:r>
          </a:p>
          <a:p>
            <a:pPr lvl="1"/>
            <a:r>
              <a:rPr lang="en-US" dirty="0"/>
              <a:t>Displaying Web page using embedded menu</a:t>
            </a:r>
          </a:p>
          <a:p>
            <a:pPr lvl="1"/>
            <a:r>
              <a:rPr lang="en-US" dirty="0"/>
              <a:t>Stacking toolbars in computer display</a:t>
            </a:r>
          </a:p>
          <a:p>
            <a:r>
              <a:rPr lang="en-US" dirty="0"/>
              <a:t>Only 4</a:t>
            </a:r>
            <a:r>
              <a:rPr lang="en-US" baseline="30000" dirty="0"/>
              <a:t>th</a:t>
            </a:r>
            <a:r>
              <a:rPr lang="en-US" dirty="0"/>
              <a:t> time MS has sued anyone for patent infringement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i4i v Microsoft (D v G?)</a:t>
            </a:r>
          </a:p>
        </p:txBody>
      </p:sp>
      <p:sp>
        <p:nvSpPr>
          <p:cNvPr id="3" name="Content Placeholder 2"/>
          <p:cNvSpPr>
            <a:spLocks noGrp="1"/>
          </p:cNvSpPr>
          <p:nvPr>
            <p:ph idx="1"/>
          </p:nvPr>
        </p:nvSpPr>
        <p:spPr/>
        <p:txBody>
          <a:bodyPr/>
          <a:lstStyle/>
          <a:p>
            <a:r>
              <a:rPr lang="en-US" dirty="0"/>
              <a:t>2007: i4i sues MS for patent infringement – use of XML editing tools in OFFICE 2007</a:t>
            </a:r>
          </a:p>
          <a:p>
            <a:r>
              <a:rPr lang="en-US" dirty="0"/>
              <a:t>2009-05: MS loses trial in Texas</a:t>
            </a:r>
          </a:p>
          <a:p>
            <a:pPr lvl="1"/>
            <a:r>
              <a:rPr lang="en-US" dirty="0"/>
              <a:t>Fined $300M damages</a:t>
            </a:r>
          </a:p>
          <a:p>
            <a:pPr lvl="1"/>
            <a:r>
              <a:rPr lang="en-US" dirty="0"/>
              <a:t>Ordered to revise software within 60 days</a:t>
            </a:r>
          </a:p>
          <a:p>
            <a:pPr lvl="2"/>
            <a:r>
              <a:rPr lang="en-US" dirty="0"/>
              <a:t>Or stop selling Office 2007</a:t>
            </a:r>
          </a:p>
          <a:p>
            <a:r>
              <a:rPr lang="en-US" dirty="0"/>
              <a:t>2009-09: MS appeals injunction in Court of Appeals for Federal Circuit</a:t>
            </a:r>
          </a:p>
          <a:p>
            <a:pPr lvl="1"/>
            <a:r>
              <a:rPr lang="en-US" dirty="0"/>
              <a:t>Wins extension to 11 Jan 2010</a:t>
            </a:r>
          </a:p>
          <a:p>
            <a:pPr lvl="1"/>
            <a:r>
              <a:rPr lang="en-US" dirty="0"/>
              <a:t>But fine stands</a:t>
            </a:r>
          </a:p>
          <a:p>
            <a:r>
              <a:rPr lang="en-US" dirty="0"/>
              <a:t>MS complied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Kodak v Apple &amp; RIM</a:t>
            </a:r>
          </a:p>
        </p:txBody>
      </p:sp>
      <p:sp>
        <p:nvSpPr>
          <p:cNvPr id="3" name="Content Placeholder 2"/>
          <p:cNvSpPr>
            <a:spLocks noGrp="1"/>
          </p:cNvSpPr>
          <p:nvPr>
            <p:ph idx="1"/>
          </p:nvPr>
        </p:nvSpPr>
        <p:spPr>
          <a:xfrm>
            <a:off x="990600" y="1143000"/>
            <a:ext cx="7162800" cy="5181600"/>
          </a:xfrm>
        </p:spPr>
        <p:txBody>
          <a:bodyPr/>
          <a:lstStyle/>
          <a:p>
            <a:r>
              <a:rPr lang="en-US" dirty="0"/>
              <a:t>2010-01: Kodak sues Apple &amp; RIM</a:t>
            </a:r>
          </a:p>
          <a:p>
            <a:r>
              <a:rPr lang="en-US" dirty="0"/>
              <a:t>After years of negotiation</a:t>
            </a:r>
          </a:p>
          <a:p>
            <a:r>
              <a:rPr lang="en-US" dirty="0"/>
              <a:t>Issue: “method for previewing camera phone images that has been patented by Kodak.“ [Brad Reed, </a:t>
            </a:r>
            <a:r>
              <a:rPr lang="en-US" i="1" dirty="0"/>
              <a:t>Network World</a:t>
            </a:r>
            <a:r>
              <a:rPr lang="en-US" dirty="0"/>
              <a:t>]</a:t>
            </a:r>
          </a:p>
          <a:p>
            <a:r>
              <a:rPr lang="en-US" dirty="0"/>
              <a:t>Other companies had licensed technology under patent</a:t>
            </a:r>
          </a:p>
          <a:p>
            <a:pPr lvl="1"/>
            <a:r>
              <a:rPr lang="en-US" dirty="0"/>
              <a:t>Motorola</a:t>
            </a:r>
          </a:p>
          <a:p>
            <a:pPr lvl="1"/>
            <a:r>
              <a:rPr lang="en-US" dirty="0"/>
              <a:t>Nokia</a:t>
            </a:r>
          </a:p>
          <a:p>
            <a:pPr lvl="1"/>
            <a:r>
              <a:rPr lang="en-US" dirty="0"/>
              <a:t>Samsung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Elan</a:t>
            </a:r>
            <a:r>
              <a:rPr lang="en-US" dirty="0"/>
              <a:t> v Apple</a:t>
            </a:r>
          </a:p>
        </p:txBody>
      </p:sp>
      <p:sp>
        <p:nvSpPr>
          <p:cNvPr id="3" name="Content Placeholder 2"/>
          <p:cNvSpPr>
            <a:spLocks noGrp="1"/>
          </p:cNvSpPr>
          <p:nvPr>
            <p:ph idx="1"/>
          </p:nvPr>
        </p:nvSpPr>
        <p:spPr>
          <a:xfrm>
            <a:off x="990600" y="1676400"/>
            <a:ext cx="7620000" cy="4800600"/>
          </a:xfrm>
        </p:spPr>
        <p:txBody>
          <a:bodyPr/>
          <a:lstStyle/>
          <a:p>
            <a:r>
              <a:rPr lang="en-US" dirty="0"/>
              <a:t>2010-04: </a:t>
            </a:r>
            <a:r>
              <a:rPr lang="en-US" dirty="0" err="1"/>
              <a:t>Elan</a:t>
            </a:r>
            <a:r>
              <a:rPr lang="en-US" dirty="0"/>
              <a:t> Microelectronics of Taiwan</a:t>
            </a:r>
          </a:p>
          <a:p>
            <a:pPr lvl="1"/>
            <a:r>
              <a:rPr lang="en-US" dirty="0"/>
              <a:t>Charges Apple with patent infringement</a:t>
            </a:r>
          </a:p>
          <a:p>
            <a:pPr lvl="1"/>
            <a:r>
              <a:rPr lang="en-US" dirty="0"/>
              <a:t>Technology for touch-sensitive devices</a:t>
            </a:r>
          </a:p>
          <a:p>
            <a:pPr lvl="1"/>
            <a:r>
              <a:rPr lang="en-US" dirty="0"/>
              <a:t>Used in </a:t>
            </a:r>
            <a:r>
              <a:rPr lang="en-US" dirty="0" err="1"/>
              <a:t>iPad</a:t>
            </a:r>
            <a:r>
              <a:rPr lang="en-US" dirty="0"/>
              <a:t>, </a:t>
            </a:r>
            <a:r>
              <a:rPr lang="en-US" dirty="0" err="1"/>
              <a:t>iPhone</a:t>
            </a:r>
            <a:r>
              <a:rPr lang="en-US" dirty="0"/>
              <a:t>, iPod Touch, </a:t>
            </a:r>
            <a:r>
              <a:rPr lang="en-US" dirty="0" err="1"/>
              <a:t>MacBook</a:t>
            </a:r>
            <a:r>
              <a:rPr lang="en-US" dirty="0"/>
              <a:t>, Magic Mouse</a:t>
            </a:r>
          </a:p>
          <a:p>
            <a:r>
              <a:rPr lang="en-US" dirty="0"/>
              <a:t>Filed complaint with US International Trade Commission</a:t>
            </a:r>
          </a:p>
          <a:p>
            <a:pPr lvl="1"/>
            <a:r>
              <a:rPr lang="en-US" dirty="0"/>
              <a:t>Demanded ban on import of affected goods into US</a:t>
            </a:r>
          </a:p>
          <a:p>
            <a:pPr lvl="1"/>
            <a:r>
              <a:rPr lang="en-US" dirty="0"/>
              <a:t>Until licensing issues resolved</a:t>
            </a:r>
          </a:p>
          <a:p>
            <a:r>
              <a:rPr lang="en-US" dirty="0"/>
              <a:t>Case scheduled for June 21, 2010 in San Francisco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Nokia v Apple v Nokia v….</a:t>
            </a:r>
          </a:p>
        </p:txBody>
      </p:sp>
      <p:sp>
        <p:nvSpPr>
          <p:cNvPr id="3" name="Content Placeholder 2"/>
          <p:cNvSpPr>
            <a:spLocks noGrp="1"/>
          </p:cNvSpPr>
          <p:nvPr>
            <p:ph idx="1"/>
          </p:nvPr>
        </p:nvSpPr>
        <p:spPr>
          <a:xfrm>
            <a:off x="990600" y="1143000"/>
            <a:ext cx="7848600" cy="5181600"/>
          </a:xfrm>
        </p:spPr>
        <p:txBody>
          <a:bodyPr/>
          <a:lstStyle/>
          <a:p>
            <a:r>
              <a:rPr lang="en-US" dirty="0"/>
              <a:t>2009-10: Nokia sues Apple </a:t>
            </a:r>
          </a:p>
          <a:p>
            <a:pPr lvl="1"/>
            <a:r>
              <a:rPr lang="en-US" dirty="0"/>
              <a:t>Infringing 10 of its patents in </a:t>
            </a:r>
            <a:r>
              <a:rPr lang="en-US" dirty="0" err="1"/>
              <a:t>iPhone</a:t>
            </a:r>
            <a:r>
              <a:rPr lang="en-US" dirty="0"/>
              <a:t> concerning wireless networks</a:t>
            </a:r>
          </a:p>
          <a:p>
            <a:r>
              <a:rPr lang="en-US" dirty="0"/>
              <a:t>2009-10: Apple files countersuit </a:t>
            </a:r>
          </a:p>
          <a:p>
            <a:pPr lvl="1"/>
            <a:r>
              <a:rPr lang="en-US" dirty="0"/>
              <a:t>Patent infringement by Nokia of 13 Apple patents</a:t>
            </a:r>
          </a:p>
          <a:p>
            <a:r>
              <a:rPr lang="en-US" dirty="0"/>
              <a:t>2009-12: Nokia files complaint with US Intl Trade Commission </a:t>
            </a:r>
          </a:p>
          <a:p>
            <a:pPr lvl="1"/>
            <a:r>
              <a:rPr lang="en-US" dirty="0"/>
              <a:t>7 more patents relating to interface, camera, antenna, power management</a:t>
            </a:r>
          </a:p>
          <a:p>
            <a:r>
              <a:rPr lang="en-US" dirty="0"/>
              <a:t>2010-05: Nokia adds 5 more patents to its charges</a:t>
            </a:r>
          </a:p>
          <a:p>
            <a:pPr lvl="1"/>
            <a:r>
              <a:rPr lang="en-US" dirty="0"/>
              <a:t>Signal-to-noise modulation, geo-location, antenna technologies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Apple v HTC</a:t>
            </a:r>
          </a:p>
        </p:txBody>
      </p:sp>
      <p:sp>
        <p:nvSpPr>
          <p:cNvPr id="3" name="Content Placeholder 2"/>
          <p:cNvSpPr>
            <a:spLocks noGrp="1"/>
          </p:cNvSpPr>
          <p:nvPr>
            <p:ph idx="1"/>
          </p:nvPr>
        </p:nvSpPr>
        <p:spPr>
          <a:xfrm>
            <a:off x="990600" y="1295400"/>
            <a:ext cx="7696200" cy="5029200"/>
          </a:xfrm>
        </p:spPr>
        <p:txBody>
          <a:bodyPr/>
          <a:lstStyle/>
          <a:p>
            <a:r>
              <a:rPr lang="en-US" dirty="0"/>
              <a:t>2010-03: Apple files for patent infringement v HTC</a:t>
            </a:r>
          </a:p>
          <a:p>
            <a:pPr lvl="1"/>
            <a:r>
              <a:rPr lang="en-US" dirty="0"/>
              <a:t>Taiwan-based mfr</a:t>
            </a:r>
          </a:p>
          <a:p>
            <a:pPr lvl="1"/>
            <a:r>
              <a:rPr lang="en-US" dirty="0"/>
              <a:t>Android, Touch Pro, </a:t>
            </a:r>
            <a:r>
              <a:rPr lang="en-US" dirty="0" err="1"/>
              <a:t>Imagio</a:t>
            </a:r>
            <a:r>
              <a:rPr lang="en-US" dirty="0"/>
              <a:t>, Tilt mobile phones</a:t>
            </a:r>
          </a:p>
          <a:p>
            <a:r>
              <a:rPr lang="en-US" dirty="0"/>
              <a:t>US District Court in </a:t>
            </a:r>
            <a:br>
              <a:rPr lang="en-US" dirty="0"/>
            </a:br>
            <a:r>
              <a:rPr lang="en-US" dirty="0"/>
              <a:t>Delaware</a:t>
            </a:r>
          </a:p>
          <a:p>
            <a:r>
              <a:rPr lang="en-US" dirty="0"/>
              <a:t>US International </a:t>
            </a:r>
            <a:br>
              <a:rPr lang="en-US" dirty="0"/>
            </a:br>
            <a:r>
              <a:rPr lang="en-US" dirty="0"/>
              <a:t>Trade Commission</a:t>
            </a:r>
          </a:p>
        </p:txBody>
      </p:sp>
      <p:pic>
        <p:nvPicPr>
          <p:cNvPr id="2050" name="Picture 2"/>
          <p:cNvPicPr>
            <a:picLocks noChangeAspect="1" noChangeArrowheads="1"/>
          </p:cNvPicPr>
          <p:nvPr/>
        </p:nvPicPr>
        <p:blipFill>
          <a:blip r:embed="rId3" cstate="print"/>
          <a:srcRect/>
          <a:stretch>
            <a:fillRect/>
          </a:stretch>
        </p:blipFill>
        <p:spPr bwMode="auto">
          <a:xfrm>
            <a:off x="4381500" y="3286125"/>
            <a:ext cx="4762500" cy="35718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a:t>
            </a:r>
            <a:r>
              <a:rPr lang="en-US" baseline="0" dirty="0"/>
              <a:t> Troll</a:t>
            </a:r>
            <a:r>
              <a:rPr lang="en-US" dirty="0"/>
              <a:t> v Expired Patents</a:t>
            </a:r>
          </a:p>
        </p:txBody>
      </p:sp>
      <p:sp>
        <p:nvSpPr>
          <p:cNvPr id="3" name="Content Placeholder 2"/>
          <p:cNvSpPr>
            <a:spLocks noGrp="1"/>
          </p:cNvSpPr>
          <p:nvPr>
            <p:ph idx="1"/>
          </p:nvPr>
        </p:nvSpPr>
        <p:spPr/>
        <p:txBody>
          <a:bodyPr/>
          <a:lstStyle/>
          <a:p>
            <a:r>
              <a:rPr lang="en-US" dirty="0"/>
              <a:t>2010-03: Attorney Thomas </a:t>
            </a:r>
            <a:r>
              <a:rPr lang="en-US" dirty="0" err="1"/>
              <a:t>Simonian</a:t>
            </a:r>
            <a:endParaRPr lang="en-US" dirty="0"/>
          </a:p>
          <a:p>
            <a:r>
              <a:rPr lang="en-US" dirty="0"/>
              <a:t>10 cases filed against dozens of corporations</a:t>
            </a:r>
          </a:p>
          <a:p>
            <a:r>
              <a:rPr lang="en-US" dirty="0"/>
              <a:t>All filed between 25 Feb &amp; 4 Mar</a:t>
            </a:r>
          </a:p>
          <a:p>
            <a:pPr lvl="1"/>
            <a:r>
              <a:rPr lang="en-US" dirty="0"/>
              <a:t>Northern IL Fed Circuit Court</a:t>
            </a:r>
          </a:p>
          <a:p>
            <a:r>
              <a:rPr lang="en-US" dirty="0"/>
              <a:t>All alleging companies are using expired patents as if valid</a:t>
            </a:r>
          </a:p>
          <a:p>
            <a:r>
              <a:rPr lang="en-US" dirty="0"/>
              <a:t>Could be bonanza:</a:t>
            </a:r>
          </a:p>
          <a:p>
            <a:pPr lvl="1"/>
            <a:r>
              <a:rPr lang="en-US" dirty="0"/>
              <a:t>$500 per infraction (sale of device)</a:t>
            </a:r>
          </a:p>
          <a:p>
            <a:pPr lvl="1"/>
            <a:r>
              <a:rPr lang="en-US" dirty="0"/>
              <a:t>Half profit to attorney, half to </a:t>
            </a:r>
            <a:r>
              <a:rPr lang="en-US" dirty="0" err="1"/>
              <a:t>govt</a:t>
            </a:r>
            <a:endParaRPr lang="en-US" dirty="0"/>
          </a:p>
          <a:p>
            <a:pPr lvl="1"/>
            <a:r>
              <a:rPr lang="en-US" dirty="0"/>
              <a:t>Plus court costs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defTabSz="914400"/>
            <a:r>
              <a:rPr lang="en-US" dirty="0"/>
              <a:t>Why Protect Intellectual Property?*</a:t>
            </a:r>
          </a:p>
        </p:txBody>
      </p:sp>
      <p:sp>
        <p:nvSpPr>
          <p:cNvPr id="4099" name="Rectangle 3"/>
          <p:cNvSpPr>
            <a:spLocks noGrp="1" noChangeArrowheads="1"/>
          </p:cNvSpPr>
          <p:nvPr>
            <p:ph type="body" idx="1"/>
          </p:nvPr>
        </p:nvSpPr>
        <p:spPr/>
        <p:txBody>
          <a:bodyPr/>
          <a:lstStyle/>
          <a:p>
            <a:pPr marL="342900" indent="-342900"/>
            <a:r>
              <a:rPr lang="en-US"/>
              <a:t>Allow creators to benefit</a:t>
            </a:r>
          </a:p>
          <a:p>
            <a:pPr marL="342900" indent="-342900"/>
            <a:r>
              <a:rPr lang="en-US"/>
              <a:t>Promote creativity</a:t>
            </a:r>
          </a:p>
          <a:p>
            <a:pPr marL="342900" indent="-342900"/>
            <a:r>
              <a:rPr lang="en-US"/>
              <a:t>Everyone encouraged to be productive, creative</a:t>
            </a:r>
          </a:p>
          <a:p>
            <a:pPr marL="742950" lvl="1" indent="-285750"/>
            <a:r>
              <a:rPr lang="en-US"/>
              <a:t>Society progresses</a:t>
            </a:r>
          </a:p>
          <a:p>
            <a:pPr marL="742950" lvl="1" indent="-285750"/>
            <a:r>
              <a:rPr lang="en-US"/>
              <a:t>Nation progresses</a:t>
            </a:r>
          </a:p>
          <a:p>
            <a:pPr marL="742950" lvl="1" indent="-285750"/>
            <a:r>
              <a:rPr lang="en-US"/>
              <a:t>Humanity progresses</a:t>
            </a:r>
          </a:p>
        </p:txBody>
      </p:sp>
      <p:sp>
        <p:nvSpPr>
          <p:cNvPr id="4100" name="Text Box 4"/>
          <p:cNvSpPr txBox="1">
            <a:spLocks noChangeArrowheads="1"/>
          </p:cNvSpPr>
          <p:nvPr/>
        </p:nvSpPr>
        <p:spPr bwMode="auto">
          <a:xfrm>
            <a:off x="457200" y="6145213"/>
            <a:ext cx="4070350" cy="336550"/>
          </a:xfrm>
          <a:prstGeom prst="rect">
            <a:avLst/>
          </a:prstGeom>
          <a:noFill/>
          <a:ln w="12700">
            <a:noFill/>
            <a:miter lim="800000"/>
            <a:headEnd type="none" w="sm" len="sm"/>
            <a:tailEnd type="none" w="sm" len="sm"/>
          </a:ln>
        </p:spPr>
        <p:txBody>
          <a:bodyPr wrap="none">
            <a:spAutoFit/>
          </a:bodyPr>
          <a:lstStyle/>
          <a:p>
            <a:pPr eaLnBrk="0" hangingPunct="0"/>
            <a:r>
              <a:rPr lang="en-US" sz="1600"/>
              <a:t>*With thanks to Karthik Raman, NU 2006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Aussie CSIRO WLAN Patents</a:t>
            </a:r>
          </a:p>
        </p:txBody>
      </p:sp>
      <p:sp>
        <p:nvSpPr>
          <p:cNvPr id="3" name="Content Placeholder 2"/>
          <p:cNvSpPr>
            <a:spLocks noGrp="1"/>
          </p:cNvSpPr>
          <p:nvPr>
            <p:ph idx="1"/>
          </p:nvPr>
        </p:nvSpPr>
        <p:spPr/>
        <p:txBody>
          <a:bodyPr/>
          <a:lstStyle/>
          <a:p>
            <a:r>
              <a:rPr lang="en-US" dirty="0"/>
              <a:t>2010-05: Australian CSIRO* sues 3 US mobile phone operators</a:t>
            </a:r>
          </a:p>
          <a:p>
            <a:pPr lvl="1"/>
            <a:r>
              <a:rPr lang="en-US" dirty="0"/>
              <a:t>AT&amp;T</a:t>
            </a:r>
          </a:p>
          <a:p>
            <a:pPr lvl="1"/>
            <a:r>
              <a:rPr lang="en-US" dirty="0"/>
              <a:t>Verizon</a:t>
            </a:r>
          </a:p>
          <a:p>
            <a:pPr lvl="1"/>
            <a:r>
              <a:rPr lang="en-US" dirty="0"/>
              <a:t>T-Mobile</a:t>
            </a:r>
          </a:p>
          <a:p>
            <a:r>
              <a:rPr lang="en-US" dirty="0"/>
              <a:t>Infringing on patents for using Wi-Fi in phones</a:t>
            </a:r>
          </a:p>
          <a:p>
            <a:pPr lvl="1"/>
            <a:r>
              <a:rPr lang="en-US" dirty="0"/>
              <a:t>IEEE 802.11 a, b, g, &amp; n</a:t>
            </a:r>
          </a:p>
          <a:p>
            <a:pPr lvl="1"/>
            <a:r>
              <a:rPr lang="en-US" dirty="0"/>
              <a:t>Warned companies in 2009 that they were infringing</a:t>
            </a:r>
          </a:p>
          <a:p>
            <a:pPr lvl="1"/>
            <a:endParaRPr lang="en-US" dirty="0"/>
          </a:p>
        </p:txBody>
      </p:sp>
      <p:sp>
        <p:nvSpPr>
          <p:cNvPr id="4" name="TextBox 3"/>
          <p:cNvSpPr txBox="1"/>
          <p:nvPr/>
        </p:nvSpPr>
        <p:spPr>
          <a:xfrm>
            <a:off x="947058" y="6172200"/>
            <a:ext cx="7237879" cy="369332"/>
          </a:xfrm>
          <a:prstGeom prst="rect">
            <a:avLst/>
          </a:prstGeom>
          <a:solidFill>
            <a:srgbClr val="FFC000"/>
          </a:solidFill>
        </p:spPr>
        <p:txBody>
          <a:bodyPr wrap="none" rtlCol="0">
            <a:spAutoFit/>
          </a:bodyPr>
          <a:lstStyle/>
          <a:p>
            <a:r>
              <a:rPr lang="en-US" sz="1800" i="1" dirty="0"/>
              <a:t>*Commonwealth Scientific and Industrial Research Organization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 and Open Source Software</a:t>
            </a:r>
          </a:p>
        </p:txBody>
      </p:sp>
      <p:sp>
        <p:nvSpPr>
          <p:cNvPr id="3" name="Content Placeholder 2"/>
          <p:cNvSpPr>
            <a:spLocks noGrp="1"/>
          </p:cNvSpPr>
          <p:nvPr>
            <p:ph idx="1"/>
          </p:nvPr>
        </p:nvSpPr>
        <p:spPr>
          <a:xfrm>
            <a:off x="990600" y="1371600"/>
            <a:ext cx="7162800" cy="4953000"/>
          </a:xfrm>
        </p:spPr>
        <p:txBody>
          <a:bodyPr/>
          <a:lstStyle/>
          <a:p>
            <a:r>
              <a:rPr lang="en-US" dirty="0"/>
              <a:t>2009-02: Microsoft &amp; </a:t>
            </a:r>
            <a:r>
              <a:rPr lang="en-US" dirty="0" err="1"/>
              <a:t>TomTom</a:t>
            </a:r>
            <a:r>
              <a:rPr lang="en-US" dirty="0"/>
              <a:t> enter negotiations</a:t>
            </a:r>
          </a:p>
          <a:p>
            <a:pPr lvl="1"/>
            <a:r>
              <a:rPr lang="en-US" dirty="0" err="1"/>
              <a:t>TomTom</a:t>
            </a:r>
            <a:r>
              <a:rPr lang="en-US" dirty="0"/>
              <a:t> makes GPS navigation devices</a:t>
            </a:r>
          </a:p>
          <a:p>
            <a:pPr lvl="1"/>
            <a:r>
              <a:rPr lang="en-US" dirty="0"/>
              <a:t>Use elements of LINUX kernel</a:t>
            </a:r>
          </a:p>
          <a:p>
            <a:pPr lvl="1"/>
            <a:r>
              <a:rPr lang="en-US" dirty="0"/>
              <a:t>MS threatened to sue over use of patented MS FAT OS components</a:t>
            </a:r>
          </a:p>
          <a:p>
            <a:r>
              <a:rPr lang="en-US" dirty="0"/>
              <a:t>2009-03: </a:t>
            </a:r>
            <a:r>
              <a:rPr lang="en-US" dirty="0" err="1"/>
              <a:t>agreeement</a:t>
            </a:r>
            <a:endParaRPr lang="en-US" dirty="0"/>
          </a:p>
          <a:p>
            <a:pPr lvl="1"/>
            <a:r>
              <a:rPr lang="en-US" dirty="0"/>
              <a:t>2 years to remove offending components</a:t>
            </a:r>
          </a:p>
          <a:p>
            <a:pPr lvl="1"/>
            <a:r>
              <a:rPr lang="en-US" dirty="0"/>
              <a:t>No lawsuits during that time</a:t>
            </a:r>
          </a:p>
        </p:txBody>
      </p:sp>
      <p:pic>
        <p:nvPicPr>
          <p:cNvPr id="1026" name="Picture 2"/>
          <p:cNvPicPr>
            <a:picLocks noChangeAspect="1" noChangeArrowheads="1"/>
          </p:cNvPicPr>
          <p:nvPr/>
        </p:nvPicPr>
        <p:blipFill>
          <a:blip r:embed="rId3" cstate="print"/>
          <a:srcRect l="3810" t="51810" r="952" b="23047"/>
          <a:stretch>
            <a:fillRect/>
          </a:stretch>
        </p:blipFill>
        <p:spPr bwMode="auto">
          <a:xfrm>
            <a:off x="0" y="5349240"/>
            <a:ext cx="9144000" cy="150876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Defensive Patent License (DPL)</a:t>
            </a:r>
          </a:p>
        </p:txBody>
      </p:sp>
      <p:sp>
        <p:nvSpPr>
          <p:cNvPr id="3" name="Content Placeholder 2"/>
          <p:cNvSpPr>
            <a:spLocks noGrp="1"/>
          </p:cNvSpPr>
          <p:nvPr>
            <p:ph idx="1"/>
          </p:nvPr>
        </p:nvSpPr>
        <p:spPr/>
        <p:txBody>
          <a:bodyPr/>
          <a:lstStyle/>
          <a:p>
            <a:r>
              <a:rPr lang="en-US" dirty="0"/>
              <a:t>2010-05: Jason Schultz and Jennifer Urban</a:t>
            </a:r>
          </a:p>
          <a:p>
            <a:pPr lvl="1"/>
            <a:r>
              <a:rPr lang="en-US" dirty="0"/>
              <a:t>Law professors </a:t>
            </a:r>
          </a:p>
          <a:p>
            <a:pPr lvl="1"/>
            <a:r>
              <a:rPr lang="en-US" dirty="0"/>
              <a:t>Directors, UC Berkeley's Samuelson Law, Technology &amp; Public Policy Clinic</a:t>
            </a:r>
          </a:p>
          <a:p>
            <a:r>
              <a:rPr lang="en-US" dirty="0"/>
              <a:t>DPL similar to GPL (GNU General Public License)</a:t>
            </a:r>
          </a:p>
          <a:p>
            <a:pPr lvl="1"/>
            <a:r>
              <a:rPr lang="en-US" dirty="0"/>
              <a:t>Open source software protection</a:t>
            </a:r>
          </a:p>
          <a:p>
            <a:r>
              <a:rPr lang="en-US" dirty="0"/>
              <a:t>Pool resources to fight patent trolls</a:t>
            </a:r>
          </a:p>
          <a:p>
            <a:r>
              <a:rPr lang="en-US" dirty="0"/>
              <a:t>Avoid exploitation by commercial companies who seize open-source materials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1371600"/>
          </a:xfrm>
        </p:spPr>
        <p:txBody>
          <a:bodyPr/>
          <a:lstStyle/>
          <a:p>
            <a:r>
              <a:rPr lang="en-US" dirty="0"/>
              <a:t>“First We Kill All the Patent Lawyers” – </a:t>
            </a:r>
            <a:r>
              <a:rPr lang="en-US" sz="2400" dirty="0"/>
              <a:t>S. J. Vaughan-</a:t>
            </a:r>
            <a:r>
              <a:rPr lang="en-US" sz="2400" dirty="0" err="1"/>
              <a:t>nichols</a:t>
            </a:r>
            <a:endParaRPr lang="en-US" dirty="0"/>
          </a:p>
        </p:txBody>
      </p:sp>
      <p:sp>
        <p:nvSpPr>
          <p:cNvPr id="3" name="Content Placeholder 2"/>
          <p:cNvSpPr>
            <a:spLocks noGrp="1"/>
          </p:cNvSpPr>
          <p:nvPr>
            <p:ph idx="1"/>
          </p:nvPr>
        </p:nvSpPr>
        <p:spPr>
          <a:xfrm>
            <a:off x="990600" y="1676400"/>
            <a:ext cx="7924800" cy="4648200"/>
          </a:xfrm>
        </p:spPr>
        <p:txBody>
          <a:bodyPr/>
          <a:lstStyle/>
          <a:p>
            <a:r>
              <a:rPr lang="en-US" dirty="0"/>
              <a:t>2010-05: </a:t>
            </a:r>
            <a:r>
              <a:rPr lang="en-US" i="1" dirty="0"/>
              <a:t>Computerworld </a:t>
            </a:r>
          </a:p>
          <a:p>
            <a:pPr lvl="1"/>
            <a:r>
              <a:rPr lang="en-US" dirty="0"/>
              <a:t>Assured readers he did not mean literally</a:t>
            </a:r>
          </a:p>
          <a:p>
            <a:r>
              <a:rPr lang="en-US" dirty="0"/>
              <a:t>US patent system is dysfunctional</a:t>
            </a:r>
          </a:p>
          <a:p>
            <a:pPr lvl="1"/>
            <a:r>
              <a:rPr lang="en-US" dirty="0"/>
              <a:t>Supposed to encourage innovation</a:t>
            </a:r>
          </a:p>
          <a:p>
            <a:pPr lvl="1"/>
            <a:r>
              <a:rPr lang="en-US" i="1" dirty="0"/>
              <a:t>In re </a:t>
            </a:r>
            <a:r>
              <a:rPr lang="en-US" i="1" dirty="0" err="1"/>
              <a:t>Bilski</a:t>
            </a:r>
            <a:r>
              <a:rPr lang="en-US" i="1" dirty="0"/>
              <a:t> </a:t>
            </a:r>
            <a:r>
              <a:rPr lang="en-US" dirty="0"/>
              <a:t>threatens software industry</a:t>
            </a:r>
          </a:p>
          <a:p>
            <a:pPr lvl="1"/>
            <a:r>
              <a:rPr lang="en-US" dirty="0"/>
              <a:t>Searching for possible infringement opens inventor to </a:t>
            </a:r>
            <a:r>
              <a:rPr lang="en-US" i="1" dirty="0"/>
              <a:t>increased </a:t>
            </a:r>
            <a:r>
              <a:rPr lang="en-US" dirty="0"/>
              <a:t>liability</a:t>
            </a:r>
          </a:p>
          <a:p>
            <a:pPr lvl="1"/>
            <a:r>
              <a:rPr lang="en-US" dirty="0"/>
              <a:t>Increasing # companies paying settlements even when infringement claims wrong: cheaper</a:t>
            </a:r>
          </a:p>
          <a:p>
            <a:pPr lvl="1"/>
            <a:r>
              <a:rPr lang="en-US" dirty="0"/>
              <a:t>Patent trolls &amp; anti-competitive large companies exploiting system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Higher Patent Fees?</a:t>
            </a:r>
          </a:p>
        </p:txBody>
      </p:sp>
      <p:sp>
        <p:nvSpPr>
          <p:cNvPr id="3" name="Content Placeholder 2"/>
          <p:cNvSpPr>
            <a:spLocks noGrp="1"/>
          </p:cNvSpPr>
          <p:nvPr>
            <p:ph idx="1"/>
          </p:nvPr>
        </p:nvSpPr>
        <p:spPr>
          <a:xfrm>
            <a:off x="990600" y="1143000"/>
            <a:ext cx="7772400" cy="5334000"/>
          </a:xfrm>
        </p:spPr>
        <p:txBody>
          <a:bodyPr/>
          <a:lstStyle/>
          <a:p>
            <a:r>
              <a:rPr lang="en-US" dirty="0"/>
              <a:t>2010-05: House Judiciary </a:t>
            </a:r>
            <a:r>
              <a:rPr lang="en-US" dirty="0" err="1"/>
              <a:t>Ctee</a:t>
            </a:r>
            <a:endParaRPr lang="en-US" dirty="0"/>
          </a:p>
          <a:p>
            <a:pPr lvl="1"/>
            <a:r>
              <a:rPr lang="en-US" dirty="0"/>
              <a:t>John Conyers (D-MI) &amp; Lamar Smith (R-TX)</a:t>
            </a:r>
          </a:p>
          <a:p>
            <a:pPr lvl="1"/>
            <a:r>
              <a:rPr lang="en-US" dirty="0"/>
              <a:t>Patent and Trademark Office Funding Stabilization Act</a:t>
            </a:r>
          </a:p>
          <a:p>
            <a:r>
              <a:rPr lang="en-US" dirty="0"/>
              <a:t>Support USPTO</a:t>
            </a:r>
          </a:p>
          <a:p>
            <a:pPr lvl="1"/>
            <a:r>
              <a:rPr lang="en-US" dirty="0"/>
              <a:t>Reduce 2-year backlog of unprocessed applications</a:t>
            </a:r>
          </a:p>
          <a:p>
            <a:pPr lvl="1"/>
            <a:r>
              <a:rPr lang="en-US" dirty="0"/>
              <a:t>750,000 patents </a:t>
            </a:r>
            <a:r>
              <a:rPr lang="en-US" dirty="0" err="1"/>
              <a:t>uncleared</a:t>
            </a:r>
            <a:endParaRPr lang="en-US" dirty="0"/>
          </a:p>
          <a:p>
            <a:pPr lvl="1"/>
            <a:r>
              <a:rPr lang="en-US" dirty="0"/>
              <a:t>500,000 new applications per year</a:t>
            </a:r>
          </a:p>
          <a:p>
            <a:r>
              <a:rPr lang="en-US" dirty="0"/>
              <a:t>Prevent Congress from diverting patent fees into general US </a:t>
            </a:r>
            <a:r>
              <a:rPr lang="en-US" dirty="0" err="1"/>
              <a:t>govt</a:t>
            </a:r>
            <a:r>
              <a:rPr lang="en-US" dirty="0"/>
              <a:t> revenues</a:t>
            </a:r>
          </a:p>
          <a:p>
            <a:r>
              <a:rPr lang="en-US" dirty="0"/>
              <a:t>Increase fees for processing</a:t>
            </a:r>
          </a:p>
          <a:p>
            <a:r>
              <a:rPr lang="en-US" dirty="0"/>
              <a:t>Hire new staff</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TRADE SECRETS</a:t>
            </a:r>
            <a:endParaRPr lang="en-US" sz="4000" dirty="0"/>
          </a:p>
        </p:txBody>
      </p:sp>
      <p:sp>
        <p:nvSpPr>
          <p:cNvPr id="3075" name="Rectangle 3"/>
          <p:cNvSpPr>
            <a:spLocks noGrp="1" noChangeArrowheads="1"/>
          </p:cNvSpPr>
          <p:nvPr>
            <p:ph type="body" idx="1"/>
          </p:nvPr>
        </p:nvSpPr>
        <p:spPr>
          <a:xfrm>
            <a:off x="990600" y="1295400"/>
            <a:ext cx="7162800" cy="5029200"/>
          </a:xfrm>
        </p:spPr>
        <p:txBody>
          <a:bodyPr/>
          <a:lstStyle/>
          <a:p>
            <a:r>
              <a:rPr lang="en-US" dirty="0"/>
              <a:t>Definition of Trade Secrets</a:t>
            </a:r>
          </a:p>
          <a:p>
            <a:r>
              <a:rPr lang="en-US" dirty="0"/>
              <a:t>Protection</a:t>
            </a:r>
          </a:p>
          <a:p>
            <a:r>
              <a:rPr lang="en-US" dirty="0"/>
              <a:t>Polices &amp; Law</a:t>
            </a:r>
          </a:p>
          <a:p>
            <a:r>
              <a:rPr lang="en-US" dirty="0"/>
              <a:t>Damages</a:t>
            </a:r>
          </a:p>
          <a:p>
            <a:r>
              <a:rPr lang="en-US" dirty="0"/>
              <a:t>International Issues</a:t>
            </a:r>
          </a:p>
          <a:p>
            <a:r>
              <a:rPr lang="en-US" dirty="0"/>
              <a:t>Industrial Espionage</a:t>
            </a:r>
          </a:p>
        </p:txBody>
      </p:sp>
      <p:pic>
        <p:nvPicPr>
          <p:cNvPr id="2" name="Picture 2"/>
          <p:cNvPicPr>
            <a:picLocks noChangeAspect="1" noChangeArrowheads="1"/>
          </p:cNvPicPr>
          <p:nvPr/>
        </p:nvPicPr>
        <p:blipFill>
          <a:blip r:embed="rId3" cstate="print"/>
          <a:srcRect/>
          <a:stretch>
            <a:fillRect/>
          </a:stretch>
        </p:blipFill>
        <p:spPr bwMode="auto">
          <a:xfrm>
            <a:off x="4572000" y="1762125"/>
            <a:ext cx="4288833" cy="3419475"/>
          </a:xfrm>
          <a:prstGeom prst="rect">
            <a:avLst/>
          </a:prstGeom>
          <a:noFill/>
          <a:ln w="9525">
            <a:noFill/>
            <a:miter lim="800000"/>
            <a:headEnd/>
            <a:tailEnd/>
          </a:ln>
        </p:spPr>
      </p:pic>
      <p:sp>
        <p:nvSpPr>
          <p:cNvPr id="5" name="TextBox 4"/>
          <p:cNvSpPr txBox="1"/>
          <p:nvPr/>
        </p:nvSpPr>
        <p:spPr>
          <a:xfrm>
            <a:off x="380192" y="5943600"/>
            <a:ext cx="7373878" cy="523220"/>
          </a:xfrm>
          <a:prstGeom prst="rect">
            <a:avLst/>
          </a:prstGeom>
          <a:solidFill>
            <a:srgbClr val="FFC000"/>
          </a:solidFill>
        </p:spPr>
        <p:txBody>
          <a:bodyPr wrap="none" rtlCol="0">
            <a:spAutoFit/>
          </a:bodyPr>
          <a:lstStyle/>
          <a:p>
            <a:r>
              <a:rPr lang="en-US" sz="1400" dirty="0">
                <a:hlinkClick r:id="rId4"/>
              </a:rPr>
              <a:t>http://blogs.piercelaw.edu/tradesecrets/tradesecretdiagram.gif</a:t>
            </a:r>
            <a:endParaRPr lang="en-US" sz="1400" dirty="0"/>
          </a:p>
          <a:p>
            <a:r>
              <a:rPr lang="en-US" sz="1400" dirty="0"/>
              <a:t>FROM: </a:t>
            </a:r>
            <a:r>
              <a:rPr lang="en-US" sz="1400" dirty="0">
                <a:hlinkClick r:id="rId5"/>
              </a:rPr>
              <a:t>http://www.jordasecrets.com/2007/10/jorda_on_what_is_and_what_is_n.html</a:t>
            </a:r>
            <a:r>
              <a:rPr lang="en-US" sz="1400" dirty="0"/>
              <a:t> </a:t>
            </a:r>
          </a:p>
        </p:txBody>
      </p:sp>
      <p:sp>
        <p:nvSpPr>
          <p:cNvPr id="6" name="TextBox 5"/>
          <p:cNvSpPr txBox="1"/>
          <p:nvPr/>
        </p:nvSpPr>
        <p:spPr>
          <a:xfrm>
            <a:off x="381000" y="5334000"/>
            <a:ext cx="4878002" cy="523220"/>
          </a:xfrm>
          <a:prstGeom prst="rect">
            <a:avLst/>
          </a:prstGeom>
          <a:solidFill>
            <a:srgbClr val="FFC000"/>
          </a:solidFill>
        </p:spPr>
        <p:txBody>
          <a:bodyPr wrap="none" rtlCol="0">
            <a:spAutoFit/>
          </a:bodyPr>
          <a:lstStyle/>
          <a:p>
            <a:r>
              <a:rPr lang="en-US" sz="1400" i="1" dirty="0"/>
              <a:t>Image Copyright © 2007 Karl </a:t>
            </a:r>
            <a:r>
              <a:rPr lang="en-US" sz="1400" i="1" dirty="0" err="1"/>
              <a:t>Jorda</a:t>
            </a:r>
            <a:r>
              <a:rPr lang="en-US" sz="1400" i="1" dirty="0"/>
              <a:t>. All rights reserved.</a:t>
            </a:r>
          </a:p>
          <a:p>
            <a:r>
              <a:rPr lang="en-US" sz="1400" i="1" dirty="0"/>
              <a:t>Used by kind permission of Webmaster.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Definition</a:t>
            </a:r>
          </a:p>
        </p:txBody>
      </p:sp>
      <p:sp>
        <p:nvSpPr>
          <p:cNvPr id="4099" name="Rectangle 3"/>
          <p:cNvSpPr>
            <a:spLocks noGrp="1" noChangeArrowheads="1"/>
          </p:cNvSpPr>
          <p:nvPr>
            <p:ph type="body" idx="1"/>
          </p:nvPr>
        </p:nvSpPr>
        <p:spPr>
          <a:xfrm>
            <a:off x="990600" y="1219200"/>
            <a:ext cx="7772400" cy="5105400"/>
          </a:xfrm>
        </p:spPr>
        <p:txBody>
          <a:bodyPr/>
          <a:lstStyle/>
          <a:p>
            <a:pPr marL="457200" indent="-457200"/>
            <a:r>
              <a:rPr lang="en-US"/>
              <a:t>“In most states, a formula, pattern, physical device, idea, process, compilation of information or other information that </a:t>
            </a:r>
          </a:p>
          <a:p>
            <a:pPr marL="914400" lvl="1" indent="-457200">
              <a:buFont typeface="Wingdings" pitchFamily="2" charset="2"/>
              <a:buAutoNum type="arabicPeriod"/>
            </a:pPr>
            <a:r>
              <a:rPr lang="en-US"/>
              <a:t>provides a business with a competitive advantage, and </a:t>
            </a:r>
          </a:p>
          <a:p>
            <a:pPr marL="914400" lvl="1" indent="-457200">
              <a:buFont typeface="Wingdings" pitchFamily="2" charset="2"/>
              <a:buAutoNum type="arabicPeriod"/>
            </a:pPr>
            <a:r>
              <a:rPr lang="en-US"/>
              <a:t>is treated in a way that can reasonably be expected to prevent the public or competitors from learning about it, absent improper acquisition or theft.”*</a:t>
            </a:r>
          </a:p>
          <a:p>
            <a:pPr marL="457200" indent="-457200"/>
            <a:r>
              <a:rPr lang="en-US"/>
              <a:t>Sometimes referred to as </a:t>
            </a:r>
            <a:r>
              <a:rPr lang="en-US" i="1"/>
              <a:t>confidential information</a:t>
            </a:r>
            <a:r>
              <a:rPr lang="en-US"/>
              <a:t> or </a:t>
            </a:r>
            <a:r>
              <a:rPr lang="en-US" i="1"/>
              <a:t>proprietary knowledge</a:t>
            </a:r>
          </a:p>
          <a:p>
            <a:pPr marL="457200" indent="-457200"/>
            <a:r>
              <a:rPr lang="en-US" i="1"/>
              <a:t>See also Burgunder p. 212</a:t>
            </a:r>
          </a:p>
        </p:txBody>
      </p:sp>
      <p:sp>
        <p:nvSpPr>
          <p:cNvPr id="4100" name="Text Box 4"/>
          <p:cNvSpPr txBox="1">
            <a:spLocks noChangeArrowheads="1"/>
          </p:cNvSpPr>
          <p:nvPr/>
        </p:nvSpPr>
        <p:spPr bwMode="auto">
          <a:xfrm>
            <a:off x="257175" y="6019800"/>
            <a:ext cx="5240338" cy="646113"/>
          </a:xfrm>
          <a:prstGeom prst="rect">
            <a:avLst/>
          </a:prstGeom>
          <a:solidFill>
            <a:srgbClr val="FFC000"/>
          </a:solidFill>
          <a:ln w="12700">
            <a:noFill/>
            <a:miter lim="800000"/>
            <a:headEnd type="none" w="sm" len="sm"/>
            <a:tailEnd type="none" w="sm" len="sm"/>
          </a:ln>
        </p:spPr>
        <p:txBody>
          <a:bodyPr wrap="none">
            <a:spAutoFit/>
          </a:bodyPr>
          <a:lstStyle/>
          <a:p>
            <a:pPr eaLnBrk="0" hangingPunct="0"/>
            <a:r>
              <a:rPr lang="en-US" sz="1800">
                <a:latin typeface="Arial Narrow" pitchFamily="34" charset="0"/>
              </a:rPr>
              <a:t>_____</a:t>
            </a:r>
            <a:br>
              <a:rPr lang="en-US" sz="1800">
                <a:latin typeface="Arial Narrow" pitchFamily="34" charset="0"/>
              </a:rPr>
            </a:br>
            <a:r>
              <a:rPr lang="en-US" sz="1800">
                <a:latin typeface="Arial Narrow" pitchFamily="34" charset="0"/>
              </a:rPr>
              <a:t>* </a:t>
            </a:r>
            <a:r>
              <a:rPr lang="en-US" sz="1800">
                <a:latin typeface="Arial Narrow" pitchFamily="34" charset="0"/>
                <a:hlinkClick r:id="rId3"/>
              </a:rPr>
              <a:t>http://www.nolo.com/dictionary/trade-secret-term.html</a:t>
            </a:r>
            <a:r>
              <a:rPr lang="en-US" sz="1800">
                <a:latin typeface="Arial Narrow" pitchFamily="34"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Purpose of Trade Secret Laws</a:t>
            </a:r>
          </a:p>
        </p:txBody>
      </p:sp>
      <p:sp>
        <p:nvSpPr>
          <p:cNvPr id="5123" name="Rectangle 3"/>
          <p:cNvSpPr>
            <a:spLocks noGrp="1" noChangeArrowheads="1"/>
          </p:cNvSpPr>
          <p:nvPr>
            <p:ph type="body" idx="1"/>
          </p:nvPr>
        </p:nvSpPr>
        <p:spPr/>
        <p:txBody>
          <a:bodyPr/>
          <a:lstStyle/>
          <a:p>
            <a:r>
              <a:rPr lang="en-US"/>
              <a:t>Protect </a:t>
            </a:r>
            <a:r>
              <a:rPr lang="en-US" i="1"/>
              <a:t>valuable creative ideas</a:t>
            </a:r>
            <a:r>
              <a:rPr lang="en-US"/>
              <a:t> at various stages of development</a:t>
            </a:r>
          </a:p>
          <a:p>
            <a:r>
              <a:rPr lang="en-US"/>
              <a:t>Patents cover completed inventions &amp; processes </a:t>
            </a:r>
          </a:p>
          <a:p>
            <a:pPr lvl="1"/>
            <a:r>
              <a:rPr lang="en-US"/>
              <a:t>Require inventions be </a:t>
            </a:r>
          </a:p>
          <a:p>
            <a:pPr lvl="2"/>
            <a:r>
              <a:rPr lang="en-US"/>
              <a:t>novel and </a:t>
            </a:r>
          </a:p>
          <a:p>
            <a:pPr lvl="2"/>
            <a:r>
              <a:rPr lang="en-US"/>
              <a:t>Nonobvious</a:t>
            </a:r>
          </a:p>
          <a:p>
            <a:r>
              <a:rPr lang="en-US"/>
              <a:t>Trade secrets require only information be </a:t>
            </a:r>
            <a:r>
              <a:rPr lang="en-US" i="1"/>
              <a:t>valuable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Trade Secret Policies &amp; Law</a:t>
            </a:r>
          </a:p>
        </p:txBody>
      </p:sp>
      <p:sp>
        <p:nvSpPr>
          <p:cNvPr id="9219" name="Rectangle 3"/>
          <p:cNvSpPr>
            <a:spLocks noGrp="1" noChangeArrowheads="1"/>
          </p:cNvSpPr>
          <p:nvPr>
            <p:ph type="body" idx="1"/>
          </p:nvPr>
        </p:nvSpPr>
        <p:spPr/>
        <p:txBody>
          <a:bodyPr/>
          <a:lstStyle/>
          <a:p>
            <a:r>
              <a:rPr lang="en-US" dirty="0"/>
              <a:t>Uniform Trade Secrets Act (UTSA)</a:t>
            </a:r>
          </a:p>
          <a:p>
            <a:pPr lvl="1"/>
            <a:r>
              <a:rPr lang="en-US" dirty="0"/>
              <a:t>Information</a:t>
            </a:r>
          </a:p>
          <a:p>
            <a:pPr lvl="1"/>
            <a:r>
              <a:rPr lang="en-US" dirty="0"/>
              <a:t>Derives independent economic value</a:t>
            </a:r>
            <a:br>
              <a:rPr lang="en-US" dirty="0"/>
            </a:br>
            <a:r>
              <a:rPr lang="en-US" dirty="0"/>
              <a:t>from secrecy</a:t>
            </a:r>
          </a:p>
          <a:p>
            <a:pPr lvl="1"/>
            <a:r>
              <a:rPr lang="en-US" i="1" dirty="0"/>
              <a:t>Subject of reasonable efforts </a:t>
            </a:r>
            <a:br>
              <a:rPr lang="en-US" i="1" dirty="0"/>
            </a:br>
            <a:r>
              <a:rPr lang="en-US" i="1" dirty="0"/>
              <a:t>to maintain secrecy</a:t>
            </a:r>
            <a:endParaRPr lang="en-US" dirty="0"/>
          </a:p>
          <a:p>
            <a:r>
              <a:rPr lang="en-US" dirty="0"/>
              <a:t>Contrast with patent (“patent” means “open”)</a:t>
            </a:r>
          </a:p>
          <a:p>
            <a:r>
              <a:rPr lang="en-US" dirty="0"/>
              <a:t>Unauthorized use of trade secret can lead to </a:t>
            </a:r>
            <a:r>
              <a:rPr lang="en-US" i="1" dirty="0"/>
              <a:t>civil tort</a:t>
            </a:r>
            <a:r>
              <a:rPr lang="en-US" dirty="0"/>
              <a:t> for misappropriation</a:t>
            </a:r>
          </a:p>
        </p:txBody>
      </p:sp>
      <p:sp>
        <p:nvSpPr>
          <p:cNvPr id="9220" name="Text Box 4"/>
          <p:cNvSpPr txBox="1">
            <a:spLocks noChangeArrowheads="1"/>
          </p:cNvSpPr>
          <p:nvPr/>
        </p:nvSpPr>
        <p:spPr bwMode="auto">
          <a:xfrm>
            <a:off x="7315200" y="1143000"/>
            <a:ext cx="1689100" cy="2568575"/>
          </a:xfrm>
          <a:prstGeom prst="rect">
            <a:avLst/>
          </a:prstGeom>
          <a:solidFill>
            <a:srgbClr val="FF9900"/>
          </a:solidFill>
          <a:ln w="38100">
            <a:solidFill>
              <a:schemeClr val="tx1"/>
            </a:solidFill>
            <a:miter lim="800000"/>
            <a:headEnd type="none" w="sm" len="sm"/>
            <a:tailEnd type="none" w="sm" len="sm"/>
          </a:ln>
        </p:spPr>
        <p:txBody>
          <a:bodyPr wrap="none">
            <a:spAutoFit/>
          </a:bodyPr>
          <a:lstStyle/>
          <a:p>
            <a:pPr eaLnBrk="0" hangingPunct="0"/>
            <a:r>
              <a:rPr lang="en-US"/>
              <a:t>Formula</a:t>
            </a:r>
          </a:p>
          <a:p>
            <a:pPr eaLnBrk="0" hangingPunct="0"/>
            <a:r>
              <a:rPr lang="en-US"/>
              <a:t>Pattern</a:t>
            </a:r>
          </a:p>
          <a:p>
            <a:pPr eaLnBrk="0" hangingPunct="0"/>
            <a:r>
              <a:rPr lang="en-US"/>
              <a:t>Compilation</a:t>
            </a:r>
          </a:p>
          <a:p>
            <a:pPr eaLnBrk="0" hangingPunct="0"/>
            <a:r>
              <a:rPr lang="en-US"/>
              <a:t>Program</a:t>
            </a:r>
          </a:p>
          <a:p>
            <a:pPr eaLnBrk="0" hangingPunct="0"/>
            <a:r>
              <a:rPr lang="en-US"/>
              <a:t>Device</a:t>
            </a:r>
          </a:p>
          <a:p>
            <a:pPr eaLnBrk="0" hangingPunct="0"/>
            <a:r>
              <a:rPr lang="en-US"/>
              <a:t>Method</a:t>
            </a:r>
          </a:p>
          <a:p>
            <a:pPr eaLnBrk="0" hangingPunct="0"/>
            <a:r>
              <a:rPr lang="en-US"/>
              <a:t>Technique</a:t>
            </a:r>
          </a:p>
          <a:p>
            <a:pPr eaLnBrk="0" hangingPunct="0"/>
            <a:r>
              <a:rPr lang="en-US"/>
              <a:t>Process</a:t>
            </a:r>
          </a:p>
        </p:txBody>
      </p:sp>
      <p:sp>
        <p:nvSpPr>
          <p:cNvPr id="9221" name="Line 5"/>
          <p:cNvSpPr>
            <a:spLocks noChangeShapeType="1"/>
          </p:cNvSpPr>
          <p:nvPr/>
        </p:nvSpPr>
        <p:spPr bwMode="auto">
          <a:xfrm>
            <a:off x="3505200" y="2362200"/>
            <a:ext cx="3810000" cy="0"/>
          </a:xfrm>
          <a:prstGeom prst="line">
            <a:avLst/>
          </a:prstGeom>
          <a:noFill/>
          <a:ln w="38100">
            <a:solidFill>
              <a:schemeClr val="tx1"/>
            </a:solidFill>
            <a:round/>
            <a:headEnd type="none" w="sm" len="sm"/>
            <a:tailEnd type="triangle" w="med" len="med"/>
          </a:ln>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dirty="0"/>
              <a:t>Misappropriation Defined</a:t>
            </a:r>
          </a:p>
        </p:txBody>
      </p:sp>
      <p:sp>
        <p:nvSpPr>
          <p:cNvPr id="10243" name="Rectangle 5"/>
          <p:cNvSpPr>
            <a:spLocks noGrp="1" noChangeArrowheads="1"/>
          </p:cNvSpPr>
          <p:nvPr>
            <p:ph type="body" idx="1"/>
          </p:nvPr>
        </p:nvSpPr>
        <p:spPr>
          <a:xfrm>
            <a:off x="990600" y="1295400"/>
            <a:ext cx="7772400" cy="5257800"/>
          </a:xfrm>
        </p:spPr>
        <p:txBody>
          <a:bodyPr/>
          <a:lstStyle/>
          <a:p>
            <a:r>
              <a:rPr lang="en-US"/>
              <a:t>Trade secret holder entitled to remedies when misappropriation occurs:</a:t>
            </a:r>
          </a:p>
          <a:p>
            <a:r>
              <a:rPr lang="en-US"/>
              <a:t>Acquiring trade secret by improper means</a:t>
            </a:r>
          </a:p>
          <a:p>
            <a:r>
              <a:rPr lang="en-US"/>
              <a:t>Disclosing or using trade secret reasonably knowing that such conduct violates duty to maintain confidence</a:t>
            </a:r>
          </a:p>
          <a:p>
            <a:r>
              <a:rPr lang="en-US"/>
              <a:t>While reasonably knowing of the impropriety, using or disclosing secret received from another who improperly obtained it</a:t>
            </a:r>
          </a:p>
          <a:p>
            <a:r>
              <a:rPr lang="en-US"/>
              <a:t>While reasonably knowing about fiduciary breach, using or disclosing secret that was disclosed by another under such a duty to maintain confidence  </a:t>
            </a:r>
          </a:p>
          <a:p>
            <a:r>
              <a:rPr lang="en-US"/>
              <a:t>(See Burgunder p. 213)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Intellectual Property Law</a:t>
            </a:r>
          </a:p>
        </p:txBody>
      </p:sp>
      <p:sp>
        <p:nvSpPr>
          <p:cNvPr id="5123" name="Rectangle 3"/>
          <p:cNvSpPr>
            <a:spLocks noGrp="1" noChangeArrowheads="1"/>
          </p:cNvSpPr>
          <p:nvPr>
            <p:ph type="body" idx="1"/>
          </p:nvPr>
        </p:nvSpPr>
        <p:spPr/>
        <p:txBody>
          <a:bodyPr/>
          <a:lstStyle/>
          <a:p>
            <a:r>
              <a:rPr lang="en-US" dirty="0"/>
              <a:t>Several issues of interest</a:t>
            </a:r>
          </a:p>
          <a:p>
            <a:pPr lvl="1"/>
            <a:r>
              <a:rPr lang="en-US" dirty="0"/>
              <a:t>Copyright</a:t>
            </a:r>
          </a:p>
          <a:p>
            <a:pPr lvl="1"/>
            <a:r>
              <a:rPr lang="en-US" dirty="0"/>
              <a:t>Patents</a:t>
            </a:r>
          </a:p>
          <a:p>
            <a:pPr lvl="1"/>
            <a:r>
              <a:rPr lang="en-US" dirty="0"/>
              <a:t>Trademarks</a:t>
            </a:r>
          </a:p>
          <a:p>
            <a:pPr lvl="1"/>
            <a:r>
              <a:rPr lang="en-US" dirty="0"/>
              <a:t>Trade Secrets</a:t>
            </a:r>
          </a:p>
          <a:p>
            <a:pPr lvl="1"/>
            <a:r>
              <a:rPr lang="en-US" dirty="0"/>
              <a:t>Reverse Engineering*</a:t>
            </a:r>
          </a:p>
          <a:p>
            <a:pPr lvl="1"/>
            <a:r>
              <a:rPr lang="en-US" dirty="0"/>
              <a:t>EULAs*</a:t>
            </a:r>
          </a:p>
          <a:p>
            <a:pPr lvl="1"/>
            <a:r>
              <a:rPr lang="en-US" dirty="0"/>
              <a:t>Trademarks and the DNS*</a:t>
            </a:r>
          </a:p>
          <a:p>
            <a:r>
              <a:rPr lang="en-US" dirty="0"/>
              <a:t>This lecture looks at some interesting cases drawn from IYIR database</a:t>
            </a:r>
          </a:p>
        </p:txBody>
      </p:sp>
      <p:grpSp>
        <p:nvGrpSpPr>
          <p:cNvPr id="6" name="Group 5"/>
          <p:cNvGrpSpPr/>
          <p:nvPr/>
        </p:nvGrpSpPr>
        <p:grpSpPr>
          <a:xfrm>
            <a:off x="5410200" y="3810000"/>
            <a:ext cx="3361431" cy="1371600"/>
            <a:chOff x="5410200" y="3810000"/>
            <a:chExt cx="3361431" cy="1371600"/>
          </a:xfrm>
        </p:grpSpPr>
        <p:sp>
          <p:nvSpPr>
            <p:cNvPr id="4" name="TextBox 3"/>
            <p:cNvSpPr txBox="1"/>
            <p:nvPr/>
          </p:nvSpPr>
          <p:spPr>
            <a:xfrm>
              <a:off x="5791200" y="4141857"/>
              <a:ext cx="2980431" cy="707886"/>
            </a:xfrm>
            <a:prstGeom prst="rect">
              <a:avLst/>
            </a:prstGeom>
            <a:solidFill>
              <a:srgbClr val="FFC000"/>
            </a:solidFill>
          </p:spPr>
          <p:txBody>
            <a:bodyPr wrap="none" rtlCol="0">
              <a:spAutoFit/>
            </a:bodyPr>
            <a:lstStyle/>
            <a:p>
              <a:r>
                <a:rPr lang="en-US" dirty="0"/>
                <a:t>*Not discussed in </a:t>
              </a:r>
            </a:p>
            <a:p>
              <a:r>
                <a:rPr lang="en-US" dirty="0"/>
                <a:t>today’s brief workshop</a:t>
              </a:r>
            </a:p>
          </p:txBody>
        </p:sp>
        <p:sp>
          <p:nvSpPr>
            <p:cNvPr id="5" name="Right Brace 4"/>
            <p:cNvSpPr/>
            <p:nvPr/>
          </p:nvSpPr>
          <p:spPr bwMode="auto">
            <a:xfrm>
              <a:off x="5410200" y="3810000"/>
              <a:ext cx="304800" cy="1371600"/>
            </a:xfrm>
            <a:prstGeom prst="rightBrace">
              <a:avLst>
                <a:gd name="adj1" fmla="val 35992"/>
                <a:gd name="adj2" fmla="val 48582"/>
              </a:avLst>
            </a:prstGeom>
            <a:no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State Laws on Trade Secrets</a:t>
            </a:r>
          </a:p>
        </p:txBody>
      </p:sp>
      <p:sp>
        <p:nvSpPr>
          <p:cNvPr id="11267" name="Rectangle 3"/>
          <p:cNvSpPr>
            <a:spLocks noGrp="1" noChangeArrowheads="1"/>
          </p:cNvSpPr>
          <p:nvPr>
            <p:ph type="body" idx="1"/>
          </p:nvPr>
        </p:nvSpPr>
        <p:spPr>
          <a:xfrm>
            <a:off x="990600" y="1219200"/>
            <a:ext cx="7772400" cy="5334000"/>
          </a:xfrm>
        </p:spPr>
        <p:txBody>
          <a:bodyPr/>
          <a:lstStyle/>
          <a:p>
            <a:r>
              <a:rPr lang="en-US"/>
              <a:t>State Level: Most states have separate statutes criminalizing trade secret theft</a:t>
            </a:r>
          </a:p>
          <a:p>
            <a:r>
              <a:rPr lang="en-US"/>
              <a:t>American Law Institute (ALI)</a:t>
            </a:r>
          </a:p>
          <a:p>
            <a:pPr lvl="1"/>
            <a:r>
              <a:rPr lang="en-US"/>
              <a:t>1995: Restatement (Third) of Unfair Competition</a:t>
            </a:r>
          </a:p>
          <a:p>
            <a:r>
              <a:rPr lang="en-US"/>
              <a:t>National Conference of Commissioners on Uniform State Laws</a:t>
            </a:r>
          </a:p>
          <a:p>
            <a:pPr lvl="1"/>
            <a:r>
              <a:rPr lang="en-US"/>
              <a:t>1979: formulated UTSA</a:t>
            </a:r>
          </a:p>
          <a:p>
            <a:pPr lvl="1"/>
            <a:r>
              <a:rPr lang="en-US"/>
              <a:t>Uniform Trade Secrets Act</a:t>
            </a:r>
          </a:p>
          <a:p>
            <a:pPr lvl="1"/>
            <a:r>
              <a:rPr lang="en-US"/>
              <a:t>Model for state legislatures to follow to pass statutes that codify policies</a:t>
            </a:r>
          </a:p>
          <a:p>
            <a:pPr lvl="1"/>
            <a:r>
              <a:rPr lang="en-US"/>
              <a:t>By 2005, 44 states &amp; District of Columbia had statutes based on UTSA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r>
              <a:rPr lang="en-US"/>
              <a:t>Federal Level</a:t>
            </a:r>
          </a:p>
        </p:txBody>
      </p:sp>
      <p:sp>
        <p:nvSpPr>
          <p:cNvPr id="12291" name="Rectangle 5"/>
          <p:cNvSpPr>
            <a:spLocks noGrp="1" noChangeArrowheads="1"/>
          </p:cNvSpPr>
          <p:nvPr>
            <p:ph type="body" idx="1"/>
          </p:nvPr>
        </p:nvSpPr>
        <p:spPr/>
        <p:txBody>
          <a:bodyPr/>
          <a:lstStyle/>
          <a:p>
            <a:r>
              <a:rPr lang="en-US"/>
              <a:t>Trade Secrets Act (18 USC §1905)</a:t>
            </a:r>
          </a:p>
          <a:p>
            <a:r>
              <a:rPr lang="en-US"/>
              <a:t>Economic Espionage Act (18 USC §1831 et seq.)</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Trade Secrets Act </a:t>
            </a:r>
          </a:p>
        </p:txBody>
      </p:sp>
      <p:sp>
        <p:nvSpPr>
          <p:cNvPr id="13315" name="Rectangle 3"/>
          <p:cNvSpPr>
            <a:spLocks noGrp="1" noChangeArrowheads="1"/>
          </p:cNvSpPr>
          <p:nvPr>
            <p:ph type="body" idx="1"/>
          </p:nvPr>
        </p:nvSpPr>
        <p:spPr>
          <a:xfrm>
            <a:off x="990600" y="1295400"/>
            <a:ext cx="7162800" cy="5029200"/>
          </a:xfrm>
        </p:spPr>
        <p:txBody>
          <a:bodyPr/>
          <a:lstStyle/>
          <a:p>
            <a:r>
              <a:rPr lang="en-US"/>
              <a:t>18 USC §1905</a:t>
            </a:r>
          </a:p>
          <a:p>
            <a:r>
              <a:rPr lang="en-US"/>
              <a:t>Covers </a:t>
            </a:r>
          </a:p>
          <a:p>
            <a:pPr lvl="1"/>
            <a:r>
              <a:rPr lang="en-US"/>
              <a:t>Unauthorized disclosure </a:t>
            </a:r>
          </a:p>
          <a:p>
            <a:pPr lvl="1"/>
            <a:r>
              <a:rPr lang="en-US"/>
              <a:t>Of secrets relevant to government work</a:t>
            </a:r>
          </a:p>
          <a:p>
            <a:pPr lvl="2"/>
            <a:r>
              <a:rPr lang="en-US"/>
              <a:t>Contracts</a:t>
            </a:r>
          </a:p>
          <a:p>
            <a:pPr lvl="2"/>
            <a:r>
              <a:rPr lang="en-US"/>
              <a:t>Investigations</a:t>
            </a:r>
          </a:p>
          <a:p>
            <a:pPr lvl="2"/>
            <a:r>
              <a:rPr lang="en-US"/>
              <a:t>Reports</a:t>
            </a:r>
          </a:p>
          <a:p>
            <a:pPr lvl="1"/>
            <a:r>
              <a:rPr lang="en-US"/>
              <a:t>By </a:t>
            </a:r>
            <a:r>
              <a:rPr lang="en-US" i="1"/>
              <a:t>government employee</a:t>
            </a:r>
            <a:r>
              <a:rPr lang="en-US"/>
              <a:t> or </a:t>
            </a:r>
            <a:r>
              <a:rPr lang="en-US" i="1"/>
              <a:t>agent </a:t>
            </a:r>
            <a:r>
              <a:rPr lang="en-US"/>
              <a:t>only</a:t>
            </a:r>
          </a:p>
          <a:p>
            <a:r>
              <a:rPr lang="en-US" i="1"/>
              <a:t>Text on next slide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Trade Secrets Act (Text)</a:t>
            </a:r>
          </a:p>
        </p:txBody>
      </p:sp>
      <p:sp>
        <p:nvSpPr>
          <p:cNvPr id="14339" name="Rectangle 3"/>
          <p:cNvSpPr>
            <a:spLocks noGrp="1" noChangeArrowheads="1"/>
          </p:cNvSpPr>
          <p:nvPr>
            <p:ph type="body" idx="1"/>
          </p:nvPr>
        </p:nvSpPr>
        <p:spPr>
          <a:xfrm>
            <a:off x="228600" y="990600"/>
            <a:ext cx="8534400" cy="5562600"/>
          </a:xfrm>
        </p:spPr>
        <p:txBody>
          <a:bodyPr/>
          <a:lstStyle/>
          <a:p>
            <a:pPr>
              <a:lnSpc>
                <a:spcPct val="80000"/>
              </a:lnSpc>
              <a:buFont typeface="Wingdings" pitchFamily="2" charset="2"/>
              <a:buNone/>
            </a:pPr>
            <a:r>
              <a:rPr lang="en-US" sz="2000" i="1"/>
              <a:t>	Whoever, being an officer or employee of the United States or of any department or agency thereof, any person acting on behalf of the Office of Federal Housing Enterprise Oversight, or agent of the Department of Justice as defined in the Antitrust Civil Process Act (15 U.S.C. 1311–1314), or being an employee of a private sector organization who is or was assigned to an agency under chapter 37 of title 5, publishes, divulges, discloses, or makes known in any manner or to any extent not authorized by law any information coming to him in the course of his employment or official duties or by reason of any examination or investigation made by, or return, report or record made to or filed with, such department or agency or officer or employee thereof, which information concerns or relates to the trade secrets, processes, operations, style of work, or apparatus, or to the identity, confidential statistical data, amount or source of any income, profits, losses, or expenditures of any person, firm, partnership, corporation, or association; or permits any income return or copy thereof or any book containing any abstract or particulars thereof to be seen or examined by any person except as provided by law; shall be fined under this title, or imprisoned not more than one year, or both; and shall be removed from office or employment.</a:t>
            </a:r>
          </a:p>
        </p:txBody>
      </p:sp>
      <p:sp>
        <p:nvSpPr>
          <p:cNvPr id="14340" name="Text Box 4"/>
          <p:cNvSpPr txBox="1">
            <a:spLocks noChangeArrowheads="1"/>
          </p:cNvSpPr>
          <p:nvPr/>
        </p:nvSpPr>
        <p:spPr bwMode="auto">
          <a:xfrm>
            <a:off x="200025" y="6248400"/>
            <a:ext cx="8742363" cy="396875"/>
          </a:xfrm>
          <a:prstGeom prst="rect">
            <a:avLst/>
          </a:prstGeom>
          <a:noFill/>
          <a:ln w="12700">
            <a:noFill/>
            <a:miter lim="800000"/>
            <a:headEnd type="none" w="sm" len="sm"/>
            <a:tailEnd type="none" w="sm" len="sm"/>
          </a:ln>
        </p:spPr>
        <p:txBody>
          <a:bodyPr wrap="none">
            <a:spAutoFit/>
          </a:bodyPr>
          <a:lstStyle/>
          <a:p>
            <a:pPr eaLnBrk="0" hangingPunct="0"/>
            <a:r>
              <a:rPr lang="en-US">
                <a:latin typeface="Arial Narrow" pitchFamily="34" charset="0"/>
                <a:hlinkClick r:id="rId3"/>
              </a:rPr>
              <a:t>http://www4.law.cornell.edu/uscode/html/uscode18/usc_sec_18_00001905----000-.html</a:t>
            </a:r>
            <a:r>
              <a:rPr lang="en-US">
                <a:latin typeface="Arial Narrow" pitchFamily="34" charset="0"/>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Economic Espionage Act of 1996 (EEA)</a:t>
            </a:r>
          </a:p>
        </p:txBody>
      </p:sp>
      <p:sp>
        <p:nvSpPr>
          <p:cNvPr id="15363" name="Rectangle 3"/>
          <p:cNvSpPr>
            <a:spLocks noGrp="1" noChangeArrowheads="1"/>
          </p:cNvSpPr>
          <p:nvPr>
            <p:ph type="body" idx="1"/>
          </p:nvPr>
        </p:nvSpPr>
        <p:spPr>
          <a:xfrm>
            <a:off x="990600" y="1447800"/>
            <a:ext cx="7162800" cy="4876800"/>
          </a:xfrm>
        </p:spPr>
        <p:txBody>
          <a:bodyPr/>
          <a:lstStyle/>
          <a:p>
            <a:r>
              <a:rPr lang="en-US"/>
              <a:t>18 USC §1831 </a:t>
            </a:r>
            <a:r>
              <a:rPr lang="en-US" i="1"/>
              <a:t>et seq.</a:t>
            </a:r>
          </a:p>
          <a:p>
            <a:r>
              <a:rPr lang="en-US"/>
              <a:t>Criminalizes unauthorized disclosure of government OR commercial secrets by </a:t>
            </a:r>
            <a:r>
              <a:rPr lang="en-US" i="1"/>
              <a:t>anyone</a:t>
            </a:r>
          </a:p>
          <a:p>
            <a:r>
              <a:rPr lang="en-US"/>
              <a:t>Includes penalties for those receiving such information</a:t>
            </a:r>
          </a:p>
          <a:p>
            <a:r>
              <a:rPr lang="en-US"/>
              <a:t>See text on next slide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152400"/>
            <a:ext cx="7162800" cy="762000"/>
          </a:xfrm>
        </p:spPr>
        <p:txBody>
          <a:bodyPr/>
          <a:lstStyle/>
          <a:p>
            <a:r>
              <a:rPr lang="en-US"/>
              <a:t>EEA Text</a:t>
            </a:r>
          </a:p>
        </p:txBody>
      </p:sp>
      <p:sp>
        <p:nvSpPr>
          <p:cNvPr id="16387" name="Rectangle 3"/>
          <p:cNvSpPr>
            <a:spLocks noGrp="1" noChangeArrowheads="1"/>
          </p:cNvSpPr>
          <p:nvPr>
            <p:ph type="body" idx="1"/>
          </p:nvPr>
        </p:nvSpPr>
        <p:spPr>
          <a:xfrm>
            <a:off x="266700" y="838200"/>
            <a:ext cx="8610600" cy="5562600"/>
          </a:xfrm>
        </p:spPr>
        <p:txBody>
          <a:bodyPr/>
          <a:lstStyle/>
          <a:p>
            <a:pPr>
              <a:lnSpc>
                <a:spcPct val="80000"/>
              </a:lnSpc>
              <a:buFont typeface="Wingdings" pitchFamily="2" charset="2"/>
              <a:buNone/>
            </a:pPr>
            <a:r>
              <a:rPr lang="en-US" sz="1800" i="1"/>
              <a:t>§ 1831. Economic espionage</a:t>
            </a:r>
          </a:p>
          <a:p>
            <a:pPr>
              <a:lnSpc>
                <a:spcPct val="80000"/>
              </a:lnSpc>
              <a:buFont typeface="Wingdings" pitchFamily="2" charset="2"/>
              <a:buNone/>
            </a:pPr>
            <a:r>
              <a:rPr lang="en-US" sz="1800" i="1"/>
              <a:t>(a) In General.— Whoever, intending or knowing that the offense will benefit any foreign government, foreign instrumentality, or foreign agent, knowingly— </a:t>
            </a:r>
          </a:p>
          <a:p>
            <a:pPr lvl="1">
              <a:lnSpc>
                <a:spcPct val="80000"/>
              </a:lnSpc>
              <a:buFont typeface="Wingdings" pitchFamily="2" charset="2"/>
              <a:buNone/>
            </a:pPr>
            <a:r>
              <a:rPr lang="en-US" sz="1800" i="1"/>
              <a:t>(1) steals, or without authorization appropriates, takes, carries away, or conceals, or by fraud, artifice, or deception obtains a trade secret; </a:t>
            </a:r>
          </a:p>
          <a:p>
            <a:pPr lvl="1">
              <a:lnSpc>
                <a:spcPct val="80000"/>
              </a:lnSpc>
              <a:buFont typeface="Wingdings" pitchFamily="2" charset="2"/>
              <a:buNone/>
            </a:pPr>
            <a:r>
              <a:rPr lang="en-US" sz="1800" i="1"/>
              <a:t>(2) without authorization copies, duplicates, sketches, draws, photographs, downloads, uploads, alters, destroys, photocopies, replicates, transmits, delivers, sends, mails, communicates, or conveys a trade secret; </a:t>
            </a:r>
          </a:p>
          <a:p>
            <a:pPr lvl="1">
              <a:lnSpc>
                <a:spcPct val="80000"/>
              </a:lnSpc>
              <a:buFont typeface="Wingdings" pitchFamily="2" charset="2"/>
              <a:buNone/>
            </a:pPr>
            <a:r>
              <a:rPr lang="en-US" sz="1800" i="1"/>
              <a:t>(3) receives, buys, or possesses a trade secret, knowing the same to have been stolen or appropriated, obtained, or converted without authorization;</a:t>
            </a:r>
          </a:p>
          <a:p>
            <a:pPr lvl="1">
              <a:lnSpc>
                <a:spcPct val="80000"/>
              </a:lnSpc>
              <a:buFont typeface="Wingdings" pitchFamily="2" charset="2"/>
              <a:buNone/>
            </a:pPr>
            <a:r>
              <a:rPr lang="en-US" sz="1800" i="1"/>
              <a:t>(4) attempts to commit any offense described in any of paragraphs (1) through (3); or </a:t>
            </a:r>
          </a:p>
          <a:p>
            <a:pPr lvl="1">
              <a:lnSpc>
                <a:spcPct val="80000"/>
              </a:lnSpc>
              <a:buFont typeface="Wingdings" pitchFamily="2" charset="2"/>
              <a:buNone/>
            </a:pPr>
            <a:r>
              <a:rPr lang="en-US" sz="1800" i="1"/>
              <a:t>(5) conspires with one or more other persons to commit any offense described in any of paragraphs (1) through (3), and one or more of such persons do any act to effect the object of the conspiracy, shall, except as provided in subsection (b), be fined not more than $500,000 or imprisoned not more than 15 years, or both. </a:t>
            </a:r>
          </a:p>
          <a:p>
            <a:pPr>
              <a:lnSpc>
                <a:spcPct val="80000"/>
              </a:lnSpc>
              <a:buFont typeface="Wingdings" pitchFamily="2" charset="2"/>
              <a:buNone/>
            </a:pPr>
            <a:r>
              <a:rPr lang="en-US" sz="1800" i="1"/>
              <a:t>(b) Organizations.— Any organization that commits any offense described in subsection (a) shall be fined not more than $10,000,000.</a:t>
            </a:r>
          </a:p>
        </p:txBody>
      </p:sp>
      <p:sp>
        <p:nvSpPr>
          <p:cNvPr id="16388" name="Text Box 4"/>
          <p:cNvSpPr txBox="1">
            <a:spLocks noChangeArrowheads="1"/>
          </p:cNvSpPr>
          <p:nvPr/>
        </p:nvSpPr>
        <p:spPr bwMode="auto">
          <a:xfrm>
            <a:off x="401638" y="6461125"/>
            <a:ext cx="8742362" cy="396875"/>
          </a:xfrm>
          <a:prstGeom prst="rect">
            <a:avLst/>
          </a:prstGeom>
          <a:noFill/>
          <a:ln w="12700">
            <a:noFill/>
            <a:miter lim="800000"/>
            <a:headEnd type="none" w="sm" len="sm"/>
            <a:tailEnd type="none" w="sm" len="sm"/>
          </a:ln>
        </p:spPr>
        <p:txBody>
          <a:bodyPr wrap="none">
            <a:spAutoFit/>
          </a:bodyPr>
          <a:lstStyle/>
          <a:p>
            <a:pPr eaLnBrk="0" hangingPunct="0"/>
            <a:r>
              <a:rPr lang="en-US">
                <a:latin typeface="Arial Narrow" pitchFamily="34" charset="0"/>
                <a:hlinkClick r:id="rId3"/>
              </a:rPr>
              <a:t>http://www4.law.cornell.edu/uscode/html/uscode18/usc_sec_18_00001831----000-.html</a:t>
            </a:r>
            <a:r>
              <a:rPr lang="en-US">
                <a:latin typeface="Arial Narrow" pitchFamily="34" charset="0"/>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EEA Penalties include </a:t>
            </a:r>
          </a:p>
        </p:txBody>
      </p:sp>
      <p:sp>
        <p:nvSpPr>
          <p:cNvPr id="17411" name="Rectangle 3"/>
          <p:cNvSpPr>
            <a:spLocks noGrp="1" noChangeArrowheads="1"/>
          </p:cNvSpPr>
          <p:nvPr>
            <p:ph type="body" idx="1"/>
          </p:nvPr>
        </p:nvSpPr>
        <p:spPr/>
        <p:txBody>
          <a:bodyPr/>
          <a:lstStyle/>
          <a:p>
            <a:r>
              <a:rPr lang="en-US"/>
              <a:t>Up to 15 years in jail</a:t>
            </a:r>
          </a:p>
          <a:p>
            <a:r>
              <a:rPr lang="en-US"/>
              <a:t>MAX($500,000 fine or 2x value)</a:t>
            </a:r>
          </a:p>
          <a:p>
            <a:r>
              <a:rPr lang="en-US"/>
              <a:t>Forfeiture</a:t>
            </a:r>
          </a:p>
          <a:p>
            <a:r>
              <a:rPr lang="en-US"/>
              <a:t>Import-export restrictions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UTSA Remedies for Misappropriation</a:t>
            </a:r>
          </a:p>
        </p:txBody>
      </p:sp>
      <p:sp>
        <p:nvSpPr>
          <p:cNvPr id="19459" name="Rectangle 3"/>
          <p:cNvSpPr>
            <a:spLocks noGrp="1" noChangeArrowheads="1"/>
          </p:cNvSpPr>
          <p:nvPr>
            <p:ph type="body" idx="1"/>
          </p:nvPr>
        </p:nvSpPr>
        <p:spPr>
          <a:xfrm>
            <a:off x="990600" y="1447800"/>
            <a:ext cx="7162800" cy="5029200"/>
          </a:xfrm>
        </p:spPr>
        <p:txBody>
          <a:bodyPr/>
          <a:lstStyle/>
          <a:p>
            <a:r>
              <a:rPr lang="en-US" sz="2000" dirty="0"/>
              <a:t>Damages ($)</a:t>
            </a:r>
          </a:p>
          <a:p>
            <a:pPr lvl="1"/>
            <a:r>
              <a:rPr lang="en-US" sz="2000" dirty="0"/>
              <a:t>Amount needed to compensate the trade secret holder for losses</a:t>
            </a:r>
          </a:p>
          <a:p>
            <a:pPr lvl="1"/>
            <a:r>
              <a:rPr lang="en-US" sz="2000" dirty="0"/>
              <a:t>Amount of unjust enrichment earned by unlawful use or disclosure</a:t>
            </a:r>
          </a:p>
          <a:p>
            <a:r>
              <a:rPr lang="en-US" sz="2000" dirty="0"/>
              <a:t>Injunctions</a:t>
            </a:r>
          </a:p>
          <a:p>
            <a:pPr lvl="1"/>
            <a:r>
              <a:rPr lang="en-US" sz="2000" dirty="0"/>
              <a:t>Preventing use</a:t>
            </a:r>
          </a:p>
          <a:p>
            <a:pPr lvl="2"/>
            <a:r>
              <a:rPr lang="en-US" sz="2000" dirty="0"/>
              <a:t>Including “threatened misappropriation”</a:t>
            </a:r>
          </a:p>
          <a:p>
            <a:pPr lvl="1"/>
            <a:r>
              <a:rPr lang="en-US" sz="2000" dirty="0"/>
              <a:t>To obtain preliminary injunction, must prove:</a:t>
            </a:r>
          </a:p>
          <a:p>
            <a:pPr lvl="2"/>
            <a:r>
              <a:rPr lang="en-US" sz="2000" dirty="0"/>
              <a:t>Irreparable harm</a:t>
            </a:r>
          </a:p>
          <a:p>
            <a:pPr lvl="2"/>
            <a:r>
              <a:rPr lang="en-US" sz="2000" dirty="0"/>
              <a:t>Strong likelihood of success of winning if case goes to trial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First Amendment Issues</a:t>
            </a:r>
          </a:p>
        </p:txBody>
      </p:sp>
      <p:sp>
        <p:nvSpPr>
          <p:cNvPr id="21507" name="Rectangle 3"/>
          <p:cNvSpPr>
            <a:spLocks noGrp="1" noChangeArrowheads="1"/>
          </p:cNvSpPr>
          <p:nvPr>
            <p:ph type="body" idx="1"/>
          </p:nvPr>
        </p:nvSpPr>
        <p:spPr>
          <a:xfrm>
            <a:off x="990600" y="1371600"/>
            <a:ext cx="7162800" cy="4953000"/>
          </a:xfrm>
        </p:spPr>
        <p:txBody>
          <a:bodyPr/>
          <a:lstStyle/>
          <a:p>
            <a:r>
              <a:rPr lang="en-US"/>
              <a:t>Opponents of corporate actions have revealed trade secrets to press</a:t>
            </a:r>
          </a:p>
          <a:p>
            <a:pPr lvl="1"/>
            <a:r>
              <a:rPr lang="en-US"/>
              <a:t>Concerned or disgruntled employees</a:t>
            </a:r>
          </a:p>
          <a:p>
            <a:pPr lvl="1"/>
            <a:r>
              <a:rPr lang="en-US"/>
              <a:t>Journalists or activists using social engineering (e.g., Ciarelli)</a:t>
            </a:r>
          </a:p>
          <a:p>
            <a:r>
              <a:rPr lang="en-US"/>
              <a:t>Can corporations impose </a:t>
            </a:r>
            <a:r>
              <a:rPr lang="en-US" i="1"/>
              <a:t>prior restraint</a:t>
            </a:r>
            <a:r>
              <a:rPr lang="en-US"/>
              <a:t> to prevent publication?</a:t>
            </a:r>
          </a:p>
          <a:p>
            <a:pPr lvl="1"/>
            <a:r>
              <a:rPr lang="en-US"/>
              <a:t>Generally, no:  1</a:t>
            </a:r>
            <a:r>
              <a:rPr lang="en-US" baseline="30000"/>
              <a:t>st</a:t>
            </a:r>
            <a:r>
              <a:rPr lang="en-US"/>
              <a:t> Amendment protects such publication absent compelling reasons to interfere</a:t>
            </a:r>
          </a:p>
          <a:p>
            <a:pPr lvl="1"/>
            <a:r>
              <a:rPr lang="en-US"/>
              <a:t>May still prosecute for industrial espionage after the fact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Reverse Engineering</a:t>
            </a:r>
          </a:p>
        </p:txBody>
      </p:sp>
      <p:sp>
        <p:nvSpPr>
          <p:cNvPr id="23555" name="Rectangle 3"/>
          <p:cNvSpPr>
            <a:spLocks noGrp="1" noChangeArrowheads="1"/>
          </p:cNvSpPr>
          <p:nvPr>
            <p:ph type="body" idx="1"/>
          </p:nvPr>
        </p:nvSpPr>
        <p:spPr>
          <a:xfrm>
            <a:off x="990600" y="1219200"/>
            <a:ext cx="7162800" cy="5105400"/>
          </a:xfrm>
        </p:spPr>
        <p:txBody>
          <a:bodyPr/>
          <a:lstStyle/>
          <a:p>
            <a:pPr>
              <a:lnSpc>
                <a:spcPct val="80000"/>
              </a:lnSpc>
            </a:pPr>
            <a:r>
              <a:rPr lang="en-US"/>
              <a:t>Defined in </a:t>
            </a:r>
            <a:r>
              <a:rPr lang="en-US" i="1"/>
              <a:t>Computer Desktop Encyclopedia</a:t>
            </a:r>
            <a:r>
              <a:rPr lang="en-US"/>
              <a:t>:</a:t>
            </a:r>
          </a:p>
          <a:p>
            <a:pPr lvl="1">
              <a:lnSpc>
                <a:spcPct val="80000"/>
              </a:lnSpc>
            </a:pPr>
            <a:r>
              <a:rPr lang="en-US" i="1"/>
              <a:t>To isolate the components of a completed system.  When a chip is reverse engineered, all the individual circuits that make up the chip are identified.  Source code can be reverse engineered into design models or specifications.  Machine language can be reversed into assembly language (see disassembler).</a:t>
            </a:r>
          </a:p>
          <a:p>
            <a:pPr>
              <a:lnSpc>
                <a:spcPct val="80000"/>
              </a:lnSpc>
            </a:pPr>
            <a:r>
              <a:rPr lang="en-US"/>
              <a:t>Applicability to discussion of trade secrets</a:t>
            </a:r>
          </a:p>
          <a:p>
            <a:pPr>
              <a:lnSpc>
                <a:spcPct val="80000"/>
              </a:lnSpc>
            </a:pPr>
            <a:r>
              <a:rPr lang="en-US"/>
              <a:t>Ethical considerations</a:t>
            </a:r>
          </a:p>
          <a:p>
            <a:pPr lvl="1">
              <a:lnSpc>
                <a:spcPct val="80000"/>
              </a:lnSpc>
            </a:pPr>
            <a:r>
              <a:rPr lang="en-US"/>
              <a:t>State trade secret law (misappropriation prohibitions) v. acquisition of info through reverse engineering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152400"/>
            <a:ext cx="7162800" cy="914400"/>
          </a:xfrm>
        </p:spPr>
        <p:txBody>
          <a:bodyPr/>
          <a:lstStyle/>
          <a:p>
            <a:r>
              <a:rPr lang="en-US" dirty="0"/>
              <a:t>Patents in the USA</a:t>
            </a:r>
          </a:p>
        </p:txBody>
      </p:sp>
      <p:sp>
        <p:nvSpPr>
          <p:cNvPr id="3075" name="Rectangle 3"/>
          <p:cNvSpPr>
            <a:spLocks noGrp="1" noChangeArrowheads="1"/>
          </p:cNvSpPr>
          <p:nvPr>
            <p:ph type="body" sz="half" idx="1"/>
          </p:nvPr>
        </p:nvSpPr>
        <p:spPr>
          <a:xfrm>
            <a:off x="952500" y="1143000"/>
            <a:ext cx="4381500" cy="5334000"/>
          </a:xfrm>
        </p:spPr>
        <p:txBody>
          <a:bodyPr/>
          <a:lstStyle/>
          <a:p>
            <a:r>
              <a:rPr lang="en-US" sz="2400" dirty="0"/>
              <a:t>Patents Defined</a:t>
            </a:r>
          </a:p>
          <a:p>
            <a:r>
              <a:rPr lang="en-US" sz="2400" dirty="0"/>
              <a:t>US Constitution and Laws</a:t>
            </a:r>
          </a:p>
          <a:p>
            <a:r>
              <a:rPr lang="en-US" sz="2400" dirty="0"/>
              <a:t>Utility</a:t>
            </a:r>
          </a:p>
          <a:p>
            <a:r>
              <a:rPr lang="en-US" sz="2400" dirty="0"/>
              <a:t>Design</a:t>
            </a:r>
          </a:p>
          <a:p>
            <a:r>
              <a:rPr lang="en-US" sz="2400" dirty="0"/>
              <a:t>Plants</a:t>
            </a:r>
          </a:p>
          <a:p>
            <a:r>
              <a:rPr lang="en-US" sz="2400" dirty="0"/>
              <a:t>Infringement</a:t>
            </a:r>
          </a:p>
          <a:p>
            <a:r>
              <a:rPr lang="en-US" sz="2400" dirty="0"/>
              <a:t>Exemption</a:t>
            </a:r>
          </a:p>
          <a:p>
            <a:r>
              <a:rPr lang="en-US" sz="2400" dirty="0"/>
              <a:t>Remedies</a:t>
            </a:r>
          </a:p>
          <a:p>
            <a:r>
              <a:rPr lang="en-US" sz="2400" dirty="0"/>
              <a:t>Reform</a:t>
            </a:r>
          </a:p>
          <a:p>
            <a:r>
              <a:rPr lang="en-US" sz="2400" dirty="0"/>
              <a:t>International Agreements</a:t>
            </a:r>
          </a:p>
          <a:p>
            <a:r>
              <a:rPr lang="en-US" sz="2400" dirty="0"/>
              <a:t>Recent Case Law Involving Patents</a:t>
            </a:r>
          </a:p>
        </p:txBody>
      </p:sp>
      <p:pic>
        <p:nvPicPr>
          <p:cNvPr id="2050" name="Picture 2"/>
          <p:cNvPicPr>
            <a:picLocks noChangeAspect="1" noChangeArrowheads="1"/>
          </p:cNvPicPr>
          <p:nvPr/>
        </p:nvPicPr>
        <p:blipFill>
          <a:blip r:embed="rId3" cstate="print"/>
          <a:srcRect/>
          <a:stretch>
            <a:fillRect/>
          </a:stretch>
        </p:blipFill>
        <p:spPr bwMode="auto">
          <a:xfrm>
            <a:off x="5334000" y="914400"/>
            <a:ext cx="3810000" cy="5715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International Trade Secret Protection</a:t>
            </a:r>
          </a:p>
        </p:txBody>
      </p:sp>
      <p:sp>
        <p:nvSpPr>
          <p:cNvPr id="24579" name="Rectangle 3"/>
          <p:cNvSpPr>
            <a:spLocks noGrp="1" noChangeArrowheads="1"/>
          </p:cNvSpPr>
          <p:nvPr>
            <p:ph type="body" idx="1"/>
          </p:nvPr>
        </p:nvSpPr>
        <p:spPr>
          <a:xfrm>
            <a:off x="990600" y="1295400"/>
            <a:ext cx="7696200" cy="5257800"/>
          </a:xfrm>
        </p:spPr>
        <p:txBody>
          <a:bodyPr/>
          <a:lstStyle/>
          <a:p>
            <a:r>
              <a:rPr lang="en-US" sz="2000" dirty="0"/>
              <a:t>TRIPS agreement</a:t>
            </a:r>
          </a:p>
          <a:p>
            <a:pPr lvl="1"/>
            <a:r>
              <a:rPr lang="en-US" sz="2000" i="1" dirty="0"/>
              <a:t>Agreement on Trade-Related Aspects of Intellectual Property Rights</a:t>
            </a:r>
          </a:p>
          <a:p>
            <a:pPr lvl="1"/>
            <a:r>
              <a:rPr lang="en-US" sz="2000" dirty="0"/>
              <a:t>Members of the World Trade Organization (WTO) must protect “undisclosed information”</a:t>
            </a:r>
          </a:p>
          <a:p>
            <a:pPr lvl="1"/>
            <a:r>
              <a:rPr lang="en-US" sz="2000" dirty="0"/>
              <a:t>Does not use </a:t>
            </a:r>
            <a:r>
              <a:rPr lang="en-US" sz="2000" i="1" dirty="0"/>
              <a:t>trade secret</a:t>
            </a:r>
            <a:r>
              <a:rPr lang="en-US" sz="2000" dirty="0"/>
              <a:t> term</a:t>
            </a:r>
          </a:p>
          <a:p>
            <a:pPr lvl="1"/>
            <a:r>
              <a:rPr lang="en-US" sz="2000" dirty="0"/>
              <a:t>WTO members required to enforce their own trade secret laws with remedies</a:t>
            </a:r>
          </a:p>
          <a:p>
            <a:r>
              <a:rPr lang="en-US" sz="2000" dirty="0"/>
              <a:t>Issues</a:t>
            </a:r>
          </a:p>
          <a:p>
            <a:pPr lvl="1"/>
            <a:r>
              <a:rPr lang="en-US" sz="2000" dirty="0"/>
              <a:t>Enforcing contractual obligations / confidentiality agreements</a:t>
            </a:r>
          </a:p>
          <a:p>
            <a:pPr lvl="1"/>
            <a:r>
              <a:rPr lang="en-US" sz="2000" dirty="0"/>
              <a:t>Determining damages</a:t>
            </a:r>
          </a:p>
          <a:p>
            <a:pPr lvl="1"/>
            <a:r>
              <a:rPr lang="en-US" sz="2000" dirty="0"/>
              <a:t>Durational periods – variation in time limits for maintaining secrecy of info</a:t>
            </a:r>
          </a:p>
          <a:p>
            <a:pPr lvl="1"/>
            <a:r>
              <a:rPr lang="en-US" sz="2000" dirty="0"/>
              <a:t>Need to exercise caution with trade secrets overseas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Ipreo</a:t>
            </a:r>
            <a:r>
              <a:rPr lang="en-US" baseline="0" dirty="0"/>
              <a:t> v Goldman Sachs</a:t>
            </a:r>
            <a:endParaRPr lang="en-US" dirty="0"/>
          </a:p>
        </p:txBody>
      </p:sp>
      <p:sp>
        <p:nvSpPr>
          <p:cNvPr id="3" name="Content Placeholder 2"/>
          <p:cNvSpPr>
            <a:spLocks noGrp="1"/>
          </p:cNvSpPr>
          <p:nvPr>
            <p:ph idx="1"/>
          </p:nvPr>
        </p:nvSpPr>
        <p:spPr/>
        <p:txBody>
          <a:bodyPr/>
          <a:lstStyle/>
          <a:p>
            <a:r>
              <a:rPr lang="en-US" dirty="0"/>
              <a:t>2010-05: Illegal access to database</a:t>
            </a:r>
          </a:p>
          <a:p>
            <a:r>
              <a:rPr lang="en-US" dirty="0" err="1"/>
              <a:t>Ipreo</a:t>
            </a:r>
            <a:r>
              <a:rPr lang="en-US" dirty="0"/>
              <a:t> Holdings of NY</a:t>
            </a:r>
          </a:p>
          <a:p>
            <a:pPr lvl="1"/>
            <a:r>
              <a:rPr lang="en-US" dirty="0"/>
              <a:t>Provides banks &amp; corporations w/ business intelligence &amp; software</a:t>
            </a:r>
          </a:p>
          <a:p>
            <a:pPr lvl="1"/>
            <a:r>
              <a:rPr lang="en-US" dirty="0" err="1"/>
              <a:t>Bigdough</a:t>
            </a:r>
            <a:r>
              <a:rPr lang="en-US" dirty="0"/>
              <a:t> DB (!)</a:t>
            </a:r>
          </a:p>
          <a:p>
            <a:r>
              <a:rPr lang="en-US" dirty="0"/>
              <a:t>Sued GS in Southern District of New York</a:t>
            </a:r>
          </a:p>
          <a:p>
            <a:pPr lvl="1"/>
            <a:r>
              <a:rPr lang="en-US" dirty="0"/>
              <a:t>Accused GS employees of illegal access</a:t>
            </a:r>
          </a:p>
          <a:p>
            <a:pPr lvl="1"/>
            <a:r>
              <a:rPr lang="en-US" dirty="0"/>
              <a:t>GS allegedly downplayed seriousness</a:t>
            </a:r>
          </a:p>
          <a:p>
            <a:pPr lvl="1"/>
            <a:r>
              <a:rPr lang="en-US" dirty="0"/>
              <a:t>$2M punitive damages</a:t>
            </a:r>
          </a:p>
          <a:p>
            <a:pPr lvl="1"/>
            <a:r>
              <a:rPr lang="en-US" dirty="0"/>
              <a:t>≥$1M compensatory damages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Home Depot Steals Invention</a:t>
            </a:r>
          </a:p>
        </p:txBody>
      </p:sp>
      <p:sp>
        <p:nvSpPr>
          <p:cNvPr id="3" name="Content Placeholder 2"/>
          <p:cNvSpPr>
            <a:spLocks noGrp="1"/>
          </p:cNvSpPr>
          <p:nvPr>
            <p:ph idx="1"/>
          </p:nvPr>
        </p:nvSpPr>
        <p:spPr>
          <a:xfrm>
            <a:off x="990600" y="1066800"/>
            <a:ext cx="7848600" cy="5257800"/>
          </a:xfrm>
        </p:spPr>
        <p:txBody>
          <a:bodyPr/>
          <a:lstStyle/>
          <a:p>
            <a:r>
              <a:rPr lang="en-US" dirty="0"/>
              <a:t>Michael Powell, inventor</a:t>
            </a:r>
          </a:p>
          <a:p>
            <a:pPr lvl="1"/>
            <a:r>
              <a:rPr lang="en-US" dirty="0"/>
              <a:t>20-yr relation with HD</a:t>
            </a:r>
          </a:p>
          <a:p>
            <a:pPr lvl="1"/>
            <a:r>
              <a:rPr lang="en-US" dirty="0"/>
              <a:t>2004: shows HD finger guard prototype</a:t>
            </a:r>
          </a:p>
          <a:p>
            <a:r>
              <a:rPr lang="en-US" dirty="0"/>
              <a:t>HD steals design</a:t>
            </a:r>
          </a:p>
          <a:p>
            <a:pPr lvl="1"/>
            <a:r>
              <a:rPr lang="en-US" dirty="0"/>
              <a:t>Makes 2,000 copies</a:t>
            </a:r>
          </a:p>
          <a:p>
            <a:pPr lvl="1"/>
            <a:r>
              <a:rPr lang="en-US" dirty="0"/>
              <a:t>Executive says, “Fuck Michael Powell. Let him sue us.”</a:t>
            </a:r>
          </a:p>
          <a:p>
            <a:r>
              <a:rPr lang="en-US" dirty="0"/>
              <a:t>So he did. Decision 2010-05:</a:t>
            </a:r>
          </a:p>
          <a:p>
            <a:pPr lvl="1"/>
            <a:r>
              <a:rPr lang="en-US" dirty="0"/>
              <a:t>$3M punitive damages</a:t>
            </a:r>
          </a:p>
          <a:p>
            <a:pPr lvl="1"/>
            <a:r>
              <a:rPr lang="en-US" dirty="0"/>
              <a:t>$15M restitution</a:t>
            </a:r>
          </a:p>
          <a:p>
            <a:pPr lvl="1"/>
            <a:r>
              <a:rPr lang="en-US" dirty="0"/>
              <a:t>$2.8M legal fees</a:t>
            </a:r>
          </a:p>
          <a:p>
            <a:pPr lvl="1"/>
            <a:r>
              <a:rPr lang="en-US" dirty="0"/>
              <a:t>$1M/year interest starting 2006</a:t>
            </a:r>
            <a:br>
              <a:rPr lang="en-US" dirty="0"/>
            </a:br>
            <a:r>
              <a:rPr lang="en-US" dirty="0"/>
              <a:t>(year patent granted)</a:t>
            </a:r>
          </a:p>
        </p:txBody>
      </p:sp>
      <p:pic>
        <p:nvPicPr>
          <p:cNvPr id="4098" name="Picture 2"/>
          <p:cNvPicPr>
            <a:picLocks noChangeAspect="1" noChangeArrowheads="1"/>
          </p:cNvPicPr>
          <p:nvPr/>
        </p:nvPicPr>
        <p:blipFill>
          <a:blip r:embed="rId3" cstate="print"/>
          <a:srcRect/>
          <a:stretch>
            <a:fillRect/>
          </a:stretch>
        </p:blipFill>
        <p:spPr bwMode="auto">
          <a:xfrm>
            <a:off x="6286500" y="4000500"/>
            <a:ext cx="2857500" cy="28575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Copyright</a:t>
            </a:r>
          </a:p>
        </p:txBody>
      </p:sp>
      <p:sp>
        <p:nvSpPr>
          <p:cNvPr id="3075" name="Rectangle 3"/>
          <p:cNvSpPr>
            <a:spLocks noGrp="1" noChangeArrowheads="1"/>
          </p:cNvSpPr>
          <p:nvPr>
            <p:ph type="body" idx="1"/>
          </p:nvPr>
        </p:nvSpPr>
        <p:spPr>
          <a:xfrm>
            <a:off x="990600" y="1447800"/>
            <a:ext cx="7162800" cy="5105400"/>
          </a:xfrm>
        </p:spPr>
        <p:txBody>
          <a:bodyPr/>
          <a:lstStyle/>
          <a:p>
            <a:r>
              <a:rPr lang="en-US" sz="2800" dirty="0"/>
              <a:t>Copyright  purpose &amp; history</a:t>
            </a:r>
          </a:p>
          <a:p>
            <a:r>
              <a:rPr lang="en-US" sz="2800" dirty="0"/>
              <a:t>Legal formalities</a:t>
            </a:r>
          </a:p>
          <a:p>
            <a:r>
              <a:rPr lang="en-US" sz="2800" dirty="0"/>
              <a:t>Felony Violations</a:t>
            </a:r>
          </a:p>
          <a:p>
            <a:r>
              <a:rPr lang="en-US" sz="2800" dirty="0"/>
              <a:t>Misdemeanor Violations</a:t>
            </a:r>
          </a:p>
          <a:p>
            <a:r>
              <a:rPr lang="en-US" sz="2800" dirty="0"/>
              <a:t>1</a:t>
            </a:r>
            <a:r>
              <a:rPr lang="en-US" sz="2800" baseline="30000" dirty="0"/>
              <a:t>st</a:t>
            </a:r>
            <a:r>
              <a:rPr lang="en-US" sz="2800" dirty="0"/>
              <a:t> Amendment Issues</a:t>
            </a:r>
          </a:p>
          <a:p>
            <a:r>
              <a:rPr lang="en-US" sz="2800" dirty="0"/>
              <a:t>Defenses to Infringement</a:t>
            </a:r>
          </a:p>
          <a:p>
            <a:r>
              <a:rPr lang="en-US" sz="2800" dirty="0"/>
              <a:t>Fair Use</a:t>
            </a:r>
          </a:p>
          <a:p>
            <a:r>
              <a:rPr lang="en-US" sz="2800" dirty="0"/>
              <a:t>Recent Developments in Copyright Law</a:t>
            </a:r>
          </a:p>
        </p:txBody>
      </p:sp>
      <p:pic>
        <p:nvPicPr>
          <p:cNvPr id="5122" name="Picture 2"/>
          <p:cNvPicPr>
            <a:picLocks noChangeAspect="1" noChangeArrowheads="1"/>
          </p:cNvPicPr>
          <p:nvPr/>
        </p:nvPicPr>
        <p:blipFill>
          <a:blip r:embed="rId3" cstate="print"/>
          <a:srcRect l="29453" t="34130" r="29593" b="13993"/>
          <a:stretch>
            <a:fillRect/>
          </a:stretch>
        </p:blipFill>
        <p:spPr bwMode="auto">
          <a:xfrm>
            <a:off x="5943600" y="1905000"/>
            <a:ext cx="2902226" cy="2895600"/>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 fill="hold"/>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Purpose</a:t>
            </a:r>
          </a:p>
        </p:txBody>
      </p:sp>
      <p:sp>
        <p:nvSpPr>
          <p:cNvPr id="4099" name="Rectangle 3"/>
          <p:cNvSpPr>
            <a:spLocks noGrp="1" noChangeArrowheads="1"/>
          </p:cNvSpPr>
          <p:nvPr>
            <p:ph type="body" idx="1"/>
          </p:nvPr>
        </p:nvSpPr>
        <p:spPr/>
        <p:txBody>
          <a:bodyPr/>
          <a:lstStyle/>
          <a:p>
            <a:r>
              <a:rPr lang="en-US"/>
              <a:t>Stimulate creativity</a:t>
            </a:r>
          </a:p>
          <a:p>
            <a:r>
              <a:rPr lang="en-US"/>
              <a:t>Protect creative investments of authors &amp; artists</a:t>
            </a:r>
          </a:p>
          <a:p>
            <a:pPr>
              <a:buFont typeface="Wingdings" pitchFamily="2" charset="2"/>
              <a:buNone/>
            </a:pPr>
            <a:endParaRPr lang="en-US"/>
          </a:p>
          <a:p>
            <a:pPr>
              <a:buFont typeface="Wingdings" pitchFamily="2" charset="2"/>
              <a:buNone/>
            </a:pPr>
            <a:r>
              <a:rPr lang="en-US"/>
              <a:t>Mechanisms:</a:t>
            </a:r>
          </a:p>
          <a:p>
            <a:r>
              <a:rPr lang="en-US"/>
              <a:t>Protect intellectual property</a:t>
            </a:r>
          </a:p>
          <a:p>
            <a:pPr lvl="1"/>
            <a:r>
              <a:rPr lang="en-US"/>
              <a:t>Prevent loss of control or possession</a:t>
            </a:r>
          </a:p>
          <a:p>
            <a:r>
              <a:rPr lang="en-US"/>
              <a:t>Gainful return on investment</a:t>
            </a:r>
          </a:p>
        </p:txBody>
      </p:sp>
    </p:spTree>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152400"/>
            <a:ext cx="7162800" cy="838200"/>
          </a:xfrm>
        </p:spPr>
        <p:txBody>
          <a:bodyPr/>
          <a:lstStyle/>
          <a:p>
            <a:r>
              <a:rPr lang="en-US"/>
              <a:t>History (1)</a:t>
            </a:r>
          </a:p>
        </p:txBody>
      </p:sp>
      <p:sp>
        <p:nvSpPr>
          <p:cNvPr id="5123" name="Rectangle 3"/>
          <p:cNvSpPr>
            <a:spLocks noGrp="1" noChangeArrowheads="1"/>
          </p:cNvSpPr>
          <p:nvPr>
            <p:ph type="body" idx="1"/>
          </p:nvPr>
        </p:nvSpPr>
        <p:spPr>
          <a:xfrm>
            <a:off x="990600" y="1104900"/>
            <a:ext cx="7620000" cy="876300"/>
          </a:xfrm>
        </p:spPr>
        <p:txBody>
          <a:bodyPr/>
          <a:lstStyle/>
          <a:p>
            <a:r>
              <a:rPr lang="en-US"/>
              <a:t>Copyright Act of 1790 -- based on Statute of Anne (1710) in England</a:t>
            </a:r>
          </a:p>
        </p:txBody>
      </p:sp>
      <p:pic>
        <p:nvPicPr>
          <p:cNvPr id="5124" name="Picture 4"/>
          <p:cNvPicPr>
            <a:picLocks noChangeAspect="1" noChangeArrowheads="1"/>
          </p:cNvPicPr>
          <p:nvPr/>
        </p:nvPicPr>
        <p:blipFill>
          <a:blip r:embed="rId3" cstate="print"/>
          <a:srcRect b="69096"/>
          <a:stretch>
            <a:fillRect/>
          </a:stretch>
        </p:blipFill>
        <p:spPr bwMode="auto">
          <a:xfrm>
            <a:off x="280988" y="2362200"/>
            <a:ext cx="8580437" cy="4038600"/>
          </a:xfrm>
          <a:prstGeom prst="rect">
            <a:avLst/>
          </a:prstGeom>
          <a:noFill/>
          <a:ln w="12700">
            <a:noFill/>
            <a:miter lim="800000"/>
            <a:headEnd type="none" w="sm" len="sm"/>
            <a:tailEnd type="none" w="sm" len="sm"/>
          </a:ln>
        </p:spPr>
      </p:pic>
      <p:grpSp>
        <p:nvGrpSpPr>
          <p:cNvPr id="2" name="Group 11"/>
          <p:cNvGrpSpPr>
            <a:grpSpLocks/>
          </p:cNvGrpSpPr>
          <p:nvPr/>
        </p:nvGrpSpPr>
        <p:grpSpPr bwMode="auto">
          <a:xfrm>
            <a:off x="2286000" y="1981200"/>
            <a:ext cx="6858000" cy="4343400"/>
            <a:chOff x="1440" y="1248"/>
            <a:chExt cx="4320" cy="2736"/>
          </a:xfrm>
        </p:grpSpPr>
        <p:sp>
          <p:nvSpPr>
            <p:cNvPr id="5128" name="Line 6"/>
            <p:cNvSpPr>
              <a:spLocks noChangeShapeType="1"/>
            </p:cNvSpPr>
            <p:nvPr/>
          </p:nvSpPr>
          <p:spPr bwMode="auto">
            <a:xfrm flipV="1">
              <a:off x="1440" y="1248"/>
              <a:ext cx="1584" cy="2352"/>
            </a:xfrm>
            <a:prstGeom prst="line">
              <a:avLst/>
            </a:prstGeom>
            <a:noFill/>
            <a:ln w="76200">
              <a:solidFill>
                <a:srgbClr val="009900"/>
              </a:solidFill>
              <a:round/>
              <a:headEnd type="none" w="sm" len="sm"/>
              <a:tailEnd type="none" w="sm" len="sm"/>
            </a:ln>
          </p:spPr>
          <p:txBody>
            <a:bodyPr/>
            <a:lstStyle/>
            <a:p>
              <a:endParaRPr lang="en-US"/>
            </a:p>
          </p:txBody>
        </p:sp>
        <p:pic>
          <p:nvPicPr>
            <p:cNvPr id="5129" name="Picture 5"/>
            <p:cNvPicPr>
              <a:picLocks noChangeAspect="1" noChangeArrowheads="1"/>
            </p:cNvPicPr>
            <p:nvPr/>
          </p:nvPicPr>
          <p:blipFill>
            <a:blip r:embed="rId3" cstate="print"/>
            <a:srcRect t="28116" r="75371" b="59119"/>
            <a:stretch>
              <a:fillRect/>
            </a:stretch>
          </p:blipFill>
          <p:spPr bwMode="auto">
            <a:xfrm>
              <a:off x="3024" y="1248"/>
              <a:ext cx="2736" cy="2160"/>
            </a:xfrm>
            <a:prstGeom prst="rect">
              <a:avLst/>
            </a:prstGeom>
            <a:noFill/>
            <a:ln w="12700">
              <a:noFill/>
              <a:miter lim="800000"/>
              <a:headEnd type="none" w="sm" len="sm"/>
              <a:tailEnd type="none" w="sm" len="sm"/>
            </a:ln>
          </p:spPr>
        </p:pic>
        <p:sp>
          <p:nvSpPr>
            <p:cNvPr id="5130" name="Line 7"/>
            <p:cNvSpPr>
              <a:spLocks noChangeShapeType="1"/>
            </p:cNvSpPr>
            <p:nvPr/>
          </p:nvSpPr>
          <p:spPr bwMode="auto">
            <a:xfrm flipV="1">
              <a:off x="1488" y="3408"/>
              <a:ext cx="1392" cy="576"/>
            </a:xfrm>
            <a:prstGeom prst="line">
              <a:avLst/>
            </a:prstGeom>
            <a:noFill/>
            <a:ln w="76200">
              <a:solidFill>
                <a:srgbClr val="009900"/>
              </a:solidFill>
              <a:round/>
              <a:headEnd type="none" w="sm" len="sm"/>
              <a:tailEnd type="none" w="sm" len="sm"/>
            </a:ln>
          </p:spPr>
          <p:txBody>
            <a:bodyPr/>
            <a:lstStyle/>
            <a:p>
              <a:endParaRPr lang="en-US"/>
            </a:p>
          </p:txBody>
        </p:sp>
      </p:grpSp>
      <p:sp>
        <p:nvSpPr>
          <p:cNvPr id="5126" name="Text Box 8"/>
          <p:cNvSpPr txBox="1">
            <a:spLocks noChangeArrowheads="1"/>
          </p:cNvSpPr>
          <p:nvPr/>
        </p:nvSpPr>
        <p:spPr bwMode="auto">
          <a:xfrm>
            <a:off x="1050925" y="6491288"/>
            <a:ext cx="7042150" cy="366712"/>
          </a:xfrm>
          <a:prstGeom prst="rect">
            <a:avLst/>
          </a:prstGeom>
          <a:solidFill>
            <a:srgbClr val="FF9900"/>
          </a:solidFill>
          <a:ln w="12700">
            <a:noFill/>
            <a:miter lim="800000"/>
            <a:headEnd type="none" w="sm" len="sm"/>
            <a:tailEnd type="none" w="sm" len="sm"/>
          </a:ln>
        </p:spPr>
        <p:txBody>
          <a:bodyPr wrap="none">
            <a:spAutoFit/>
          </a:bodyPr>
          <a:lstStyle/>
          <a:p>
            <a:pPr algn="ctr" eaLnBrk="0" hangingPunct="0"/>
            <a:r>
              <a:rPr lang="en-US" sz="1800" i="1"/>
              <a:t>Thanks to Prof Robert Guess of Tidewater Community College!</a:t>
            </a:r>
          </a:p>
        </p:txBody>
      </p:sp>
      <p:sp>
        <p:nvSpPr>
          <p:cNvPr id="5127" name="Text Box 9"/>
          <p:cNvSpPr txBox="1">
            <a:spLocks noChangeArrowheads="1"/>
          </p:cNvSpPr>
          <p:nvPr/>
        </p:nvSpPr>
        <p:spPr bwMode="auto">
          <a:xfrm>
            <a:off x="5775325" y="1535113"/>
            <a:ext cx="3114675" cy="396875"/>
          </a:xfrm>
          <a:prstGeom prst="rect">
            <a:avLst/>
          </a:prstGeom>
          <a:noFill/>
          <a:ln w="12700">
            <a:noFill/>
            <a:miter lim="800000"/>
            <a:headEnd type="none" w="sm" len="sm"/>
            <a:tailEnd type="none" w="sm" len="sm"/>
          </a:ln>
        </p:spPr>
        <p:txBody>
          <a:bodyPr wrap="none">
            <a:spAutoFit/>
          </a:bodyPr>
          <a:lstStyle/>
          <a:p>
            <a:pPr eaLnBrk="0" hangingPunct="0"/>
            <a:r>
              <a:rPr lang="en-US">
                <a:hlinkClick r:id="rId4"/>
              </a:rPr>
              <a:t>http://tinyurl.com/kb295</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152400"/>
            <a:ext cx="7162800" cy="762000"/>
          </a:xfrm>
        </p:spPr>
        <p:txBody>
          <a:bodyPr/>
          <a:lstStyle/>
          <a:p>
            <a:r>
              <a:rPr lang="en-US" dirty="0"/>
              <a:t>History (2)</a:t>
            </a:r>
          </a:p>
        </p:txBody>
      </p:sp>
      <p:sp>
        <p:nvSpPr>
          <p:cNvPr id="6147" name="Rectangle 3"/>
          <p:cNvSpPr>
            <a:spLocks noGrp="1" noChangeArrowheads="1"/>
          </p:cNvSpPr>
          <p:nvPr>
            <p:ph type="body" idx="1"/>
          </p:nvPr>
        </p:nvSpPr>
        <p:spPr>
          <a:xfrm>
            <a:off x="990600" y="990600"/>
            <a:ext cx="7620000" cy="5410200"/>
          </a:xfrm>
        </p:spPr>
        <p:txBody>
          <a:bodyPr/>
          <a:lstStyle/>
          <a:p>
            <a:r>
              <a:rPr lang="en-US" sz="2200" dirty="0"/>
              <a:t>Early 1900s:  Federal copyright laws improved</a:t>
            </a:r>
          </a:p>
          <a:p>
            <a:pPr lvl="1"/>
            <a:r>
              <a:rPr lang="en-US" sz="2200" dirty="0"/>
              <a:t>Despite technological advances, fundamental objective remains constant</a:t>
            </a:r>
          </a:p>
          <a:p>
            <a:pPr lvl="1"/>
            <a:r>
              <a:rPr lang="en-US" sz="2200" dirty="0"/>
              <a:t>Multiple amendments of federal copyright statute to accommodate advances</a:t>
            </a:r>
          </a:p>
          <a:p>
            <a:pPr lvl="2"/>
            <a:r>
              <a:rPr lang="en-US" sz="2200" dirty="0"/>
              <a:t>Question:  Can the law evolve fast enough to accommodate change?</a:t>
            </a:r>
          </a:p>
          <a:p>
            <a:r>
              <a:rPr lang="en-US" sz="2200" dirty="0"/>
              <a:t>1995:  Digital Performance Right in Sound Recordings Act (DPRA) </a:t>
            </a:r>
          </a:p>
          <a:p>
            <a:pPr lvl="1"/>
            <a:r>
              <a:rPr lang="en-US" sz="2200" dirty="0"/>
              <a:t>Passed before pervasiveness of webcasting</a:t>
            </a:r>
          </a:p>
          <a:p>
            <a:r>
              <a:rPr lang="en-US" sz="2200" dirty="0"/>
              <a:t>1998:  Digital Millennium Copyright Act (DMCA)</a:t>
            </a:r>
          </a:p>
          <a:p>
            <a:pPr lvl="1"/>
            <a:r>
              <a:rPr lang="en-US" sz="2200" dirty="0"/>
              <a:t> among other requirements, created new statutory license fee requirement for webcasting services</a:t>
            </a:r>
          </a:p>
        </p:txBody>
      </p:sp>
      <p:sp>
        <p:nvSpPr>
          <p:cNvPr id="6148" name="Text Box 4"/>
          <p:cNvSpPr txBox="1">
            <a:spLocks noChangeArrowheads="1"/>
          </p:cNvSpPr>
          <p:nvPr/>
        </p:nvSpPr>
        <p:spPr bwMode="auto">
          <a:xfrm>
            <a:off x="1284288" y="6032500"/>
            <a:ext cx="6573837" cy="825500"/>
          </a:xfrm>
          <a:prstGeom prst="rect">
            <a:avLst/>
          </a:prstGeom>
          <a:solidFill>
            <a:srgbClr val="FF9900"/>
          </a:solidFill>
          <a:ln w="12700">
            <a:noFill/>
            <a:miter lim="800000"/>
            <a:headEnd type="none" w="sm" len="sm"/>
            <a:tailEnd type="none" w="sm" len="sm"/>
          </a:ln>
        </p:spPr>
        <p:txBody>
          <a:bodyPr wrap="none">
            <a:spAutoFit/>
          </a:bodyPr>
          <a:lstStyle/>
          <a:p>
            <a:pPr algn="ctr" eaLnBrk="0" hangingPunct="0"/>
            <a:r>
              <a:rPr lang="en-US" sz="1600"/>
              <a:t>Prof Guess also contributed this link:  </a:t>
            </a:r>
            <a:r>
              <a:rPr lang="en-US" sz="1600" i="1"/>
              <a:t>Copyright Office maintains </a:t>
            </a:r>
            <a:br>
              <a:rPr lang="en-US" sz="1600" i="1"/>
            </a:br>
            <a:r>
              <a:rPr lang="en-US" sz="1600" i="1"/>
              <a:t>a useful timeline of United States Copyright Laws:</a:t>
            </a:r>
          </a:p>
          <a:p>
            <a:pPr algn="ctr" eaLnBrk="0" hangingPunct="0"/>
            <a:r>
              <a:rPr lang="en-US" sz="1600" i="1">
                <a:hlinkClick r:id="rId3"/>
              </a:rPr>
              <a:t>http://www.copyright.gov/circs/circ1a.html</a:t>
            </a:r>
            <a:r>
              <a:rPr lang="en-US" sz="1600" i="1"/>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What is Protected by Copyright?</a:t>
            </a:r>
          </a:p>
        </p:txBody>
      </p:sp>
      <p:sp>
        <p:nvSpPr>
          <p:cNvPr id="7171" name="Rectangle 3"/>
          <p:cNvSpPr>
            <a:spLocks noGrp="1" noChangeArrowheads="1"/>
          </p:cNvSpPr>
          <p:nvPr>
            <p:ph type="body" idx="1"/>
          </p:nvPr>
        </p:nvSpPr>
        <p:spPr/>
        <p:txBody>
          <a:bodyPr/>
          <a:lstStyle/>
          <a:p>
            <a:r>
              <a:rPr lang="en-US" dirty="0"/>
              <a:t>Reproduction</a:t>
            </a:r>
          </a:p>
          <a:p>
            <a:r>
              <a:rPr lang="en-US" dirty="0"/>
              <a:t>Preparation of derivative works</a:t>
            </a:r>
          </a:p>
          <a:p>
            <a:r>
              <a:rPr lang="en-US" dirty="0"/>
              <a:t>Distribution</a:t>
            </a:r>
          </a:p>
          <a:p>
            <a:r>
              <a:rPr lang="en-US" dirty="0"/>
              <a:t>Performance</a:t>
            </a:r>
          </a:p>
          <a:p>
            <a:r>
              <a:rPr lang="en-US" dirty="0"/>
              <a:t>Display in public</a:t>
            </a:r>
          </a:p>
        </p:txBody>
      </p:sp>
    </p:spTree>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Formalities</a:t>
            </a:r>
          </a:p>
        </p:txBody>
      </p:sp>
      <p:sp>
        <p:nvSpPr>
          <p:cNvPr id="8195" name="Rectangle 3"/>
          <p:cNvSpPr>
            <a:spLocks noGrp="1" noChangeArrowheads="1"/>
          </p:cNvSpPr>
          <p:nvPr>
            <p:ph type="body" idx="1"/>
          </p:nvPr>
        </p:nvSpPr>
        <p:spPr>
          <a:xfrm>
            <a:off x="990600" y="990600"/>
            <a:ext cx="7848600" cy="5334000"/>
          </a:xfrm>
        </p:spPr>
        <p:txBody>
          <a:bodyPr/>
          <a:lstStyle/>
          <a:p>
            <a:r>
              <a:rPr lang="en-US"/>
              <a:t>Original work is automatically copyrighted in the name of the author / creator</a:t>
            </a:r>
          </a:p>
          <a:p>
            <a:pPr lvl="1"/>
            <a:r>
              <a:rPr lang="en-US"/>
              <a:t>Theoretically not </a:t>
            </a:r>
            <a:r>
              <a:rPr lang="en-US" i="1"/>
              <a:t>necessary</a:t>
            </a:r>
            <a:r>
              <a:rPr lang="en-US"/>
              <a:t> to indicate “Copyright © 2009 name-of-author.  All rights reserved.”</a:t>
            </a:r>
          </a:p>
          <a:p>
            <a:pPr lvl="1"/>
            <a:r>
              <a:rPr lang="en-US" i="1"/>
              <a:t>But highly advisable</a:t>
            </a:r>
            <a:r>
              <a:rPr lang="en-US"/>
              <a:t> to do so to strengthen legal position in case of claimed doubt.</a:t>
            </a:r>
          </a:p>
          <a:p>
            <a:pPr lvl="1"/>
            <a:r>
              <a:rPr lang="en-US"/>
              <a:t>Written assertion of copyright eliminates defense of </a:t>
            </a:r>
            <a:r>
              <a:rPr lang="en-US" i="1"/>
              <a:t>innocent infringement</a:t>
            </a:r>
            <a:r>
              <a:rPr lang="en-US"/>
              <a:t> of copyright</a:t>
            </a:r>
          </a:p>
          <a:p>
            <a:r>
              <a:rPr lang="en-US"/>
              <a:t>May register US works with US Copyright Office</a:t>
            </a:r>
          </a:p>
          <a:p>
            <a:pPr lvl="1"/>
            <a:r>
              <a:rPr lang="en-US"/>
              <a:t>Offers increased protection</a:t>
            </a:r>
          </a:p>
          <a:p>
            <a:pPr lvl="1"/>
            <a:r>
              <a:rPr lang="en-US"/>
              <a:t>$500-$20,000 statutory damages</a:t>
            </a:r>
          </a:p>
          <a:p>
            <a:pPr lvl="1"/>
            <a:r>
              <a:rPr lang="en-US"/>
              <a:t>Register within 3 months of publication</a:t>
            </a:r>
          </a:p>
        </p:txBody>
      </p:sp>
    </p:spTree>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Works Made for Hire</a:t>
            </a:r>
          </a:p>
        </p:txBody>
      </p:sp>
      <p:sp>
        <p:nvSpPr>
          <p:cNvPr id="9219" name="Rectangle 3"/>
          <p:cNvSpPr>
            <a:spLocks noGrp="1" noChangeArrowheads="1"/>
          </p:cNvSpPr>
          <p:nvPr>
            <p:ph type="body" idx="1"/>
          </p:nvPr>
        </p:nvSpPr>
        <p:spPr/>
        <p:txBody>
          <a:bodyPr/>
          <a:lstStyle/>
          <a:p>
            <a:pPr>
              <a:lnSpc>
                <a:spcPct val="80000"/>
              </a:lnSpc>
            </a:pPr>
            <a:r>
              <a:rPr lang="en-US"/>
              <a:t>Full-time employees generally forfeit claim to work created expressly for purpose of their job</a:t>
            </a:r>
          </a:p>
          <a:p>
            <a:pPr lvl="1">
              <a:lnSpc>
                <a:spcPct val="80000"/>
              </a:lnSpc>
            </a:pPr>
            <a:r>
              <a:rPr lang="en-US"/>
              <a:t>Copyright belongs to the employer</a:t>
            </a:r>
          </a:p>
          <a:p>
            <a:pPr>
              <a:lnSpc>
                <a:spcPct val="80000"/>
              </a:lnSpc>
            </a:pPr>
            <a:r>
              <a:rPr lang="en-US"/>
              <a:t>Employers' rights do not apply to creative work </a:t>
            </a:r>
            <a:r>
              <a:rPr lang="en-US" i="1"/>
              <a:t>outside</a:t>
            </a:r>
            <a:r>
              <a:rPr lang="en-US"/>
              <a:t> employment</a:t>
            </a:r>
          </a:p>
          <a:p>
            <a:pPr lvl="2">
              <a:lnSpc>
                <a:spcPct val="80000"/>
              </a:lnSpc>
            </a:pPr>
            <a:r>
              <a:rPr lang="en-US"/>
              <a:t>Not created with employer facilities, tools</a:t>
            </a:r>
          </a:p>
          <a:p>
            <a:pPr lvl="2">
              <a:lnSpc>
                <a:spcPct val="80000"/>
              </a:lnSpc>
            </a:pPr>
            <a:r>
              <a:rPr lang="en-US"/>
              <a:t>Not interfering with regular work</a:t>
            </a:r>
          </a:p>
          <a:p>
            <a:pPr lvl="2">
              <a:lnSpc>
                <a:spcPct val="80000"/>
              </a:lnSpc>
            </a:pPr>
            <a:r>
              <a:rPr lang="en-US"/>
              <a:t>Created outside normal working hours</a:t>
            </a:r>
          </a:p>
          <a:p>
            <a:pPr>
              <a:lnSpc>
                <a:spcPct val="80000"/>
              </a:lnSpc>
            </a:pPr>
            <a:r>
              <a:rPr lang="en-US"/>
              <a:t>Problems can occur when creative outside work is directly related to job function</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Patents Defined</a:t>
            </a:r>
          </a:p>
        </p:txBody>
      </p:sp>
      <p:sp>
        <p:nvSpPr>
          <p:cNvPr id="4099" name="Rectangle 3"/>
          <p:cNvSpPr>
            <a:spLocks noGrp="1" noChangeArrowheads="1"/>
          </p:cNvSpPr>
          <p:nvPr>
            <p:ph type="body" idx="1"/>
          </p:nvPr>
        </p:nvSpPr>
        <p:spPr/>
        <p:txBody>
          <a:bodyPr/>
          <a:lstStyle/>
          <a:p>
            <a:r>
              <a:rPr lang="en-US"/>
              <a:t>Word means “open” (14</a:t>
            </a:r>
            <a:r>
              <a:rPr lang="en-US" baseline="30000"/>
              <a:t>th</a:t>
            </a:r>
            <a:r>
              <a:rPr lang="en-US"/>
              <a:t> century Latin)</a:t>
            </a:r>
          </a:p>
          <a:p>
            <a:r>
              <a:rPr lang="en-US"/>
              <a:t>Defined:  “a property right granted by the Government of the United States of America to an inventor ‘to exclude others from making, using, offering for sale, or selling the invention throughout the United States or importing the invention into the United States’ for a limited time in exchange for public disclosure of the invention when the patent is granted.” (Source: </a:t>
            </a:r>
            <a:r>
              <a:rPr lang="en-US">
                <a:hlinkClick r:id="rId3"/>
              </a:rPr>
              <a:t>http://www.uspto.gov</a:t>
            </a:r>
            <a:r>
              <a:rPr lang="en-US"/>
              <a:t>)</a:t>
            </a:r>
          </a:p>
          <a:p>
            <a:r>
              <a:rPr lang="en-US"/>
              <a:t>Patent Protection = reward for disclosing invention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Contractual Sale</a:t>
            </a:r>
          </a:p>
        </p:txBody>
      </p:sp>
      <p:sp>
        <p:nvSpPr>
          <p:cNvPr id="10243" name="Rectangle 3"/>
          <p:cNvSpPr>
            <a:spLocks noGrp="1" noChangeArrowheads="1"/>
          </p:cNvSpPr>
          <p:nvPr>
            <p:ph type="body" idx="1"/>
          </p:nvPr>
        </p:nvSpPr>
        <p:spPr/>
        <p:txBody>
          <a:bodyPr/>
          <a:lstStyle/>
          <a:p>
            <a:pPr>
              <a:lnSpc>
                <a:spcPct val="80000"/>
              </a:lnSpc>
            </a:pPr>
            <a:r>
              <a:rPr lang="en-US"/>
              <a:t>Copyright ownership may be traded or sold</a:t>
            </a:r>
          </a:p>
          <a:p>
            <a:pPr>
              <a:lnSpc>
                <a:spcPct val="80000"/>
              </a:lnSpc>
            </a:pPr>
            <a:r>
              <a:rPr lang="en-US"/>
              <a:t>Employers often include clause claiming copyright over </a:t>
            </a:r>
            <a:r>
              <a:rPr lang="en-US" i="1"/>
              <a:t>all</a:t>
            </a:r>
            <a:r>
              <a:rPr lang="en-US"/>
              <a:t> creations by employee</a:t>
            </a:r>
          </a:p>
          <a:p>
            <a:pPr lvl="1">
              <a:lnSpc>
                <a:spcPct val="80000"/>
              </a:lnSpc>
            </a:pPr>
            <a:r>
              <a:rPr lang="en-US"/>
              <a:t>Sometimes specify work created for any purpose and at any time</a:t>
            </a:r>
          </a:p>
          <a:p>
            <a:pPr lvl="2">
              <a:lnSpc>
                <a:spcPct val="80000"/>
              </a:lnSpc>
            </a:pPr>
            <a:r>
              <a:rPr lang="en-US"/>
              <a:t>E.g., children's story book</a:t>
            </a:r>
          </a:p>
          <a:p>
            <a:pPr lvl="1">
              <a:lnSpc>
                <a:spcPct val="80000"/>
              </a:lnSpc>
            </a:pPr>
            <a:r>
              <a:rPr lang="en-US"/>
              <a:t>No obligation to agree to such clause</a:t>
            </a:r>
          </a:p>
          <a:p>
            <a:pPr lvl="1">
              <a:lnSpc>
                <a:spcPct val="80000"/>
              </a:lnSpc>
            </a:pPr>
            <a:r>
              <a:rPr lang="en-US"/>
              <a:t>But no obligation to hire employee without such agreement</a:t>
            </a:r>
          </a:p>
          <a:p>
            <a:pPr>
              <a:lnSpc>
                <a:spcPct val="80000"/>
              </a:lnSpc>
            </a:pPr>
            <a:r>
              <a:rPr lang="en-US"/>
              <a:t>Publishers almost always try to get </a:t>
            </a:r>
            <a:r>
              <a:rPr lang="en-US" i="1"/>
              <a:t>all</a:t>
            </a:r>
            <a:r>
              <a:rPr lang="en-US"/>
              <a:t> rights</a:t>
            </a:r>
          </a:p>
          <a:p>
            <a:pPr lvl="1">
              <a:lnSpc>
                <a:spcPct val="80000"/>
              </a:lnSpc>
            </a:pPr>
            <a:r>
              <a:rPr lang="en-US"/>
              <a:t>Recent case distinguishes between paper publication and electronic publication</a:t>
            </a:r>
          </a:p>
        </p:txBody>
      </p:sp>
    </p:spTree>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Infringement</a:t>
            </a:r>
          </a:p>
        </p:txBody>
      </p:sp>
      <p:sp>
        <p:nvSpPr>
          <p:cNvPr id="12291" name="Rectangle 3"/>
          <p:cNvSpPr>
            <a:spLocks noGrp="1" noChangeArrowheads="1"/>
          </p:cNvSpPr>
          <p:nvPr>
            <p:ph type="body" idx="1"/>
          </p:nvPr>
        </p:nvSpPr>
        <p:spPr>
          <a:xfrm>
            <a:off x="990600" y="1676400"/>
            <a:ext cx="7391400" cy="4648200"/>
          </a:xfrm>
        </p:spPr>
        <p:txBody>
          <a:bodyPr/>
          <a:lstStyle/>
          <a:p>
            <a:pPr>
              <a:lnSpc>
                <a:spcPct val="80000"/>
              </a:lnSpc>
            </a:pPr>
            <a:r>
              <a:rPr lang="en-US"/>
              <a:t>Any use without express permission of copyright holder</a:t>
            </a:r>
          </a:p>
          <a:p>
            <a:pPr lvl="1">
              <a:lnSpc>
                <a:spcPct val="80000"/>
              </a:lnSpc>
            </a:pPr>
            <a:r>
              <a:rPr lang="en-US"/>
              <a:t>Printing</a:t>
            </a:r>
          </a:p>
          <a:p>
            <a:pPr lvl="1">
              <a:lnSpc>
                <a:spcPct val="80000"/>
              </a:lnSpc>
            </a:pPr>
            <a:r>
              <a:rPr lang="en-US"/>
              <a:t>Posting on Web</a:t>
            </a:r>
          </a:p>
          <a:p>
            <a:pPr lvl="1">
              <a:lnSpc>
                <a:spcPct val="80000"/>
              </a:lnSpc>
            </a:pPr>
            <a:r>
              <a:rPr lang="en-US"/>
              <a:t>Using in derivative work</a:t>
            </a:r>
          </a:p>
          <a:p>
            <a:pPr>
              <a:lnSpc>
                <a:spcPct val="80000"/>
              </a:lnSpc>
            </a:pPr>
            <a:r>
              <a:rPr lang="en-US"/>
              <a:t>Direct infringement</a:t>
            </a:r>
          </a:p>
          <a:p>
            <a:pPr lvl="1">
              <a:lnSpc>
                <a:spcPct val="80000"/>
              </a:lnSpc>
            </a:pPr>
            <a:r>
              <a:rPr lang="en-US"/>
              <a:t>Monetary profit is not an issue</a:t>
            </a:r>
          </a:p>
          <a:p>
            <a:pPr lvl="1">
              <a:lnSpc>
                <a:spcPct val="80000"/>
              </a:lnSpc>
            </a:pPr>
            <a:r>
              <a:rPr lang="en-US"/>
              <a:t>Distributing someone else's work for free is not a mitigating factor</a:t>
            </a:r>
          </a:p>
          <a:p>
            <a:pPr>
              <a:lnSpc>
                <a:spcPct val="80000"/>
              </a:lnSpc>
            </a:pPr>
            <a:r>
              <a:rPr lang="en-US"/>
              <a:t>Contributory infringement:  ISPs?</a:t>
            </a:r>
          </a:p>
          <a:p>
            <a:pPr lvl="1">
              <a:lnSpc>
                <a:spcPct val="80000"/>
              </a:lnSpc>
            </a:pPr>
            <a:r>
              <a:rPr lang="en-US"/>
              <a:t>Requires substantial or pervasive involvement</a:t>
            </a:r>
          </a:p>
        </p:txBody>
      </p:sp>
    </p:spTree>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Facts?</a:t>
            </a:r>
          </a:p>
        </p:txBody>
      </p:sp>
      <p:sp>
        <p:nvSpPr>
          <p:cNvPr id="13315" name="Rectangle 3"/>
          <p:cNvSpPr>
            <a:spLocks noGrp="1" noChangeArrowheads="1"/>
          </p:cNvSpPr>
          <p:nvPr>
            <p:ph type="body" idx="1"/>
          </p:nvPr>
        </p:nvSpPr>
        <p:spPr/>
        <p:txBody>
          <a:bodyPr/>
          <a:lstStyle/>
          <a:p>
            <a:r>
              <a:rPr lang="en-US"/>
              <a:t>Factual information cannot be copyrighted in itself; e.g.,</a:t>
            </a:r>
          </a:p>
          <a:p>
            <a:pPr lvl="1"/>
            <a:r>
              <a:rPr lang="en-US"/>
              <a:t>2+2 = 4</a:t>
            </a:r>
          </a:p>
          <a:p>
            <a:pPr lvl="1"/>
            <a:r>
              <a:rPr lang="en-US"/>
              <a:t>Distance between Norwich and Montpelier</a:t>
            </a:r>
          </a:p>
          <a:p>
            <a:r>
              <a:rPr lang="en-US"/>
              <a:t>The </a:t>
            </a:r>
            <a:r>
              <a:rPr lang="en-US" i="1"/>
              <a:t>representation</a:t>
            </a:r>
            <a:r>
              <a:rPr lang="en-US"/>
              <a:t> of factual information </a:t>
            </a:r>
            <a:r>
              <a:rPr lang="en-US" i="1"/>
              <a:t>can</a:t>
            </a:r>
            <a:r>
              <a:rPr lang="en-US"/>
              <a:t> be copyrighted; e.g.,</a:t>
            </a:r>
          </a:p>
          <a:p>
            <a:pPr lvl="1"/>
            <a:r>
              <a:rPr lang="en-US"/>
              <a:t>A times-table designed for children with pictures of friendly animals romping around edge of the table</a:t>
            </a:r>
          </a:p>
          <a:p>
            <a:pPr lvl="1"/>
            <a:r>
              <a:rPr lang="en-US"/>
              <a:t>A map of Vermont with particular fonts, colors, and symbols</a:t>
            </a:r>
          </a:p>
        </p:txBody>
      </p:sp>
    </p:spTree>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Burden of Proof for Felony</a:t>
            </a:r>
          </a:p>
        </p:txBody>
      </p:sp>
      <p:sp>
        <p:nvSpPr>
          <p:cNvPr id="15363" name="Rectangle 3"/>
          <p:cNvSpPr>
            <a:spLocks noGrp="1" noChangeArrowheads="1"/>
          </p:cNvSpPr>
          <p:nvPr>
            <p:ph type="body" idx="1"/>
          </p:nvPr>
        </p:nvSpPr>
        <p:spPr>
          <a:xfrm>
            <a:off x="914400" y="1371600"/>
            <a:ext cx="7162800" cy="5181600"/>
          </a:xfrm>
        </p:spPr>
        <p:txBody>
          <a:bodyPr/>
          <a:lstStyle/>
          <a:p>
            <a:pPr marL="457200" indent="-457200">
              <a:buFont typeface="Wingdings" pitchFamily="2" charset="2"/>
              <a:buAutoNum type="arabicPeriod"/>
            </a:pPr>
            <a:r>
              <a:rPr lang="en-US" sz="2200"/>
              <a:t>Copyright existed</a:t>
            </a:r>
          </a:p>
          <a:p>
            <a:pPr marL="457200" indent="-457200">
              <a:buFont typeface="Wingdings" pitchFamily="2" charset="2"/>
              <a:buAutoNum type="arabicPeriod"/>
            </a:pPr>
            <a:r>
              <a:rPr lang="en-US" sz="2200"/>
              <a:t>Defendant infringed the copyright by reproduction or distribution of the work</a:t>
            </a:r>
          </a:p>
          <a:p>
            <a:pPr marL="457200" indent="-457200">
              <a:buFont typeface="Wingdings" pitchFamily="2" charset="2"/>
              <a:buAutoNum type="arabicPeriod"/>
            </a:pPr>
            <a:r>
              <a:rPr lang="en-US" sz="2200"/>
              <a:t>Defendant acted willfully (intent – </a:t>
            </a:r>
            <a:r>
              <a:rPr lang="en-US" sz="2200" i="1"/>
              <a:t>mens rea</a:t>
            </a:r>
            <a:r>
              <a:rPr lang="en-US" sz="2200"/>
              <a:t>)</a:t>
            </a:r>
          </a:p>
          <a:p>
            <a:pPr marL="457200" indent="-457200">
              <a:buFont typeface="Wingdings" pitchFamily="2" charset="2"/>
              <a:buAutoNum type="arabicPeriod"/>
            </a:pPr>
            <a:r>
              <a:rPr lang="en-US" sz="2200"/>
              <a:t>Defendant reproduced or distributed </a:t>
            </a:r>
          </a:p>
          <a:p>
            <a:pPr marL="914400" lvl="1" indent="-457200">
              <a:buFont typeface="Wingdings" pitchFamily="2" charset="2"/>
              <a:buChar char="Ø"/>
            </a:pPr>
            <a:r>
              <a:rPr lang="en-US" sz="2200">
                <a:cs typeface="Arial" charset="0"/>
              </a:rPr>
              <a:t>≥</a:t>
            </a:r>
            <a:r>
              <a:rPr lang="en-US" sz="2200"/>
              <a:t>10 copies of </a:t>
            </a:r>
          </a:p>
          <a:p>
            <a:pPr marL="914400" lvl="1" indent="-457200">
              <a:buFont typeface="Wingdings" pitchFamily="2" charset="2"/>
              <a:buChar char="Ø"/>
            </a:pPr>
            <a:r>
              <a:rPr lang="en-US" sz="2200">
                <a:cs typeface="Arial" charset="0"/>
              </a:rPr>
              <a:t>≥</a:t>
            </a:r>
            <a:r>
              <a:rPr lang="en-US" sz="2200">
                <a:cs typeface="Times New Roman" pitchFamily="18" charset="0"/>
              </a:rPr>
              <a:t>1 copyrighted works with </a:t>
            </a:r>
          </a:p>
          <a:p>
            <a:pPr marL="914400" lvl="1" indent="-457200">
              <a:buFont typeface="Wingdings" pitchFamily="2" charset="2"/>
              <a:buChar char="Ø"/>
            </a:pPr>
            <a:r>
              <a:rPr lang="en-US" sz="2200">
                <a:cs typeface="Times New Roman" pitchFamily="18" charset="0"/>
              </a:rPr>
              <a:t>a total value of </a:t>
            </a:r>
            <a:r>
              <a:rPr lang="en-US" sz="2200">
                <a:cs typeface="Arial" charset="0"/>
              </a:rPr>
              <a:t>≥</a:t>
            </a:r>
            <a:r>
              <a:rPr lang="en-US" sz="2200">
                <a:cs typeface="Times New Roman" pitchFamily="18" charset="0"/>
              </a:rPr>
              <a:t>$2,500 </a:t>
            </a:r>
          </a:p>
          <a:p>
            <a:pPr marL="914400" lvl="1" indent="-457200">
              <a:buFont typeface="Wingdings" pitchFamily="2" charset="2"/>
              <a:buChar char="Ø"/>
            </a:pPr>
            <a:r>
              <a:rPr lang="en-US" sz="2200">
                <a:cs typeface="Times New Roman" pitchFamily="18" charset="0"/>
              </a:rPr>
              <a:t>within a 180-day period</a:t>
            </a:r>
          </a:p>
          <a:p>
            <a:pPr marL="457200" indent="-457200"/>
            <a:r>
              <a:rPr lang="en-US" sz="2200"/>
              <a:t>Punishment:  </a:t>
            </a:r>
            <a:r>
              <a:rPr lang="en-US" sz="2200">
                <a:cs typeface="Arial" charset="0"/>
              </a:rPr>
              <a:t>≤</a:t>
            </a:r>
            <a:r>
              <a:rPr lang="en-US" sz="2200"/>
              <a:t>5 years and/or fine; </a:t>
            </a:r>
          </a:p>
          <a:p>
            <a:pPr marL="914400" lvl="1" indent="-457200"/>
            <a:r>
              <a:rPr lang="en-US" sz="2200"/>
              <a:t>If no reproduction or distribution, fine &amp; imprisonment </a:t>
            </a:r>
            <a:r>
              <a:rPr lang="en-US" sz="2200">
                <a:cs typeface="Arial" charset="0"/>
              </a:rPr>
              <a:t>≤1</a:t>
            </a:r>
            <a:r>
              <a:rPr lang="en-US" sz="2200"/>
              <a:t> year; </a:t>
            </a:r>
          </a:p>
          <a:p>
            <a:pPr marL="914400" lvl="1" indent="-457200"/>
            <a:r>
              <a:rPr lang="en-US" sz="2200"/>
              <a:t>Harsher penalties for subsequent offenses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cs typeface="Times New Roman" pitchFamily="18" charset="0"/>
              </a:rPr>
              <a:t>Burden of Proof </a:t>
            </a:r>
            <a:r>
              <a:rPr lang="en-US"/>
              <a:t>For Misdemeanor</a:t>
            </a:r>
          </a:p>
        </p:txBody>
      </p:sp>
      <p:sp>
        <p:nvSpPr>
          <p:cNvPr id="16387" name="Rectangle 3"/>
          <p:cNvSpPr>
            <a:spLocks noGrp="1" noChangeArrowheads="1"/>
          </p:cNvSpPr>
          <p:nvPr>
            <p:ph type="body" idx="1"/>
          </p:nvPr>
        </p:nvSpPr>
        <p:spPr>
          <a:xfrm>
            <a:off x="990600" y="1371600"/>
            <a:ext cx="7772400" cy="5181600"/>
          </a:xfrm>
        </p:spPr>
        <p:txBody>
          <a:bodyPr/>
          <a:lstStyle/>
          <a:p>
            <a:pPr marL="381000" indent="-381000">
              <a:buFont typeface="Wingdings" pitchFamily="2" charset="2"/>
              <a:buAutoNum type="arabicPeriod"/>
            </a:pPr>
            <a:r>
              <a:rPr lang="en-US"/>
              <a:t>Copyright existed</a:t>
            </a:r>
          </a:p>
          <a:p>
            <a:pPr marL="381000" indent="-381000">
              <a:buFont typeface="Wingdings" pitchFamily="2" charset="2"/>
              <a:buAutoNum type="arabicPeriod"/>
            </a:pPr>
            <a:r>
              <a:rPr lang="en-US"/>
              <a:t>Defendant infringed copyright by reproduction and/or distribution</a:t>
            </a:r>
          </a:p>
          <a:p>
            <a:pPr marL="381000" indent="-381000">
              <a:buFont typeface="Wingdings" pitchFamily="2" charset="2"/>
              <a:buAutoNum type="arabicPeriod"/>
            </a:pPr>
            <a:r>
              <a:rPr lang="en-US"/>
              <a:t>Defendant acted willfully</a:t>
            </a:r>
          </a:p>
          <a:p>
            <a:pPr marL="381000" indent="-381000">
              <a:buFont typeface="Wingdings" pitchFamily="2" charset="2"/>
              <a:buAutoNum type="arabicPeriod"/>
            </a:pPr>
            <a:r>
              <a:rPr lang="en-US"/>
              <a:t>Defendant either reproduced or distributed the copyrighted material for the purposes of commercial advantage or private financial gain or distributed or copies </a:t>
            </a:r>
            <a:r>
              <a:rPr lang="en-US">
                <a:cs typeface="Times New Roman" pitchFamily="18" charset="0"/>
              </a:rPr>
              <a:t>≥ 1 copyrighted works with a total retail value of more than $1,000 within a 180-day period</a:t>
            </a:r>
          </a:p>
          <a:p>
            <a:pPr marL="381000" indent="-381000"/>
            <a:r>
              <a:rPr lang="en-US"/>
              <a:t>Showing of commercial advantage or private financial gain = penalty enhancer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1</a:t>
            </a:r>
            <a:r>
              <a:rPr lang="en-US" baseline="30000"/>
              <a:t>st</a:t>
            </a:r>
            <a:r>
              <a:rPr lang="en-US"/>
              <a:t> Amendment?</a:t>
            </a:r>
          </a:p>
        </p:txBody>
      </p:sp>
      <p:sp>
        <p:nvSpPr>
          <p:cNvPr id="17411" name="Rectangle 3"/>
          <p:cNvSpPr>
            <a:spLocks noGrp="1" noChangeArrowheads="1"/>
          </p:cNvSpPr>
          <p:nvPr>
            <p:ph type="body" idx="1"/>
          </p:nvPr>
        </p:nvSpPr>
        <p:spPr/>
        <p:txBody>
          <a:bodyPr/>
          <a:lstStyle/>
          <a:p>
            <a:r>
              <a:rPr lang="en-US"/>
              <a:t>Does the 1</a:t>
            </a:r>
            <a:r>
              <a:rPr lang="en-US" baseline="30000"/>
              <a:t>st</a:t>
            </a:r>
            <a:r>
              <a:rPr lang="en-US"/>
              <a:t> Amendment protect unauthorized copying of copyrighted works?</a:t>
            </a:r>
          </a:p>
          <a:p>
            <a:pPr lvl="1"/>
            <a:r>
              <a:rPr lang="en-US"/>
              <a:t>Some defendants have claimed 1</a:t>
            </a:r>
            <a:r>
              <a:rPr lang="en-US" baseline="30000"/>
              <a:t>st</a:t>
            </a:r>
            <a:r>
              <a:rPr lang="en-US"/>
              <a:t> Amendment protections when publishing work of public officials</a:t>
            </a:r>
          </a:p>
          <a:p>
            <a:r>
              <a:rPr lang="en-US"/>
              <a:t>But SCOTUS* ruled that even a public official's own copyrighted materials cannot be infringed</a:t>
            </a:r>
          </a:p>
          <a:p>
            <a:r>
              <a:rPr lang="en-US"/>
              <a:t>No ban on publishing the </a:t>
            </a:r>
            <a:r>
              <a:rPr lang="en-US" i="1"/>
              <a:t>substance</a:t>
            </a:r>
            <a:r>
              <a:rPr lang="en-US"/>
              <a:t> of such documents; only on publishing exact </a:t>
            </a:r>
            <a:r>
              <a:rPr lang="en-US" i="1"/>
              <a:t>form</a:t>
            </a:r>
          </a:p>
          <a:p>
            <a:pPr>
              <a:buFont typeface="Wingdings" pitchFamily="2" charset="2"/>
              <a:buNone/>
            </a:pPr>
            <a:endParaRPr lang="en-US"/>
          </a:p>
          <a:p>
            <a:pPr>
              <a:buFont typeface="Wingdings" pitchFamily="2" charset="2"/>
              <a:buNone/>
            </a:pPr>
            <a:r>
              <a:rPr lang="en-US"/>
              <a:t>*SCOTUS:  Supreme Court of the United States</a:t>
            </a:r>
          </a:p>
        </p:txBody>
      </p:sp>
    </p:spTree>
  </p:cSld>
  <p:clrMapOvr>
    <a:masterClrMapping/>
  </p:clrMapOvr>
  <p:transition>
    <p:zo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Defenses to Copyright Infringement:  First Sale</a:t>
            </a:r>
          </a:p>
        </p:txBody>
      </p:sp>
      <p:sp>
        <p:nvSpPr>
          <p:cNvPr id="18435" name="Rectangle 3"/>
          <p:cNvSpPr>
            <a:spLocks noGrp="1" noChangeArrowheads="1"/>
          </p:cNvSpPr>
          <p:nvPr>
            <p:ph type="body" idx="1"/>
          </p:nvPr>
        </p:nvSpPr>
        <p:spPr>
          <a:xfrm>
            <a:off x="990600" y="1447800"/>
            <a:ext cx="7696200" cy="5105400"/>
          </a:xfrm>
        </p:spPr>
        <p:txBody>
          <a:bodyPr/>
          <a:lstStyle/>
          <a:p>
            <a:pPr>
              <a:lnSpc>
                <a:spcPct val="80000"/>
              </a:lnSpc>
            </a:pPr>
            <a:r>
              <a:rPr lang="en-US"/>
              <a:t>Allows someone who buys a copyrighted work to freely distribute copy bought</a:t>
            </a:r>
          </a:p>
          <a:p>
            <a:pPr>
              <a:lnSpc>
                <a:spcPct val="80000"/>
              </a:lnSpc>
            </a:pPr>
            <a:r>
              <a:rPr lang="en-US"/>
              <a:t>But </a:t>
            </a:r>
            <a:r>
              <a:rPr lang="en-US" i="1"/>
              <a:t>only</a:t>
            </a:r>
            <a:r>
              <a:rPr lang="en-US"/>
              <a:t> copy actually bought, </a:t>
            </a:r>
          </a:p>
          <a:p>
            <a:pPr>
              <a:lnSpc>
                <a:spcPct val="80000"/>
              </a:lnSpc>
            </a:pPr>
            <a:r>
              <a:rPr lang="en-US"/>
              <a:t>NOT copies of the item bought</a:t>
            </a:r>
          </a:p>
          <a:p>
            <a:pPr>
              <a:lnSpc>
                <a:spcPct val="80000"/>
              </a:lnSpc>
            </a:pPr>
            <a:r>
              <a:rPr lang="en-US"/>
              <a:t>Typically doesn’t apply when someone is charged with software piracy (Clifford)</a:t>
            </a:r>
          </a:p>
          <a:p>
            <a:pPr>
              <a:lnSpc>
                <a:spcPct val="80000"/>
              </a:lnSpc>
            </a:pPr>
            <a:r>
              <a:rPr lang="en-US"/>
              <a:t>Warning: upgrades to software</a:t>
            </a:r>
          </a:p>
          <a:p>
            <a:pPr lvl="1">
              <a:lnSpc>
                <a:spcPct val="80000"/>
              </a:lnSpc>
            </a:pPr>
            <a:r>
              <a:rPr lang="en-US" i="1"/>
              <a:t>Upgrades</a:t>
            </a:r>
            <a:r>
              <a:rPr lang="en-US"/>
              <a:t> typically purchased with reduced cost when earlier version available</a:t>
            </a:r>
          </a:p>
          <a:p>
            <a:pPr lvl="1">
              <a:lnSpc>
                <a:spcPct val="80000"/>
              </a:lnSpc>
            </a:pPr>
            <a:r>
              <a:rPr lang="en-US"/>
              <a:t>Earlier version </a:t>
            </a:r>
            <a:r>
              <a:rPr lang="en-US" i="1"/>
              <a:t>cannot legally be sold or given away</a:t>
            </a:r>
            <a:r>
              <a:rPr lang="en-US"/>
              <a:t> if upgrade is in use</a:t>
            </a:r>
          </a:p>
          <a:p>
            <a:pPr lvl="1">
              <a:lnSpc>
                <a:spcPct val="80000"/>
              </a:lnSpc>
            </a:pPr>
            <a:r>
              <a:rPr lang="en-US"/>
              <a:t>E.g., if Windows XP bought as upgrade from Windows ME, must </a:t>
            </a:r>
            <a:r>
              <a:rPr lang="en-US" i="1"/>
              <a:t>keep </a:t>
            </a:r>
            <a:r>
              <a:rPr lang="en-US"/>
              <a:t>Windows ME disk to justify use of XP upgrade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Defenses to Copyright Infringement: Lack of Intent</a:t>
            </a:r>
          </a:p>
        </p:txBody>
      </p:sp>
      <p:sp>
        <p:nvSpPr>
          <p:cNvPr id="19459" name="Rectangle 3"/>
          <p:cNvSpPr>
            <a:spLocks noGrp="1" noChangeArrowheads="1"/>
          </p:cNvSpPr>
          <p:nvPr>
            <p:ph type="body" idx="1"/>
          </p:nvPr>
        </p:nvSpPr>
        <p:spPr/>
        <p:txBody>
          <a:bodyPr/>
          <a:lstStyle/>
          <a:p>
            <a:r>
              <a:rPr lang="en-US" sz="2000"/>
              <a:t>Did not act </a:t>
            </a:r>
            <a:r>
              <a:rPr lang="en-US" sz="2000" i="1"/>
              <a:t>willfully</a:t>
            </a:r>
          </a:p>
          <a:p>
            <a:pPr lvl="1"/>
            <a:r>
              <a:rPr lang="en-US" sz="2000"/>
              <a:t>“No Electronic Theft Act” – amended 17 USC </a:t>
            </a:r>
            <a:r>
              <a:rPr lang="en-US" sz="2000">
                <a:latin typeface="Times New Roman" pitchFamily="18" charset="0"/>
                <a:cs typeface="Times New Roman" pitchFamily="18" charset="0"/>
              </a:rPr>
              <a:t>§ </a:t>
            </a:r>
            <a:r>
              <a:rPr lang="en-US" sz="2000">
                <a:cs typeface="Times New Roman" pitchFamily="18" charset="0"/>
              </a:rPr>
              <a:t>506(a) states that “evidence of reproduction or distribution of a copyright work, by itself, shall not be sufficient to show willful intent</a:t>
            </a:r>
          </a:p>
          <a:p>
            <a:pPr lvl="1"/>
            <a:r>
              <a:rPr lang="en-US" sz="2000">
                <a:cs typeface="Times New Roman" pitchFamily="18" charset="0"/>
              </a:rPr>
              <a:t>Courts disagree whether </a:t>
            </a:r>
            <a:r>
              <a:rPr lang="en-US" sz="2000" i="1">
                <a:cs typeface="Times New Roman" pitchFamily="18" charset="0"/>
              </a:rPr>
              <a:t>willful</a:t>
            </a:r>
            <a:r>
              <a:rPr lang="en-US" sz="2000">
                <a:cs typeface="Times New Roman" pitchFamily="18" charset="0"/>
              </a:rPr>
              <a:t> refers to intent to </a:t>
            </a:r>
            <a:r>
              <a:rPr lang="en-US" sz="2000" i="1">
                <a:cs typeface="Times New Roman" pitchFamily="18" charset="0"/>
              </a:rPr>
              <a:t>copy</a:t>
            </a:r>
            <a:r>
              <a:rPr lang="en-US" sz="2000">
                <a:cs typeface="Times New Roman" pitchFamily="18" charset="0"/>
              </a:rPr>
              <a:t> the material or intention to </a:t>
            </a:r>
            <a:r>
              <a:rPr lang="en-US" sz="2000" i="1">
                <a:cs typeface="Times New Roman" pitchFamily="18" charset="0"/>
              </a:rPr>
              <a:t>infringe</a:t>
            </a:r>
            <a:r>
              <a:rPr lang="en-US" sz="2000">
                <a:cs typeface="Times New Roman" pitchFamily="18" charset="0"/>
              </a:rPr>
              <a:t> the owner’s copyright</a:t>
            </a:r>
          </a:p>
          <a:p>
            <a:pPr lvl="2"/>
            <a:r>
              <a:rPr lang="en-US" sz="2000">
                <a:cs typeface="Times New Roman" pitchFamily="18" charset="0"/>
              </a:rPr>
              <a:t>Most interpret willfulness as specific intent to violate copyright laws</a:t>
            </a:r>
          </a:p>
          <a:p>
            <a:r>
              <a:rPr lang="en-US" sz="2000">
                <a:cs typeface="Times New Roman" pitchFamily="18" charset="0"/>
              </a:rPr>
              <a:t>Other defenses:  </a:t>
            </a:r>
          </a:p>
          <a:p>
            <a:pPr lvl="1"/>
            <a:r>
              <a:rPr lang="en-US" sz="2000">
                <a:cs typeface="Times New Roman" pitchFamily="18" charset="0"/>
              </a:rPr>
              <a:t>Statute of limitations (government has 5 years to bring charges)</a:t>
            </a:r>
          </a:p>
          <a:p>
            <a:pPr lvl="1"/>
            <a:r>
              <a:rPr lang="en-US" sz="2000">
                <a:cs typeface="Times New Roman" pitchFamily="18" charset="0"/>
              </a:rPr>
              <a:t>Fair use (see following slides)</a:t>
            </a:r>
            <a:endParaRPr lang="en-US" sz="20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Fair Use Exception</a:t>
            </a:r>
          </a:p>
        </p:txBody>
      </p:sp>
      <p:sp>
        <p:nvSpPr>
          <p:cNvPr id="20483" name="Rectangle 3"/>
          <p:cNvSpPr>
            <a:spLocks noGrp="1" noChangeArrowheads="1"/>
          </p:cNvSpPr>
          <p:nvPr>
            <p:ph type="body" idx="1"/>
          </p:nvPr>
        </p:nvSpPr>
        <p:spPr/>
        <p:txBody>
          <a:bodyPr/>
          <a:lstStyle/>
          <a:p>
            <a:r>
              <a:rPr lang="en-US"/>
              <a:t>Copyright Act (Sections 107-122) lists a number of exceptions to set of protected rights, including fair use</a:t>
            </a:r>
          </a:p>
          <a:p>
            <a:r>
              <a:rPr lang="en-US"/>
              <a:t>Fuzzy exceptions, although some specifics</a:t>
            </a:r>
          </a:p>
          <a:p>
            <a:pPr lvl="1"/>
            <a:r>
              <a:rPr lang="en-US" sz="1800"/>
              <a:t>E.g., Section 109:  provides that one who owns a copy of a protected work may distribute the copy without getting permission from the copyright owner (First-sale doctrine)</a:t>
            </a:r>
          </a:p>
          <a:p>
            <a:r>
              <a:rPr lang="en-US"/>
              <a:t>“The notion of fair use acknowledges that copyrights provide substantially broad rights, and that there may be occasions when strict application of those privileges interferes with the public interest.” (Burgunder p. 278)</a:t>
            </a:r>
          </a:p>
          <a:p>
            <a:pPr>
              <a:buFont typeface="Wingdings" pitchFamily="2" charset="2"/>
              <a:buNone/>
            </a:pPr>
            <a:endParaRPr lang="en-US"/>
          </a:p>
        </p:txBody>
      </p:sp>
    </p:spTree>
  </p:cSld>
  <p:clrMapOvr>
    <a:masterClrMapping/>
  </p:clrMapOvr>
  <p:transition>
    <p:zo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Fair Use Doctrine:</a:t>
            </a:r>
            <a:br>
              <a:rPr lang="en-US"/>
            </a:br>
            <a:r>
              <a:rPr lang="en-US"/>
              <a:t>17 USC </a:t>
            </a:r>
            <a:r>
              <a:rPr lang="en-US">
                <a:cs typeface="Times New Roman" pitchFamily="18" charset="0"/>
              </a:rPr>
              <a:t>§ 107</a:t>
            </a:r>
          </a:p>
        </p:txBody>
      </p:sp>
      <p:sp>
        <p:nvSpPr>
          <p:cNvPr id="21507" name="Rectangle 3"/>
          <p:cNvSpPr>
            <a:spLocks noGrp="1" noChangeArrowheads="1"/>
          </p:cNvSpPr>
          <p:nvPr>
            <p:ph type="body" idx="1"/>
          </p:nvPr>
        </p:nvSpPr>
        <p:spPr>
          <a:xfrm>
            <a:off x="990600" y="1295400"/>
            <a:ext cx="7162800" cy="5029200"/>
          </a:xfrm>
        </p:spPr>
        <p:txBody>
          <a:bodyPr/>
          <a:lstStyle/>
          <a:p>
            <a:r>
              <a:rPr lang="en-US"/>
              <a:t>Equitable defense to copyright infringement</a:t>
            </a:r>
          </a:p>
          <a:p>
            <a:r>
              <a:rPr lang="en-US">
                <a:cs typeface="Times New Roman" pitchFamily="18" charset="0"/>
              </a:rPr>
              <a:t>Excepts otherwise infringing use of a work for certain purposes</a:t>
            </a:r>
          </a:p>
          <a:p>
            <a:pPr lvl="1"/>
            <a:r>
              <a:rPr lang="en-US">
                <a:cs typeface="Times New Roman" pitchFamily="18" charset="0"/>
              </a:rPr>
              <a:t>Criticism</a:t>
            </a:r>
          </a:p>
          <a:p>
            <a:pPr lvl="1"/>
            <a:r>
              <a:rPr lang="en-US">
                <a:cs typeface="Times New Roman" pitchFamily="18" charset="0"/>
              </a:rPr>
              <a:t>Comment</a:t>
            </a:r>
          </a:p>
          <a:p>
            <a:pPr lvl="1"/>
            <a:r>
              <a:rPr lang="en-US">
                <a:cs typeface="Times New Roman" pitchFamily="18" charset="0"/>
              </a:rPr>
              <a:t>News reporting</a:t>
            </a:r>
          </a:p>
          <a:p>
            <a:pPr lvl="1"/>
            <a:r>
              <a:rPr lang="en-US">
                <a:cs typeface="Times New Roman" pitchFamily="18" charset="0"/>
              </a:rPr>
              <a:t>Teaching (including copies for classroom use – with some limitations)</a:t>
            </a:r>
          </a:p>
          <a:p>
            <a:pPr lvl="1"/>
            <a:r>
              <a:rPr lang="en-US">
                <a:cs typeface="Times New Roman" pitchFamily="18" charset="0"/>
              </a:rPr>
              <a:t>Scholarship</a:t>
            </a:r>
          </a:p>
          <a:p>
            <a:pPr lvl="1"/>
            <a:r>
              <a:rPr lang="en-US">
                <a:cs typeface="Times New Roman" pitchFamily="18" charset="0"/>
              </a:rPr>
              <a:t>Research</a:t>
            </a:r>
          </a:p>
          <a:p>
            <a:r>
              <a:rPr lang="en-US">
                <a:cs typeface="Times New Roman" pitchFamily="18" charset="0"/>
              </a:rPr>
              <a:t>Fair Use issues are usually litigated as </a:t>
            </a:r>
            <a:r>
              <a:rPr lang="en-US" i="1">
                <a:cs typeface="Times New Roman" pitchFamily="18" charset="0"/>
              </a:rPr>
              <a:t>civil</a:t>
            </a:r>
            <a:r>
              <a:rPr lang="en-US">
                <a:cs typeface="Times New Roman" pitchFamily="18" charset="0"/>
              </a:rPr>
              <a:t> infringement cases</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dirty="0"/>
              <a:t>US Constitution and Laws</a:t>
            </a:r>
          </a:p>
        </p:txBody>
      </p:sp>
      <p:sp>
        <p:nvSpPr>
          <p:cNvPr id="6147" name="Rectangle 3"/>
          <p:cNvSpPr>
            <a:spLocks noGrp="1" noChangeArrowheads="1"/>
          </p:cNvSpPr>
          <p:nvPr>
            <p:ph type="body" idx="1"/>
          </p:nvPr>
        </p:nvSpPr>
        <p:spPr>
          <a:xfrm>
            <a:off x="990600" y="1066800"/>
            <a:ext cx="7162800" cy="5562600"/>
          </a:xfrm>
        </p:spPr>
        <p:txBody>
          <a:bodyPr/>
          <a:lstStyle/>
          <a:p>
            <a:r>
              <a:rPr lang="en-US" sz="2000"/>
              <a:t>US Constitution Article 1, §8, clause 8:</a:t>
            </a:r>
          </a:p>
          <a:p>
            <a:pPr lvl="1"/>
            <a:r>
              <a:rPr lang="en-US" sz="2000"/>
              <a:t>Progress of science and useful arts</a:t>
            </a:r>
          </a:p>
          <a:p>
            <a:pPr lvl="1"/>
            <a:r>
              <a:rPr lang="en-US" sz="2000"/>
              <a:t>Limited time of exclusive right to use</a:t>
            </a:r>
          </a:p>
          <a:p>
            <a:pPr lvl="2"/>
            <a:r>
              <a:rPr lang="en-US" sz="2000"/>
              <a:t>Writings</a:t>
            </a:r>
          </a:p>
          <a:p>
            <a:pPr lvl="2"/>
            <a:r>
              <a:rPr lang="en-US" sz="2000"/>
              <a:t>Discoveries</a:t>
            </a:r>
          </a:p>
          <a:p>
            <a:r>
              <a:rPr lang="en-US" sz="2000"/>
              <a:t>1</a:t>
            </a:r>
            <a:r>
              <a:rPr lang="en-US" sz="2000" baseline="30000"/>
              <a:t>st</a:t>
            </a:r>
            <a:r>
              <a:rPr lang="en-US" sz="2000"/>
              <a:t> Patent Act:  1790</a:t>
            </a:r>
          </a:p>
          <a:p>
            <a:r>
              <a:rPr lang="en-US" sz="2000"/>
              <a:t>Patent Act of 1793</a:t>
            </a:r>
          </a:p>
          <a:p>
            <a:r>
              <a:rPr lang="en-US" sz="2000"/>
              <a:t>35 USC: Patent Act of 1952, amended 1995</a:t>
            </a:r>
          </a:p>
          <a:p>
            <a:pPr lvl="1"/>
            <a:r>
              <a:rPr lang="en-US" sz="2000"/>
              <a:t>Utility patents</a:t>
            </a:r>
          </a:p>
          <a:p>
            <a:pPr lvl="1"/>
            <a:r>
              <a:rPr lang="en-US" sz="2000"/>
              <a:t>Design patents</a:t>
            </a:r>
          </a:p>
          <a:p>
            <a:pPr lvl="1"/>
            <a:r>
              <a:rPr lang="en-US" sz="2000"/>
              <a:t>Plant patents</a:t>
            </a:r>
          </a:p>
          <a:p>
            <a:r>
              <a:rPr lang="en-US" sz="2000"/>
              <a:t>Patent Reform Act of 2005</a:t>
            </a:r>
          </a:p>
          <a:p>
            <a:pPr lvl="1"/>
            <a:r>
              <a:rPr lang="en-US" sz="2000"/>
              <a:t>Proposes significant changes to patent laws</a:t>
            </a:r>
          </a:p>
          <a:p>
            <a:pPr lvl="1"/>
            <a:r>
              <a:rPr lang="en-US" sz="2000"/>
              <a:t>Not yet passed, in bill format</a:t>
            </a:r>
          </a:p>
          <a:p>
            <a:pPr lvl="1"/>
            <a:r>
              <a:rPr lang="en-US" sz="2000"/>
              <a:t>See Burgunder p. 79-80, Exhibit 3.1</a:t>
            </a:r>
          </a:p>
        </p:txBody>
      </p:sp>
      <p:pic>
        <p:nvPicPr>
          <p:cNvPr id="6148" name="Picture 4"/>
          <p:cNvPicPr>
            <a:picLocks noChangeAspect="1" noChangeArrowheads="1"/>
          </p:cNvPicPr>
          <p:nvPr/>
        </p:nvPicPr>
        <p:blipFill>
          <a:blip r:embed="rId3" cstate="print"/>
          <a:srcRect/>
          <a:stretch>
            <a:fillRect/>
          </a:stretch>
        </p:blipFill>
        <p:spPr bwMode="auto">
          <a:xfrm>
            <a:off x="6705600" y="3657600"/>
            <a:ext cx="1493838" cy="1685925"/>
          </a:xfrm>
          <a:prstGeom prst="rect">
            <a:avLst/>
          </a:prstGeom>
          <a:noFill/>
          <a:ln w="12700">
            <a:noFill/>
            <a:miter lim="800000"/>
            <a:headEnd type="none" w="sm" len="sm"/>
            <a:tailEnd type="none" w="sm" len="sm"/>
          </a:ln>
        </p:spPr>
      </p:pic>
      <p:sp>
        <p:nvSpPr>
          <p:cNvPr id="6149" name="Text Box 5"/>
          <p:cNvSpPr txBox="1">
            <a:spLocks noChangeArrowheads="1"/>
          </p:cNvSpPr>
          <p:nvPr/>
        </p:nvSpPr>
        <p:spPr bwMode="auto">
          <a:xfrm>
            <a:off x="5105400" y="2286000"/>
            <a:ext cx="2382838" cy="946150"/>
          </a:xfrm>
          <a:prstGeom prst="rect">
            <a:avLst/>
          </a:prstGeom>
          <a:solidFill>
            <a:srgbClr val="FF9900"/>
          </a:solidFill>
          <a:ln w="12700">
            <a:noFill/>
            <a:miter lim="800000"/>
            <a:headEnd type="none" w="sm" len="sm"/>
            <a:tailEnd type="none" w="sm" len="sm"/>
          </a:ln>
        </p:spPr>
        <p:txBody>
          <a:bodyPr wrap="none">
            <a:spAutoFit/>
          </a:bodyPr>
          <a:lstStyle/>
          <a:p>
            <a:r>
              <a:rPr lang="en-US" sz="2800"/>
              <a:t>Most patents</a:t>
            </a:r>
            <a:br>
              <a:rPr lang="en-US" sz="2800"/>
            </a:br>
            <a:r>
              <a:rPr lang="en-US" sz="2800"/>
              <a:t>last 20 years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Fair Use</a:t>
            </a:r>
          </a:p>
        </p:txBody>
      </p:sp>
      <p:sp>
        <p:nvSpPr>
          <p:cNvPr id="22531" name="Rectangle 3"/>
          <p:cNvSpPr>
            <a:spLocks noGrp="1" noChangeArrowheads="1"/>
          </p:cNvSpPr>
          <p:nvPr>
            <p:ph type="body" idx="1"/>
          </p:nvPr>
        </p:nvSpPr>
        <p:spPr>
          <a:xfrm>
            <a:off x="990600" y="1066800"/>
            <a:ext cx="7696200" cy="5257800"/>
          </a:xfrm>
        </p:spPr>
        <p:txBody>
          <a:bodyPr/>
          <a:lstStyle/>
          <a:p>
            <a:pPr marL="381000" indent="-381000"/>
            <a:r>
              <a:rPr lang="en-US"/>
              <a:t>Codified in part in 17 USC §107-118 (Copyright Act)</a:t>
            </a:r>
          </a:p>
          <a:p>
            <a:pPr marL="381000" indent="-381000"/>
            <a:r>
              <a:rPr lang="en-US"/>
              <a:t>Fuzzy doctrine: no specific # words, lines</a:t>
            </a:r>
          </a:p>
          <a:p>
            <a:pPr marL="381000" indent="-381000"/>
            <a:r>
              <a:rPr lang="en-US"/>
              <a:t>See </a:t>
            </a:r>
            <a:r>
              <a:rPr lang="en-US">
                <a:hlinkClick r:id="rId3"/>
              </a:rPr>
              <a:t>http://www.copyright.gov/fls/fl102.html</a:t>
            </a:r>
            <a:r>
              <a:rPr lang="en-US"/>
              <a:t> </a:t>
            </a:r>
          </a:p>
          <a:p>
            <a:pPr marL="381000" indent="-381000"/>
            <a:r>
              <a:rPr lang="en-US"/>
              <a:t>Key issues (quoting from above ref):</a:t>
            </a:r>
          </a:p>
          <a:p>
            <a:pPr marL="381000" indent="-381000">
              <a:buFont typeface="Wingdings" pitchFamily="2" charset="2"/>
              <a:buAutoNum type="arabicPeriod"/>
            </a:pPr>
            <a:r>
              <a:rPr lang="en-US" i="1"/>
              <a:t>the purpose and character of the use, including whether such use is of commercial nature or is for nonprofit educational purposes;</a:t>
            </a:r>
          </a:p>
          <a:p>
            <a:pPr marL="381000" indent="-381000">
              <a:buFont typeface="Wingdings" pitchFamily="2" charset="2"/>
              <a:buAutoNum type="arabicPeriod"/>
            </a:pPr>
            <a:r>
              <a:rPr lang="en-US" i="1"/>
              <a:t>the nature of the copyrighted work;</a:t>
            </a:r>
          </a:p>
          <a:p>
            <a:pPr marL="381000" indent="-381000">
              <a:buFont typeface="Wingdings" pitchFamily="2" charset="2"/>
              <a:buAutoNum type="arabicPeriod"/>
            </a:pPr>
            <a:r>
              <a:rPr lang="en-US" i="1"/>
              <a:t>amount and substantiality of the portion used in relation to the copyrighted work as a whole; and </a:t>
            </a:r>
          </a:p>
          <a:p>
            <a:pPr marL="381000" indent="-381000">
              <a:buFont typeface="Wingdings" pitchFamily="2" charset="2"/>
              <a:buAutoNum type="arabicPeriod"/>
            </a:pPr>
            <a:r>
              <a:rPr lang="en-US" i="1"/>
              <a:t>the effect of the use upon the potential market for or value of the copyrighted work.</a:t>
            </a:r>
          </a:p>
        </p:txBody>
      </p:sp>
    </p:spTree>
  </p:cSld>
  <p:clrMapOvr>
    <a:masterClrMapping/>
  </p:clrMapOvr>
  <p:transition>
    <p:zo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Fair Use Guidelines</a:t>
            </a:r>
          </a:p>
        </p:txBody>
      </p:sp>
      <p:sp>
        <p:nvSpPr>
          <p:cNvPr id="23555" name="Rectangle 3"/>
          <p:cNvSpPr>
            <a:spLocks noGrp="1" noChangeArrowheads="1"/>
          </p:cNvSpPr>
          <p:nvPr>
            <p:ph type="body" idx="1"/>
          </p:nvPr>
        </p:nvSpPr>
        <p:spPr>
          <a:xfrm>
            <a:off x="990600" y="1219200"/>
            <a:ext cx="7543800" cy="5105400"/>
          </a:xfrm>
        </p:spPr>
        <p:txBody>
          <a:bodyPr/>
          <a:lstStyle/>
          <a:p>
            <a:pPr>
              <a:buFont typeface="Wingdings" pitchFamily="2" charset="2"/>
              <a:buNone/>
            </a:pPr>
            <a:r>
              <a:rPr lang="en-US" sz="2200"/>
              <a:t>	</a:t>
            </a:r>
            <a:r>
              <a:rPr lang="en-US" sz="2200" i="1"/>
              <a:t>Guidelines for determining if your use of copyrighted materials qualifies as fair use*:</a:t>
            </a:r>
          </a:p>
          <a:p>
            <a:pPr>
              <a:buFont typeface="Wingdings" pitchFamily="2" charset="2"/>
              <a:buNone/>
            </a:pPr>
            <a:r>
              <a:rPr lang="en-US" sz="2200"/>
              <a:t>1. Is your use noncommercial?</a:t>
            </a:r>
          </a:p>
          <a:p>
            <a:pPr>
              <a:buFont typeface="Wingdings" pitchFamily="2" charset="2"/>
              <a:buNone/>
            </a:pPr>
            <a:r>
              <a:rPr lang="en-US" sz="2200"/>
              <a:t>2. Is your use for purposes of criticism, comment, parody, news reporting, teaching, scholarship, or research?</a:t>
            </a:r>
          </a:p>
          <a:p>
            <a:pPr>
              <a:buFont typeface="Wingdings" pitchFamily="2" charset="2"/>
              <a:buNone/>
            </a:pPr>
            <a:r>
              <a:rPr lang="en-US" sz="2200"/>
              <a:t>3. Is the original work mostly fact (as opposed to mostly fiction or opinion)?</a:t>
            </a:r>
          </a:p>
          <a:p>
            <a:pPr>
              <a:buFont typeface="Wingdings" pitchFamily="2" charset="2"/>
              <a:buNone/>
            </a:pPr>
            <a:r>
              <a:rPr lang="en-US" sz="2200"/>
              <a:t>4. Has the original work been published (as opposed to sent out only to one or a few people)?</a:t>
            </a:r>
          </a:p>
          <a:p>
            <a:pPr>
              <a:buFont typeface="Wingdings" pitchFamily="2" charset="2"/>
              <a:buNone/>
            </a:pPr>
            <a:r>
              <a:rPr lang="en-US" sz="2200"/>
              <a:t>5. Are you copying only a small part of the original work?</a:t>
            </a:r>
          </a:p>
          <a:p>
            <a:pPr>
              <a:buFont typeface="Wingdings" pitchFamily="2" charset="2"/>
              <a:buNone/>
            </a:pPr>
            <a:r>
              <a:rPr lang="en-US" sz="1400"/>
              <a:t>____________</a:t>
            </a:r>
          </a:p>
          <a:p>
            <a:pPr>
              <a:buFont typeface="Wingdings" pitchFamily="2" charset="2"/>
              <a:buNone/>
            </a:pPr>
            <a:r>
              <a:rPr lang="en-US" sz="1400"/>
              <a:t>* 	Larry Lessig, David Post and Eugene Volokh in </a:t>
            </a:r>
            <a:r>
              <a:rPr lang="en-US" sz="1400" i="1"/>
              <a:t>Cyberspace Law for Non-Lawyers </a:t>
            </a:r>
            <a:r>
              <a:rPr lang="en-US" sz="1400"/>
              <a:t>(1996): </a:t>
            </a:r>
            <a:r>
              <a:rPr lang="en-US" sz="1400">
                <a:hlinkClick r:id="rId3"/>
              </a:rPr>
              <a:t>http://w2.eff.org/legal/CyberLaw_Course/index.html</a:t>
            </a:r>
            <a:r>
              <a:rPr lang="en-US" sz="1400"/>
              <a:t> </a:t>
            </a:r>
            <a:endParaRPr lang="en-US" sz="2200">
              <a:latin typeface="Arial Narrow" pitchFamily="34" charset="0"/>
            </a:endParaRPr>
          </a:p>
        </p:txBody>
      </p:sp>
    </p:spTree>
  </p:cSld>
  <p:clrMapOvr>
    <a:masterClrMapping/>
  </p:clrMapOvr>
  <p:transition>
    <p:zo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Fair Use – cont'd</a:t>
            </a:r>
          </a:p>
        </p:txBody>
      </p:sp>
      <p:sp>
        <p:nvSpPr>
          <p:cNvPr id="24579" name="Rectangle 3"/>
          <p:cNvSpPr>
            <a:spLocks noGrp="1" noChangeArrowheads="1"/>
          </p:cNvSpPr>
          <p:nvPr>
            <p:ph type="body" idx="1"/>
          </p:nvPr>
        </p:nvSpPr>
        <p:spPr>
          <a:xfrm>
            <a:off x="990600" y="1143000"/>
            <a:ext cx="7620000" cy="5181600"/>
          </a:xfrm>
        </p:spPr>
        <p:txBody>
          <a:bodyPr/>
          <a:lstStyle/>
          <a:p>
            <a:pPr>
              <a:buFont typeface="Wingdings" pitchFamily="2" charset="2"/>
              <a:buNone/>
            </a:pPr>
            <a:r>
              <a:rPr lang="en-US" sz="2200" dirty="0"/>
              <a:t>6. Are you copying only a relatively insignificant part of the original work (as opposed to the most important part)?</a:t>
            </a:r>
          </a:p>
          <a:p>
            <a:pPr>
              <a:buFont typeface="Wingdings" pitchFamily="2" charset="2"/>
              <a:buNone/>
            </a:pPr>
            <a:r>
              <a:rPr lang="en-US" sz="2200" dirty="0"/>
              <a:t>7. Are you adding a lot new to the work (as opposed to just quoting parts of the original)?</a:t>
            </a:r>
          </a:p>
          <a:p>
            <a:pPr>
              <a:buFont typeface="Wingdings" pitchFamily="2" charset="2"/>
              <a:buNone/>
            </a:pPr>
            <a:r>
              <a:rPr lang="en-US" sz="2200" dirty="0"/>
              <a:t>8. Does your conduct leave unaffected any profits that the copyright owner can make (as opposed to displacing some potential sales OR potential licenses of reprint rights)?</a:t>
            </a:r>
          </a:p>
          <a:p>
            <a:r>
              <a:rPr lang="en-US" sz="2200" i="1" dirty="0">
                <a:solidFill>
                  <a:srgbClr val="009900"/>
                </a:solidFill>
              </a:rPr>
              <a:t>The more YES answers there are to the above questions, the more likely it is that your use is legal.</a:t>
            </a:r>
            <a:r>
              <a:rPr lang="en-US" sz="2200" i="1" dirty="0">
                <a:solidFill>
                  <a:schemeClr val="accent2"/>
                </a:solidFill>
              </a:rPr>
              <a:t> </a:t>
            </a:r>
          </a:p>
          <a:p>
            <a:r>
              <a:rPr lang="en-US" sz="2200" i="1" dirty="0">
                <a:solidFill>
                  <a:schemeClr val="tx2"/>
                </a:solidFill>
              </a:rPr>
              <a:t>The more NO answers there are, the more likely it is that your use is illegal.</a:t>
            </a:r>
          </a:p>
          <a:p>
            <a:pPr>
              <a:buFont typeface="Wingdings" pitchFamily="2" charset="2"/>
              <a:buNone/>
            </a:pPr>
            <a:r>
              <a:rPr lang="en-US" sz="2200" i="1" dirty="0">
                <a:solidFill>
                  <a:schemeClr val="accent2"/>
                </a:solidFill>
              </a:rPr>
              <a:t>So is this use of the Fair Use text a fair use?</a:t>
            </a:r>
          </a:p>
        </p:txBody>
      </p:sp>
    </p:spTree>
  </p:cSld>
  <p:clrMapOvr>
    <a:masterClrMapping/>
  </p:clrMapOvr>
  <p:transition>
    <p:zo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Legal Developments In </a:t>
            </a:r>
            <a:r>
              <a:rPr lang="en-US" baseline="0" dirty="0"/>
              <a:t>Copyright</a:t>
            </a:r>
            <a:endParaRPr lang="en-US" dirty="0"/>
          </a:p>
        </p:txBody>
      </p:sp>
      <p:sp>
        <p:nvSpPr>
          <p:cNvPr id="3" name="Content Placeholder 2"/>
          <p:cNvSpPr>
            <a:spLocks noGrp="1"/>
          </p:cNvSpPr>
          <p:nvPr>
            <p:ph idx="1"/>
          </p:nvPr>
        </p:nvSpPr>
        <p:spPr/>
        <p:txBody>
          <a:bodyPr/>
          <a:lstStyle/>
          <a:p>
            <a:r>
              <a:rPr lang="en-US" dirty="0"/>
              <a:t>Capitol v Thomas-</a:t>
            </a:r>
            <a:r>
              <a:rPr lang="en-US" dirty="0" err="1"/>
              <a:t>Rasset</a:t>
            </a:r>
            <a:endParaRPr lang="en-US" dirty="0"/>
          </a:p>
          <a:p>
            <a:r>
              <a:rPr lang="en-US" dirty="0"/>
              <a:t>RIAA v </a:t>
            </a:r>
            <a:r>
              <a:rPr lang="en-US" dirty="0" err="1"/>
              <a:t>Tenenbaum</a:t>
            </a:r>
            <a:endParaRPr lang="en-US" dirty="0"/>
          </a:p>
          <a:p>
            <a:r>
              <a:rPr lang="en-US" dirty="0"/>
              <a:t>RIAA wants ISPs to be © Cops</a:t>
            </a:r>
          </a:p>
          <a:p>
            <a:r>
              <a:rPr lang="en-US" dirty="0"/>
              <a:t>IFPI v Google v Bloggers</a:t>
            </a:r>
          </a:p>
          <a:p>
            <a:r>
              <a:rPr lang="en-US" dirty="0"/>
              <a:t>UK’s </a:t>
            </a:r>
            <a:r>
              <a:rPr lang="en-US" dirty="0" err="1"/>
              <a:t>Ofcom</a:t>
            </a:r>
            <a:r>
              <a:rPr lang="en-US" dirty="0"/>
              <a:t> Publishes Draft Antipiracy </a:t>
            </a:r>
            <a:r>
              <a:rPr lang="en-US" dirty="0" err="1"/>
              <a:t>Regs</a:t>
            </a:r>
            <a:endParaRPr lang="en-US" dirty="0"/>
          </a:p>
          <a:p>
            <a:r>
              <a:rPr lang="en-US" dirty="0"/>
              <a:t>Irish ISP Attacks File Sharers</a:t>
            </a:r>
          </a:p>
          <a:p>
            <a:r>
              <a:rPr lang="en-US" dirty="0"/>
              <a:t>Italian ISPs Still Common Carriers</a:t>
            </a:r>
          </a:p>
          <a:p>
            <a:r>
              <a:rPr lang="en-US" dirty="0"/>
              <a:t>Novell &amp; Unix Code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Capitol v Thomas-</a:t>
            </a:r>
            <a:r>
              <a:rPr lang="en-US" dirty="0" err="1"/>
              <a:t>Rasset</a:t>
            </a:r>
            <a:r>
              <a:rPr lang="en-US" dirty="0"/>
              <a:t> (1)</a:t>
            </a:r>
          </a:p>
        </p:txBody>
      </p:sp>
      <p:sp>
        <p:nvSpPr>
          <p:cNvPr id="3" name="Content Placeholder 2"/>
          <p:cNvSpPr>
            <a:spLocks noGrp="1"/>
          </p:cNvSpPr>
          <p:nvPr>
            <p:ph idx="1"/>
          </p:nvPr>
        </p:nvSpPr>
        <p:spPr>
          <a:xfrm>
            <a:off x="990600" y="1676400"/>
            <a:ext cx="7848600" cy="4800600"/>
          </a:xfrm>
        </p:spPr>
        <p:txBody>
          <a:bodyPr/>
          <a:lstStyle/>
          <a:p>
            <a:r>
              <a:rPr lang="en-US" dirty="0"/>
              <a:t>2007-04: </a:t>
            </a:r>
            <a:r>
              <a:rPr lang="en-US" dirty="0" err="1"/>
              <a:t>Jammie</a:t>
            </a:r>
            <a:r>
              <a:rPr lang="en-US" dirty="0"/>
              <a:t> Thomas (now Thomas-</a:t>
            </a:r>
            <a:r>
              <a:rPr lang="en-US" dirty="0" err="1"/>
              <a:t>Rasset</a:t>
            </a:r>
            <a:r>
              <a:rPr lang="en-US" dirty="0"/>
              <a:t>)</a:t>
            </a:r>
          </a:p>
          <a:p>
            <a:pPr lvl="1"/>
            <a:r>
              <a:rPr lang="en-US" dirty="0"/>
              <a:t>Sued by RIAA for using </a:t>
            </a:r>
            <a:r>
              <a:rPr lang="en-US" dirty="0" err="1"/>
              <a:t>Kazaa</a:t>
            </a:r>
            <a:r>
              <a:rPr lang="en-US" dirty="0"/>
              <a:t> to steal 24 tracks</a:t>
            </a:r>
          </a:p>
          <a:p>
            <a:pPr lvl="1"/>
            <a:r>
              <a:rPr lang="en-US" dirty="0"/>
              <a:t>Actually stole 1,702</a:t>
            </a:r>
          </a:p>
          <a:p>
            <a:pPr lvl="1"/>
            <a:r>
              <a:rPr lang="en-US" dirty="0"/>
              <a:t>1</a:t>
            </a:r>
            <a:r>
              <a:rPr lang="en-US" baseline="30000" dirty="0"/>
              <a:t>st</a:t>
            </a:r>
            <a:r>
              <a:rPr lang="en-US" dirty="0"/>
              <a:t> individual in US to be sued </a:t>
            </a:r>
          </a:p>
          <a:p>
            <a:pPr lvl="1"/>
            <a:r>
              <a:rPr lang="en-US" dirty="0"/>
              <a:t>Convicted &amp; fined</a:t>
            </a:r>
          </a:p>
          <a:p>
            <a:pPr lvl="2"/>
            <a:r>
              <a:rPr lang="en-US" dirty="0"/>
              <a:t>$9,250 per song</a:t>
            </a:r>
          </a:p>
          <a:p>
            <a:pPr lvl="2"/>
            <a:r>
              <a:rPr lang="en-US" dirty="0"/>
              <a:t>Total $222,000 penalties</a:t>
            </a:r>
          </a:p>
          <a:p>
            <a:r>
              <a:rPr lang="en-US" dirty="0"/>
              <a:t>2009-06: retrial for procedural errors in 1</a:t>
            </a:r>
            <a:r>
              <a:rPr lang="en-US" baseline="30000" dirty="0"/>
              <a:t>st</a:t>
            </a:r>
            <a:r>
              <a:rPr lang="en-US" dirty="0"/>
              <a:t> trial</a:t>
            </a:r>
          </a:p>
          <a:p>
            <a:pPr lvl="1"/>
            <a:r>
              <a:rPr lang="en-US" dirty="0"/>
              <a:t>Convicted again</a:t>
            </a:r>
          </a:p>
          <a:p>
            <a:pPr lvl="1"/>
            <a:r>
              <a:rPr lang="en-US" dirty="0"/>
              <a:t>Jury awarded $80,000 per song</a:t>
            </a:r>
          </a:p>
          <a:p>
            <a:pPr lvl="1"/>
            <a:r>
              <a:rPr lang="en-US" dirty="0"/>
              <a:t>Total penalty now $1.92M</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Capitol</a:t>
            </a:r>
            <a:r>
              <a:rPr lang="en-US" baseline="0" dirty="0"/>
              <a:t> v Thomas </a:t>
            </a:r>
            <a:r>
              <a:rPr lang="en-US" baseline="0" dirty="0" err="1"/>
              <a:t>Rasset</a:t>
            </a:r>
            <a:r>
              <a:rPr lang="en-US" baseline="0" dirty="0"/>
              <a:t> (2)</a:t>
            </a:r>
            <a:endParaRPr lang="en-US" dirty="0"/>
          </a:p>
        </p:txBody>
      </p:sp>
      <p:sp>
        <p:nvSpPr>
          <p:cNvPr id="3" name="Content Placeholder 2"/>
          <p:cNvSpPr>
            <a:spLocks noGrp="1"/>
          </p:cNvSpPr>
          <p:nvPr>
            <p:ph idx="1"/>
          </p:nvPr>
        </p:nvSpPr>
        <p:spPr>
          <a:xfrm>
            <a:off x="990600" y="1143000"/>
            <a:ext cx="7162800" cy="5181600"/>
          </a:xfrm>
        </p:spPr>
        <p:txBody>
          <a:bodyPr/>
          <a:lstStyle/>
          <a:p>
            <a:r>
              <a:rPr lang="en-US" dirty="0"/>
              <a:t>2010-01: Damages reduced</a:t>
            </a:r>
          </a:p>
          <a:p>
            <a:pPr lvl="1"/>
            <a:r>
              <a:rPr lang="en-US" dirty="0"/>
              <a:t>U.S. District Court of the District of Minnesota</a:t>
            </a:r>
          </a:p>
          <a:p>
            <a:pPr lvl="1"/>
            <a:r>
              <a:rPr lang="en-US" sz="2400" b="1" dirty="0">
                <a:solidFill>
                  <a:schemeClr val="tx1"/>
                </a:solidFill>
                <a:latin typeface="+mn-lt"/>
              </a:rPr>
              <a:t>Judge Michael Davis </a:t>
            </a:r>
          </a:p>
          <a:p>
            <a:pPr lvl="1"/>
            <a:r>
              <a:rPr lang="en-US" dirty="0"/>
              <a:t>Ruled damages abusive</a:t>
            </a:r>
          </a:p>
          <a:p>
            <a:pPr lvl="0"/>
            <a:r>
              <a:rPr lang="en-US" dirty="0"/>
              <a:t>RIAA offered settlement: $25,000</a:t>
            </a:r>
          </a:p>
          <a:p>
            <a:pPr lvl="1"/>
            <a:r>
              <a:rPr lang="en-US" dirty="0"/>
              <a:t>Thomas-</a:t>
            </a:r>
            <a:r>
              <a:rPr lang="en-US" dirty="0" err="1"/>
              <a:t>Rasset</a:t>
            </a:r>
            <a:r>
              <a:rPr lang="en-US" baseline="0" dirty="0"/>
              <a:t> &amp; attorneys refused</a:t>
            </a:r>
          </a:p>
          <a:p>
            <a:pPr lvl="1"/>
            <a:r>
              <a:rPr lang="en-US" baseline="0" dirty="0"/>
              <a:t>Preparing for 3</a:t>
            </a:r>
            <a:r>
              <a:rPr lang="en-US" baseline="30000" dirty="0"/>
              <a:t>rd</a:t>
            </a:r>
            <a:r>
              <a:rPr lang="en-US" baseline="0" dirty="0"/>
              <a:t> trial</a:t>
            </a:r>
          </a:p>
          <a:p>
            <a:pPr lvl="0"/>
            <a:r>
              <a:rPr lang="en-US" baseline="0" dirty="0"/>
              <a:t>Questioning constitutionality of damages</a:t>
            </a:r>
          </a:p>
          <a:p>
            <a:pPr lvl="1"/>
            <a:r>
              <a:rPr lang="en-US" dirty="0"/>
              <a:t>Intended for commercial copyright infringers</a:t>
            </a:r>
          </a:p>
          <a:p>
            <a:pPr lvl="1"/>
            <a:r>
              <a:rPr lang="en-US" dirty="0"/>
              <a:t>Not individuals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RIAA v </a:t>
            </a:r>
            <a:r>
              <a:rPr lang="en-US" dirty="0" err="1"/>
              <a:t>Tenenbaum</a:t>
            </a:r>
            <a:endParaRPr lang="en-US" dirty="0"/>
          </a:p>
        </p:txBody>
      </p:sp>
      <p:sp>
        <p:nvSpPr>
          <p:cNvPr id="3" name="Content Placeholder 2"/>
          <p:cNvSpPr>
            <a:spLocks noGrp="1"/>
          </p:cNvSpPr>
          <p:nvPr>
            <p:ph idx="1"/>
          </p:nvPr>
        </p:nvSpPr>
        <p:spPr/>
        <p:txBody>
          <a:bodyPr/>
          <a:lstStyle/>
          <a:p>
            <a:r>
              <a:rPr lang="en-US" dirty="0"/>
              <a:t>2009-07: Joel </a:t>
            </a:r>
            <a:r>
              <a:rPr lang="en-US" dirty="0" err="1"/>
              <a:t>Tenenbaum</a:t>
            </a:r>
            <a:r>
              <a:rPr lang="en-US" dirty="0"/>
              <a:t> convicted</a:t>
            </a:r>
          </a:p>
          <a:p>
            <a:pPr lvl="1"/>
            <a:r>
              <a:rPr lang="en-US" dirty="0"/>
              <a:t>Boston University grad student</a:t>
            </a:r>
          </a:p>
          <a:p>
            <a:pPr lvl="1"/>
            <a:r>
              <a:rPr lang="en-US" dirty="0"/>
              <a:t>Admitted to downloading songs illegally </a:t>
            </a:r>
          </a:p>
          <a:p>
            <a:pPr lvl="2"/>
            <a:r>
              <a:rPr lang="en-US" dirty="0"/>
              <a:t>800 on computer</a:t>
            </a:r>
          </a:p>
          <a:p>
            <a:pPr lvl="2"/>
            <a:r>
              <a:rPr lang="en-US" dirty="0"/>
              <a:t>24 specified in trial</a:t>
            </a:r>
          </a:p>
          <a:p>
            <a:pPr lvl="1"/>
            <a:r>
              <a:rPr lang="en-US" dirty="0"/>
              <a:t>Convicted and fined</a:t>
            </a:r>
          </a:p>
          <a:p>
            <a:pPr lvl="2"/>
            <a:r>
              <a:rPr lang="en-US" dirty="0"/>
              <a:t>$22,500/song</a:t>
            </a:r>
          </a:p>
          <a:p>
            <a:pPr lvl="2"/>
            <a:r>
              <a:rPr lang="en-US" dirty="0"/>
              <a:t>$675,000 total penalties</a:t>
            </a:r>
          </a:p>
          <a:p>
            <a:r>
              <a:rPr lang="en-US" dirty="0"/>
              <a:t>2010-01: Hoping for reduction on appeal</a:t>
            </a:r>
          </a:p>
          <a:p>
            <a:pPr lvl="1"/>
            <a:r>
              <a:rPr lang="en-US" dirty="0"/>
              <a:t>Citing Thomas-</a:t>
            </a:r>
            <a:r>
              <a:rPr lang="en-US" dirty="0" err="1"/>
              <a:t>Rasset</a:t>
            </a:r>
            <a:r>
              <a:rPr lang="en-US" dirty="0"/>
              <a:t> case (</a:t>
            </a:r>
            <a:r>
              <a:rPr lang="en-US" dirty="0" err="1"/>
              <a:t>qv</a:t>
            </a:r>
            <a:r>
              <a:rPr lang="en-US" dirty="0"/>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RIAA wants ISPs to be © Cops</a:t>
            </a:r>
          </a:p>
        </p:txBody>
      </p:sp>
      <p:sp>
        <p:nvSpPr>
          <p:cNvPr id="3" name="Content Placeholder 2"/>
          <p:cNvSpPr>
            <a:spLocks noGrp="1"/>
          </p:cNvSpPr>
          <p:nvPr>
            <p:ph idx="1"/>
          </p:nvPr>
        </p:nvSpPr>
        <p:spPr/>
        <p:txBody>
          <a:bodyPr/>
          <a:lstStyle/>
          <a:p>
            <a:r>
              <a:rPr lang="en-US" dirty="0"/>
              <a:t>2010-01: Recording Industry Association of America</a:t>
            </a:r>
          </a:p>
          <a:p>
            <a:pPr lvl="1"/>
            <a:r>
              <a:rPr lang="en-US" dirty="0"/>
              <a:t>Brief to FCC</a:t>
            </a:r>
          </a:p>
          <a:p>
            <a:pPr lvl="1"/>
            <a:r>
              <a:rPr lang="en-US" dirty="0"/>
              <a:t>Net neutrality enquiry</a:t>
            </a:r>
          </a:p>
          <a:p>
            <a:r>
              <a:rPr lang="en-US" dirty="0"/>
              <a:t>ISPs should police subscribers’ behavior</a:t>
            </a:r>
          </a:p>
          <a:p>
            <a:pPr lvl="1"/>
            <a:r>
              <a:rPr lang="en-US" dirty="0"/>
              <a:t>Unique position to spot infringement of copyright</a:t>
            </a:r>
          </a:p>
          <a:p>
            <a:pPr lvl="1"/>
            <a:r>
              <a:rPr lang="en-US" dirty="0"/>
              <a:t>Should terminate access when users ignore warnings 3 times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IFPI v Google v Bloggers</a:t>
            </a:r>
          </a:p>
        </p:txBody>
      </p:sp>
      <p:sp>
        <p:nvSpPr>
          <p:cNvPr id="3" name="Content Placeholder 2"/>
          <p:cNvSpPr>
            <a:spLocks noGrp="1"/>
          </p:cNvSpPr>
          <p:nvPr>
            <p:ph idx="1"/>
          </p:nvPr>
        </p:nvSpPr>
        <p:spPr>
          <a:xfrm>
            <a:off x="990600" y="1219200"/>
            <a:ext cx="7162800" cy="5105400"/>
          </a:xfrm>
        </p:spPr>
        <p:txBody>
          <a:bodyPr/>
          <a:lstStyle/>
          <a:p>
            <a:r>
              <a:rPr lang="en-US" dirty="0"/>
              <a:t>2010: International Federation of the Phonographic Industry (IFPI)</a:t>
            </a:r>
          </a:p>
          <a:p>
            <a:pPr lvl="1"/>
            <a:r>
              <a:rPr lang="en-US" dirty="0"/>
              <a:t>Sends take-down orders</a:t>
            </a:r>
            <a:r>
              <a:rPr lang="en-US" baseline="0" dirty="0"/>
              <a:t> to Google</a:t>
            </a:r>
          </a:p>
          <a:p>
            <a:pPr lvl="1"/>
            <a:r>
              <a:rPr lang="en-US" baseline="0" dirty="0"/>
              <a:t>Remove hundreds of songs from music blogs</a:t>
            </a:r>
          </a:p>
          <a:p>
            <a:pPr lvl="1"/>
            <a:r>
              <a:rPr lang="en-US" baseline="0" dirty="0"/>
              <a:t>Google </a:t>
            </a:r>
            <a:r>
              <a:rPr lang="en-US" i="1" baseline="0" dirty="0"/>
              <a:t>shuts down</a:t>
            </a:r>
            <a:r>
              <a:rPr lang="en-US" i="0" baseline="0" dirty="0"/>
              <a:t> 6 popular music blogs</a:t>
            </a:r>
          </a:p>
          <a:p>
            <a:pPr lvl="0"/>
            <a:r>
              <a:rPr lang="en-US" dirty="0"/>
              <a:t>Errors</a:t>
            </a:r>
          </a:p>
          <a:p>
            <a:pPr lvl="1"/>
            <a:r>
              <a:rPr lang="en-US" dirty="0"/>
              <a:t>Many songs were legitimately posted with written permission</a:t>
            </a:r>
          </a:p>
          <a:p>
            <a:pPr lvl="1"/>
            <a:r>
              <a:rPr lang="en-US" dirty="0"/>
              <a:t>Google failed to abide by DMCA requirements for 2 week</a:t>
            </a:r>
            <a:r>
              <a:rPr lang="en-US" baseline="0" dirty="0"/>
              <a:t> notice</a:t>
            </a:r>
          </a:p>
          <a:p>
            <a:pPr lvl="1"/>
            <a:r>
              <a:rPr lang="en-US" baseline="0" dirty="0"/>
              <a:t>Bloggers deprived of legal right to file </a:t>
            </a:r>
            <a:r>
              <a:rPr lang="en-US" baseline="0" dirty="0" err="1"/>
              <a:t>counternotifications</a:t>
            </a:r>
            <a:r>
              <a:rPr lang="en-US" baseline="0" dirty="0"/>
              <a:t> (explanations)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UK’s </a:t>
            </a:r>
            <a:r>
              <a:rPr lang="en-US" dirty="0" err="1"/>
              <a:t>Ofcom</a:t>
            </a:r>
            <a:r>
              <a:rPr lang="en-US" dirty="0"/>
              <a:t> Publishes Draft Antipiracy </a:t>
            </a:r>
            <a:r>
              <a:rPr lang="en-US" dirty="0" err="1"/>
              <a:t>Regs</a:t>
            </a:r>
            <a:endParaRPr lang="en-US" dirty="0"/>
          </a:p>
        </p:txBody>
      </p:sp>
      <p:sp>
        <p:nvSpPr>
          <p:cNvPr id="3" name="Content Placeholder 2"/>
          <p:cNvSpPr>
            <a:spLocks noGrp="1"/>
          </p:cNvSpPr>
          <p:nvPr>
            <p:ph idx="1"/>
          </p:nvPr>
        </p:nvSpPr>
        <p:spPr/>
        <p:txBody>
          <a:bodyPr/>
          <a:lstStyle/>
          <a:p>
            <a:r>
              <a:rPr lang="en-US" dirty="0"/>
              <a:t>2010-06: Office of Communications (</a:t>
            </a:r>
            <a:r>
              <a:rPr lang="en-US" dirty="0" err="1"/>
              <a:t>Ofcom</a:t>
            </a:r>
            <a:r>
              <a:rPr lang="en-US" dirty="0"/>
              <a:t>)</a:t>
            </a:r>
          </a:p>
          <a:p>
            <a:pPr lvl="1"/>
            <a:r>
              <a:rPr lang="en-US" dirty="0"/>
              <a:t>Draft Code of Practice</a:t>
            </a:r>
          </a:p>
          <a:p>
            <a:pPr lvl="1"/>
            <a:r>
              <a:rPr lang="en-US" dirty="0"/>
              <a:t>Largest ISP's response to complaints</a:t>
            </a:r>
          </a:p>
          <a:p>
            <a:pPr lvl="2"/>
            <a:r>
              <a:rPr lang="en-US" dirty="0"/>
              <a:t>Illegal file sharing</a:t>
            </a:r>
          </a:p>
          <a:p>
            <a:r>
              <a:rPr lang="en-US" dirty="0"/>
              <a:t>Copyright owners complain about alleged illegal file sharers</a:t>
            </a:r>
          </a:p>
          <a:p>
            <a:r>
              <a:rPr lang="en-US" dirty="0"/>
              <a:t>ISPs send 3 warning letters to users </a:t>
            </a:r>
          </a:p>
          <a:p>
            <a:r>
              <a:rPr lang="en-US" dirty="0"/>
              <a:t>Anonymized details</a:t>
            </a:r>
          </a:p>
          <a:p>
            <a:pPr lvl="1"/>
            <a:r>
              <a:rPr lang="en-US" dirty="0"/>
              <a:t>Can be requested by copyright holders</a:t>
            </a:r>
          </a:p>
          <a:p>
            <a:pPr lvl="1"/>
            <a:r>
              <a:rPr lang="en-US" dirty="0"/>
              <a:t>Used to start legal action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000" dirty="0"/>
              <a:t>Utility</a:t>
            </a:r>
          </a:p>
        </p:txBody>
      </p:sp>
      <p:sp>
        <p:nvSpPr>
          <p:cNvPr id="7171" name="Rectangle 3"/>
          <p:cNvSpPr>
            <a:spLocks noGrp="1" noChangeArrowheads="1"/>
          </p:cNvSpPr>
          <p:nvPr>
            <p:ph type="body" idx="1"/>
          </p:nvPr>
        </p:nvSpPr>
        <p:spPr/>
        <p:txBody>
          <a:bodyPr/>
          <a:lstStyle/>
          <a:p>
            <a:r>
              <a:rPr lang="en-US"/>
              <a:t>US Patent Act - §101</a:t>
            </a:r>
          </a:p>
          <a:p>
            <a:pPr lvl="1"/>
            <a:r>
              <a:rPr lang="en-US"/>
              <a:t>Entitled to a patent for an invention if it is </a:t>
            </a:r>
            <a:r>
              <a:rPr lang="en-US" i="1"/>
              <a:t>novel, nonobvious, and a proper subject</a:t>
            </a:r>
          </a:p>
          <a:p>
            <a:r>
              <a:rPr lang="en-US"/>
              <a:t>§103 - </a:t>
            </a:r>
            <a:r>
              <a:rPr lang="en-US">
                <a:latin typeface="Times New Roman" pitchFamily="18" charset="0"/>
                <a:cs typeface="Times New Roman" pitchFamily="18" charset="0"/>
              </a:rPr>
              <a:t> </a:t>
            </a:r>
            <a:r>
              <a:rPr lang="en-US"/>
              <a:t>New, useful and nonobvious</a:t>
            </a:r>
          </a:p>
          <a:p>
            <a:pPr lvl="2"/>
            <a:r>
              <a:rPr lang="en-US"/>
              <a:t>Process</a:t>
            </a:r>
          </a:p>
          <a:p>
            <a:pPr lvl="2"/>
            <a:r>
              <a:rPr lang="en-US"/>
              <a:t>Machine</a:t>
            </a:r>
          </a:p>
          <a:p>
            <a:pPr lvl="2"/>
            <a:r>
              <a:rPr lang="en-US"/>
              <a:t>Manufacture</a:t>
            </a:r>
          </a:p>
          <a:p>
            <a:pPr lvl="2"/>
            <a:r>
              <a:rPr lang="en-US"/>
              <a:t>Composition of matter</a:t>
            </a:r>
          </a:p>
          <a:p>
            <a:pPr lvl="2"/>
            <a:r>
              <a:rPr lang="en-US"/>
              <a:t>Improvement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Irish</a:t>
            </a:r>
            <a:r>
              <a:rPr lang="en-US" baseline="0" dirty="0"/>
              <a:t> ISP Attacks File Sharers</a:t>
            </a:r>
            <a:endParaRPr lang="en-US" dirty="0"/>
          </a:p>
        </p:txBody>
      </p:sp>
      <p:sp>
        <p:nvSpPr>
          <p:cNvPr id="3" name="Content Placeholder 2"/>
          <p:cNvSpPr>
            <a:spLocks noGrp="1"/>
          </p:cNvSpPr>
          <p:nvPr>
            <p:ph idx="1"/>
          </p:nvPr>
        </p:nvSpPr>
        <p:spPr/>
        <p:txBody>
          <a:bodyPr/>
          <a:lstStyle/>
          <a:p>
            <a:r>
              <a:rPr lang="en-US" dirty="0"/>
              <a:t>2010-05: Pilot program by </a:t>
            </a:r>
            <a:r>
              <a:rPr lang="en-US" dirty="0" err="1"/>
              <a:t>Eircom</a:t>
            </a:r>
            <a:endParaRPr lang="en-US" dirty="0"/>
          </a:p>
          <a:p>
            <a:pPr lvl="1"/>
            <a:r>
              <a:rPr lang="en-US" dirty="0"/>
              <a:t>3-month test</a:t>
            </a:r>
          </a:p>
          <a:p>
            <a:pPr lvl="0"/>
            <a:r>
              <a:rPr lang="en-US" dirty="0"/>
              <a:t>Repeat offenders of copyright</a:t>
            </a:r>
          </a:p>
          <a:p>
            <a:pPr lvl="1"/>
            <a:r>
              <a:rPr lang="en-US" dirty="0"/>
              <a:t>Cut Internet service</a:t>
            </a:r>
          </a:p>
          <a:p>
            <a:pPr lvl="0"/>
            <a:r>
              <a:rPr lang="en-US" dirty="0" err="1"/>
              <a:t>Eircom</a:t>
            </a:r>
            <a:r>
              <a:rPr lang="en-US" dirty="0"/>
              <a:t> sued by Irish Recorded Music Association (IRMA)</a:t>
            </a:r>
          </a:p>
          <a:p>
            <a:pPr lvl="1"/>
            <a:r>
              <a:rPr lang="en-US" dirty="0"/>
              <a:t>Out-of-court settlement 2009-01</a:t>
            </a:r>
          </a:p>
          <a:p>
            <a:pPr lvl="1"/>
            <a:r>
              <a:rPr lang="en-US" dirty="0"/>
              <a:t>3-strike</a:t>
            </a:r>
            <a:r>
              <a:rPr lang="en-US" baseline="0" dirty="0"/>
              <a:t> plan</a:t>
            </a:r>
          </a:p>
          <a:p>
            <a:pPr lvl="1"/>
            <a:r>
              <a:rPr lang="en-US" baseline="0" dirty="0"/>
              <a:t>Provide IRMA w/ IP addresses of suspected file sharers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Italian ISPs Still Common Carriers</a:t>
            </a:r>
          </a:p>
        </p:txBody>
      </p:sp>
      <p:sp>
        <p:nvSpPr>
          <p:cNvPr id="3" name="Content Placeholder 2"/>
          <p:cNvSpPr>
            <a:spLocks noGrp="1"/>
          </p:cNvSpPr>
          <p:nvPr>
            <p:ph idx="1"/>
          </p:nvPr>
        </p:nvSpPr>
        <p:spPr/>
        <p:txBody>
          <a:bodyPr/>
          <a:lstStyle/>
          <a:p>
            <a:r>
              <a:rPr lang="en-US" dirty="0"/>
              <a:t>2010-04: Audiovisual Antipiracy Federation (FAPAV) </a:t>
            </a:r>
          </a:p>
          <a:p>
            <a:pPr lvl="1"/>
            <a:r>
              <a:rPr lang="en-US" dirty="0"/>
              <a:t>Telecom Italia should identify customers responsible for copyright violations </a:t>
            </a:r>
          </a:p>
          <a:p>
            <a:pPr lvl="1"/>
            <a:r>
              <a:rPr lang="en-US" dirty="0"/>
              <a:t>Report them to justice authorities</a:t>
            </a:r>
          </a:p>
          <a:p>
            <a:pPr lvl="1"/>
            <a:r>
              <a:rPr lang="en-US" dirty="0"/>
              <a:t>Block access to P2P Web sites </a:t>
            </a:r>
          </a:p>
          <a:p>
            <a:pPr lvl="1"/>
            <a:r>
              <a:rPr lang="en-US" dirty="0"/>
              <a:t>Inform them breaking law</a:t>
            </a:r>
          </a:p>
          <a:p>
            <a:pPr lvl="0"/>
            <a:r>
              <a:rPr lang="en-US" sz="2400" b="1" dirty="0">
                <a:solidFill>
                  <a:schemeClr val="tx1"/>
                </a:solidFill>
                <a:latin typeface="+mn-lt"/>
                <a:ea typeface="+mn-ea"/>
                <a:cs typeface="+mn-cs"/>
              </a:rPr>
              <a:t>Judge </a:t>
            </a:r>
            <a:r>
              <a:rPr lang="en-US" sz="2400" b="1" dirty="0" err="1">
                <a:solidFill>
                  <a:schemeClr val="tx1"/>
                </a:solidFill>
                <a:latin typeface="+mn-lt"/>
                <a:ea typeface="+mn-ea"/>
                <a:cs typeface="+mn-cs"/>
              </a:rPr>
              <a:t>Antonella</a:t>
            </a:r>
            <a:r>
              <a:rPr lang="en-US" sz="2400" b="1" dirty="0">
                <a:solidFill>
                  <a:schemeClr val="tx1"/>
                </a:solidFill>
                <a:latin typeface="+mn-lt"/>
                <a:ea typeface="+mn-ea"/>
                <a:cs typeface="+mn-cs"/>
              </a:rPr>
              <a:t> </a:t>
            </a:r>
            <a:r>
              <a:rPr lang="en-US" sz="2400" b="1" dirty="0" err="1">
                <a:solidFill>
                  <a:schemeClr val="tx1"/>
                </a:solidFill>
                <a:latin typeface="+mn-lt"/>
                <a:ea typeface="+mn-ea"/>
                <a:cs typeface="+mn-cs"/>
              </a:rPr>
              <a:t>Izzo</a:t>
            </a:r>
            <a:r>
              <a:rPr lang="en-US" sz="2400" b="1" dirty="0">
                <a:solidFill>
                  <a:schemeClr val="tx1"/>
                </a:solidFill>
                <a:latin typeface="+mn-lt"/>
                <a:ea typeface="+mn-ea"/>
                <a:cs typeface="+mn-cs"/>
              </a:rPr>
              <a:t> rejected request</a:t>
            </a:r>
          </a:p>
          <a:p>
            <a:pPr lvl="1"/>
            <a:r>
              <a:rPr lang="en-US" dirty="0"/>
              <a:t>Also rejected €10,000 (US $13,000) fine / day without compliance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Novell &amp; Unix Code</a:t>
            </a:r>
          </a:p>
        </p:txBody>
      </p:sp>
      <p:sp>
        <p:nvSpPr>
          <p:cNvPr id="3" name="Content Placeholder 2"/>
          <p:cNvSpPr>
            <a:spLocks noGrp="1"/>
          </p:cNvSpPr>
          <p:nvPr>
            <p:ph idx="1"/>
          </p:nvPr>
        </p:nvSpPr>
        <p:spPr>
          <a:xfrm>
            <a:off x="990600" y="1066800"/>
            <a:ext cx="7162800" cy="5257800"/>
          </a:xfrm>
        </p:spPr>
        <p:txBody>
          <a:bodyPr/>
          <a:lstStyle/>
          <a:p>
            <a:r>
              <a:rPr lang="en-US" dirty="0"/>
              <a:t>2009-08: 10</a:t>
            </a:r>
            <a:r>
              <a:rPr lang="en-US" baseline="30000" dirty="0"/>
              <a:t>th</a:t>
            </a:r>
            <a:r>
              <a:rPr lang="en-US" dirty="0"/>
              <a:t> Circuit Court of Appeals</a:t>
            </a:r>
          </a:p>
          <a:p>
            <a:pPr lvl="1"/>
            <a:r>
              <a:rPr lang="en-US" dirty="0"/>
              <a:t>Reversed 2007 decision by US District Court for Utah</a:t>
            </a:r>
          </a:p>
          <a:p>
            <a:pPr lvl="1"/>
            <a:r>
              <a:rPr lang="en-US" dirty="0"/>
              <a:t>Had found that Novell owned Unix and UnixWare copyrights</a:t>
            </a:r>
          </a:p>
          <a:p>
            <a:pPr lvl="1"/>
            <a:r>
              <a:rPr lang="en-US" dirty="0"/>
              <a:t>Remanded case for retrial</a:t>
            </a:r>
          </a:p>
          <a:p>
            <a:r>
              <a:rPr lang="en-US" dirty="0"/>
              <a:t>Novell bought UNIX System Laboratories</a:t>
            </a:r>
          </a:p>
          <a:p>
            <a:pPr lvl="1"/>
            <a:r>
              <a:rPr lang="en-US" dirty="0"/>
              <a:t>1993 – $300M</a:t>
            </a:r>
          </a:p>
          <a:p>
            <a:pPr lvl="1"/>
            <a:r>
              <a:rPr lang="en-US" dirty="0"/>
              <a:t>Sold to SCO 1995</a:t>
            </a:r>
          </a:p>
          <a:p>
            <a:pPr lvl="1"/>
            <a:r>
              <a:rPr lang="en-US" dirty="0"/>
              <a:t>Novell claimed Unix ownership</a:t>
            </a:r>
          </a:p>
          <a:p>
            <a:r>
              <a:rPr lang="en-US" dirty="0"/>
              <a:t>2003: SCO sued over its own alleged ownership of Unix copyright</a:t>
            </a:r>
          </a:p>
          <a:p>
            <a:pPr lvl="1"/>
            <a:r>
              <a:rPr lang="en-US" dirty="0"/>
              <a:t>Claimed Linux was illegal derivative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DISCUSSION</a:t>
            </a:r>
            <a:endParaRPr lang="en-US" dirty="0"/>
          </a:p>
        </p:txBody>
      </p:sp>
      <p:sp>
        <p:nvSpPr>
          <p:cNvPr id="3" name="Content Placeholder 2"/>
          <p:cNvSpPr>
            <a:spLocks noGrp="1"/>
          </p:cNvSpPr>
          <p:nvPr>
            <p:ph idx="1"/>
          </p:nvPr>
        </p:nvSpPr>
        <p:spPr>
          <a:xfrm>
            <a:off x="990600" y="2209800"/>
            <a:ext cx="7162800" cy="4114800"/>
          </a:xfrm>
        </p:spPr>
        <p:txBody>
          <a:bodyPr/>
          <a:lstStyle/>
          <a:p>
            <a:pPr algn="ctr">
              <a:buNone/>
            </a:pPr>
            <a:r>
              <a:rPr lang="en-US" sz="7200" dirty="0"/>
              <a:t>The Future of IP</a:t>
            </a:r>
          </a:p>
          <a:p>
            <a:pPr algn="ctr">
              <a:buNone/>
            </a:pPr>
            <a:r>
              <a:rPr lang="en-US" sz="72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Novel</a:t>
            </a:r>
          </a:p>
        </p:txBody>
      </p:sp>
      <p:sp>
        <p:nvSpPr>
          <p:cNvPr id="8195" name="Rectangle 3"/>
          <p:cNvSpPr>
            <a:spLocks noGrp="1" noChangeArrowheads="1"/>
          </p:cNvSpPr>
          <p:nvPr>
            <p:ph type="body" idx="1"/>
          </p:nvPr>
        </p:nvSpPr>
        <p:spPr>
          <a:xfrm>
            <a:off x="838200" y="1066800"/>
            <a:ext cx="7772400" cy="5410200"/>
          </a:xfrm>
        </p:spPr>
        <p:txBody>
          <a:bodyPr/>
          <a:lstStyle/>
          <a:p>
            <a:r>
              <a:rPr lang="en-US"/>
              <a:t> US Patent Act §102 </a:t>
            </a:r>
            <a:r>
              <a:rPr lang="en-US" i="1"/>
              <a:t>excludes</a:t>
            </a:r>
            <a:r>
              <a:rPr lang="en-US"/>
              <a:t> patents if</a:t>
            </a:r>
          </a:p>
          <a:p>
            <a:pPr lvl="1"/>
            <a:r>
              <a:rPr lang="en-US"/>
              <a:t>Previously known or used in US</a:t>
            </a:r>
          </a:p>
          <a:p>
            <a:pPr lvl="1"/>
            <a:r>
              <a:rPr lang="en-US"/>
              <a:t>Patented or described in printed publication before filing</a:t>
            </a:r>
          </a:p>
          <a:p>
            <a:pPr lvl="1"/>
            <a:r>
              <a:rPr lang="en-US"/>
              <a:t>In public use or for sale in US &gt;1 year before filing</a:t>
            </a:r>
          </a:p>
          <a:p>
            <a:pPr lvl="1"/>
            <a:r>
              <a:rPr lang="en-US"/>
              <a:t>Abandoned</a:t>
            </a:r>
          </a:p>
          <a:p>
            <a:pPr lvl="1"/>
            <a:r>
              <a:rPr lang="en-US"/>
              <a:t>Someone else previously filed for patent on it</a:t>
            </a:r>
          </a:p>
          <a:p>
            <a:pPr lvl="1"/>
            <a:r>
              <a:rPr lang="en-US"/>
              <a:t>Not invented by applicant</a:t>
            </a:r>
          </a:p>
          <a:p>
            <a:pPr lvl="1"/>
            <a:r>
              <a:rPr lang="en-US"/>
              <a:t>Also invented by someone else</a:t>
            </a:r>
          </a:p>
          <a:p>
            <a:r>
              <a:rPr lang="en-US"/>
              <a:t>§102 encourages rapid filing by inventors</a:t>
            </a:r>
          </a:p>
          <a:p>
            <a:pPr lvl="1"/>
            <a:r>
              <a:rPr lang="en-US"/>
              <a:t>1 year to file</a:t>
            </a:r>
          </a:p>
        </p:txBody>
      </p:sp>
    </p:spTree>
  </p:cSld>
  <p:clrMapOvr>
    <a:masterClrMapping/>
  </p:clrMapOvr>
</p:sld>
</file>

<file path=ppt/theme/theme1.xml><?xml version="1.0" encoding="utf-8"?>
<a:theme xmlns:a="http://schemas.openxmlformats.org/drawingml/2006/main" name="CJ 341 Class Not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txDef>
      <a:spPr>
        <a:solidFill>
          <a:srgbClr val="FFC000"/>
        </a:solidFill>
      </a:spPr>
      <a:bodyPr wrap="none" rtlCol="0">
        <a:spAutoFit/>
      </a:bodyPr>
      <a:lstStyle>
        <a:defPPr>
          <a:defRPr dirty="0" smtClean="0"/>
        </a:defPPr>
      </a:lstStyle>
    </a:tx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 341 Class Notes</Template>
  <TotalTime>1097</TotalTime>
  <Words>10248</Words>
  <Application>Microsoft Office PowerPoint</Application>
  <PresentationFormat>On-screen Show (4:3)</PresentationFormat>
  <Paragraphs>956</Paragraphs>
  <Slides>83</Slides>
  <Notes>83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Arial Narrow</vt:lpstr>
      <vt:lpstr>Bookman Old Style</vt:lpstr>
      <vt:lpstr>Times New Roman</vt:lpstr>
      <vt:lpstr>Wingdings</vt:lpstr>
      <vt:lpstr>CJ 341 Class Notes</vt:lpstr>
      <vt:lpstr>Intellectual- Property Law Review 2010</vt:lpstr>
      <vt:lpstr>Topics for Discussion Today</vt:lpstr>
      <vt:lpstr>Why Protect Intellectual Property?*</vt:lpstr>
      <vt:lpstr>Intellectual Property Law</vt:lpstr>
      <vt:lpstr>Patents in the USA</vt:lpstr>
      <vt:lpstr>Patents Defined</vt:lpstr>
      <vt:lpstr>US Constitution and Laws</vt:lpstr>
      <vt:lpstr>Utility</vt:lpstr>
      <vt:lpstr>Novel</vt:lpstr>
      <vt:lpstr>Useful</vt:lpstr>
      <vt:lpstr>Nonobvious</vt:lpstr>
      <vt:lpstr>Design</vt:lpstr>
      <vt:lpstr>Patent Duration</vt:lpstr>
      <vt:lpstr>Infringement</vt:lpstr>
      <vt:lpstr>Exemptions</vt:lpstr>
      <vt:lpstr>Enforcement Issues &amp; Challenges</vt:lpstr>
      <vt:lpstr>Remedies</vt:lpstr>
      <vt:lpstr>Reform</vt:lpstr>
      <vt:lpstr>International Agreements on Patents</vt:lpstr>
      <vt:lpstr>Recent Case Law Involving Patents</vt:lpstr>
      <vt:lpstr>In re Bilski (1)</vt:lpstr>
      <vt:lpstr>In re Bilski (2)</vt:lpstr>
      <vt:lpstr>Microsoft v Salesforce.com</vt:lpstr>
      <vt:lpstr>i4i v Microsoft (D v G?)</vt:lpstr>
      <vt:lpstr>Kodak v Apple &amp; RIM</vt:lpstr>
      <vt:lpstr>Elan v Apple</vt:lpstr>
      <vt:lpstr>Nokia v Apple v Nokia v….</vt:lpstr>
      <vt:lpstr>Apple v HTC</vt:lpstr>
      <vt:lpstr>New Troll v Expired Patents</vt:lpstr>
      <vt:lpstr>Aussie CSIRO WLAN Patents</vt:lpstr>
      <vt:lpstr>Patents and Open Source Software</vt:lpstr>
      <vt:lpstr>Defensive Patent License (DPL)</vt:lpstr>
      <vt:lpstr>“First We Kill All the Patent Lawyers” – S. J. Vaughan-nichols</vt:lpstr>
      <vt:lpstr>Keep Higher Patent Fees?</vt:lpstr>
      <vt:lpstr>TRADE SECRETS</vt:lpstr>
      <vt:lpstr>Definition</vt:lpstr>
      <vt:lpstr>Purpose of Trade Secret Laws</vt:lpstr>
      <vt:lpstr>Trade Secret Policies &amp; Law</vt:lpstr>
      <vt:lpstr>Misappropriation Defined</vt:lpstr>
      <vt:lpstr>State Laws on Trade Secrets</vt:lpstr>
      <vt:lpstr>Federal Level</vt:lpstr>
      <vt:lpstr>Trade Secrets Act </vt:lpstr>
      <vt:lpstr>Trade Secrets Act (Text)</vt:lpstr>
      <vt:lpstr>Economic Espionage Act of 1996 (EEA)</vt:lpstr>
      <vt:lpstr>EEA Text</vt:lpstr>
      <vt:lpstr>EEA Penalties include </vt:lpstr>
      <vt:lpstr>UTSA Remedies for Misappropriation</vt:lpstr>
      <vt:lpstr>First Amendment Issues</vt:lpstr>
      <vt:lpstr>Reverse Engineering</vt:lpstr>
      <vt:lpstr>International Trade Secret Protection</vt:lpstr>
      <vt:lpstr>Ipreo v Goldman Sachs</vt:lpstr>
      <vt:lpstr>Home Depot Steals Invention</vt:lpstr>
      <vt:lpstr>Copyright</vt:lpstr>
      <vt:lpstr>Purpose</vt:lpstr>
      <vt:lpstr>History (1)</vt:lpstr>
      <vt:lpstr>History (2)</vt:lpstr>
      <vt:lpstr>What is Protected by Copyright?</vt:lpstr>
      <vt:lpstr>Formalities</vt:lpstr>
      <vt:lpstr>Works Made for Hire</vt:lpstr>
      <vt:lpstr>Contractual Sale</vt:lpstr>
      <vt:lpstr>Infringement</vt:lpstr>
      <vt:lpstr>Facts?</vt:lpstr>
      <vt:lpstr>Burden of Proof for Felony</vt:lpstr>
      <vt:lpstr>Burden of Proof For Misdemeanor</vt:lpstr>
      <vt:lpstr>1st Amendment?</vt:lpstr>
      <vt:lpstr>Defenses to Copyright Infringement:  First Sale</vt:lpstr>
      <vt:lpstr>Defenses to Copyright Infringement: Lack of Intent</vt:lpstr>
      <vt:lpstr>Fair Use Exception</vt:lpstr>
      <vt:lpstr>Fair Use Doctrine: 17 USC § 107</vt:lpstr>
      <vt:lpstr>Fair Use</vt:lpstr>
      <vt:lpstr>Fair Use Guidelines</vt:lpstr>
      <vt:lpstr>Fair Use – cont'd</vt:lpstr>
      <vt:lpstr>Recent Legal Developments In Copyright</vt:lpstr>
      <vt:lpstr>Capitol v Thomas-Rasset (1)</vt:lpstr>
      <vt:lpstr>Capitol v Thomas Rasset (2)</vt:lpstr>
      <vt:lpstr>RIAA v Tenenbaum</vt:lpstr>
      <vt:lpstr>RIAA wants ISPs to be © Cops</vt:lpstr>
      <vt:lpstr>IFPI v Google v Bloggers</vt:lpstr>
      <vt:lpstr>UK’s Ofcom Publishes Draft Antipiracy Regs</vt:lpstr>
      <vt:lpstr>Irish ISP Attacks File Sharers</vt:lpstr>
      <vt:lpstr>Italian ISPs Still Common Carriers</vt:lpstr>
      <vt:lpstr>Novell &amp; Unix Code</vt:lpstr>
      <vt:lpstr>DISCUSSION</vt:lpstr>
    </vt:vector>
  </TitlesOfParts>
  <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Property Law Review 2010</dc:title>
  <dc:subject>MSIA Graduate Security Conference Workshop</dc:subject>
  <dc:creator>M. E. Kabay, PhD, CISSP-ISSMP</dc:creator>
  <cp:keywords/>
  <dc:description/>
  <cp:lastModifiedBy>Mich Kabay</cp:lastModifiedBy>
  <cp:revision>205</cp:revision>
  <dcterms:created xsi:type="dcterms:W3CDTF">2006-09-13T14:01:14Z</dcterms:created>
  <dcterms:modified xsi:type="dcterms:W3CDTF">2021-02-05T19:58:52Z</dcterms:modified>
  <cp:category/>
</cp:coreProperties>
</file>