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.xml" ContentType="application/vnd.openxmlformats-officedocument.presentationml.tags+xml"/>
  <Override PartName="/ppt/notesSlides/notesSlide40.xml" ContentType="application/vnd.openxmlformats-officedocument.presentationml.notesSlide+xml"/>
  <Override PartName="/ppt/tags/tag3.xml" ContentType="application/vnd.openxmlformats-officedocument.presentationml.tags+xml"/>
  <Override PartName="/ppt/notesSlides/notesSlide41.xml" ContentType="application/vnd.openxmlformats-officedocument.presentationml.notesSlide+xml"/>
  <Override PartName="/ppt/tags/tag4.xml" ContentType="application/vnd.openxmlformats-officedocument.presentationml.tags+xml"/>
  <Override PartName="/ppt/notesSlides/notesSlide42.xml" ContentType="application/vnd.openxmlformats-officedocument.presentationml.notesSlide+xml"/>
  <Override PartName="/ppt/tags/tag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6.xml" ContentType="application/vnd.openxmlformats-officedocument.presentationml.tags+xml"/>
  <Override PartName="/ppt/notesSlides/notesSlide47.xml" ContentType="application/vnd.openxmlformats-officedocument.presentationml.notesSlide+xml"/>
  <Override PartName="/ppt/tags/tag7.xml" ContentType="application/vnd.openxmlformats-officedocument.presentationml.tags+xml"/>
  <Override PartName="/ppt/notesSlides/notesSlide48.xml" ContentType="application/vnd.openxmlformats-officedocument.presentationml.notesSlide+xml"/>
  <Override PartName="/ppt/tags/tag8.xml" ContentType="application/vnd.openxmlformats-officedocument.presentationml.tags+xml"/>
  <Override PartName="/ppt/notesSlides/notesSlide49.xml" ContentType="application/vnd.openxmlformats-officedocument.presentationml.notesSlide+xml"/>
  <Override PartName="/ppt/tags/tag9.xml" ContentType="application/vnd.openxmlformats-officedocument.presentationml.tags+xml"/>
  <Override PartName="/ppt/notesSlides/notesSlide50.xml" ContentType="application/vnd.openxmlformats-officedocument.presentationml.notesSlide+xml"/>
  <Override PartName="/ppt/tags/tag10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11.xml" ContentType="application/vnd.openxmlformats-officedocument.presentationml.tags+xml"/>
  <Override PartName="/ppt/notesSlides/notesSlide73.xml" ContentType="application/vnd.openxmlformats-officedocument.presentationml.notesSlide+xml"/>
  <Override PartName="/ppt/tags/tag12.xml" ContentType="application/vnd.openxmlformats-officedocument.presentationml.tags+xml"/>
  <Override PartName="/ppt/notesSlides/notesSlide74.xml" ContentType="application/vnd.openxmlformats-officedocument.presentationml.notesSlide+xml"/>
  <Override PartName="/ppt/tags/tag13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83"/>
  </p:notesMasterIdLst>
  <p:handoutMasterIdLst>
    <p:handoutMasterId r:id="rId84"/>
  </p:handoutMasterIdLst>
  <p:sldIdLst>
    <p:sldId id="257" r:id="rId2"/>
    <p:sldId id="716" r:id="rId3"/>
    <p:sldId id="636" r:id="rId4"/>
    <p:sldId id="637" r:id="rId5"/>
    <p:sldId id="638" r:id="rId6"/>
    <p:sldId id="639" r:id="rId7"/>
    <p:sldId id="640" r:id="rId8"/>
    <p:sldId id="641" r:id="rId9"/>
    <p:sldId id="642" r:id="rId10"/>
    <p:sldId id="643" r:id="rId11"/>
    <p:sldId id="644" r:id="rId12"/>
    <p:sldId id="645" r:id="rId13"/>
    <p:sldId id="646" r:id="rId14"/>
    <p:sldId id="647" r:id="rId15"/>
    <p:sldId id="648" r:id="rId16"/>
    <p:sldId id="649" r:id="rId17"/>
    <p:sldId id="650" r:id="rId18"/>
    <p:sldId id="651" r:id="rId19"/>
    <p:sldId id="652" r:id="rId20"/>
    <p:sldId id="653" r:id="rId21"/>
    <p:sldId id="654" r:id="rId22"/>
    <p:sldId id="655" r:id="rId23"/>
    <p:sldId id="656" r:id="rId24"/>
    <p:sldId id="657" r:id="rId25"/>
    <p:sldId id="658" r:id="rId26"/>
    <p:sldId id="659" r:id="rId27"/>
    <p:sldId id="660" r:id="rId28"/>
    <p:sldId id="661" r:id="rId29"/>
    <p:sldId id="662" r:id="rId30"/>
    <p:sldId id="663" r:id="rId31"/>
    <p:sldId id="664" r:id="rId32"/>
    <p:sldId id="665" r:id="rId33"/>
    <p:sldId id="666" r:id="rId34"/>
    <p:sldId id="667" r:id="rId35"/>
    <p:sldId id="668" r:id="rId36"/>
    <p:sldId id="715" r:id="rId37"/>
    <p:sldId id="670" r:id="rId38"/>
    <p:sldId id="671" r:id="rId39"/>
    <p:sldId id="672" r:id="rId40"/>
    <p:sldId id="673" r:id="rId41"/>
    <p:sldId id="674" r:id="rId42"/>
    <p:sldId id="675" r:id="rId43"/>
    <p:sldId id="676" r:id="rId44"/>
    <p:sldId id="677" r:id="rId45"/>
    <p:sldId id="678" r:id="rId46"/>
    <p:sldId id="679" r:id="rId47"/>
    <p:sldId id="680" r:id="rId48"/>
    <p:sldId id="681" r:id="rId49"/>
    <p:sldId id="682" r:id="rId50"/>
    <p:sldId id="683" r:id="rId51"/>
    <p:sldId id="684" r:id="rId52"/>
    <p:sldId id="685" r:id="rId53"/>
    <p:sldId id="686" r:id="rId54"/>
    <p:sldId id="687" r:id="rId55"/>
    <p:sldId id="688" r:id="rId56"/>
    <p:sldId id="689" r:id="rId57"/>
    <p:sldId id="690" r:id="rId58"/>
    <p:sldId id="691" r:id="rId59"/>
    <p:sldId id="692" r:id="rId60"/>
    <p:sldId id="693" r:id="rId61"/>
    <p:sldId id="694" r:id="rId62"/>
    <p:sldId id="695" r:id="rId63"/>
    <p:sldId id="696" r:id="rId64"/>
    <p:sldId id="697" r:id="rId65"/>
    <p:sldId id="698" r:id="rId66"/>
    <p:sldId id="699" r:id="rId67"/>
    <p:sldId id="700" r:id="rId68"/>
    <p:sldId id="701" r:id="rId69"/>
    <p:sldId id="702" r:id="rId70"/>
    <p:sldId id="703" r:id="rId71"/>
    <p:sldId id="704" r:id="rId72"/>
    <p:sldId id="705" r:id="rId73"/>
    <p:sldId id="706" r:id="rId74"/>
    <p:sldId id="707" r:id="rId75"/>
    <p:sldId id="708" r:id="rId76"/>
    <p:sldId id="709" r:id="rId77"/>
    <p:sldId id="710" r:id="rId78"/>
    <p:sldId id="711" r:id="rId79"/>
    <p:sldId id="712" r:id="rId80"/>
    <p:sldId id="713" r:id="rId81"/>
    <p:sldId id="578" r:id="rId8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9933"/>
    <a:srgbClr val="FF3300"/>
    <a:srgbClr val="00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95" d="100"/>
          <a:sy n="95" d="100"/>
        </p:scale>
        <p:origin x="16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79" d="100"/>
          <a:sy n="79" d="100"/>
        </p:scale>
        <p:origin x="-3216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47" Type="http://schemas.openxmlformats.org/officeDocument/2006/relationships/slide" Target="slides/slide47.xml"/><Relationship Id="rId50" Type="http://schemas.openxmlformats.org/officeDocument/2006/relationships/slide" Target="slides/slide50.xml"/><Relationship Id="rId55" Type="http://schemas.openxmlformats.org/officeDocument/2006/relationships/slide" Target="slides/slide55.xml"/><Relationship Id="rId63" Type="http://schemas.openxmlformats.org/officeDocument/2006/relationships/slide" Target="slides/slide63.xml"/><Relationship Id="rId68" Type="http://schemas.openxmlformats.org/officeDocument/2006/relationships/slide" Target="slides/slide68.xml"/><Relationship Id="rId76" Type="http://schemas.openxmlformats.org/officeDocument/2006/relationships/slide" Target="slides/slide76.xml"/><Relationship Id="rId7" Type="http://schemas.openxmlformats.org/officeDocument/2006/relationships/slide" Target="slides/slide7.xml"/><Relationship Id="rId71" Type="http://schemas.openxmlformats.org/officeDocument/2006/relationships/slide" Target="slides/slide71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9" Type="http://schemas.openxmlformats.org/officeDocument/2006/relationships/slide" Target="slides/slide29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3" Type="http://schemas.openxmlformats.org/officeDocument/2006/relationships/slide" Target="slides/slide53.xml"/><Relationship Id="rId58" Type="http://schemas.openxmlformats.org/officeDocument/2006/relationships/slide" Target="slides/slide58.xml"/><Relationship Id="rId66" Type="http://schemas.openxmlformats.org/officeDocument/2006/relationships/slide" Target="slides/slide66.xml"/><Relationship Id="rId74" Type="http://schemas.openxmlformats.org/officeDocument/2006/relationships/slide" Target="slides/slide74.xml"/><Relationship Id="rId79" Type="http://schemas.openxmlformats.org/officeDocument/2006/relationships/slide" Target="slides/slide79.xml"/><Relationship Id="rId5" Type="http://schemas.openxmlformats.org/officeDocument/2006/relationships/slide" Target="slides/slide5.xml"/><Relationship Id="rId61" Type="http://schemas.openxmlformats.org/officeDocument/2006/relationships/slide" Target="slides/slide61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52" Type="http://schemas.openxmlformats.org/officeDocument/2006/relationships/slide" Target="slides/slide52.xml"/><Relationship Id="rId60" Type="http://schemas.openxmlformats.org/officeDocument/2006/relationships/slide" Target="slides/slide60.xml"/><Relationship Id="rId65" Type="http://schemas.openxmlformats.org/officeDocument/2006/relationships/slide" Target="slides/slide65.xml"/><Relationship Id="rId73" Type="http://schemas.openxmlformats.org/officeDocument/2006/relationships/slide" Target="slides/slide73.xml"/><Relationship Id="rId78" Type="http://schemas.openxmlformats.org/officeDocument/2006/relationships/slide" Target="slides/slide78.xml"/><Relationship Id="rId81" Type="http://schemas.openxmlformats.org/officeDocument/2006/relationships/slide" Target="slides/slide81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Relationship Id="rId48" Type="http://schemas.openxmlformats.org/officeDocument/2006/relationships/slide" Target="slides/slide48.xml"/><Relationship Id="rId56" Type="http://schemas.openxmlformats.org/officeDocument/2006/relationships/slide" Target="slides/slide56.xml"/><Relationship Id="rId64" Type="http://schemas.openxmlformats.org/officeDocument/2006/relationships/slide" Target="slides/slide64.xml"/><Relationship Id="rId69" Type="http://schemas.openxmlformats.org/officeDocument/2006/relationships/slide" Target="slides/slide69.xml"/><Relationship Id="rId77" Type="http://schemas.openxmlformats.org/officeDocument/2006/relationships/slide" Target="slides/slide77.xml"/><Relationship Id="rId8" Type="http://schemas.openxmlformats.org/officeDocument/2006/relationships/slide" Target="slides/slide8.xml"/><Relationship Id="rId51" Type="http://schemas.openxmlformats.org/officeDocument/2006/relationships/slide" Target="slides/slide51.xml"/><Relationship Id="rId72" Type="http://schemas.openxmlformats.org/officeDocument/2006/relationships/slide" Target="slides/slide72.xml"/><Relationship Id="rId80" Type="http://schemas.openxmlformats.org/officeDocument/2006/relationships/slide" Target="slides/slide80.xml"/><Relationship Id="rId3" Type="http://schemas.openxmlformats.org/officeDocument/2006/relationships/slide" Target="slides/slide3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46" Type="http://schemas.openxmlformats.org/officeDocument/2006/relationships/slide" Target="slides/slide46.xml"/><Relationship Id="rId59" Type="http://schemas.openxmlformats.org/officeDocument/2006/relationships/slide" Target="slides/slide59.xml"/><Relationship Id="rId67" Type="http://schemas.openxmlformats.org/officeDocument/2006/relationships/slide" Target="slides/slide67.xml"/><Relationship Id="rId20" Type="http://schemas.openxmlformats.org/officeDocument/2006/relationships/slide" Target="slides/slide20.xml"/><Relationship Id="rId41" Type="http://schemas.openxmlformats.org/officeDocument/2006/relationships/slide" Target="slides/slide41.xml"/><Relationship Id="rId54" Type="http://schemas.openxmlformats.org/officeDocument/2006/relationships/slide" Target="slides/slide54.xml"/><Relationship Id="rId62" Type="http://schemas.openxmlformats.org/officeDocument/2006/relationships/slide" Target="slides/slide62.xml"/><Relationship Id="rId70" Type="http://schemas.openxmlformats.org/officeDocument/2006/relationships/slide" Target="slides/slide70.xml"/><Relationship Id="rId75" Type="http://schemas.openxmlformats.org/officeDocument/2006/relationships/slide" Target="slides/slide75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49" Type="http://schemas.openxmlformats.org/officeDocument/2006/relationships/slide" Target="slides/slide49.xml"/><Relationship Id="rId57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>
            <a:extLst>
              <a:ext uri="{FF2B5EF4-FFF2-40B4-BE49-F238E27FC236}">
                <a16:creationId xmlns:a16="http://schemas.microsoft.com/office/drawing/2014/main" id="{D02373DD-132D-49D3-BC78-6B91B06F9A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2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 i="1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MSIA Class Notes – Fundamentals of Cryptography</a:t>
            </a:r>
          </a:p>
        </p:txBody>
      </p:sp>
      <p:sp>
        <p:nvSpPr>
          <p:cNvPr id="503812" name="Rectangle 4">
            <a:extLst>
              <a:ext uri="{FF2B5EF4-FFF2-40B4-BE49-F238E27FC236}">
                <a16:creationId xmlns:a16="http://schemas.microsoft.com/office/drawing/2014/main" id="{4430401B-47FD-4D5E-BC4C-44EA830128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fr-CA" altLang="en-US"/>
              <a:t>Copyright © 2008 M. E. Kabay                           </a:t>
            </a:r>
            <a:fld id="{14AC55B8-AEEB-4E7E-BF1C-1E8B10859DBB}" type="slidenum">
              <a:rPr lang="en-US" altLang="en-US" smtClean="0"/>
              <a:pPr>
                <a:defRPr/>
              </a:pPr>
              <a:t>‹#›</a:t>
            </a:fld>
            <a:r>
              <a:rPr lang="fr-CA" altLang="en-US"/>
              <a:t>                                              All rights reserved.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F2688C5-D719-4508-9A99-DC1B3F41B8D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713"/>
            <a:ext cx="4876800" cy="239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ctr" defTabSz="966788" eaLnBrk="0" hangingPunct="0">
              <a:defRPr sz="1300" b="0" i="1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MSIA Review Notes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DF8AD1F2-20DF-4680-9FE9-C786DE1E7A8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238" y="4560888"/>
            <a:ext cx="5038725" cy="43195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EADDB975-4CEF-493B-9FB6-3D49EBEEF0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238" y="9121775"/>
            <a:ext cx="503872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ctr" defTabSz="966788" eaLnBrk="0" hangingPunct="0">
              <a:defRPr sz="1100" b="0" i="1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Copyright © 2005 Norwich University                                                 All rights reserved.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BBFDECD0-4357-4467-BC9F-248CBCD8BD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51200" y="9121775"/>
            <a:ext cx="105727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ctr" defTabSz="966788" eaLnBrk="0" hangingPunct="0">
              <a:defRPr sz="1100" b="0" smtClean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4E929CA-ED1C-4EF6-A367-B1F8D56D012A}" type="slidenum">
              <a:rPr lang="en-US" altLang="en-US"/>
              <a:pPr>
                <a:defRPr/>
              </a:pPr>
              <a:t>‹#›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078" name="Rectangle 4">
            <a:extLst>
              <a:ext uri="{FF2B5EF4-FFF2-40B4-BE49-F238E27FC236}">
                <a16:creationId xmlns:a16="http://schemas.microsoft.com/office/drawing/2014/main" id="{A619AA13-7070-44E2-AF7C-BFF31931007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2F892455-50CE-4C3C-B81D-369BB899BD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F0C77D50-653F-4765-8BB5-E5CD4F14A7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B9FA6E4-EE3F-4385-AAEE-77A40A7B0263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328101F8-1E65-49AD-B7F9-9E6D8B2303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4DCC3BF6-58A1-4528-819C-501020993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8238" y="4953000"/>
            <a:ext cx="5038725" cy="3927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altLang="en-US" sz="2000" b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A9D23DDC-BA5D-465C-B2CA-C9662535896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2FA60DED-61A5-4CEB-A236-4B06CF14B1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E135E23-69F0-4D71-88D5-0FABB47353E8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6CF6598E-EAF0-418B-B77B-EB562D63E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43FE3AED-B2CF-496C-BC0C-7FD72F7D4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A0FBD0ED-60CB-4F91-8632-9118FCA157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9769A845-3D98-4F12-B1FD-D2CE858C4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159E570E-7952-4CF4-85EA-0A4774EEBFEA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B02B9B1D-3FB5-493E-945B-9D9E70B565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AD6015FF-5F34-4A3E-AD67-E7B53AEBE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630FF220-E1BB-48B5-844F-1760604A666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4AF4FB35-9EDE-4D2A-9306-C3F09CFF2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8E46682-F080-42DD-9F27-67903FC148D9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F523B613-3C07-4547-83F6-E9C0BCF8E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C0899EE3-114E-4634-A053-A43FD63C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F6475C9E-9219-4BF3-9F88-447B300DB5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30723" name="Rectangle 7">
            <a:extLst>
              <a:ext uri="{FF2B5EF4-FFF2-40B4-BE49-F238E27FC236}">
                <a16:creationId xmlns:a16="http://schemas.microsoft.com/office/drawing/2014/main" id="{3035F2E2-2A26-4121-B070-602662069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5EFEC9E-E06F-436B-BE76-ED4536F914B3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AA078FFE-8305-4E33-9C74-832BDD376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8B646ED7-3535-47E5-ADBD-850C09B2D9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CFD4CBF8-E105-4A3F-ABBD-F24A19CAE8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7A7CCCE9-FBD4-4CF4-A86C-F5ABC6317E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CFD928C-BC6B-47D7-9AFB-9EF82EAB79E5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94CB23C7-9B4B-4C93-B3D2-78AEA11E0C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80319186-F251-4FC1-A29E-AF23E94B5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8BD8A877-1E0C-4214-B6E2-4843E9DCC3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34819" name="Rectangle 7">
            <a:extLst>
              <a:ext uri="{FF2B5EF4-FFF2-40B4-BE49-F238E27FC236}">
                <a16:creationId xmlns:a16="http://schemas.microsoft.com/office/drawing/2014/main" id="{3EBED226-5D83-480F-926E-EA91357AD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6C17444-5087-4BD9-9B06-0E4128074547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FB2426B7-8370-4E01-93AB-17C45F1B51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E1979D03-1006-44A7-9335-9810ABC885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E31382D3-1EEC-4C6C-941F-8EFE5C3FD0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C5442310-7331-4FF0-9068-A4CED84B5C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F4B6516-60CB-4081-983E-F1F9E3591899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2EE2A445-45DF-456E-BC79-95014B219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1835876F-95D0-4DA6-9E6B-76FA94A34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13D542E5-A3AD-4FC8-8EF8-35C7A43DA4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4A164614-83A5-4B7B-8213-68634AA492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F453468-CD36-4AE0-87C1-EA41D063B22B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9E201D3D-671B-4907-99C1-C9932DEF1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6C1FE10F-1AD8-4B3F-BC94-7D611F80E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id="{6358241F-15EF-4652-95F9-F40B45BD85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4479D4C4-4950-45DE-B43B-F1365C5372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0A39C92-9696-4592-8ED6-B60429CA5C3D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B57CE114-916B-4709-8081-0E4D299AA0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C8A87585-6032-4C5F-9255-40440C220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5C663AC9-9317-4E7F-8856-DFF50C1C28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FD65C6EF-7531-4A8B-8468-81E32920A7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BFFCD86-40B3-4513-A196-42EEE8CBE14F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8AD66AFD-F5AB-4A63-8A36-F238AF2E7B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51855B9B-0F08-4249-8323-E3DBC58A0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3A0CC748-56AF-49CC-852F-708D5EE6F5F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8195" name="Rectangle 7">
            <a:extLst>
              <a:ext uri="{FF2B5EF4-FFF2-40B4-BE49-F238E27FC236}">
                <a16:creationId xmlns:a16="http://schemas.microsoft.com/office/drawing/2014/main" id="{3FA566DA-05FB-448B-A52E-CB0F66997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3799B7B-4626-411A-B126-ACFC5EC49A48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BCCB2522-35D7-474F-9C92-DCA384A86A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4BD57692-DD6B-4AE1-9CDB-EFB587658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54861150-5B78-47A3-AE94-41A3BBE4D4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EE21E163-8BF6-49BF-B220-DCD0D0622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2CE20F0-E73A-4254-B058-95246A01E4F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D9A443E3-3036-4A40-A487-16AA8AE56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1CA969A4-FD07-4175-935C-33D059E3C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>
            <a:extLst>
              <a:ext uri="{FF2B5EF4-FFF2-40B4-BE49-F238E27FC236}">
                <a16:creationId xmlns:a16="http://schemas.microsoft.com/office/drawing/2014/main" id="{D703F2E6-365B-406B-B1E2-966E8D8F0F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47107" name="Rectangle 7">
            <a:extLst>
              <a:ext uri="{FF2B5EF4-FFF2-40B4-BE49-F238E27FC236}">
                <a16:creationId xmlns:a16="http://schemas.microsoft.com/office/drawing/2014/main" id="{255F396F-F6FB-4A01-BBE6-EC711127F9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BC67AE1-B8B3-4A12-BC53-18B94586C1AD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87FA7D2D-50F1-4C89-8D61-A2A72FC60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070C0405-AED8-4B1B-928D-0B35EFBF3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5DD29693-BA02-4B9B-BB5B-8CFDFD197B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49155" name="Rectangle 7">
            <a:extLst>
              <a:ext uri="{FF2B5EF4-FFF2-40B4-BE49-F238E27FC236}">
                <a16:creationId xmlns:a16="http://schemas.microsoft.com/office/drawing/2014/main" id="{7A67F6B3-399C-4427-B0A2-DD38F1797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63F5AB6-B4F3-487C-8D3C-8748B893660B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2879B1CB-B5F4-45C8-992B-A6391A40B5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29FE86ED-7C3C-4AF8-BBD8-FF6C84B1E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764E8020-CDC0-4249-8A11-E6E0727C2F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51203" name="Rectangle 7">
            <a:extLst>
              <a:ext uri="{FF2B5EF4-FFF2-40B4-BE49-F238E27FC236}">
                <a16:creationId xmlns:a16="http://schemas.microsoft.com/office/drawing/2014/main" id="{C756E571-171E-4C81-87DF-82BF6B335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CDC38D7-3BB8-4732-8D8D-10A83D87031C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BA71297B-DC71-49CC-975C-236C07E41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FFAEB3E3-DF1B-4D0D-9F1E-D9FB7ED78E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74C5E1F4-E461-4D4D-952D-8AEAFCB896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53251" name="Rectangle 7">
            <a:extLst>
              <a:ext uri="{FF2B5EF4-FFF2-40B4-BE49-F238E27FC236}">
                <a16:creationId xmlns:a16="http://schemas.microsoft.com/office/drawing/2014/main" id="{085EE378-369A-4324-ABD9-E06DC8AC98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D4EA68D-5F33-4A9A-B5DD-6FD2A6A4C316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A0CBF3AB-F94C-425E-9AF2-AE85337E0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908CB136-B68D-4E9C-818F-254F20B78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>
            <a:extLst>
              <a:ext uri="{FF2B5EF4-FFF2-40B4-BE49-F238E27FC236}">
                <a16:creationId xmlns:a16="http://schemas.microsoft.com/office/drawing/2014/main" id="{9740694F-D755-4304-BC72-692EEBA205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55299" name="Rectangle 7">
            <a:extLst>
              <a:ext uri="{FF2B5EF4-FFF2-40B4-BE49-F238E27FC236}">
                <a16:creationId xmlns:a16="http://schemas.microsoft.com/office/drawing/2014/main" id="{AC31B6AE-E17E-4A09-8003-0B4F0F951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D92AEA0-2E53-4699-87BA-AE3F58705563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A9231454-E461-41A9-A3D8-D4EA433197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47E2FDD7-9436-4D01-91BF-AB69F35B0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>
            <a:extLst>
              <a:ext uri="{FF2B5EF4-FFF2-40B4-BE49-F238E27FC236}">
                <a16:creationId xmlns:a16="http://schemas.microsoft.com/office/drawing/2014/main" id="{86D3A433-1A7E-4777-B79F-B567749AB7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57347" name="Rectangle 7">
            <a:extLst>
              <a:ext uri="{FF2B5EF4-FFF2-40B4-BE49-F238E27FC236}">
                <a16:creationId xmlns:a16="http://schemas.microsoft.com/office/drawing/2014/main" id="{18C66A0E-FFAE-4612-A39E-087000B64F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BB4BB27-4520-4D7A-9EAE-84FEFD3BC7AA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99FD7C9B-20E3-4771-BDE0-840A83349F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>
            <a:extLst>
              <a:ext uri="{FF2B5EF4-FFF2-40B4-BE49-F238E27FC236}">
                <a16:creationId xmlns:a16="http://schemas.microsoft.com/office/drawing/2014/main" id="{674B38AA-51B0-452A-A3B8-D5FDD96FA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>
            <a:extLst>
              <a:ext uri="{FF2B5EF4-FFF2-40B4-BE49-F238E27FC236}">
                <a16:creationId xmlns:a16="http://schemas.microsoft.com/office/drawing/2014/main" id="{3D0A88DB-8416-436C-AA71-9AAEE01B6A3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59395" name="Rectangle 7">
            <a:extLst>
              <a:ext uri="{FF2B5EF4-FFF2-40B4-BE49-F238E27FC236}">
                <a16:creationId xmlns:a16="http://schemas.microsoft.com/office/drawing/2014/main" id="{7D664F77-9780-4AD3-BDC8-A2ED1B9875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D7CA02DC-1098-4A25-917E-81F07BC51182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3EDAD3CD-D73E-443A-B8A5-178BC3744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84782564-2EFD-4161-B2D0-0C4B9AA6D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>
            <a:extLst>
              <a:ext uri="{FF2B5EF4-FFF2-40B4-BE49-F238E27FC236}">
                <a16:creationId xmlns:a16="http://schemas.microsoft.com/office/drawing/2014/main" id="{26FEAE41-A34A-490F-B647-5661E12367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61443" name="Rectangle 7">
            <a:extLst>
              <a:ext uri="{FF2B5EF4-FFF2-40B4-BE49-F238E27FC236}">
                <a16:creationId xmlns:a16="http://schemas.microsoft.com/office/drawing/2014/main" id="{085D974E-BAD6-4283-8942-C661664CAD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C6A1FDB-1E6A-4300-8ABC-AE616662F377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F096E25A-FBE1-4691-8B37-C2F7E50714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0E92A2E0-D46C-4579-9B39-8D25F1FE2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>
            <a:extLst>
              <a:ext uri="{FF2B5EF4-FFF2-40B4-BE49-F238E27FC236}">
                <a16:creationId xmlns:a16="http://schemas.microsoft.com/office/drawing/2014/main" id="{14756B77-31F8-4816-A0F0-8EB07A45D2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63491" name="Rectangle 7">
            <a:extLst>
              <a:ext uri="{FF2B5EF4-FFF2-40B4-BE49-F238E27FC236}">
                <a16:creationId xmlns:a16="http://schemas.microsoft.com/office/drawing/2014/main" id="{CFA86439-32C1-4741-BCAA-33A17EC397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072F05F-1787-4D80-B0DC-6F43309C03A8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29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CE3071B9-BD7D-44D7-B543-1EE317DADC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30250"/>
            <a:ext cx="4778375" cy="3584575"/>
          </a:xfrm>
          <a:ln w="12700"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id="{9752CFB2-2817-4D28-8E71-1B9B60D103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0243" name="Rectangle 7">
            <a:extLst>
              <a:ext uri="{FF2B5EF4-FFF2-40B4-BE49-F238E27FC236}">
                <a16:creationId xmlns:a16="http://schemas.microsoft.com/office/drawing/2014/main" id="{54760A5C-7A8E-44CE-8086-92548CA7F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AD4768A-60F1-443F-BCA1-BAE420F19663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CC7A2131-0D1C-412A-8B84-812B10E21E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434DF77F-F07B-41ED-9A91-ADCEC9125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>
            <a:extLst>
              <a:ext uri="{FF2B5EF4-FFF2-40B4-BE49-F238E27FC236}">
                <a16:creationId xmlns:a16="http://schemas.microsoft.com/office/drawing/2014/main" id="{D0D6A17F-12C9-4ECC-BC44-12F66D2830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65539" name="Rectangle 7">
            <a:extLst>
              <a:ext uri="{FF2B5EF4-FFF2-40B4-BE49-F238E27FC236}">
                <a16:creationId xmlns:a16="http://schemas.microsoft.com/office/drawing/2014/main" id="{9A703FF7-D0C4-4598-8308-920CC477A7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22A4B369-162E-4A6C-ABD5-A4436547F298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2F0C99D4-4ED3-4C85-AF9E-9CF5606DB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61CCC61C-09A7-45D0-B47C-B217A6FF1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32644C0B-680D-49E5-9B36-0AC7131B98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67587" name="Rectangle 7">
            <a:extLst>
              <a:ext uri="{FF2B5EF4-FFF2-40B4-BE49-F238E27FC236}">
                <a16:creationId xmlns:a16="http://schemas.microsoft.com/office/drawing/2014/main" id="{41AAAAB9-0089-4C6E-91D0-07B29CB12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B4369BB-B1ED-4221-826B-7D17CD556188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BFD2C6B2-AE7A-4777-8BE6-D04080BB01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>
            <a:extLst>
              <a:ext uri="{FF2B5EF4-FFF2-40B4-BE49-F238E27FC236}">
                <a16:creationId xmlns:a16="http://schemas.microsoft.com/office/drawing/2014/main" id="{218ADF80-94E3-4F7F-B34B-BC02BA05B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>
            <a:extLst>
              <a:ext uri="{FF2B5EF4-FFF2-40B4-BE49-F238E27FC236}">
                <a16:creationId xmlns:a16="http://schemas.microsoft.com/office/drawing/2014/main" id="{A74B682C-4178-440B-AEDD-19FFF68D5B5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BE166ACB-31DB-43E9-9EA3-25E36BD2C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5EA271E-C336-48A2-AE9C-01C7D85A216A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B15BC394-6127-4DCF-9EF8-887FE848ED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F95F19CA-59C6-444B-AD94-7A71F8557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2A932050-DE51-4188-9A7D-C9524263FF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71683" name="Rectangle 7">
            <a:extLst>
              <a:ext uri="{FF2B5EF4-FFF2-40B4-BE49-F238E27FC236}">
                <a16:creationId xmlns:a16="http://schemas.microsoft.com/office/drawing/2014/main" id="{6E39F76A-0A48-4B3C-BF7E-B7772DB9A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96F1CD8-66DA-4B12-B343-B274E524FA4C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0C5B94FB-7BA8-48F1-834E-1F1C71DDE0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08F2114A-0720-488C-A687-0A40A5D53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>
            <a:extLst>
              <a:ext uri="{FF2B5EF4-FFF2-40B4-BE49-F238E27FC236}">
                <a16:creationId xmlns:a16="http://schemas.microsoft.com/office/drawing/2014/main" id="{919C9090-4525-484E-AAB2-CA11BF73D32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73731" name="Rectangle 7">
            <a:extLst>
              <a:ext uri="{FF2B5EF4-FFF2-40B4-BE49-F238E27FC236}">
                <a16:creationId xmlns:a16="http://schemas.microsoft.com/office/drawing/2014/main" id="{70D1BDFF-E060-4E76-B323-E50ED99507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279302D-80A3-4337-BA0D-CD984EAECB5A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6083F2BA-6FFF-4208-9DCB-E099AF4F7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>
            <a:extLst>
              <a:ext uri="{FF2B5EF4-FFF2-40B4-BE49-F238E27FC236}">
                <a16:creationId xmlns:a16="http://schemas.microsoft.com/office/drawing/2014/main" id="{2E282FFC-263A-4EFE-B0CA-B6BEE37A8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>
            <a:extLst>
              <a:ext uri="{FF2B5EF4-FFF2-40B4-BE49-F238E27FC236}">
                <a16:creationId xmlns:a16="http://schemas.microsoft.com/office/drawing/2014/main" id="{A5BC00A9-4D16-422F-8B58-0A986CAE5B4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75779" name="Rectangle 7">
            <a:extLst>
              <a:ext uri="{FF2B5EF4-FFF2-40B4-BE49-F238E27FC236}">
                <a16:creationId xmlns:a16="http://schemas.microsoft.com/office/drawing/2014/main" id="{BF8316E9-E730-4C58-89D8-E54A4A5A6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A04EC0E-2703-49BF-8FE7-B0CD55843256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67149398-E791-4232-A42E-51046793A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>
            <a:extLst>
              <a:ext uri="{FF2B5EF4-FFF2-40B4-BE49-F238E27FC236}">
                <a16:creationId xmlns:a16="http://schemas.microsoft.com/office/drawing/2014/main" id="{8D46C24C-B410-4EA1-827C-18EF5C962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>
            <a:extLst>
              <a:ext uri="{FF2B5EF4-FFF2-40B4-BE49-F238E27FC236}">
                <a16:creationId xmlns:a16="http://schemas.microsoft.com/office/drawing/2014/main" id="{4886BF60-AC40-4F10-B476-C56887C06F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77827" name="Rectangle 7">
            <a:extLst>
              <a:ext uri="{FF2B5EF4-FFF2-40B4-BE49-F238E27FC236}">
                <a16:creationId xmlns:a16="http://schemas.microsoft.com/office/drawing/2014/main" id="{F5BE54F8-70A3-48C6-AC72-ECA82DEDA4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5E74D44-AE05-404A-A4EC-EB690970B5B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23D26B10-9181-4F76-A864-71B68FF003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9" name="Rectangle 3">
            <a:extLst>
              <a:ext uri="{FF2B5EF4-FFF2-40B4-BE49-F238E27FC236}">
                <a16:creationId xmlns:a16="http://schemas.microsoft.com/office/drawing/2014/main" id="{E4C2C95B-D776-4151-9D0E-5A745175D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>
            <a:extLst>
              <a:ext uri="{FF2B5EF4-FFF2-40B4-BE49-F238E27FC236}">
                <a16:creationId xmlns:a16="http://schemas.microsoft.com/office/drawing/2014/main" id="{0ABA5D4F-C905-426E-8826-958D979961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79875" name="Rectangle 7">
            <a:extLst>
              <a:ext uri="{FF2B5EF4-FFF2-40B4-BE49-F238E27FC236}">
                <a16:creationId xmlns:a16="http://schemas.microsoft.com/office/drawing/2014/main" id="{146342A7-43AA-493B-B538-E32C74C8C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57465C4-C7F2-4CAE-AC2C-0440CBB6DB6B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4B884F18-6406-4525-B1B6-BFA2C7FDA3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>
            <a:extLst>
              <a:ext uri="{FF2B5EF4-FFF2-40B4-BE49-F238E27FC236}">
                <a16:creationId xmlns:a16="http://schemas.microsoft.com/office/drawing/2014/main" id="{5DE8E724-A492-4F03-8277-2095961A21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>
            <a:extLst>
              <a:ext uri="{FF2B5EF4-FFF2-40B4-BE49-F238E27FC236}">
                <a16:creationId xmlns:a16="http://schemas.microsoft.com/office/drawing/2014/main" id="{59BC0DD3-496A-48CD-90A5-B712D2D7C92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81923" name="Rectangle 7">
            <a:extLst>
              <a:ext uri="{FF2B5EF4-FFF2-40B4-BE49-F238E27FC236}">
                <a16:creationId xmlns:a16="http://schemas.microsoft.com/office/drawing/2014/main" id="{F2E4D31F-3511-4C1C-BDC6-02077A1D7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E982DD2-544F-4636-A964-D8C3AE699CA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52343D60-D3CD-4278-A600-871583EC4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7075"/>
            <a:ext cx="4781550" cy="3586163"/>
          </a:xfrm>
          <a:ln/>
        </p:spPr>
      </p:sp>
      <p:sp>
        <p:nvSpPr>
          <p:cNvPr id="81925" name="Rectangle 3">
            <a:extLst>
              <a:ext uri="{FF2B5EF4-FFF2-40B4-BE49-F238E27FC236}">
                <a16:creationId xmlns:a16="http://schemas.microsoft.com/office/drawing/2014/main" id="{23CA0BA4-B632-444A-ACAC-E5748F695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4560888"/>
            <a:ext cx="487680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/>
              <a:t>See, for example,</a:t>
            </a:r>
          </a:p>
          <a:p>
            <a:r>
              <a:rPr lang="en-US" altLang="en-US"/>
              <a:t>Diffie, W. &amp; M. E. Hellman (1976).  Multiuser cryptographic techniques.  In </a:t>
            </a:r>
            <a:r>
              <a:rPr lang="en-US" altLang="en-US" i="1"/>
              <a:t>AFIPS Conference Proceedings, vol 45:  National Computer Conference, New York, June 7-10, 1976. </a:t>
            </a:r>
            <a:r>
              <a:rPr lang="en-US" altLang="en-US"/>
              <a:t> AFIPS Press (Montvale, NJ), pp. 109-112</a:t>
            </a:r>
          </a:p>
          <a:p>
            <a:r>
              <a:rPr lang="en-US" altLang="en-US"/>
              <a:t>Merkle, R. C. (1978).  Secure communications over insecure channels.  </a:t>
            </a:r>
            <a:r>
              <a:rPr lang="en-US" altLang="en-US" i="1"/>
              <a:t>Communications of the ACM </a:t>
            </a:r>
            <a:r>
              <a:rPr lang="en-US" altLang="en-US"/>
              <a:t>21(4):294-299 (April 1978).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>
            <a:extLst>
              <a:ext uri="{FF2B5EF4-FFF2-40B4-BE49-F238E27FC236}">
                <a16:creationId xmlns:a16="http://schemas.microsoft.com/office/drawing/2014/main" id="{36F2A64A-355D-4EB4-B6F6-2F936AE3242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83971" name="Rectangle 7">
            <a:extLst>
              <a:ext uri="{FF2B5EF4-FFF2-40B4-BE49-F238E27FC236}">
                <a16:creationId xmlns:a16="http://schemas.microsoft.com/office/drawing/2014/main" id="{46E53CBF-1700-4207-ADA5-3AF9514D8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2B528E8-3011-436A-83CF-2309CF1E6D00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39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56448CC1-642E-416C-AF6B-34302A1E59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>
            <a:extLst>
              <a:ext uri="{FF2B5EF4-FFF2-40B4-BE49-F238E27FC236}">
                <a16:creationId xmlns:a16="http://schemas.microsoft.com/office/drawing/2014/main" id="{65A9E2F4-ECE0-478C-974D-2361B06A8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8FA0119B-DABE-474D-ACFE-9BFE060D61A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2291" name="Rectangle 7">
            <a:extLst>
              <a:ext uri="{FF2B5EF4-FFF2-40B4-BE49-F238E27FC236}">
                <a16:creationId xmlns:a16="http://schemas.microsoft.com/office/drawing/2014/main" id="{777643E6-87BA-427A-A60F-551103D123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F41D009-8379-4F66-AAF8-49CB717DB78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00E297B2-3491-4245-A7CF-BFF5D12FD9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54D1C044-D67F-4125-B6FB-F6938CE86C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>
            <a:extLst>
              <a:ext uri="{FF2B5EF4-FFF2-40B4-BE49-F238E27FC236}">
                <a16:creationId xmlns:a16="http://schemas.microsoft.com/office/drawing/2014/main" id="{60325E94-4BB8-4E42-860E-18270B80F9D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86019" name="Rectangle 7">
            <a:extLst>
              <a:ext uri="{FF2B5EF4-FFF2-40B4-BE49-F238E27FC236}">
                <a16:creationId xmlns:a16="http://schemas.microsoft.com/office/drawing/2014/main" id="{85B77F5B-2D58-4271-81DC-2FF3DBFA1D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C6C2CB0-9054-4CFC-9D1C-8FABCCCC3B67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0D1CE9FA-E0F6-45A2-A0FF-5C1541DD3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30250"/>
            <a:ext cx="4778375" cy="3584575"/>
          </a:xfrm>
          <a:ln w="12700" cap="flat"/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3CFD12D4-0852-41CD-B6FD-7555140719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88067" name="Rectangle 7">
            <a:extLst>
              <a:ext uri="{FF2B5EF4-FFF2-40B4-BE49-F238E27FC236}">
                <a16:creationId xmlns:a16="http://schemas.microsoft.com/office/drawing/2014/main" id="{87292924-27D3-4CCE-825F-4FBCE8332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C4C5613-8C9B-46ED-91BE-17A5D7A032C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838D8188-597F-4B6F-9592-2675542FC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30250"/>
            <a:ext cx="4778375" cy="3584575"/>
          </a:xfrm>
          <a:ln w="12700" cap="flat"/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>
            <a:extLst>
              <a:ext uri="{FF2B5EF4-FFF2-40B4-BE49-F238E27FC236}">
                <a16:creationId xmlns:a16="http://schemas.microsoft.com/office/drawing/2014/main" id="{DA6C18BB-91A2-402E-9FB2-0027CA56FD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90115" name="Rectangle 7">
            <a:extLst>
              <a:ext uri="{FF2B5EF4-FFF2-40B4-BE49-F238E27FC236}">
                <a16:creationId xmlns:a16="http://schemas.microsoft.com/office/drawing/2014/main" id="{E90BEE90-C276-4C29-8677-AC89E3BD4E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32FBBE9-D871-45EA-9F4B-4950858A412C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6" name="Rectangle 2">
            <a:extLst>
              <a:ext uri="{FF2B5EF4-FFF2-40B4-BE49-F238E27FC236}">
                <a16:creationId xmlns:a16="http://schemas.microsoft.com/office/drawing/2014/main" id="{46DFD06D-2A24-4618-93D5-74552E5BD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id="{27B7DF79-7F59-4DD7-A200-901DF9126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>
            <a:extLst>
              <a:ext uri="{FF2B5EF4-FFF2-40B4-BE49-F238E27FC236}">
                <a16:creationId xmlns:a16="http://schemas.microsoft.com/office/drawing/2014/main" id="{AE3286BC-5933-4B4F-B1FD-A971D281274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92163" name="Rectangle 7">
            <a:extLst>
              <a:ext uri="{FF2B5EF4-FFF2-40B4-BE49-F238E27FC236}">
                <a16:creationId xmlns:a16="http://schemas.microsoft.com/office/drawing/2014/main" id="{BE7D8F6F-7198-4654-9E33-A5465E84BB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A3C5ED7-0AD8-43DB-8902-D0F200127BCB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8E7D0A1C-4E05-4CD7-92F6-9DBA58C2C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5" name="Rectangle 3">
            <a:extLst>
              <a:ext uri="{FF2B5EF4-FFF2-40B4-BE49-F238E27FC236}">
                <a16:creationId xmlns:a16="http://schemas.microsoft.com/office/drawing/2014/main" id="{7C669511-0AF4-4CAA-AB2A-CD7F891A4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>
            <a:extLst>
              <a:ext uri="{FF2B5EF4-FFF2-40B4-BE49-F238E27FC236}">
                <a16:creationId xmlns:a16="http://schemas.microsoft.com/office/drawing/2014/main" id="{4590A6B3-9148-47B8-A74C-1234859621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94211" name="Rectangle 7">
            <a:extLst>
              <a:ext uri="{FF2B5EF4-FFF2-40B4-BE49-F238E27FC236}">
                <a16:creationId xmlns:a16="http://schemas.microsoft.com/office/drawing/2014/main" id="{ACA64BD0-4BF5-49B5-8F68-66CD2DAD12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D76F9BB4-A144-4BA1-B375-B8298B908FE6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F7C55311-4EBD-4AE6-9885-58E538E60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>
            <a:extLst>
              <a:ext uri="{FF2B5EF4-FFF2-40B4-BE49-F238E27FC236}">
                <a16:creationId xmlns:a16="http://schemas.microsoft.com/office/drawing/2014/main" id="{CA321593-7BAC-4B89-8321-81467CAB1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>
            <a:extLst>
              <a:ext uri="{FF2B5EF4-FFF2-40B4-BE49-F238E27FC236}">
                <a16:creationId xmlns:a16="http://schemas.microsoft.com/office/drawing/2014/main" id="{41C58AF0-F10A-4093-83B1-4CBB11855FB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96259" name="Rectangle 7">
            <a:extLst>
              <a:ext uri="{FF2B5EF4-FFF2-40B4-BE49-F238E27FC236}">
                <a16:creationId xmlns:a16="http://schemas.microsoft.com/office/drawing/2014/main" id="{0BAF8E63-BB5A-43D5-8B7F-5CEB637AAE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A9AA9A7-81E9-4954-9986-C29B2F56E666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99129E9A-ADB7-4996-A9E5-D0424CC9AE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>
            <a:extLst>
              <a:ext uri="{FF2B5EF4-FFF2-40B4-BE49-F238E27FC236}">
                <a16:creationId xmlns:a16="http://schemas.microsoft.com/office/drawing/2014/main" id="{9A04D201-BDD1-471D-A5A2-D3D7458F9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>
            <a:extLst>
              <a:ext uri="{FF2B5EF4-FFF2-40B4-BE49-F238E27FC236}">
                <a16:creationId xmlns:a16="http://schemas.microsoft.com/office/drawing/2014/main" id="{3398A3FD-1F3D-4CD5-AC53-59DC079D834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98307" name="Rectangle 7">
            <a:extLst>
              <a:ext uri="{FF2B5EF4-FFF2-40B4-BE49-F238E27FC236}">
                <a16:creationId xmlns:a16="http://schemas.microsoft.com/office/drawing/2014/main" id="{A3C1753F-FF82-4BEC-A096-EB126E33ED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F740186-5D34-41C7-A2FD-020BC9ABA4A3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8308" name="Rectangle 2">
            <a:extLst>
              <a:ext uri="{FF2B5EF4-FFF2-40B4-BE49-F238E27FC236}">
                <a16:creationId xmlns:a16="http://schemas.microsoft.com/office/drawing/2014/main" id="{AFD1C533-E98C-44D2-9DCD-73EE164160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9" name="Rectangle 3">
            <a:extLst>
              <a:ext uri="{FF2B5EF4-FFF2-40B4-BE49-F238E27FC236}">
                <a16:creationId xmlns:a16="http://schemas.microsoft.com/office/drawing/2014/main" id="{11E49322-3214-4AC3-A122-87CD9FBFF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>
            <a:extLst>
              <a:ext uri="{FF2B5EF4-FFF2-40B4-BE49-F238E27FC236}">
                <a16:creationId xmlns:a16="http://schemas.microsoft.com/office/drawing/2014/main" id="{943A4926-98C1-4DDB-91C6-99B5AD7228B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00355" name="Rectangle 7">
            <a:extLst>
              <a:ext uri="{FF2B5EF4-FFF2-40B4-BE49-F238E27FC236}">
                <a16:creationId xmlns:a16="http://schemas.microsoft.com/office/drawing/2014/main" id="{5966E206-ECFD-4775-AF83-A2D5E69BC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9D8A7DF-EB81-4FD4-9E51-A0854190E08B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74E3D9BB-C811-494D-8F31-70736E5494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9E1A6E0E-EFB1-43B2-9B3F-3D15BE60E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>
            <a:extLst>
              <a:ext uri="{FF2B5EF4-FFF2-40B4-BE49-F238E27FC236}">
                <a16:creationId xmlns:a16="http://schemas.microsoft.com/office/drawing/2014/main" id="{73F4D551-A8E1-4849-BC68-213820935B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02403" name="Rectangle 7">
            <a:extLst>
              <a:ext uri="{FF2B5EF4-FFF2-40B4-BE49-F238E27FC236}">
                <a16:creationId xmlns:a16="http://schemas.microsoft.com/office/drawing/2014/main" id="{502EA285-4178-4867-ADA0-C7CA9FA542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BB0A38B-38B4-4878-A0FB-D562D7BD993C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02404" name="Rectangle 2">
            <a:extLst>
              <a:ext uri="{FF2B5EF4-FFF2-40B4-BE49-F238E27FC236}">
                <a16:creationId xmlns:a16="http://schemas.microsoft.com/office/drawing/2014/main" id="{9D304E25-C4B2-4743-B851-0FCC35001A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>
            <a:extLst>
              <a:ext uri="{FF2B5EF4-FFF2-40B4-BE49-F238E27FC236}">
                <a16:creationId xmlns:a16="http://schemas.microsoft.com/office/drawing/2014/main" id="{E0158E5E-4355-4F1D-8FD4-EA86440C6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>
            <a:extLst>
              <a:ext uri="{FF2B5EF4-FFF2-40B4-BE49-F238E27FC236}">
                <a16:creationId xmlns:a16="http://schemas.microsoft.com/office/drawing/2014/main" id="{35B67FDB-F513-419A-A616-36F86DA5AA2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04451" name="Rectangle 7">
            <a:extLst>
              <a:ext uri="{FF2B5EF4-FFF2-40B4-BE49-F238E27FC236}">
                <a16:creationId xmlns:a16="http://schemas.microsoft.com/office/drawing/2014/main" id="{16541390-56FD-4A2B-B52A-E8BBAD333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FB3C904-3EAD-403A-AA54-88D1CF007D12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49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04452" name="Rectangle 2">
            <a:extLst>
              <a:ext uri="{FF2B5EF4-FFF2-40B4-BE49-F238E27FC236}">
                <a16:creationId xmlns:a16="http://schemas.microsoft.com/office/drawing/2014/main" id="{7B2775E0-A51A-4D76-A190-ECFCEB8384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30250"/>
            <a:ext cx="4778375" cy="3584575"/>
          </a:xfrm>
          <a:ln w="12700"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80619945-AA2A-449E-94F7-47D2A1C2DD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02C0E7CA-257F-422A-A513-0D142D7161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FBF3820-2F38-47DA-BF35-BCFA50B75F26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0905B244-A985-47D9-88AF-3F9CA0C025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3F4B7E7D-7322-4EF3-80B2-6943051DA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6">
            <a:extLst>
              <a:ext uri="{FF2B5EF4-FFF2-40B4-BE49-F238E27FC236}">
                <a16:creationId xmlns:a16="http://schemas.microsoft.com/office/drawing/2014/main" id="{0E746581-F983-47B8-8FC6-17108DDDE3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06499" name="Rectangle 7">
            <a:extLst>
              <a:ext uri="{FF2B5EF4-FFF2-40B4-BE49-F238E27FC236}">
                <a16:creationId xmlns:a16="http://schemas.microsoft.com/office/drawing/2014/main" id="{D0D3737E-5999-4945-AEAC-33FCF3A39B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242CF12-CB5C-4E71-8A7D-BF3EAF917D02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06500" name="Rectangle 2">
            <a:extLst>
              <a:ext uri="{FF2B5EF4-FFF2-40B4-BE49-F238E27FC236}">
                <a16:creationId xmlns:a16="http://schemas.microsoft.com/office/drawing/2014/main" id="{A2B6AC51-1ACD-4A85-898E-A4E5946F4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30250"/>
            <a:ext cx="4778375" cy="3584575"/>
          </a:xfrm>
          <a:ln w="12700" cap="flat"/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>
            <a:extLst>
              <a:ext uri="{FF2B5EF4-FFF2-40B4-BE49-F238E27FC236}">
                <a16:creationId xmlns:a16="http://schemas.microsoft.com/office/drawing/2014/main" id="{BDCC90B3-CA1A-4AA2-8510-FDD4C3D32D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08547" name="Rectangle 7">
            <a:extLst>
              <a:ext uri="{FF2B5EF4-FFF2-40B4-BE49-F238E27FC236}">
                <a16:creationId xmlns:a16="http://schemas.microsoft.com/office/drawing/2014/main" id="{B7E0E2CF-8BF9-4254-952A-046525EA0A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F5F8E38-4965-473B-863A-F1F36ABF3C9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08548" name="Rectangle 2">
            <a:extLst>
              <a:ext uri="{FF2B5EF4-FFF2-40B4-BE49-F238E27FC236}">
                <a16:creationId xmlns:a16="http://schemas.microsoft.com/office/drawing/2014/main" id="{012E8CAB-CF53-4D47-8B4E-0DD116AE9E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>
            <a:extLst>
              <a:ext uri="{FF2B5EF4-FFF2-40B4-BE49-F238E27FC236}">
                <a16:creationId xmlns:a16="http://schemas.microsoft.com/office/drawing/2014/main" id="{82BAE895-4A27-4D02-B7C9-2701186E9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>
            <a:extLst>
              <a:ext uri="{FF2B5EF4-FFF2-40B4-BE49-F238E27FC236}">
                <a16:creationId xmlns:a16="http://schemas.microsoft.com/office/drawing/2014/main" id="{A8403FF6-89B3-4BEE-931B-0CD784181A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10595" name="Rectangle 7">
            <a:extLst>
              <a:ext uri="{FF2B5EF4-FFF2-40B4-BE49-F238E27FC236}">
                <a16:creationId xmlns:a16="http://schemas.microsoft.com/office/drawing/2014/main" id="{2FA1F476-164C-44B3-84B5-A4BF583C0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EED8C88-88AB-4F9A-BC2B-DC5EBB919588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A09AE058-DD8C-425E-AB21-67D87C848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>
            <a:extLst>
              <a:ext uri="{FF2B5EF4-FFF2-40B4-BE49-F238E27FC236}">
                <a16:creationId xmlns:a16="http://schemas.microsoft.com/office/drawing/2014/main" id="{95BC2594-156F-4E3E-91B8-A893C7F7A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2FD9AACF-DA6F-4423-816C-E2E53FE44C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12643" name="Rectangle 7">
            <a:extLst>
              <a:ext uri="{FF2B5EF4-FFF2-40B4-BE49-F238E27FC236}">
                <a16:creationId xmlns:a16="http://schemas.microsoft.com/office/drawing/2014/main" id="{D7CA5400-FF89-4B58-BF9B-3D12E06D8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518312B-2551-40A3-907B-AB28B2A220E7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1AB8D69E-9271-4BF7-B554-82BE4318B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5" name="Rectangle 3">
            <a:extLst>
              <a:ext uri="{FF2B5EF4-FFF2-40B4-BE49-F238E27FC236}">
                <a16:creationId xmlns:a16="http://schemas.microsoft.com/office/drawing/2014/main" id="{4C8F8074-6E46-4D5F-B847-9E032C33B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>
            <a:extLst>
              <a:ext uri="{FF2B5EF4-FFF2-40B4-BE49-F238E27FC236}">
                <a16:creationId xmlns:a16="http://schemas.microsoft.com/office/drawing/2014/main" id="{DC0575C5-2247-4686-989F-23D3C7155C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14691" name="Rectangle 7">
            <a:extLst>
              <a:ext uri="{FF2B5EF4-FFF2-40B4-BE49-F238E27FC236}">
                <a16:creationId xmlns:a16="http://schemas.microsoft.com/office/drawing/2014/main" id="{9BF1C77E-7789-4723-B00A-FE2C5E448D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45C3C5A-AC20-4B52-BCF4-024600C1FC2E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14692" name="Rectangle 2">
            <a:extLst>
              <a:ext uri="{FF2B5EF4-FFF2-40B4-BE49-F238E27FC236}">
                <a16:creationId xmlns:a16="http://schemas.microsoft.com/office/drawing/2014/main" id="{4DAE2532-333C-4358-9B29-99CA17ECC8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3">
            <a:extLst>
              <a:ext uri="{FF2B5EF4-FFF2-40B4-BE49-F238E27FC236}">
                <a16:creationId xmlns:a16="http://schemas.microsoft.com/office/drawing/2014/main" id="{6F4F5A0E-07D7-4E48-B333-2AB649FAA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>
            <a:extLst>
              <a:ext uri="{FF2B5EF4-FFF2-40B4-BE49-F238E27FC236}">
                <a16:creationId xmlns:a16="http://schemas.microsoft.com/office/drawing/2014/main" id="{A0391533-F2A4-4B5C-A164-0DDC932DE7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16739" name="Rectangle 7">
            <a:extLst>
              <a:ext uri="{FF2B5EF4-FFF2-40B4-BE49-F238E27FC236}">
                <a16:creationId xmlns:a16="http://schemas.microsoft.com/office/drawing/2014/main" id="{61B397EE-F49E-450F-9C6A-4F9FA42F8A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B120C756-A3DA-444A-B9E9-F92AE9BC487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EC34EBE9-6532-4A99-BCCA-AFF98402C1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>
            <a:extLst>
              <a:ext uri="{FF2B5EF4-FFF2-40B4-BE49-F238E27FC236}">
                <a16:creationId xmlns:a16="http://schemas.microsoft.com/office/drawing/2014/main" id="{742A5A79-AC18-419E-BC22-F9B9850D4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>
            <a:extLst>
              <a:ext uri="{FF2B5EF4-FFF2-40B4-BE49-F238E27FC236}">
                <a16:creationId xmlns:a16="http://schemas.microsoft.com/office/drawing/2014/main" id="{82F4D508-2ED3-468E-9764-9A24DB9D88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18787" name="Rectangle 7">
            <a:extLst>
              <a:ext uri="{FF2B5EF4-FFF2-40B4-BE49-F238E27FC236}">
                <a16:creationId xmlns:a16="http://schemas.microsoft.com/office/drawing/2014/main" id="{E064F018-DEEB-4267-A407-2286BC93E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2C4D52B1-F8FC-4F21-BEF6-C1A169F3D5FE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18788" name="Rectangle 2">
            <a:extLst>
              <a:ext uri="{FF2B5EF4-FFF2-40B4-BE49-F238E27FC236}">
                <a16:creationId xmlns:a16="http://schemas.microsoft.com/office/drawing/2014/main" id="{FB9B55B0-C34F-4B6D-A9A6-364AB01D1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>
            <a:extLst>
              <a:ext uri="{FF2B5EF4-FFF2-40B4-BE49-F238E27FC236}">
                <a16:creationId xmlns:a16="http://schemas.microsoft.com/office/drawing/2014/main" id="{5DACF620-E3E0-43C1-9EED-3C26FFFF3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>
            <a:extLst>
              <a:ext uri="{FF2B5EF4-FFF2-40B4-BE49-F238E27FC236}">
                <a16:creationId xmlns:a16="http://schemas.microsoft.com/office/drawing/2014/main" id="{55BB10F0-8568-4BFA-B7C6-D163D0C9F1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20835" name="Rectangle 7">
            <a:extLst>
              <a:ext uri="{FF2B5EF4-FFF2-40B4-BE49-F238E27FC236}">
                <a16:creationId xmlns:a16="http://schemas.microsoft.com/office/drawing/2014/main" id="{BD403B06-38A7-4B16-A58E-8BFD0B517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98891C0F-D7AE-4AA1-B606-046580FF50D5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0836" name="Rectangle 2">
            <a:extLst>
              <a:ext uri="{FF2B5EF4-FFF2-40B4-BE49-F238E27FC236}">
                <a16:creationId xmlns:a16="http://schemas.microsoft.com/office/drawing/2014/main" id="{BB5DE3E1-EED2-4940-91E4-61C2E4406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7" name="Rectangle 3">
            <a:extLst>
              <a:ext uri="{FF2B5EF4-FFF2-40B4-BE49-F238E27FC236}">
                <a16:creationId xmlns:a16="http://schemas.microsoft.com/office/drawing/2014/main" id="{D89AB808-873C-4347-BC53-5E427DC38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>
            <a:extLst>
              <a:ext uri="{FF2B5EF4-FFF2-40B4-BE49-F238E27FC236}">
                <a16:creationId xmlns:a16="http://schemas.microsoft.com/office/drawing/2014/main" id="{9C275970-0652-4D87-8312-4ACD97A1DA0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22883" name="Rectangle 7">
            <a:extLst>
              <a:ext uri="{FF2B5EF4-FFF2-40B4-BE49-F238E27FC236}">
                <a16:creationId xmlns:a16="http://schemas.microsoft.com/office/drawing/2014/main" id="{95414BD6-A131-4894-AB1C-4E63C4DDC0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EC35329-D724-4FE6-B506-0F29F02D9916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2884" name="Rectangle 2">
            <a:extLst>
              <a:ext uri="{FF2B5EF4-FFF2-40B4-BE49-F238E27FC236}">
                <a16:creationId xmlns:a16="http://schemas.microsoft.com/office/drawing/2014/main" id="{B53A8601-D8B2-4F91-B42D-24D1FA14A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5" name="Rectangle 3">
            <a:extLst>
              <a:ext uri="{FF2B5EF4-FFF2-40B4-BE49-F238E27FC236}">
                <a16:creationId xmlns:a16="http://schemas.microsoft.com/office/drawing/2014/main" id="{37E2BB77-30A8-4252-8070-68AE03913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>
            <a:extLst>
              <a:ext uri="{FF2B5EF4-FFF2-40B4-BE49-F238E27FC236}">
                <a16:creationId xmlns:a16="http://schemas.microsoft.com/office/drawing/2014/main" id="{C3F4FAD8-65B2-45E9-8C37-301F4FED23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24931" name="Rectangle 7">
            <a:extLst>
              <a:ext uri="{FF2B5EF4-FFF2-40B4-BE49-F238E27FC236}">
                <a16:creationId xmlns:a16="http://schemas.microsoft.com/office/drawing/2014/main" id="{77370815-E72B-4CEE-A128-D818E40BAA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52DE7F0-622E-446E-ADD8-F494F85AFD37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59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4932" name="Rectangle 2">
            <a:extLst>
              <a:ext uri="{FF2B5EF4-FFF2-40B4-BE49-F238E27FC236}">
                <a16:creationId xmlns:a16="http://schemas.microsoft.com/office/drawing/2014/main" id="{B6E1BA37-F5FF-489C-B63C-08DBADEB8B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3" name="Rectangle 3">
            <a:extLst>
              <a:ext uri="{FF2B5EF4-FFF2-40B4-BE49-F238E27FC236}">
                <a16:creationId xmlns:a16="http://schemas.microsoft.com/office/drawing/2014/main" id="{EE1B4BAA-29BD-4407-9D81-FCF00180A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2BDC87AF-DDE2-4CD1-A6F1-B2B9E36E02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6387" name="Rectangle 7">
            <a:extLst>
              <a:ext uri="{FF2B5EF4-FFF2-40B4-BE49-F238E27FC236}">
                <a16:creationId xmlns:a16="http://schemas.microsoft.com/office/drawing/2014/main" id="{C322E0CE-5797-4D51-AFE1-183A49BB9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79484C8-BF93-4B44-844C-290F56335318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B0D0125A-4C6F-4888-B1E6-4806CB3162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52C88EBB-CE32-4E38-808C-DD627356D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>
            <a:extLst>
              <a:ext uri="{FF2B5EF4-FFF2-40B4-BE49-F238E27FC236}">
                <a16:creationId xmlns:a16="http://schemas.microsoft.com/office/drawing/2014/main" id="{70D25B24-9021-44A6-AD1D-946DBA6EEE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26979" name="Rectangle 7">
            <a:extLst>
              <a:ext uri="{FF2B5EF4-FFF2-40B4-BE49-F238E27FC236}">
                <a16:creationId xmlns:a16="http://schemas.microsoft.com/office/drawing/2014/main" id="{E2CA0F58-FEF5-41BB-A37F-7147F7D02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B072023-9A4D-4033-89B3-0243747C4807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6980" name="Rectangle 2">
            <a:extLst>
              <a:ext uri="{FF2B5EF4-FFF2-40B4-BE49-F238E27FC236}">
                <a16:creationId xmlns:a16="http://schemas.microsoft.com/office/drawing/2014/main" id="{3606B059-B142-419E-A70B-DC6B579C0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>
            <a:extLst>
              <a:ext uri="{FF2B5EF4-FFF2-40B4-BE49-F238E27FC236}">
                <a16:creationId xmlns:a16="http://schemas.microsoft.com/office/drawing/2014/main" id="{2B2DB76A-2B32-47CE-B5F6-B51F9EA25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BDF558B5-7B97-4239-957B-29FCFEE577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29027" name="Rectangle 7">
            <a:extLst>
              <a:ext uri="{FF2B5EF4-FFF2-40B4-BE49-F238E27FC236}">
                <a16:creationId xmlns:a16="http://schemas.microsoft.com/office/drawing/2014/main" id="{0B8A9664-2108-4E8E-9859-726F493FF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02CE89A-A99A-4156-896A-5E4C50D0BAB0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649429B-C32C-4887-9414-A303BEAE4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>
            <a:extLst>
              <a:ext uri="{FF2B5EF4-FFF2-40B4-BE49-F238E27FC236}">
                <a16:creationId xmlns:a16="http://schemas.microsoft.com/office/drawing/2014/main" id="{2E4A7B2F-77B6-40FD-8D05-C141AFBD61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>
            <a:extLst>
              <a:ext uri="{FF2B5EF4-FFF2-40B4-BE49-F238E27FC236}">
                <a16:creationId xmlns:a16="http://schemas.microsoft.com/office/drawing/2014/main" id="{5BE3E4DB-95FF-4F3F-8605-23BB4E0C23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31075" name="Rectangle 7">
            <a:extLst>
              <a:ext uri="{FF2B5EF4-FFF2-40B4-BE49-F238E27FC236}">
                <a16:creationId xmlns:a16="http://schemas.microsoft.com/office/drawing/2014/main" id="{66A1A890-F748-4527-A8B5-68A4969C0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4E42D44-E7C2-48B2-BE55-162AF16CBC5E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1076" name="Rectangle 2">
            <a:extLst>
              <a:ext uri="{FF2B5EF4-FFF2-40B4-BE49-F238E27FC236}">
                <a16:creationId xmlns:a16="http://schemas.microsoft.com/office/drawing/2014/main" id="{237E2018-6543-4D3D-A3DC-F56049ED04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7" name="Rectangle 3">
            <a:extLst>
              <a:ext uri="{FF2B5EF4-FFF2-40B4-BE49-F238E27FC236}">
                <a16:creationId xmlns:a16="http://schemas.microsoft.com/office/drawing/2014/main" id="{93B34583-B7C0-42F9-AA34-6D75E1A53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>
            <a:extLst>
              <a:ext uri="{FF2B5EF4-FFF2-40B4-BE49-F238E27FC236}">
                <a16:creationId xmlns:a16="http://schemas.microsoft.com/office/drawing/2014/main" id="{5491FB0A-43EA-47CF-85E5-FECFBAEEA0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33123" name="Rectangle 7">
            <a:extLst>
              <a:ext uri="{FF2B5EF4-FFF2-40B4-BE49-F238E27FC236}">
                <a16:creationId xmlns:a16="http://schemas.microsoft.com/office/drawing/2014/main" id="{9EDCFD48-3E71-468E-B014-64B956778F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D0CBF06-053F-45E8-830C-85A6C854CEBD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3124" name="Rectangle 2">
            <a:extLst>
              <a:ext uri="{FF2B5EF4-FFF2-40B4-BE49-F238E27FC236}">
                <a16:creationId xmlns:a16="http://schemas.microsoft.com/office/drawing/2014/main" id="{D96690FC-BB29-4CFF-9699-5AA2011C2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5" name="Rectangle 3">
            <a:extLst>
              <a:ext uri="{FF2B5EF4-FFF2-40B4-BE49-F238E27FC236}">
                <a16:creationId xmlns:a16="http://schemas.microsoft.com/office/drawing/2014/main" id="{E540E1AD-2BFF-465C-AA0F-16CF52943E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>
            <a:extLst>
              <a:ext uri="{FF2B5EF4-FFF2-40B4-BE49-F238E27FC236}">
                <a16:creationId xmlns:a16="http://schemas.microsoft.com/office/drawing/2014/main" id="{61609A99-7C5B-4C35-8DCC-E1FB8A3D9F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35171" name="Rectangle 7">
            <a:extLst>
              <a:ext uri="{FF2B5EF4-FFF2-40B4-BE49-F238E27FC236}">
                <a16:creationId xmlns:a16="http://schemas.microsoft.com/office/drawing/2014/main" id="{FDC8B605-E2C6-44CF-977E-CF9DB39FD4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4007A2B6-850B-4741-B05C-04CADA174C78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5172" name="Rectangle 2">
            <a:extLst>
              <a:ext uri="{FF2B5EF4-FFF2-40B4-BE49-F238E27FC236}">
                <a16:creationId xmlns:a16="http://schemas.microsoft.com/office/drawing/2014/main" id="{CF70DD53-61F0-48D7-A1A8-4845767CA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>
            <a:extLst>
              <a:ext uri="{FF2B5EF4-FFF2-40B4-BE49-F238E27FC236}">
                <a16:creationId xmlns:a16="http://schemas.microsoft.com/office/drawing/2014/main" id="{047DCA63-2CC4-4CC1-83CF-7E85E560C8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>
            <a:extLst>
              <a:ext uri="{FF2B5EF4-FFF2-40B4-BE49-F238E27FC236}">
                <a16:creationId xmlns:a16="http://schemas.microsoft.com/office/drawing/2014/main" id="{ABD57CAA-E59D-4940-8C28-624D623BFEF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37219" name="Rectangle 7">
            <a:extLst>
              <a:ext uri="{FF2B5EF4-FFF2-40B4-BE49-F238E27FC236}">
                <a16:creationId xmlns:a16="http://schemas.microsoft.com/office/drawing/2014/main" id="{F6D963D7-37EC-4279-93BC-EF6456DF8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D4F5AA4-4187-4BF9-B341-022F02374986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7220" name="Rectangle 2">
            <a:extLst>
              <a:ext uri="{FF2B5EF4-FFF2-40B4-BE49-F238E27FC236}">
                <a16:creationId xmlns:a16="http://schemas.microsoft.com/office/drawing/2014/main" id="{65AD7E03-1DA0-4D81-99D7-0ACB644459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1" name="Rectangle 3">
            <a:extLst>
              <a:ext uri="{FF2B5EF4-FFF2-40B4-BE49-F238E27FC236}">
                <a16:creationId xmlns:a16="http://schemas.microsoft.com/office/drawing/2014/main" id="{29BF1168-B9ED-4D4A-BC47-397B1636C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>
            <a:extLst>
              <a:ext uri="{FF2B5EF4-FFF2-40B4-BE49-F238E27FC236}">
                <a16:creationId xmlns:a16="http://schemas.microsoft.com/office/drawing/2014/main" id="{B273B2E8-C865-4B0F-A923-7326D8D73A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39267" name="Rectangle 7">
            <a:extLst>
              <a:ext uri="{FF2B5EF4-FFF2-40B4-BE49-F238E27FC236}">
                <a16:creationId xmlns:a16="http://schemas.microsoft.com/office/drawing/2014/main" id="{85B86BCC-3FC5-4BFC-9B61-2BC62A12E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3A97ECA-A0F8-4700-9963-A78751A92B66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9268" name="Rectangle 2">
            <a:extLst>
              <a:ext uri="{FF2B5EF4-FFF2-40B4-BE49-F238E27FC236}">
                <a16:creationId xmlns:a16="http://schemas.microsoft.com/office/drawing/2014/main" id="{6CDE9180-4AD3-4EF1-8E7D-5CEB647B3A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9" name="Rectangle 3">
            <a:extLst>
              <a:ext uri="{FF2B5EF4-FFF2-40B4-BE49-F238E27FC236}">
                <a16:creationId xmlns:a16="http://schemas.microsoft.com/office/drawing/2014/main" id="{24770F88-BB6E-439C-9F62-6F26FC5A7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>
            <a:extLst>
              <a:ext uri="{FF2B5EF4-FFF2-40B4-BE49-F238E27FC236}">
                <a16:creationId xmlns:a16="http://schemas.microsoft.com/office/drawing/2014/main" id="{9ED2FC81-29BE-4236-A4F5-421FE151C3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41315" name="Rectangle 7">
            <a:extLst>
              <a:ext uri="{FF2B5EF4-FFF2-40B4-BE49-F238E27FC236}">
                <a16:creationId xmlns:a16="http://schemas.microsoft.com/office/drawing/2014/main" id="{6B94E6C9-88C0-4F8A-BE1B-776AD2A9C7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903257B-0101-4B85-8547-798432558ED9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1316" name="Rectangle 2">
            <a:extLst>
              <a:ext uri="{FF2B5EF4-FFF2-40B4-BE49-F238E27FC236}">
                <a16:creationId xmlns:a16="http://schemas.microsoft.com/office/drawing/2014/main" id="{D5B1CB63-2E79-498B-8C67-64CE503321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>
            <a:extLst>
              <a:ext uri="{FF2B5EF4-FFF2-40B4-BE49-F238E27FC236}">
                <a16:creationId xmlns:a16="http://schemas.microsoft.com/office/drawing/2014/main" id="{18B00B09-FBD1-4F86-980E-B33E1074C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>
            <a:extLst>
              <a:ext uri="{FF2B5EF4-FFF2-40B4-BE49-F238E27FC236}">
                <a16:creationId xmlns:a16="http://schemas.microsoft.com/office/drawing/2014/main" id="{1C03C647-C598-40C1-9832-09FF57FF4DD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43363" name="Rectangle 7">
            <a:extLst>
              <a:ext uri="{FF2B5EF4-FFF2-40B4-BE49-F238E27FC236}">
                <a16:creationId xmlns:a16="http://schemas.microsoft.com/office/drawing/2014/main" id="{0C233BC7-D301-4B33-8F85-D8AE76505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1BC50E9-D1F8-4B0C-9F6E-EEDE5769D66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3364" name="Rectangle 2">
            <a:extLst>
              <a:ext uri="{FF2B5EF4-FFF2-40B4-BE49-F238E27FC236}">
                <a16:creationId xmlns:a16="http://schemas.microsoft.com/office/drawing/2014/main" id="{3F21CC1F-84F6-4F8D-BBF6-36F3B21E06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>
            <a:extLst>
              <a:ext uri="{FF2B5EF4-FFF2-40B4-BE49-F238E27FC236}">
                <a16:creationId xmlns:a16="http://schemas.microsoft.com/office/drawing/2014/main" id="{68CEFAFF-968B-4401-9E81-A78E75612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>
            <a:extLst>
              <a:ext uri="{FF2B5EF4-FFF2-40B4-BE49-F238E27FC236}">
                <a16:creationId xmlns:a16="http://schemas.microsoft.com/office/drawing/2014/main" id="{0211EF1E-DA74-449A-BF75-DF25494345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45411" name="Rectangle 7">
            <a:extLst>
              <a:ext uri="{FF2B5EF4-FFF2-40B4-BE49-F238E27FC236}">
                <a16:creationId xmlns:a16="http://schemas.microsoft.com/office/drawing/2014/main" id="{0CB389D6-ED97-4F9A-8B71-DE85235AB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053BCCF-230A-4CB4-BAA4-73B411139931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69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5412" name="Rectangle 2">
            <a:extLst>
              <a:ext uri="{FF2B5EF4-FFF2-40B4-BE49-F238E27FC236}">
                <a16:creationId xmlns:a16="http://schemas.microsoft.com/office/drawing/2014/main" id="{B603AA9F-1FB0-434F-8D72-B8D7E82800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>
            <a:extLst>
              <a:ext uri="{FF2B5EF4-FFF2-40B4-BE49-F238E27FC236}">
                <a16:creationId xmlns:a16="http://schemas.microsoft.com/office/drawing/2014/main" id="{3AE236FA-CE87-4D91-848A-8CF6D87DB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D308D9C3-0D58-4A3E-811D-4B61882E10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59E8EAE1-A94A-47A7-9DF5-DB3653870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A091D0E-CC0F-4FC7-BD03-E4935D95E3AF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05E38F5A-CD8E-4130-84E3-D07E86899E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48877755-2EC0-4BEE-892C-A1BFABEA3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6">
            <a:extLst>
              <a:ext uri="{FF2B5EF4-FFF2-40B4-BE49-F238E27FC236}">
                <a16:creationId xmlns:a16="http://schemas.microsoft.com/office/drawing/2014/main" id="{7A8FCFA9-D5AC-4DBB-B070-702316539A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47459" name="Rectangle 7">
            <a:extLst>
              <a:ext uri="{FF2B5EF4-FFF2-40B4-BE49-F238E27FC236}">
                <a16:creationId xmlns:a16="http://schemas.microsoft.com/office/drawing/2014/main" id="{FA8BB37A-01C6-4FEA-BA43-0E5ACCA8B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E12FFB1-3F32-4370-A1AB-9D2406752552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7460" name="Rectangle 2">
            <a:extLst>
              <a:ext uri="{FF2B5EF4-FFF2-40B4-BE49-F238E27FC236}">
                <a16:creationId xmlns:a16="http://schemas.microsoft.com/office/drawing/2014/main" id="{D4C7FFA4-5C9A-47F7-8A09-4BCB973FB3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1" name="Rectangle 3">
            <a:extLst>
              <a:ext uri="{FF2B5EF4-FFF2-40B4-BE49-F238E27FC236}">
                <a16:creationId xmlns:a16="http://schemas.microsoft.com/office/drawing/2014/main" id="{3E2312CB-7343-4983-9365-0EE00293B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>
            <a:extLst>
              <a:ext uri="{FF2B5EF4-FFF2-40B4-BE49-F238E27FC236}">
                <a16:creationId xmlns:a16="http://schemas.microsoft.com/office/drawing/2014/main" id="{C70E1AF0-AD78-4B82-AACC-D68F10DC0A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49507" name="Rectangle 7">
            <a:extLst>
              <a:ext uri="{FF2B5EF4-FFF2-40B4-BE49-F238E27FC236}">
                <a16:creationId xmlns:a16="http://schemas.microsoft.com/office/drawing/2014/main" id="{B037B31E-9E01-40EF-B680-A01BB29FB9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9AECB8F-57B9-4C41-8DA4-CAE94DA13250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9508" name="Rectangle 2">
            <a:extLst>
              <a:ext uri="{FF2B5EF4-FFF2-40B4-BE49-F238E27FC236}">
                <a16:creationId xmlns:a16="http://schemas.microsoft.com/office/drawing/2014/main" id="{FC5BD12A-491C-408D-98A6-26E7CA86C2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9" name="Rectangle 3">
            <a:extLst>
              <a:ext uri="{FF2B5EF4-FFF2-40B4-BE49-F238E27FC236}">
                <a16:creationId xmlns:a16="http://schemas.microsoft.com/office/drawing/2014/main" id="{2BC5E9D2-B96F-43F0-B4BD-243B5C137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6">
            <a:extLst>
              <a:ext uri="{FF2B5EF4-FFF2-40B4-BE49-F238E27FC236}">
                <a16:creationId xmlns:a16="http://schemas.microsoft.com/office/drawing/2014/main" id="{FF722589-8621-418C-BF1B-F109F11119D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51555" name="Rectangle 7">
            <a:extLst>
              <a:ext uri="{FF2B5EF4-FFF2-40B4-BE49-F238E27FC236}">
                <a16:creationId xmlns:a16="http://schemas.microsoft.com/office/drawing/2014/main" id="{C4550FB8-FD36-431D-A530-0B7E664FE0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740E10CC-EBDA-4377-A1E0-A1A1443AC085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1556" name="Rectangle 2">
            <a:extLst>
              <a:ext uri="{FF2B5EF4-FFF2-40B4-BE49-F238E27FC236}">
                <a16:creationId xmlns:a16="http://schemas.microsoft.com/office/drawing/2014/main" id="{AB091CC8-7746-484F-9607-1572FE083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7" name="Rectangle 3">
            <a:extLst>
              <a:ext uri="{FF2B5EF4-FFF2-40B4-BE49-F238E27FC236}">
                <a16:creationId xmlns:a16="http://schemas.microsoft.com/office/drawing/2014/main" id="{89AFBEB9-DFA1-47CD-A44B-B33A627C6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>
            <a:extLst>
              <a:ext uri="{FF2B5EF4-FFF2-40B4-BE49-F238E27FC236}">
                <a16:creationId xmlns:a16="http://schemas.microsoft.com/office/drawing/2014/main" id="{AE32AA94-9F66-4576-AC22-7F27A91301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53603" name="Rectangle 7">
            <a:extLst>
              <a:ext uri="{FF2B5EF4-FFF2-40B4-BE49-F238E27FC236}">
                <a16:creationId xmlns:a16="http://schemas.microsoft.com/office/drawing/2014/main" id="{EBEE6C21-D33F-4F22-A421-2DD41FA2E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C0248DC-DDF5-4EB1-B51E-D71F9D19B3F3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3604" name="Rectangle 2">
            <a:extLst>
              <a:ext uri="{FF2B5EF4-FFF2-40B4-BE49-F238E27FC236}">
                <a16:creationId xmlns:a16="http://schemas.microsoft.com/office/drawing/2014/main" id="{24520AC7-E0B3-4AC1-A3F2-9B3A13E747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5" name="Rectangle 3">
            <a:extLst>
              <a:ext uri="{FF2B5EF4-FFF2-40B4-BE49-F238E27FC236}">
                <a16:creationId xmlns:a16="http://schemas.microsoft.com/office/drawing/2014/main" id="{EB6E6FAF-95BC-47D8-BFCA-6D9A76CFE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6">
            <a:extLst>
              <a:ext uri="{FF2B5EF4-FFF2-40B4-BE49-F238E27FC236}">
                <a16:creationId xmlns:a16="http://schemas.microsoft.com/office/drawing/2014/main" id="{DCB67F3B-85DA-45DC-86AB-9F117C205E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55651" name="Rectangle 7">
            <a:extLst>
              <a:ext uri="{FF2B5EF4-FFF2-40B4-BE49-F238E27FC236}">
                <a16:creationId xmlns:a16="http://schemas.microsoft.com/office/drawing/2014/main" id="{D5A51A62-8104-4531-8E2F-9165D05178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3C06043-7D46-4D7F-8F9A-6E1D010FA904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5652" name="Rectangle 2">
            <a:extLst>
              <a:ext uri="{FF2B5EF4-FFF2-40B4-BE49-F238E27FC236}">
                <a16:creationId xmlns:a16="http://schemas.microsoft.com/office/drawing/2014/main" id="{2A445DDB-8246-41BB-AF28-637594300E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3" name="Rectangle 3">
            <a:extLst>
              <a:ext uri="{FF2B5EF4-FFF2-40B4-BE49-F238E27FC236}">
                <a16:creationId xmlns:a16="http://schemas.microsoft.com/office/drawing/2014/main" id="{2EB29531-DB29-4565-88EB-A859D1604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>
            <a:extLst>
              <a:ext uri="{FF2B5EF4-FFF2-40B4-BE49-F238E27FC236}">
                <a16:creationId xmlns:a16="http://schemas.microsoft.com/office/drawing/2014/main" id="{C774AF87-B9F8-479C-A954-064E4F1BD7E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57699" name="Rectangle 7">
            <a:extLst>
              <a:ext uri="{FF2B5EF4-FFF2-40B4-BE49-F238E27FC236}">
                <a16:creationId xmlns:a16="http://schemas.microsoft.com/office/drawing/2014/main" id="{F28C3B3D-7C9C-432E-9F1A-16512A576E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54108AB7-D875-4D42-AA63-B3D8CFEE07C2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7700" name="Rectangle 2">
            <a:extLst>
              <a:ext uri="{FF2B5EF4-FFF2-40B4-BE49-F238E27FC236}">
                <a16:creationId xmlns:a16="http://schemas.microsoft.com/office/drawing/2014/main" id="{BF1A9CB1-5164-486D-82C9-720DAC627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1" name="Rectangle 3">
            <a:extLst>
              <a:ext uri="{FF2B5EF4-FFF2-40B4-BE49-F238E27FC236}">
                <a16:creationId xmlns:a16="http://schemas.microsoft.com/office/drawing/2014/main" id="{7FADF215-5667-424B-BEC3-D0078B8F5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6">
            <a:extLst>
              <a:ext uri="{FF2B5EF4-FFF2-40B4-BE49-F238E27FC236}">
                <a16:creationId xmlns:a16="http://schemas.microsoft.com/office/drawing/2014/main" id="{F785ACAE-A0CB-4BE8-A37C-1E6B55BD8C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59747" name="Rectangle 7">
            <a:extLst>
              <a:ext uri="{FF2B5EF4-FFF2-40B4-BE49-F238E27FC236}">
                <a16:creationId xmlns:a16="http://schemas.microsoft.com/office/drawing/2014/main" id="{264FD7A1-08C1-4B05-9B35-199381923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2D43A5F1-88C6-44B8-99A8-B052613D94CA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9748" name="Rectangle 2">
            <a:extLst>
              <a:ext uri="{FF2B5EF4-FFF2-40B4-BE49-F238E27FC236}">
                <a16:creationId xmlns:a16="http://schemas.microsoft.com/office/drawing/2014/main" id="{61FFE35F-68F8-4272-936F-7B1D8A069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9" name="Rectangle 3">
            <a:extLst>
              <a:ext uri="{FF2B5EF4-FFF2-40B4-BE49-F238E27FC236}">
                <a16:creationId xmlns:a16="http://schemas.microsoft.com/office/drawing/2014/main" id="{5A9859FE-FBA1-4BCF-9878-89B084312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6">
            <a:extLst>
              <a:ext uri="{FF2B5EF4-FFF2-40B4-BE49-F238E27FC236}">
                <a16:creationId xmlns:a16="http://schemas.microsoft.com/office/drawing/2014/main" id="{911D6499-5A44-4B27-A6DE-05D20CCBC57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61795" name="Rectangle 7">
            <a:extLst>
              <a:ext uri="{FF2B5EF4-FFF2-40B4-BE49-F238E27FC236}">
                <a16:creationId xmlns:a16="http://schemas.microsoft.com/office/drawing/2014/main" id="{72D7846E-32C3-4A17-B013-D6B8C6B92C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28FE2B6-F64E-4963-A7D4-9A3C4380AD8A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1796" name="Rectangle 2">
            <a:extLst>
              <a:ext uri="{FF2B5EF4-FFF2-40B4-BE49-F238E27FC236}">
                <a16:creationId xmlns:a16="http://schemas.microsoft.com/office/drawing/2014/main" id="{F6845C84-5CC7-4DF4-AA7C-49D444A17F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7" name="Rectangle 3">
            <a:extLst>
              <a:ext uri="{FF2B5EF4-FFF2-40B4-BE49-F238E27FC236}">
                <a16:creationId xmlns:a16="http://schemas.microsoft.com/office/drawing/2014/main" id="{4108F85D-D2EA-4AB9-B3F1-C21A7FAE4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6">
            <a:extLst>
              <a:ext uri="{FF2B5EF4-FFF2-40B4-BE49-F238E27FC236}">
                <a16:creationId xmlns:a16="http://schemas.microsoft.com/office/drawing/2014/main" id="{A7DC5023-DEDE-4DBD-A010-F45DEFD08AD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63843" name="Rectangle 7">
            <a:extLst>
              <a:ext uri="{FF2B5EF4-FFF2-40B4-BE49-F238E27FC236}">
                <a16:creationId xmlns:a16="http://schemas.microsoft.com/office/drawing/2014/main" id="{C7D65343-F263-419F-91F6-D63A858D50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74948AC-AE35-43A0-9D16-8987BEFFDDC3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3844" name="Rectangle 2">
            <a:extLst>
              <a:ext uri="{FF2B5EF4-FFF2-40B4-BE49-F238E27FC236}">
                <a16:creationId xmlns:a16="http://schemas.microsoft.com/office/drawing/2014/main" id="{B7D73BF7-18CC-46EF-B443-7800E47E5D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5" name="Rectangle 3">
            <a:extLst>
              <a:ext uri="{FF2B5EF4-FFF2-40B4-BE49-F238E27FC236}">
                <a16:creationId xmlns:a16="http://schemas.microsoft.com/office/drawing/2014/main" id="{7E03E5D5-235E-4197-9B02-9BB6E51EE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6">
            <a:extLst>
              <a:ext uri="{FF2B5EF4-FFF2-40B4-BE49-F238E27FC236}">
                <a16:creationId xmlns:a16="http://schemas.microsoft.com/office/drawing/2014/main" id="{86A886AB-AA40-4778-A08A-4B38ED70CC7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65891" name="Rectangle 7">
            <a:extLst>
              <a:ext uri="{FF2B5EF4-FFF2-40B4-BE49-F238E27FC236}">
                <a16:creationId xmlns:a16="http://schemas.microsoft.com/office/drawing/2014/main" id="{1FBEE6EE-BC9B-464C-A9B2-09D33EFA04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30191FF-1B4F-4F31-ABEF-A1AF6497D617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79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5892" name="Rectangle 2">
            <a:extLst>
              <a:ext uri="{FF2B5EF4-FFF2-40B4-BE49-F238E27FC236}">
                <a16:creationId xmlns:a16="http://schemas.microsoft.com/office/drawing/2014/main" id="{3FB27647-D4A9-4986-9A53-36D888376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3" name="Rectangle 3">
            <a:extLst>
              <a:ext uri="{FF2B5EF4-FFF2-40B4-BE49-F238E27FC236}">
                <a16:creationId xmlns:a16="http://schemas.microsoft.com/office/drawing/2014/main" id="{1574626A-0E7F-4DDE-82E9-2A1D6A309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064D47C2-59C3-40AA-BBE6-DAFAA7B07B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20483" name="Rectangle 7">
            <a:extLst>
              <a:ext uri="{FF2B5EF4-FFF2-40B4-BE49-F238E27FC236}">
                <a16:creationId xmlns:a16="http://schemas.microsoft.com/office/drawing/2014/main" id="{9A6EC1F8-E9A0-4367-822D-62DD0C0AA2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DD0B0F3-9E32-4857-93E1-F14AD95E2850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993E5206-1D12-494B-847F-EC7A9DE8D6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2149870B-FBD9-4C4D-9652-18CA8B5B8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6">
            <a:extLst>
              <a:ext uri="{FF2B5EF4-FFF2-40B4-BE49-F238E27FC236}">
                <a16:creationId xmlns:a16="http://schemas.microsoft.com/office/drawing/2014/main" id="{44680F75-7220-45CC-824D-51CFE18709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67939" name="Rectangle 7">
            <a:extLst>
              <a:ext uri="{FF2B5EF4-FFF2-40B4-BE49-F238E27FC236}">
                <a16:creationId xmlns:a16="http://schemas.microsoft.com/office/drawing/2014/main" id="{B20DC947-687D-4931-A084-A067C1516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03254D7-631D-4CD8-A3B8-97B984AB8C87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80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7940" name="Rectangle 2">
            <a:extLst>
              <a:ext uri="{FF2B5EF4-FFF2-40B4-BE49-F238E27FC236}">
                <a16:creationId xmlns:a16="http://schemas.microsoft.com/office/drawing/2014/main" id="{2F5E231C-A9D4-4671-8229-66B4571D9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1" name="Rectangle 3">
            <a:extLst>
              <a:ext uri="{FF2B5EF4-FFF2-40B4-BE49-F238E27FC236}">
                <a16:creationId xmlns:a16="http://schemas.microsoft.com/office/drawing/2014/main" id="{6885DF7A-D44E-4669-B835-BA33735B8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6">
            <a:extLst>
              <a:ext uri="{FF2B5EF4-FFF2-40B4-BE49-F238E27FC236}">
                <a16:creationId xmlns:a16="http://schemas.microsoft.com/office/drawing/2014/main" id="{0B2D8D9C-F354-409A-8671-4A52C31D81F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169987" name="Rectangle 7">
            <a:extLst>
              <a:ext uri="{FF2B5EF4-FFF2-40B4-BE49-F238E27FC236}">
                <a16:creationId xmlns:a16="http://schemas.microsoft.com/office/drawing/2014/main" id="{8F6363D8-AFE5-4CD2-84D4-FD4154316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417F87D-34BF-448E-AC83-2BAAAF6F4E0A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81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9988" name="Rectangle 2">
            <a:extLst>
              <a:ext uri="{FF2B5EF4-FFF2-40B4-BE49-F238E27FC236}">
                <a16:creationId xmlns:a16="http://schemas.microsoft.com/office/drawing/2014/main" id="{D8363508-5CC6-4DF5-A62E-C03BB93818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9" name="Rectangle 3">
            <a:extLst>
              <a:ext uri="{FF2B5EF4-FFF2-40B4-BE49-F238E27FC236}">
                <a16:creationId xmlns:a16="http://schemas.microsoft.com/office/drawing/2014/main" id="{920B623E-D423-4B04-AB0B-466C8DC67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344056D6-D958-4930-98B6-2BFD2DB47E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Copyright © 2005 Norwich University                                                 All rights reserved.</a:t>
            </a:r>
          </a:p>
        </p:txBody>
      </p:sp>
      <p:sp>
        <p:nvSpPr>
          <p:cNvPr id="22531" name="Rectangle 7">
            <a:extLst>
              <a:ext uri="{FF2B5EF4-FFF2-40B4-BE49-F238E27FC236}">
                <a16:creationId xmlns:a16="http://schemas.microsoft.com/office/drawing/2014/main" id="{8F814E09-3735-4AC3-AF16-C5BDBE4FF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66788">
              <a:lnSpc>
                <a:spcPct val="90000"/>
              </a:lnSpc>
              <a:spcBef>
                <a:spcPct val="40000"/>
              </a:spcBef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667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27BF5E4-E454-4BFF-8031-F3C3B92D233D}" type="slidenum">
              <a:rPr lang="en-US" altLang="en-US" sz="1100"/>
              <a:pPr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D8DCD526-647B-46B0-911A-1208FE33B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51AE4570-F96D-486A-9861-E60E39D5C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702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47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08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lue-wave_PPT_background.JPG">
            <a:extLst>
              <a:ext uri="{FF2B5EF4-FFF2-40B4-BE49-F238E27FC236}">
                <a16:creationId xmlns:a16="http://schemas.microsoft.com/office/drawing/2014/main" id="{A7D423E6-B7AE-41DB-8D8F-E07E67F47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NWU_2c_stacked_logo">
            <a:extLst>
              <a:ext uri="{FF2B5EF4-FFF2-40B4-BE49-F238E27FC236}">
                <a16:creationId xmlns:a16="http://schemas.microsoft.com/office/drawing/2014/main" id="{37BAF536-C55A-4559-B1C0-9ACBD41F44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8529421D-521C-4806-A382-36F463B2AF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0600" y="6521450"/>
            <a:ext cx="716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0" i="1"/>
              <a:t>Copyright © 2009 M. E. Kabay.  All rights reserved.</a:t>
            </a:r>
            <a:br>
              <a:rPr lang="en-US" altLang="en-US" sz="800" b="0" i="1"/>
            </a:br>
            <a:r>
              <a:rPr lang="en-US" altLang="en-US" sz="800" b="0" i="1"/>
              <a:t>Nonexclusive license granted to Trustees of Norwich University for use in MSIA program.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FF1209-185E-4505-BD25-11AD9C0347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3E715A30-7937-480C-A8F0-AB99203B54BF}" type="slidenum">
              <a:rPr lang="en-US" altLang="en-US" sz="1800" smtClean="0"/>
              <a:pPr>
                <a:defRPr/>
              </a:pPr>
              <a:t>‹#›</a:t>
            </a:fld>
            <a:endParaRPr lang="en-US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51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658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0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7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513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4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80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52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lue-wave_PPT_background.JPG">
            <a:extLst>
              <a:ext uri="{FF2B5EF4-FFF2-40B4-BE49-F238E27FC236}">
                <a16:creationId xmlns:a16="http://schemas.microsoft.com/office/drawing/2014/main" id="{81BE5AD3-7546-48D3-A975-B0E6CA6384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6397B88A-14CF-4F2F-BDC5-F2C1AC536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52409452-A44D-429B-9C3F-CE6CC1CE1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95F29013-3FEB-44BB-AABC-44BAE5FD5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 b="0">
              <a:latin typeface="Times New Roman" panose="02020603050405020304" pitchFamily="18" charset="0"/>
            </a:endParaRPr>
          </a:p>
        </p:txBody>
      </p:sp>
      <p:pic>
        <p:nvPicPr>
          <p:cNvPr id="1030" name="Picture 11" descr="NWU_2c_stacked_logo">
            <a:extLst>
              <a:ext uri="{FF2B5EF4-FFF2-40B4-BE49-F238E27FC236}">
                <a16:creationId xmlns:a16="http://schemas.microsoft.com/office/drawing/2014/main" id="{A397B9F4-E135-4237-931C-661B9C69E3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0">
            <a:extLst>
              <a:ext uri="{FF2B5EF4-FFF2-40B4-BE49-F238E27FC236}">
                <a16:creationId xmlns:a16="http://schemas.microsoft.com/office/drawing/2014/main" id="{057A83CE-5325-4422-AC86-86B6CCBA1F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0600" y="6521450"/>
            <a:ext cx="716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0" i="1"/>
              <a:t>Copyright © 2009 M. E. Kabay.  All rights reserved.</a:t>
            </a:r>
            <a:br>
              <a:rPr lang="en-US" altLang="en-US" sz="800" b="0" i="1"/>
            </a:br>
            <a:r>
              <a:rPr lang="en-US" altLang="en-US" sz="800" b="0" i="1"/>
              <a:t>Nonexclusive license granted to Trustees of Norwich University for use in MSIA program.</a:t>
            </a:r>
          </a:p>
        </p:txBody>
      </p:sp>
      <p:sp>
        <p:nvSpPr>
          <p:cNvPr id="889860" name="Rectangle 4">
            <a:extLst>
              <a:ext uri="{FF2B5EF4-FFF2-40B4-BE49-F238E27FC236}">
                <a16:creationId xmlns:a16="http://schemas.microsoft.com/office/drawing/2014/main" id="{85DB3513-E191-4FFA-97F5-4A508CCF3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5320E569-02AB-4E96-A63C-A54D270CE267}" type="slidenum">
              <a:rPr lang="en-US" altLang="en-US" sz="1800" smtClean="0"/>
              <a:pPr>
                <a:defRPr/>
              </a:pPr>
              <a:t>‹#›</a:t>
            </a:fld>
            <a:endParaRPr lang="en-US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hyperlink" Target="mailto:mekabay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notesSlide" Target="../notesSlides/notesSlide14.xml"/><Relationship Id="rId7" Type="http://schemas.openxmlformats.org/officeDocument/2006/relationships/slide" Target="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21.png"/><Relationship Id="rId9" Type="http://schemas.openxmlformats.org/officeDocument/2006/relationships/slide" Target="slide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notesSlide" Target="../notesSlides/notesSlide21.xml"/><Relationship Id="rId7" Type="http://schemas.openxmlformats.org/officeDocument/2006/relationships/slide" Target="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9.wav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notesSlide" Target="../notesSlides/notesSlide3.xml"/><Relationship Id="rId7" Type="http://schemas.openxmlformats.org/officeDocument/2006/relationships/slide" Target="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slide" Target="slide21.xml"/><Relationship Id="rId5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notesSlide" Target="../notesSlides/notesSlide36.xml"/><Relationship Id="rId7" Type="http://schemas.openxmlformats.org/officeDocument/2006/relationships/slide" Target="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6" Type="http://schemas.openxmlformats.org/officeDocument/2006/relationships/slide" Target="slide14.xml"/><Relationship Id="rId5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1.wav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2.wav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3.wav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7.wav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8.wav"/><Relationship Id="rId1" Type="http://schemas.openxmlformats.org/officeDocument/2006/relationships/tags" Target="../tags/tag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9.wav"/><Relationship Id="rId1" Type="http://schemas.openxmlformats.org/officeDocument/2006/relationships/tags" Target="../tags/tag8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0.wav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1.wav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73.xml"/><Relationship Id="rId3" Type="http://schemas.openxmlformats.org/officeDocument/2006/relationships/notesSlide" Target="../notesSlides/notesSlide52.xml"/><Relationship Id="rId7" Type="http://schemas.openxmlformats.org/officeDocument/2006/relationships/slide" Target="slide21.xml"/><Relationship Id="rId12" Type="http://schemas.openxmlformats.org/officeDocument/2006/relationships/slide" Target="slide6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6" Type="http://schemas.openxmlformats.org/officeDocument/2006/relationships/slide" Target="slide14.xml"/><Relationship Id="rId11" Type="http://schemas.openxmlformats.org/officeDocument/2006/relationships/slide" Target="slide68.xml"/><Relationship Id="rId5" Type="http://schemas.openxmlformats.org/officeDocument/2006/relationships/slide" Target="slide8.xml"/><Relationship Id="rId15" Type="http://schemas.openxmlformats.org/officeDocument/2006/relationships/image" Target="../media/image18.png"/><Relationship Id="rId10" Type="http://schemas.openxmlformats.org/officeDocument/2006/relationships/slide" Target="slide57.xml"/><Relationship Id="rId4" Type="http://schemas.openxmlformats.org/officeDocument/2006/relationships/slide" Target="slide5.xml"/><Relationship Id="rId9" Type="http://schemas.openxmlformats.org/officeDocument/2006/relationships/slide" Target="slide53.xml"/><Relationship Id="rId14" Type="http://schemas.openxmlformats.org/officeDocument/2006/relationships/slide" Target="slide7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3.wav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5" Type="http://schemas.openxmlformats.org/officeDocument/2006/relationships/image" Target="../media/image18.png"/><Relationship Id="rId4" Type="http://schemas.openxmlformats.org/officeDocument/2006/relationships/hyperlink" Target="http://www.pgp.com/products/desktop/index.htm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5" Type="http://schemas.openxmlformats.org/officeDocument/2006/relationships/image" Target="../media/image1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Relationship Id="rId5" Type="http://schemas.openxmlformats.org/officeDocument/2006/relationships/image" Target="../media/image18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Relationship Id="rId5" Type="http://schemas.openxmlformats.org/officeDocument/2006/relationships/image" Target="../media/image18.pn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9.wav"/><Relationship Id="rId5" Type="http://schemas.openxmlformats.org/officeDocument/2006/relationships/image" Target="../media/image18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Relationship Id="rId5" Type="http://schemas.openxmlformats.org/officeDocument/2006/relationships/image" Target="../media/image18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5" Type="http://schemas.openxmlformats.org/officeDocument/2006/relationships/image" Target="../media/image18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.wav"/><Relationship Id="rId5" Type="http://schemas.openxmlformats.org/officeDocument/2006/relationships/image" Target="../media/image18.png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3.wav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5" Type="http://schemas.openxmlformats.org/officeDocument/2006/relationships/image" Target="../media/image18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5.wav"/><Relationship Id="rId5" Type="http://schemas.openxmlformats.org/officeDocument/2006/relationships/image" Target="../media/image18.png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6.wav"/><Relationship Id="rId5" Type="http://schemas.openxmlformats.org/officeDocument/2006/relationships/image" Target="../media/image18.png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7.wav"/><Relationship Id="rId5" Type="http://schemas.openxmlformats.org/officeDocument/2006/relationships/image" Target="../media/image18.png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8.wav"/><Relationship Id="rId4" Type="http://schemas.openxmlformats.org/officeDocument/2006/relationships/image" Target="../media/image1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9.wav"/><Relationship Id="rId5" Type="http://schemas.openxmlformats.org/officeDocument/2006/relationships/image" Target="../media/image18.pn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0.wav"/><Relationship Id="rId4" Type="http://schemas.openxmlformats.org/officeDocument/2006/relationships/image" Target="../media/image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1.wav"/><Relationship Id="rId4" Type="http://schemas.openxmlformats.org/officeDocument/2006/relationships/image" Target="../media/image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2.wav"/><Relationship Id="rId5" Type="http://schemas.openxmlformats.org/officeDocument/2006/relationships/image" Target="../media/image70.png"/><Relationship Id="rId4" Type="http://schemas.openxmlformats.org/officeDocument/2006/relationships/image" Target="../media/image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3.wav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4.wav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5.wav"/><Relationship Id="rId1" Type="http://schemas.openxmlformats.org/officeDocument/2006/relationships/tags" Target="../tags/tag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6.wav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7.wav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8.wav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9.wav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notesSlide" Target="../notesSlides/notesSlide8.xml"/><Relationship Id="rId7" Type="http://schemas.openxmlformats.org/officeDocument/2006/relationships/slide" Target="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slide" Target="slide21.xml"/><Relationship Id="rId5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0.wav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1.wav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BB89FC96-3AD6-4F3F-9FA4-D865D550B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429000"/>
          </a:xfrm>
        </p:spPr>
        <p:txBody>
          <a:bodyPr/>
          <a:lstStyle/>
          <a:p>
            <a:pPr algn="ctr"/>
            <a:r>
              <a:rPr lang="en-US" altLang="en-US" sz="7200"/>
              <a:t>Cryptography </a:t>
            </a:r>
            <a:br>
              <a:rPr lang="en-US" altLang="en-US" sz="7200"/>
            </a:br>
            <a:r>
              <a:rPr lang="en-US" altLang="en-US" sz="7200"/>
              <a:t>Fundamentals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F34025E9-70DE-4829-AEC9-B0B6C8183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/>
              <a:t>MSIA GI512 Seminar 1 Week 8</a:t>
            </a:r>
          </a:p>
          <a:p>
            <a:pPr algn="ctr">
              <a:buFont typeface="Wingdings" panose="05000000000000000000" pitchFamily="2" charset="2"/>
              <a:buNone/>
            </a:pPr>
            <a:endParaRPr lang="en-US" altLang="en-US"/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/>
              <a:t>Prof M. E. Kabay, PhD, CISSP-ISSMP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/>
              <a:t>Assoc Prof Information Assurance</a:t>
            </a:r>
            <a:br>
              <a:rPr lang="en-US" altLang="en-US"/>
            </a:br>
            <a:r>
              <a:rPr lang="en-US" altLang="en-US"/>
              <a:t>School of Business &amp; Management</a:t>
            </a:r>
            <a:br>
              <a:rPr lang="en-US" altLang="en-US"/>
            </a:br>
            <a:r>
              <a:rPr lang="en-US" altLang="en-US"/>
              <a:t>Norwich University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>
                <a:hlinkClick r:id="rId4"/>
              </a:rPr>
              <a:t>mekabay@gmail.com</a:t>
            </a:r>
            <a:r>
              <a:rPr lang="en-US" altLang="en-US"/>
              <a:t> </a:t>
            </a:r>
          </a:p>
        </p:txBody>
      </p:sp>
      <p:pic>
        <p:nvPicPr>
          <p:cNvPr id="4" name="sound001.wav">
            <a:hlinkClick r:id="" action="ppaction://media"/>
            <a:extLst>
              <a:ext uri="{FF2B5EF4-FFF2-40B4-BE49-F238E27FC236}">
                <a16:creationId xmlns:a16="http://schemas.microsoft.com/office/drawing/2014/main" id="{6D574EB9-DA8F-44D2-9DFE-84101A639A1D}"/>
              </a:ext>
            </a:extLst>
          </p:cNvPr>
          <p:cNvPicPr>
            <a:picLocks noRot="1" noChangeAspect="1"/>
          </p:cNvPicPr>
          <p:nvPr>
            <a:wavAudioFile r:embed="rId1" name="sound00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34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283A90A-C2C0-40F3-BB0D-F64FCD4DB6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Monoalphabetic Substitution Cipher:  Example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A4F8F9C3-4EF1-4AC3-8C0C-8A5235C3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1184" b="3345"/>
          <a:stretch>
            <a:fillRect/>
          </a:stretch>
        </p:blipFill>
        <p:spPr bwMode="auto">
          <a:xfrm>
            <a:off x="990600" y="1301750"/>
            <a:ext cx="78486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10.wav">
            <a:hlinkClick r:id="" action="ppaction://media"/>
            <a:extLst>
              <a:ext uri="{FF2B5EF4-FFF2-40B4-BE49-F238E27FC236}">
                <a16:creationId xmlns:a16="http://schemas.microsoft.com/office/drawing/2014/main" id="{3F19DAD7-7286-4DA8-B5B9-7D25441466F8}"/>
              </a:ext>
            </a:extLst>
          </p:cNvPr>
          <p:cNvPicPr>
            <a:picLocks noRot="1" noChangeAspect="1"/>
          </p:cNvPicPr>
          <p:nvPr>
            <a:wavAudioFile r:embed="rId1" name="sound01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25B1BCD-ECCF-4429-9F04-2709D7F9B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Polyalphabetic Substitution Ciphers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C05DDB5A-DEED-4287-828C-DB250CEB0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543800" cy="4953000"/>
          </a:xfrm>
        </p:spPr>
        <p:txBody>
          <a:bodyPr/>
          <a:lstStyle/>
          <a:p>
            <a:r>
              <a:rPr lang="en-US" altLang="en-US"/>
              <a:t>Can use different offsets for each position in plaintext</a:t>
            </a:r>
          </a:p>
          <a:p>
            <a:pPr lvl="1"/>
            <a:r>
              <a:rPr lang="en-US" altLang="en-US"/>
              <a:t>E.g., Vigenère cipher is like 26 Caesar ciphers</a:t>
            </a:r>
          </a:p>
          <a:p>
            <a:pPr lvl="1"/>
            <a:r>
              <a:rPr lang="en-US" altLang="en-US"/>
              <a:t>Use key indicating which offset to use for which position in sequence of 26 letters</a:t>
            </a:r>
          </a:p>
          <a:p>
            <a:pPr lvl="1"/>
            <a:r>
              <a:rPr lang="en-US" altLang="en-US"/>
              <a:t>Wrap around when reach end of alphabet</a:t>
            </a:r>
          </a:p>
          <a:p>
            <a:pPr lvl="1"/>
            <a:r>
              <a:rPr lang="en-US" altLang="en-US"/>
              <a:t>Maximum offset = 1 less than number of letters in alphabet (differs by language)</a:t>
            </a:r>
          </a:p>
          <a:p>
            <a:r>
              <a:rPr lang="en-US" altLang="en-US"/>
              <a:t>Example:</a:t>
            </a:r>
          </a:p>
          <a:p>
            <a:pPr lvl="1"/>
            <a:r>
              <a:rPr lang="en-US" altLang="en-US"/>
              <a:t>Key 1,8,24,2,17,…</a:t>
            </a:r>
          </a:p>
          <a:p>
            <a:pPr lvl="1"/>
            <a:r>
              <a:rPr lang="en-US" altLang="en-US"/>
              <a:t>Cleartext: </a:t>
            </a:r>
            <a:r>
              <a:rPr lang="en-US" altLang="en-US" i="1"/>
              <a:t>brown</a:t>
            </a:r>
          </a:p>
          <a:p>
            <a:pPr lvl="1"/>
            <a:r>
              <a:rPr lang="en-US" altLang="en-US"/>
              <a:t>Ciphertext: </a:t>
            </a:r>
            <a:r>
              <a:rPr lang="en-US" altLang="en-US" i="1"/>
              <a:t>czmyd</a:t>
            </a:r>
          </a:p>
        </p:txBody>
      </p:sp>
      <p:pic>
        <p:nvPicPr>
          <p:cNvPr id="4" name="sound011.wav">
            <a:hlinkClick r:id="" action="ppaction://media"/>
            <a:extLst>
              <a:ext uri="{FF2B5EF4-FFF2-40B4-BE49-F238E27FC236}">
                <a16:creationId xmlns:a16="http://schemas.microsoft.com/office/drawing/2014/main" id="{4D1B4D1D-14F8-4E9E-85B8-A2501DC282DE}"/>
              </a:ext>
            </a:extLst>
          </p:cNvPr>
          <p:cNvPicPr>
            <a:picLocks noRot="1" noChangeAspect="1"/>
          </p:cNvPicPr>
          <p:nvPr>
            <a:wavAudioFile r:embed="rId1" name="sound01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A953508-21C5-40B5-879C-6B197B534B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One-Time Pad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F083893-4837-407F-9C21-268533C70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543800" cy="4876800"/>
          </a:xfrm>
        </p:spPr>
        <p:txBody>
          <a:bodyPr/>
          <a:lstStyle/>
          <a:p>
            <a:r>
              <a:rPr lang="en-US" altLang="en-US"/>
              <a:t>Use a fixed and shared secret to determine offsets</a:t>
            </a:r>
          </a:p>
          <a:p>
            <a:r>
              <a:rPr lang="en-US" altLang="en-US"/>
              <a:t>In theory, is only cipher </a:t>
            </a:r>
            <a:r>
              <a:rPr lang="en-US" altLang="en-US" i="1"/>
              <a:t>impossible</a:t>
            </a:r>
            <a:r>
              <a:rPr lang="en-US" altLang="en-US"/>
              <a:t> to break IFF</a:t>
            </a:r>
          </a:p>
          <a:p>
            <a:pPr lvl="1"/>
            <a:r>
              <a:rPr lang="en-US" altLang="en-US"/>
              <a:t>Pad kept secret </a:t>
            </a:r>
          </a:p>
          <a:p>
            <a:pPr lvl="1"/>
            <a:r>
              <a:rPr lang="en-US" altLang="en-US"/>
              <a:t>Key data truly random</a:t>
            </a:r>
          </a:p>
          <a:p>
            <a:pPr lvl="1"/>
            <a:r>
              <a:rPr lang="en-US" altLang="en-US"/>
              <a:t>Key data never re-used</a:t>
            </a:r>
          </a:p>
          <a:p>
            <a:r>
              <a:rPr lang="en-US" altLang="en-US"/>
              <a:t>In practice, people use natural language (e.g., novels) and reduce strength of algorithm</a:t>
            </a:r>
          </a:p>
          <a:p>
            <a:r>
              <a:rPr lang="en-US" altLang="en-US"/>
              <a:t>Major problem:  how to distribute the pad securely?</a:t>
            </a:r>
          </a:p>
        </p:txBody>
      </p:sp>
      <p:pic>
        <p:nvPicPr>
          <p:cNvPr id="4" name="sound012.wav">
            <a:hlinkClick r:id="" action="ppaction://media"/>
            <a:extLst>
              <a:ext uri="{FF2B5EF4-FFF2-40B4-BE49-F238E27FC236}">
                <a16:creationId xmlns:a16="http://schemas.microsoft.com/office/drawing/2014/main" id="{7D1810DE-9549-4D35-9B0E-B7CDBF3F5A5C}"/>
              </a:ext>
            </a:extLst>
          </p:cNvPr>
          <p:cNvPicPr>
            <a:picLocks noRot="1" noChangeAspect="1"/>
          </p:cNvPicPr>
          <p:nvPr>
            <a:wavAudioFile r:embed="rId1" name="sound01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2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256B645-74D9-4A95-813A-7CD3FFA24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Linear Congruential Pseudo-Random Number Generators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28A9930-5802-43E6-85BC-0890423135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One-time pad must be truly random</a:t>
            </a:r>
          </a:p>
          <a:p>
            <a:r>
              <a:rPr lang="en-US" altLang="en-US"/>
              <a:t>Amateurs assume that RAND() function can be used as basis of one-time pad</a:t>
            </a:r>
          </a:p>
          <a:p>
            <a:pPr lvl="1"/>
            <a:r>
              <a:rPr lang="en-US" altLang="en-US"/>
              <a:t>Use starting seed value as key</a:t>
            </a:r>
          </a:p>
          <a:p>
            <a:pPr lvl="1"/>
            <a:r>
              <a:rPr lang="en-US" altLang="en-US"/>
              <a:t>But in fact such functions are NOT truly random</a:t>
            </a:r>
          </a:p>
          <a:p>
            <a:pPr lvl="1"/>
            <a:r>
              <a:rPr lang="en-US" altLang="en-US"/>
              <a:t>Therefore ciphers with natural-language plaintext are subject to frequency analysis</a:t>
            </a:r>
          </a:p>
        </p:txBody>
      </p:sp>
      <p:pic>
        <p:nvPicPr>
          <p:cNvPr id="4" name="sound013.wav">
            <a:hlinkClick r:id="" action="ppaction://media"/>
            <a:extLst>
              <a:ext uri="{FF2B5EF4-FFF2-40B4-BE49-F238E27FC236}">
                <a16:creationId xmlns:a16="http://schemas.microsoft.com/office/drawing/2014/main" id="{93787E3E-6B11-4CE5-A814-0817CE6BA7C5}"/>
              </a:ext>
            </a:extLst>
          </p:cNvPr>
          <p:cNvPicPr>
            <a:picLocks noRot="1" noChangeAspect="1"/>
          </p:cNvPicPr>
          <p:nvPr>
            <a:wavAudioFile r:embed="rId1" name="sound01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0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D484CFA-6C8E-4B0B-83B5-5458300D5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</a:t>
            </a:r>
          </a:p>
        </p:txBody>
      </p:sp>
      <p:pic>
        <p:nvPicPr>
          <p:cNvPr id="4" name="sound014.wav">
            <a:hlinkClick r:id="" action="ppaction://media"/>
            <a:extLst>
              <a:ext uri="{FF2B5EF4-FFF2-40B4-BE49-F238E27FC236}">
                <a16:creationId xmlns:a16="http://schemas.microsoft.com/office/drawing/2014/main" id="{2CC01E3F-DCD9-40D8-851C-288BBBDBB567}"/>
              </a:ext>
            </a:extLst>
          </p:cNvPr>
          <p:cNvPicPr>
            <a:picLocks noRot="1" noChangeAspect="1"/>
          </p:cNvPicPr>
          <p:nvPr>
            <a:wavAudioFile r:embed="rId1" name="sound01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3">
            <a:extLst>
              <a:ext uri="{FF2B5EF4-FFF2-40B4-BE49-F238E27FC236}">
                <a16:creationId xmlns:a16="http://schemas.microsoft.com/office/drawing/2014/main" id="{5F7FCA01-5863-4790-8F4B-61A478AA29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hlinkClick r:id="rId5" action="ppaction://hlinksldjump"/>
              </a:rPr>
              <a:t>Basic Concepts &amp; Terminology</a:t>
            </a:r>
            <a:endParaRPr lang="en-US" altLang="en-US"/>
          </a:p>
          <a:p>
            <a:r>
              <a:rPr lang="en-US" altLang="en-US">
                <a:hlinkClick r:id="rId6" action="ppaction://hlinksldjump"/>
              </a:rPr>
              <a:t>Types of Algorithm</a:t>
            </a:r>
            <a:endParaRPr lang="en-US" altLang="en-US"/>
          </a:p>
          <a:p>
            <a:r>
              <a:rPr lang="en-US" altLang="en-US" sz="3600" i="1"/>
              <a:t>Cryptanalysis Methods</a:t>
            </a:r>
          </a:p>
          <a:p>
            <a:r>
              <a:rPr lang="en-US" altLang="en-US">
                <a:hlinkClick r:id="rId7" action="ppaction://hlinksldjump"/>
              </a:rPr>
              <a:t>Stronger Encryption</a:t>
            </a:r>
            <a:endParaRPr lang="en-US" altLang="en-US"/>
          </a:p>
          <a:p>
            <a:r>
              <a:rPr lang="en-US" altLang="en-US">
                <a:hlinkClick r:id="rId8" action="ppaction://hlinksldjump"/>
              </a:rPr>
              <a:t>Asymmetric Encryption &amp; the Public-Key Cryptosystem</a:t>
            </a:r>
            <a:endParaRPr lang="en-US" altLang="en-US"/>
          </a:p>
          <a:p>
            <a:r>
              <a:rPr lang="en-US" altLang="en-US">
                <a:hlinkClick r:id="rId9" action="ppaction://hlinksldjump"/>
              </a:rPr>
              <a:t>Using PGP</a:t>
            </a:r>
            <a:endParaRPr lang="en-US" altLang="en-US"/>
          </a:p>
        </p:txBody>
      </p:sp>
    </p:spTree>
  </p:cSld>
  <p:clrMapOvr>
    <a:masterClrMapping/>
  </p:clrMapOvr>
  <p:transition advTm="5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0CDC400-98ED-4048-A74E-74CC7618E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Cryptanalysis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E72C4CC-3F7B-4A57-8D65-F102A6F6B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Cryptanalysis Methods</a:t>
            </a:r>
          </a:p>
          <a:p>
            <a:r>
              <a:rPr lang="en-US" altLang="en-US"/>
              <a:t>Proprietary Algorithms</a:t>
            </a:r>
          </a:p>
          <a:p>
            <a:r>
              <a:rPr lang="en-US" altLang="en-US"/>
              <a:t>Cryptanalytical Attacks</a:t>
            </a:r>
          </a:p>
        </p:txBody>
      </p:sp>
      <p:pic>
        <p:nvPicPr>
          <p:cNvPr id="4" name="sound015.wav">
            <a:hlinkClick r:id="" action="ppaction://media"/>
            <a:extLst>
              <a:ext uri="{FF2B5EF4-FFF2-40B4-BE49-F238E27FC236}">
                <a16:creationId xmlns:a16="http://schemas.microsoft.com/office/drawing/2014/main" id="{209C49A1-88B5-4F26-9448-6C102B1EB463}"/>
              </a:ext>
            </a:extLst>
          </p:cNvPr>
          <p:cNvPicPr>
            <a:picLocks noRot="1" noChangeAspect="1"/>
          </p:cNvPicPr>
          <p:nvPr>
            <a:wavAudioFile r:embed="rId1" name="sound01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EE8DDE5-AF98-4D58-9C7B-0E3D6984C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Cryptanalysis Methods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1E1A1FD-5AEF-43A9-8D05-9E85C0E61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Possible to use frequency of single letters and </a:t>
            </a:r>
            <a:r>
              <a:rPr lang="en-US" altLang="en-US" i="1"/>
              <a:t>digraphs</a:t>
            </a:r>
            <a:r>
              <a:rPr lang="en-US" altLang="en-US"/>
              <a:t> (pairs of letters) to analyze ciphertext</a:t>
            </a:r>
          </a:p>
          <a:p>
            <a:pPr lvl="1"/>
            <a:r>
              <a:rPr lang="en-US" altLang="en-US"/>
              <a:t>But this technique works only for plaintext based on natural language</a:t>
            </a:r>
          </a:p>
          <a:p>
            <a:pPr lvl="1"/>
            <a:r>
              <a:rPr lang="en-US" altLang="en-US"/>
              <a:t>Must know (or guess) which language is used</a:t>
            </a:r>
          </a:p>
          <a:p>
            <a:pPr lvl="1"/>
            <a:r>
              <a:rPr lang="en-US" altLang="en-US"/>
              <a:t>Need large amounts of data</a:t>
            </a:r>
          </a:p>
          <a:p>
            <a:r>
              <a:rPr lang="en-US" altLang="en-US"/>
              <a:t>Does not help with cryptanalysis of purely numerical data unless there are regularities in the plaintext</a:t>
            </a:r>
          </a:p>
        </p:txBody>
      </p:sp>
      <p:pic>
        <p:nvPicPr>
          <p:cNvPr id="4" name="sound016.wav">
            <a:hlinkClick r:id="" action="ppaction://media"/>
            <a:extLst>
              <a:ext uri="{FF2B5EF4-FFF2-40B4-BE49-F238E27FC236}">
                <a16:creationId xmlns:a16="http://schemas.microsoft.com/office/drawing/2014/main" id="{58AE9209-EEDA-45FD-8605-307DC45A8A8D}"/>
              </a:ext>
            </a:extLst>
          </p:cNvPr>
          <p:cNvPicPr>
            <a:picLocks noRot="1" noChangeAspect="1"/>
          </p:cNvPicPr>
          <p:nvPr>
            <a:wavAudioFile r:embed="rId1" name="sound01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7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B7BA81A-C806-4B8A-B1AD-4C85FEC82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Cryptanalysis (cont’d)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B10699C-DBC4-40BD-B879-88131F1158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altLang="en-US"/>
              <a:t>Brute-force cryptanalysis tries every possible key</a:t>
            </a:r>
          </a:p>
          <a:p>
            <a:pPr lvl="1"/>
            <a:r>
              <a:rPr lang="en-US" altLang="en-US"/>
              <a:t>Facilitated by massively parallel computing</a:t>
            </a:r>
          </a:p>
          <a:p>
            <a:pPr lvl="1"/>
            <a:r>
              <a:rPr lang="en-US" altLang="en-US"/>
              <a:t>Must be able to identify plaintext for this to work</a:t>
            </a:r>
          </a:p>
          <a:p>
            <a:r>
              <a:rPr lang="en-US" altLang="en-US"/>
              <a:t>Attacking weakness of algorithm</a:t>
            </a:r>
          </a:p>
          <a:p>
            <a:pPr lvl="1"/>
            <a:r>
              <a:rPr lang="en-US" altLang="en-US"/>
              <a:t>Find methods of deducing key due to bad algorithms</a:t>
            </a:r>
          </a:p>
          <a:p>
            <a:pPr lvl="1"/>
            <a:r>
              <a:rPr lang="en-US" altLang="en-US"/>
              <a:t>But may be able to find key for only one message at a time</a:t>
            </a:r>
          </a:p>
          <a:p>
            <a:r>
              <a:rPr lang="en-US" altLang="en-US"/>
              <a:t>Fundamental principle:  strength of encryption measured by </a:t>
            </a:r>
            <a:r>
              <a:rPr lang="en-US" altLang="en-US" i="1"/>
              <a:t>time</a:t>
            </a:r>
            <a:r>
              <a:rPr lang="en-US" altLang="en-US"/>
              <a:t> and </a:t>
            </a:r>
            <a:r>
              <a:rPr lang="en-US" altLang="en-US" i="1"/>
              <a:t>cost</a:t>
            </a:r>
            <a:r>
              <a:rPr lang="en-US" altLang="en-US"/>
              <a:t> of cryptanalysis </a:t>
            </a:r>
            <a:r>
              <a:rPr lang="en-US" altLang="en-US" i="1"/>
              <a:t>for specific application</a:t>
            </a:r>
          </a:p>
        </p:txBody>
      </p:sp>
      <p:pic>
        <p:nvPicPr>
          <p:cNvPr id="4" name="sound017.wav">
            <a:hlinkClick r:id="" action="ppaction://media"/>
            <a:extLst>
              <a:ext uri="{FF2B5EF4-FFF2-40B4-BE49-F238E27FC236}">
                <a16:creationId xmlns:a16="http://schemas.microsoft.com/office/drawing/2014/main" id="{335F7D49-F8BD-4D90-813D-ED451BBDB943}"/>
              </a:ext>
            </a:extLst>
          </p:cNvPr>
          <p:cNvPicPr>
            <a:picLocks noRot="1" noChangeAspect="1"/>
          </p:cNvPicPr>
          <p:nvPr>
            <a:wavAudioFile r:embed="rId1" name="sound01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3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41BE0DC-88DE-4FD0-B598-776A497225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Proprietary Algorithms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200BB96-9C71-43C9-9B73-5E28F880B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371600"/>
            <a:ext cx="7620000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400" kern="0">
                <a:latin typeface="+mn-lt"/>
              </a:rPr>
              <a:t>Principles of cryptography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400" kern="0">
                <a:latin typeface="+mn-lt"/>
              </a:rPr>
              <a:t>The strength of an encryption algorithm does not reside in the secrecy of the algorithm*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400" kern="0">
                <a:latin typeface="+mn-lt"/>
              </a:rPr>
              <a:t>The strength of an encryption algorithm is not measurable unless the algorithm is known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en-CA" sz="2400" kern="0"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defRPr/>
            </a:pPr>
            <a:r>
              <a:rPr lang="en-CA" kern="0">
                <a:latin typeface="+mn-lt"/>
              </a:rPr>
              <a:t>*	Kerckhoffs’ Principle/Maxim paraphrased:  </a:t>
            </a:r>
            <a:br>
              <a:rPr lang="en-CA" kern="0">
                <a:latin typeface="+mn-lt"/>
              </a:rPr>
            </a:br>
            <a:r>
              <a:rPr lang="en-CA" i="1" kern="0">
                <a:latin typeface="+mn-lt"/>
              </a:rPr>
              <a:t>All security resides in the key</a:t>
            </a:r>
            <a:endParaRPr lang="en-CA" i="1" kern="0" dirty="0">
              <a:latin typeface="+mn-lt"/>
            </a:endParaRPr>
          </a:p>
        </p:txBody>
      </p:sp>
      <p:sp>
        <p:nvSpPr>
          <p:cNvPr id="39940" name="Text Box 5">
            <a:extLst>
              <a:ext uri="{FF2B5EF4-FFF2-40B4-BE49-F238E27FC236}">
                <a16:creationId xmlns:a16="http://schemas.microsoft.com/office/drawing/2014/main" id="{F31C59A2-7EAA-48B0-9691-112BD0023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38800"/>
            <a:ext cx="6096000" cy="646113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i="1"/>
              <a:t>*Kerckhoffs’ Principle: “The design of a system should not require secrecy ….”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i="1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i="1"/>
              <a:t>-- Auguste Kerckhoffs (1835-1903),  Dutch linguist and cryptographer.</a:t>
            </a:r>
          </a:p>
        </p:txBody>
      </p:sp>
      <p:pic>
        <p:nvPicPr>
          <p:cNvPr id="5" name="sound018.wav">
            <a:hlinkClick r:id="" action="ppaction://media"/>
            <a:extLst>
              <a:ext uri="{FF2B5EF4-FFF2-40B4-BE49-F238E27FC236}">
                <a16:creationId xmlns:a16="http://schemas.microsoft.com/office/drawing/2014/main" id="{F81AD6FD-1444-4C9F-BD2C-8CB5182E1BA8}"/>
              </a:ext>
            </a:extLst>
          </p:cNvPr>
          <p:cNvPicPr>
            <a:picLocks noRot="1" noChangeAspect="1"/>
          </p:cNvPicPr>
          <p:nvPr>
            <a:wavAudioFile r:embed="rId1" name="sound01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169E901-A2C9-44DC-A6B6-A562445F9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Proprietary Algorithms (cont’d)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A37829B-A6C5-4616-BD60-68AE7E936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/>
              <a:t>Therefore beware of secret, proprietary algorithms</a:t>
            </a:r>
          </a:p>
          <a:p>
            <a:pPr>
              <a:lnSpc>
                <a:spcPct val="80000"/>
              </a:lnSpc>
            </a:pPr>
            <a:r>
              <a:rPr lang="en-US" altLang="en-US" sz="3200"/>
              <a:t>Many amateurs have failed utterly to defeat cryptanalysis</a:t>
            </a:r>
          </a:p>
          <a:p>
            <a:pPr>
              <a:lnSpc>
                <a:spcPct val="80000"/>
              </a:lnSpc>
            </a:pPr>
            <a:r>
              <a:rPr lang="en-US" altLang="en-US" sz="3200"/>
              <a:t>Must demonstrate that even with knowledge of the algorithm and even knowledge of the plaintext, still too expensive to decrypt ciphertext to make cryptanalysis worthwhile</a:t>
            </a:r>
          </a:p>
        </p:txBody>
      </p:sp>
      <p:pic>
        <p:nvPicPr>
          <p:cNvPr id="5" name="sound019.wav">
            <a:hlinkClick r:id="" action="ppaction://media"/>
            <a:extLst>
              <a:ext uri="{FF2B5EF4-FFF2-40B4-BE49-F238E27FC236}">
                <a16:creationId xmlns:a16="http://schemas.microsoft.com/office/drawing/2014/main" id="{2BED373F-B78C-4289-B34F-2ACE22A0CCB7}"/>
              </a:ext>
            </a:extLst>
          </p:cNvPr>
          <p:cNvPicPr>
            <a:picLocks noRot="1" noChangeAspect="1"/>
          </p:cNvPicPr>
          <p:nvPr>
            <a:wavAudioFile r:embed="rId1" name="sound01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0334523-9C7B-4938-8DB6-4D6F0B7CC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Welcome</a:t>
            </a:r>
            <a:endParaRPr lang="en-US" altLang="en-US"/>
          </a:p>
        </p:txBody>
      </p:sp>
      <p:pic>
        <p:nvPicPr>
          <p:cNvPr id="7171" name="Picture 5" descr="Z:\Reference\My Pictures\House &amp; Landscapes\2008-07\100_2914.JPG">
            <a:extLst>
              <a:ext uri="{FF2B5EF4-FFF2-40B4-BE49-F238E27FC236}">
                <a16:creationId xmlns:a16="http://schemas.microsoft.com/office/drawing/2014/main" id="{74D1FBA4-58C7-43F5-AD92-DFACB19E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3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P8200020">
            <a:extLst>
              <a:ext uri="{FF2B5EF4-FFF2-40B4-BE49-F238E27FC236}">
                <a16:creationId xmlns:a16="http://schemas.microsoft.com/office/drawing/2014/main" id="{4726E909-EEA9-45A3-B57C-C7EC01BF4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13333" r="13124" b="23334"/>
          <a:stretch>
            <a:fillRect/>
          </a:stretch>
        </p:blipFill>
        <p:spPr bwMode="auto">
          <a:xfrm>
            <a:off x="0" y="1066800"/>
            <a:ext cx="4572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Z:\Reference\My Pictures\House &amp; Landscapes\2008-07\100_2912.JPG">
            <a:extLst>
              <a:ext uri="{FF2B5EF4-FFF2-40B4-BE49-F238E27FC236}">
                <a16:creationId xmlns:a16="http://schemas.microsoft.com/office/drawing/2014/main" id="{A7D3665A-176C-4F89-8793-743BD451B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3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Z:\Reference\My Pictures\House &amp; Landscapes\Export\Apple tree.jpg">
            <a:extLst>
              <a:ext uri="{FF2B5EF4-FFF2-40B4-BE49-F238E27FC236}">
                <a16:creationId xmlns:a16="http://schemas.microsoft.com/office/drawing/2014/main" id="{513D18A8-62A8-46A8-8030-E18B3619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2238"/>
            <a:ext cx="45720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ound002.wav">
            <a:hlinkClick r:id="" action="ppaction://media"/>
            <a:extLst>
              <a:ext uri="{FF2B5EF4-FFF2-40B4-BE49-F238E27FC236}">
                <a16:creationId xmlns:a16="http://schemas.microsoft.com/office/drawing/2014/main" id="{E22448A3-D609-4A7D-87CF-1F8D2EC006A3}"/>
              </a:ext>
            </a:extLst>
          </p:cNvPr>
          <p:cNvPicPr>
            <a:picLocks noRot="1" noChangeAspect="1"/>
          </p:cNvPicPr>
          <p:nvPr>
            <a:wavAudioFile r:embed="rId1" name="sound002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D83A01A-F313-44E5-BC68-E88F15203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Cryptanalytical Attacks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EA6F63E-1601-4267-B992-0D10F180F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76200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i="1"/>
              <a:t>Ciphertext only:</a:t>
            </a:r>
            <a:r>
              <a:rPr lang="en-US" altLang="en-US" sz="2800"/>
              <a:t>  </a:t>
            </a:r>
          </a:p>
          <a:p>
            <a:pPr lvl="1">
              <a:lnSpc>
                <a:spcPct val="80000"/>
              </a:lnSpc>
            </a:pPr>
            <a:r>
              <a:rPr lang="en-US" altLang="en-US" sz="2800"/>
              <a:t>No idea of plaintext at all</a:t>
            </a:r>
          </a:p>
          <a:p>
            <a:pPr>
              <a:lnSpc>
                <a:spcPct val="80000"/>
              </a:lnSpc>
            </a:pPr>
            <a:r>
              <a:rPr lang="en-US" altLang="en-US" sz="2800" i="1"/>
              <a:t>Known plaintext:</a:t>
            </a:r>
            <a:r>
              <a:rPr lang="en-US" altLang="en-US" sz="2800"/>
              <a:t>  </a:t>
            </a:r>
          </a:p>
          <a:p>
            <a:pPr lvl="1">
              <a:lnSpc>
                <a:spcPct val="80000"/>
              </a:lnSpc>
            </a:pPr>
            <a:r>
              <a:rPr lang="en-US" altLang="en-US" sz="2800"/>
              <a:t>See plaintext + ciphertext</a:t>
            </a:r>
          </a:p>
          <a:p>
            <a:pPr>
              <a:lnSpc>
                <a:spcPct val="80000"/>
              </a:lnSpc>
            </a:pPr>
            <a:r>
              <a:rPr lang="en-US" altLang="en-US" sz="2800" i="1"/>
              <a:t>Chosen plaintext: </a:t>
            </a:r>
          </a:p>
          <a:p>
            <a:pPr lvl="1">
              <a:lnSpc>
                <a:spcPct val="80000"/>
              </a:lnSpc>
            </a:pPr>
            <a:r>
              <a:rPr lang="en-US" altLang="en-US" sz="2800"/>
              <a:t>Choose plaintext and see ciphertext</a:t>
            </a:r>
          </a:p>
          <a:p>
            <a:pPr>
              <a:lnSpc>
                <a:spcPct val="80000"/>
              </a:lnSpc>
            </a:pPr>
            <a:r>
              <a:rPr lang="en-US" altLang="en-US" sz="2800" i="1"/>
              <a:t>Adaptive chosen plaintext</a:t>
            </a:r>
            <a:r>
              <a:rPr lang="en-US" altLang="en-US" sz="2800"/>
              <a:t> (aka </a:t>
            </a:r>
            <a:r>
              <a:rPr lang="en-US" altLang="en-US" sz="2800" i="1"/>
              <a:t>differential cryptanalysis</a:t>
            </a:r>
            <a:r>
              <a:rPr lang="en-US" altLang="en-US" sz="2800"/>
              <a:t>):  </a:t>
            </a:r>
          </a:p>
          <a:p>
            <a:pPr lvl="1">
              <a:lnSpc>
                <a:spcPct val="80000"/>
              </a:lnSpc>
            </a:pPr>
            <a:r>
              <a:rPr lang="en-US" altLang="en-US" sz="2800"/>
              <a:t>Repeatedly choose plaintext and see results of encryption</a:t>
            </a:r>
          </a:p>
        </p:txBody>
      </p:sp>
      <p:pic>
        <p:nvPicPr>
          <p:cNvPr id="4" name="sound020.wav">
            <a:hlinkClick r:id="" action="ppaction://media"/>
            <a:extLst>
              <a:ext uri="{FF2B5EF4-FFF2-40B4-BE49-F238E27FC236}">
                <a16:creationId xmlns:a16="http://schemas.microsoft.com/office/drawing/2014/main" id="{A899069A-42D7-4D50-8D23-ABFA3B5153C4}"/>
              </a:ext>
            </a:extLst>
          </p:cNvPr>
          <p:cNvPicPr>
            <a:picLocks noRot="1" noChangeAspect="1"/>
          </p:cNvPicPr>
          <p:nvPr>
            <a:wavAudioFile r:embed="rId1" name="sound02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4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FB38980-7561-424C-84CD-FDED72E070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8899B15-9473-4D4B-9DF7-EE3D5E9AE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hlinkClick r:id="rId4" action="ppaction://hlinksldjump"/>
              </a:rPr>
              <a:t>Basic Concepts &amp; Terminology</a:t>
            </a:r>
            <a:endParaRPr lang="en-US" altLang="en-US"/>
          </a:p>
          <a:p>
            <a:r>
              <a:rPr lang="en-US" altLang="en-US">
                <a:hlinkClick r:id="rId5" action="ppaction://hlinksldjump"/>
              </a:rPr>
              <a:t>Types of Algorithm</a:t>
            </a:r>
            <a:endParaRPr lang="en-US" altLang="en-US"/>
          </a:p>
          <a:p>
            <a:r>
              <a:rPr lang="en-US" altLang="en-US">
                <a:hlinkClick r:id="rId6" action="ppaction://hlinksldjump"/>
              </a:rPr>
              <a:t>Cryptanalysis Methods</a:t>
            </a:r>
            <a:endParaRPr lang="en-US" altLang="en-US"/>
          </a:p>
          <a:p>
            <a:r>
              <a:rPr lang="en-US" altLang="en-US" sz="3600" i="1"/>
              <a:t>Stronger Encryption</a:t>
            </a:r>
          </a:p>
          <a:p>
            <a:r>
              <a:rPr lang="en-US" altLang="en-US">
                <a:hlinkClick r:id="rId7" action="ppaction://hlinksldjump"/>
              </a:rPr>
              <a:t>Asymmetric Encryption &amp; the Public-Key Cryptosystem</a:t>
            </a:r>
            <a:endParaRPr lang="en-US" altLang="en-US"/>
          </a:p>
          <a:p>
            <a:r>
              <a:rPr lang="en-US" altLang="en-US">
                <a:hlinkClick r:id="rId8" action="ppaction://hlinksldjump"/>
              </a:rPr>
              <a:t>Using PGP</a:t>
            </a:r>
            <a:endParaRPr lang="en-US" altLang="en-US"/>
          </a:p>
        </p:txBody>
      </p:sp>
      <p:pic>
        <p:nvPicPr>
          <p:cNvPr id="4" name="sound021.wav">
            <a:hlinkClick r:id="" action="ppaction://media"/>
            <a:extLst>
              <a:ext uri="{FF2B5EF4-FFF2-40B4-BE49-F238E27FC236}">
                <a16:creationId xmlns:a16="http://schemas.microsoft.com/office/drawing/2014/main" id="{62C4DBB8-1533-4CEC-B04F-00316A7B5ACC}"/>
              </a:ext>
            </a:extLst>
          </p:cNvPr>
          <p:cNvPicPr>
            <a:picLocks noRot="1" noChangeAspect="1"/>
          </p:cNvPicPr>
          <p:nvPr>
            <a:wavAudioFile r:embed="rId1" name="sound021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21CD0CA-0E4A-49A0-A446-6867ABE1B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Stronger Encryption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FFD0377-3C30-485D-91E2-69A5B3285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Transposition Ciphers</a:t>
            </a:r>
          </a:p>
          <a:p>
            <a:r>
              <a:rPr lang="en-US" altLang="en-US"/>
              <a:t>Block Ciphers &amp; Chaining</a:t>
            </a:r>
          </a:p>
          <a:p>
            <a:r>
              <a:rPr lang="en-US" altLang="en-US"/>
              <a:t>Product Ciphers</a:t>
            </a:r>
          </a:p>
          <a:p>
            <a:r>
              <a:rPr lang="en-US" altLang="en-US"/>
              <a:t>DES:  Data Encryption Standard</a:t>
            </a:r>
          </a:p>
          <a:p>
            <a:r>
              <a:rPr lang="en-US" altLang="en-US"/>
              <a:t>DES:  Modes</a:t>
            </a:r>
          </a:p>
          <a:p>
            <a:r>
              <a:rPr lang="en-US" altLang="en-US"/>
              <a:t>Triple DES (3DES)</a:t>
            </a:r>
          </a:p>
          <a:p>
            <a:r>
              <a:rPr lang="en-US" altLang="en-US"/>
              <a:t>AES:  Advanced Encryption Standard</a:t>
            </a:r>
          </a:p>
        </p:txBody>
      </p:sp>
      <p:pic>
        <p:nvPicPr>
          <p:cNvPr id="4" name="sound022.wav">
            <a:hlinkClick r:id="" action="ppaction://media"/>
            <a:extLst>
              <a:ext uri="{FF2B5EF4-FFF2-40B4-BE49-F238E27FC236}">
                <a16:creationId xmlns:a16="http://schemas.microsoft.com/office/drawing/2014/main" id="{CB86BE8E-C6D7-40B6-8263-1F895371F080}"/>
              </a:ext>
            </a:extLst>
          </p:cNvPr>
          <p:cNvPicPr>
            <a:picLocks noRot="1" noChangeAspect="1"/>
          </p:cNvPicPr>
          <p:nvPr>
            <a:wavAudioFile r:embed="rId1" name="sound02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D54FD15-AAA0-445E-9DB4-C3353CBD9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Stronger Encryption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8E4E6E51-FB9A-4307-992F-70926F9839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200"/>
              <a:t>Substitution ciphers are generally </a:t>
            </a:r>
            <a:r>
              <a:rPr lang="en-US" altLang="en-US" sz="3200" i="1"/>
              <a:t>weak </a:t>
            </a:r>
            <a:r>
              <a:rPr lang="en-US" altLang="en-US" sz="3200"/>
              <a:t>(i.e., cheap or quick to crack)</a:t>
            </a:r>
            <a:endParaRPr lang="en-US" altLang="en-US" sz="3200" i="1"/>
          </a:p>
          <a:p>
            <a:pPr>
              <a:lnSpc>
                <a:spcPct val="120000"/>
              </a:lnSpc>
            </a:pPr>
            <a:r>
              <a:rPr lang="en-US" altLang="en-US" sz="3200"/>
              <a:t>Stronger ciphers include</a:t>
            </a:r>
          </a:p>
          <a:p>
            <a:pPr lvl="1">
              <a:lnSpc>
                <a:spcPct val="120000"/>
              </a:lnSpc>
            </a:pPr>
            <a:r>
              <a:rPr lang="en-US" altLang="en-US" sz="3200"/>
              <a:t>Transposition ciphers</a:t>
            </a:r>
          </a:p>
          <a:p>
            <a:pPr lvl="1">
              <a:lnSpc>
                <a:spcPct val="120000"/>
              </a:lnSpc>
            </a:pPr>
            <a:r>
              <a:rPr lang="en-US" altLang="en-US" sz="3200"/>
              <a:t>Block ciphers &amp; chaining</a:t>
            </a:r>
          </a:p>
          <a:p>
            <a:pPr lvl="1">
              <a:lnSpc>
                <a:spcPct val="120000"/>
              </a:lnSpc>
            </a:pPr>
            <a:r>
              <a:rPr lang="en-US" altLang="en-US" sz="3200"/>
              <a:t>Product ciphers</a:t>
            </a:r>
          </a:p>
        </p:txBody>
      </p:sp>
      <p:pic>
        <p:nvPicPr>
          <p:cNvPr id="4" name="sound023.wav">
            <a:hlinkClick r:id="" action="ppaction://media"/>
            <a:extLst>
              <a:ext uri="{FF2B5EF4-FFF2-40B4-BE49-F238E27FC236}">
                <a16:creationId xmlns:a16="http://schemas.microsoft.com/office/drawing/2014/main" id="{05E1CB15-B21E-4406-B4F6-BD020D087CE6}"/>
              </a:ext>
            </a:extLst>
          </p:cNvPr>
          <p:cNvPicPr>
            <a:picLocks noRot="1" noChangeAspect="1"/>
          </p:cNvPicPr>
          <p:nvPr>
            <a:wavAudioFile r:embed="rId1" name="sound02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2E9971D-7A27-4289-A199-FC4FA134A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Transposition Ciphers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6B1C4B9-5A33-4C46-A120-C53A24E3D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467600" cy="4648200"/>
          </a:xfrm>
        </p:spPr>
        <p:txBody>
          <a:bodyPr/>
          <a:lstStyle/>
          <a:p>
            <a:r>
              <a:rPr lang="en-US" altLang="en-US"/>
              <a:t>Change order of plaintext</a:t>
            </a:r>
          </a:p>
          <a:p>
            <a:pPr lvl="1"/>
            <a:r>
              <a:rPr lang="en-US" altLang="en-US"/>
              <a:t>Use specific algorithm (rule)</a:t>
            </a:r>
          </a:p>
          <a:p>
            <a:r>
              <a:rPr lang="en-US" altLang="en-US"/>
              <a:t>Example:  matrix rotation</a:t>
            </a:r>
          </a:p>
          <a:p>
            <a:pPr lvl="1"/>
            <a:r>
              <a:rPr lang="en-US" altLang="en-US"/>
              <a:t>Matrix dimensions can serve as key; </a:t>
            </a:r>
            <a:br>
              <a:rPr lang="en-US" altLang="en-US"/>
            </a:br>
            <a:r>
              <a:rPr lang="en-US" altLang="en-US"/>
              <a:t>e.g., 6 x 8 then read as 8 x 6</a:t>
            </a:r>
          </a:p>
          <a:p>
            <a:pPr lvl="1"/>
            <a:r>
              <a:rPr lang="en-US" altLang="en-US"/>
              <a:t>Read text in opposite direction of matrix</a:t>
            </a:r>
          </a:p>
          <a:p>
            <a:pPr lvl="1"/>
            <a:r>
              <a:rPr lang="en-US" altLang="en-US"/>
              <a:t>See next slide for illustration</a:t>
            </a:r>
          </a:p>
        </p:txBody>
      </p:sp>
      <p:pic>
        <p:nvPicPr>
          <p:cNvPr id="4" name="sound024.wav">
            <a:hlinkClick r:id="" action="ppaction://media"/>
            <a:extLst>
              <a:ext uri="{FF2B5EF4-FFF2-40B4-BE49-F238E27FC236}">
                <a16:creationId xmlns:a16="http://schemas.microsoft.com/office/drawing/2014/main" id="{47E33E69-829B-4D33-84A4-583D770CE321}"/>
              </a:ext>
            </a:extLst>
          </p:cNvPr>
          <p:cNvPicPr>
            <a:picLocks noRot="1" noChangeAspect="1"/>
          </p:cNvPicPr>
          <p:nvPr>
            <a:wavAudioFile r:embed="rId1" name="sound02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31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E48298D-0D7D-4559-B30B-D2C9779BD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Transposition Ciphers:  example</a:t>
            </a:r>
          </a:p>
        </p:txBody>
      </p:sp>
      <p:sp>
        <p:nvSpPr>
          <p:cNvPr id="54275" name="Text Box 7">
            <a:extLst>
              <a:ext uri="{FF2B5EF4-FFF2-40B4-BE49-F238E27FC236}">
                <a16:creationId xmlns:a16="http://schemas.microsoft.com/office/drawing/2014/main" id="{9DEC6980-6DC9-41A7-B5C7-C2205D98F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295400"/>
            <a:ext cx="62611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The quick brown fox jumped over the lazy dogs.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i="1"/>
              <a:t>Tioxerlohcw d ageeknj tzs   uohy.qbfmve  urope d</a:t>
            </a:r>
            <a:r>
              <a:rPr lang="en-US" altLang="en-US" sz="2000"/>
              <a:t> </a:t>
            </a:r>
          </a:p>
        </p:txBody>
      </p:sp>
      <p:pic>
        <p:nvPicPr>
          <p:cNvPr id="6" name="sound025.wav">
            <a:hlinkClick r:id="" action="ppaction://media"/>
            <a:extLst>
              <a:ext uri="{FF2B5EF4-FFF2-40B4-BE49-F238E27FC236}">
                <a16:creationId xmlns:a16="http://schemas.microsoft.com/office/drawing/2014/main" id="{F43AFC3B-8C02-41AE-8EB6-3ABB8F37F4C3}"/>
              </a:ext>
            </a:extLst>
          </p:cNvPr>
          <p:cNvPicPr>
            <a:picLocks noRot="1" noChangeAspect="1"/>
          </p:cNvPicPr>
          <p:nvPr>
            <a:wavAudioFile r:embed="rId1" name="sound0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>
            <a:extLst>
              <a:ext uri="{FF2B5EF4-FFF2-40B4-BE49-F238E27FC236}">
                <a16:creationId xmlns:a16="http://schemas.microsoft.com/office/drawing/2014/main" id="{39C2EFB1-9FFA-4A06-8DC4-9C900614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133600"/>
            <a:ext cx="87344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2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18E1F58-AF3B-476B-B5B6-416FC4593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Block Ciphers &amp; Chaining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9B0D032-ED07-47B0-98FA-155AA62E5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Introduce additional complexity:</a:t>
            </a:r>
          </a:p>
          <a:p>
            <a:pPr lvl="1"/>
            <a:r>
              <a:rPr lang="en-US" altLang="en-US"/>
              <a:t>Break plaintext into blocks</a:t>
            </a:r>
          </a:p>
          <a:p>
            <a:pPr lvl="1"/>
            <a:r>
              <a:rPr lang="en-US" altLang="en-US"/>
              <a:t>Apply transposition and substitution ciphers to each block</a:t>
            </a:r>
          </a:p>
          <a:p>
            <a:r>
              <a:rPr lang="en-US" altLang="en-US"/>
              <a:t>Chaining</a:t>
            </a:r>
          </a:p>
          <a:p>
            <a:pPr lvl="1"/>
            <a:r>
              <a:rPr lang="en-US" altLang="en-US"/>
              <a:t>Introduce an element from previous block into next block</a:t>
            </a:r>
          </a:p>
          <a:p>
            <a:pPr lvl="1"/>
            <a:r>
              <a:rPr lang="en-US" altLang="en-US"/>
              <a:t>Thus specific ciphertext becomes context dependent</a:t>
            </a:r>
          </a:p>
          <a:p>
            <a:pPr lvl="1"/>
            <a:r>
              <a:rPr lang="en-US" altLang="en-US"/>
              <a:t>Risk:  transmission error may render ciphertext unrecoverable</a:t>
            </a:r>
          </a:p>
        </p:txBody>
      </p:sp>
      <p:pic>
        <p:nvPicPr>
          <p:cNvPr id="4" name="sound026.wav">
            <a:hlinkClick r:id="" action="ppaction://media"/>
            <a:extLst>
              <a:ext uri="{FF2B5EF4-FFF2-40B4-BE49-F238E27FC236}">
                <a16:creationId xmlns:a16="http://schemas.microsoft.com/office/drawing/2014/main" id="{6B18215D-0A48-43CD-9238-61ED5A467B87}"/>
              </a:ext>
            </a:extLst>
          </p:cNvPr>
          <p:cNvPicPr>
            <a:picLocks noRot="1" noChangeAspect="1"/>
          </p:cNvPicPr>
          <p:nvPr>
            <a:wavAudioFile r:embed="rId1" name="sound02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4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2381BEE-37E3-4246-B19B-B1BFE0C77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Product Ciphers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1641964-81DF-4FD7-8AA5-D1B62BADA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162800" cy="4648200"/>
          </a:xfrm>
        </p:spPr>
        <p:txBody>
          <a:bodyPr/>
          <a:lstStyle/>
          <a:p>
            <a:r>
              <a:rPr lang="en-US" altLang="en-US"/>
              <a:t>Use all methods at once</a:t>
            </a:r>
          </a:p>
          <a:p>
            <a:pPr lvl="1"/>
            <a:r>
              <a:rPr lang="en-US" altLang="en-US"/>
              <a:t>Blocks</a:t>
            </a:r>
          </a:p>
          <a:p>
            <a:pPr lvl="1"/>
            <a:r>
              <a:rPr lang="en-US" altLang="en-US"/>
              <a:t>Chaining</a:t>
            </a:r>
          </a:p>
          <a:p>
            <a:pPr lvl="1"/>
            <a:r>
              <a:rPr lang="en-US" altLang="en-US"/>
              <a:t>Transpositions</a:t>
            </a:r>
          </a:p>
          <a:p>
            <a:r>
              <a:rPr lang="en-US" altLang="en-US"/>
              <a:t>Problem:  no mathematical way of proving that a product cipher is actually strong</a:t>
            </a:r>
          </a:p>
          <a:p>
            <a:pPr lvl="1"/>
            <a:r>
              <a:rPr lang="en-US" altLang="en-US"/>
              <a:t>Therefore try to look at degree of randomness</a:t>
            </a:r>
          </a:p>
          <a:p>
            <a:pPr lvl="1"/>
            <a:r>
              <a:rPr lang="en-US" altLang="en-US"/>
              <a:t>Measure frequencies of symbols</a:t>
            </a:r>
          </a:p>
          <a:p>
            <a:pPr lvl="1"/>
            <a:r>
              <a:rPr lang="en-US" altLang="en-US"/>
              <a:t>Also 1</a:t>
            </a:r>
            <a:r>
              <a:rPr lang="en-US" altLang="en-US" baseline="30000"/>
              <a:t>st</a:t>
            </a:r>
            <a:r>
              <a:rPr lang="en-US" altLang="en-US"/>
              <a:t>, 2</a:t>
            </a:r>
            <a:r>
              <a:rPr lang="en-US" altLang="en-US" baseline="30000"/>
              <a:t>nd</a:t>
            </a:r>
            <a:r>
              <a:rPr lang="en-US" altLang="en-US"/>
              <a:t>, 3</a:t>
            </a:r>
            <a:r>
              <a:rPr lang="en-US" altLang="en-US" baseline="30000"/>
              <a:t>rd</a:t>
            </a:r>
            <a:r>
              <a:rPr lang="en-US" altLang="en-US"/>
              <a:t>. . . n</a:t>
            </a:r>
            <a:r>
              <a:rPr lang="en-US" altLang="en-US" baseline="30000"/>
              <a:t>th</a:t>
            </a:r>
            <a:r>
              <a:rPr lang="en-US" altLang="en-US"/>
              <a:t>-order correlations</a:t>
            </a:r>
          </a:p>
        </p:txBody>
      </p:sp>
      <p:pic>
        <p:nvPicPr>
          <p:cNvPr id="58372" name="Picture 2">
            <a:extLst>
              <a:ext uri="{FF2B5EF4-FFF2-40B4-BE49-F238E27FC236}">
                <a16:creationId xmlns:a16="http://schemas.microsoft.com/office/drawing/2014/main" id="{E8F44380-ADFF-4693-ADBE-440E75A99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827588"/>
            <a:ext cx="71913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sound027.wav">
            <a:hlinkClick r:id="" action="ppaction://media"/>
            <a:extLst>
              <a:ext uri="{FF2B5EF4-FFF2-40B4-BE49-F238E27FC236}">
                <a16:creationId xmlns:a16="http://schemas.microsoft.com/office/drawing/2014/main" id="{36E3F5CB-636A-46DF-B585-D06979F0CD5A}"/>
              </a:ext>
            </a:extLst>
          </p:cNvPr>
          <p:cNvPicPr>
            <a:picLocks noRot="1" noChangeAspect="1"/>
          </p:cNvPicPr>
          <p:nvPr>
            <a:wavAudioFile r:embed="rId1" name="sound02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1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3D08E62-8AE0-49BC-9D4E-98739E35A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DES:  Data Encryption Standard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F2789AB-7BC1-495B-BF67-E278B6AD4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467600" cy="5410200"/>
          </a:xfrm>
        </p:spPr>
        <p:txBody>
          <a:bodyPr/>
          <a:lstStyle/>
          <a:p>
            <a:r>
              <a:rPr lang="en-US" altLang="en-US"/>
              <a:t>1971:  IBM created “Lucifer”</a:t>
            </a:r>
          </a:p>
          <a:p>
            <a:pPr lvl="1"/>
            <a:r>
              <a:rPr lang="en-US" altLang="en-US"/>
              <a:t>Used in financial transactions</a:t>
            </a:r>
          </a:p>
          <a:p>
            <a:pPr lvl="1"/>
            <a:r>
              <a:rPr lang="en-US" altLang="en-US"/>
              <a:t>Single-key symmetric algorithm using 56-bit keys</a:t>
            </a:r>
          </a:p>
          <a:p>
            <a:r>
              <a:rPr lang="en-US" altLang="en-US"/>
              <a:t>NIST selected Lucifer to be the DES</a:t>
            </a:r>
          </a:p>
          <a:p>
            <a:pPr lvl="1"/>
            <a:r>
              <a:rPr lang="en-US" altLang="en-US"/>
              <a:t>1977:  Federal Information Processing Standard (FIPS) 46</a:t>
            </a:r>
          </a:p>
          <a:p>
            <a:pPr lvl="1"/>
            <a:r>
              <a:rPr lang="en-US" altLang="en-US"/>
              <a:t>US government standard for unclassified use</a:t>
            </a:r>
          </a:p>
          <a:p>
            <a:r>
              <a:rPr lang="en-US" altLang="en-US"/>
              <a:t>Widely adopted in commercial banking</a:t>
            </a:r>
          </a:p>
          <a:p>
            <a:r>
              <a:rPr lang="en-US" altLang="en-US"/>
              <a:t>Originally defined in hardware</a:t>
            </a:r>
          </a:p>
          <a:p>
            <a:pPr lvl="1"/>
            <a:r>
              <a:rPr lang="en-US" altLang="en-US"/>
              <a:t>Increased general computer speed led to approval for software implementations</a:t>
            </a:r>
          </a:p>
        </p:txBody>
      </p:sp>
      <p:pic>
        <p:nvPicPr>
          <p:cNvPr id="4" name="sound028.wav">
            <a:hlinkClick r:id="" action="ppaction://media"/>
            <a:extLst>
              <a:ext uri="{FF2B5EF4-FFF2-40B4-BE49-F238E27FC236}">
                <a16:creationId xmlns:a16="http://schemas.microsoft.com/office/drawing/2014/main" id="{D99C9F31-66BD-4476-8841-7DEE30D3CB36}"/>
              </a:ext>
            </a:extLst>
          </p:cNvPr>
          <p:cNvPicPr>
            <a:picLocks noRot="1" noChangeAspect="1"/>
          </p:cNvPicPr>
          <p:nvPr>
            <a:wavAudioFile r:embed="rId1" name="sound02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1BFE834C-7EE4-4E6B-B3B1-8FD90543D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altLang="en-US"/>
              <a:t>Encryption: DES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45881F6-B98C-4FC0-99C8-75D484518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8001000" cy="1066800"/>
          </a:xfrm>
        </p:spPr>
        <p:txBody>
          <a:bodyPr lIns="92075" tIns="46038" rIns="92075" bIns="46038"/>
          <a:lstStyle/>
          <a:p>
            <a:r>
              <a:rPr lang="en-US" altLang="en-US"/>
              <a:t>Data Encryption Standard</a:t>
            </a:r>
          </a:p>
          <a:p>
            <a:pPr lvl="1"/>
            <a:r>
              <a:rPr lang="en-US" altLang="en-US"/>
              <a:t>example of symmetric encryption algorithm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32C5970A-197C-4E27-82D2-B43E01A6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971800"/>
            <a:ext cx="82391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ound029.wav">
            <a:hlinkClick r:id="" action="ppaction://media"/>
            <a:extLst>
              <a:ext uri="{FF2B5EF4-FFF2-40B4-BE49-F238E27FC236}">
                <a16:creationId xmlns:a16="http://schemas.microsoft.com/office/drawing/2014/main" id="{F8E2A62C-B72B-4D40-9052-4906450CD14F}"/>
              </a:ext>
            </a:extLst>
          </p:cNvPr>
          <p:cNvPicPr>
            <a:picLocks noRot="1" noChangeAspect="1"/>
          </p:cNvPicPr>
          <p:nvPr>
            <a:wavAudioFile r:embed="rId2" name="sound029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06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BB5361B-B2AA-430D-87EB-0E9120A54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E98AF38-0280-48C3-9484-29251A321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600" i="1"/>
              <a:t>Basic Concepts &amp; Terminology</a:t>
            </a:r>
          </a:p>
          <a:p>
            <a:r>
              <a:rPr lang="en-US" altLang="en-US">
                <a:hlinkClick r:id="rId4" action="ppaction://hlinksldjump"/>
              </a:rPr>
              <a:t>Types of Algorithm</a:t>
            </a:r>
            <a:endParaRPr lang="en-US" altLang="en-US"/>
          </a:p>
          <a:p>
            <a:r>
              <a:rPr lang="en-US" altLang="en-US">
                <a:hlinkClick r:id="rId5" action="ppaction://hlinksldjump"/>
              </a:rPr>
              <a:t>Cryptanalysis Methods</a:t>
            </a:r>
            <a:endParaRPr lang="en-US" altLang="en-US"/>
          </a:p>
          <a:p>
            <a:r>
              <a:rPr lang="en-US" altLang="en-US">
                <a:hlinkClick r:id="rId6" action="ppaction://hlinksldjump"/>
              </a:rPr>
              <a:t>Stronger Encryption</a:t>
            </a:r>
            <a:endParaRPr lang="en-US" altLang="en-US"/>
          </a:p>
          <a:p>
            <a:r>
              <a:rPr lang="en-US" altLang="en-US">
                <a:hlinkClick r:id="rId7" action="ppaction://hlinksldjump"/>
              </a:rPr>
              <a:t>Asymmetric Encryption &amp; the Public-Key Cryptosystem</a:t>
            </a:r>
            <a:endParaRPr lang="en-US" altLang="en-US"/>
          </a:p>
          <a:p>
            <a:r>
              <a:rPr lang="en-US" altLang="en-US">
                <a:hlinkClick r:id="rId8" action="ppaction://hlinksldjump"/>
              </a:rPr>
              <a:t>Using PGP</a:t>
            </a:r>
            <a:endParaRPr lang="en-US" altLang="en-US"/>
          </a:p>
          <a:p>
            <a:endParaRPr lang="en-US" altLang="en-US"/>
          </a:p>
        </p:txBody>
      </p:sp>
      <p:pic>
        <p:nvPicPr>
          <p:cNvPr id="4" name="sound003.wav">
            <a:hlinkClick r:id="" action="ppaction://media"/>
            <a:extLst>
              <a:ext uri="{FF2B5EF4-FFF2-40B4-BE49-F238E27FC236}">
                <a16:creationId xmlns:a16="http://schemas.microsoft.com/office/drawing/2014/main" id="{39EEE3AC-6734-4586-A118-BBB9AC3F0B7B}"/>
              </a:ext>
            </a:extLst>
          </p:cNvPr>
          <p:cNvPicPr>
            <a:picLocks noRot="1" noChangeAspect="1"/>
          </p:cNvPicPr>
          <p:nvPr>
            <a:wavAudioFile r:embed="rId1" name="sound003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7F9753C-C706-45C5-9117-80150F875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DES:  Modes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AA79C5E-3566-4BC6-98D3-7128D046A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391400" cy="5029200"/>
          </a:xfrm>
        </p:spPr>
        <p:txBody>
          <a:bodyPr/>
          <a:lstStyle/>
          <a:p>
            <a:r>
              <a:rPr lang="en-US" altLang="en-US"/>
              <a:t>ECB:  electronic code book</a:t>
            </a:r>
          </a:p>
          <a:p>
            <a:pPr lvl="1"/>
            <a:r>
              <a:rPr lang="en-US" altLang="en-US"/>
              <a:t>Same encryption key applied to each block of 64 bits</a:t>
            </a:r>
          </a:p>
          <a:p>
            <a:pPr lvl="1"/>
            <a:r>
              <a:rPr lang="en-US" altLang="en-US"/>
              <a:t>Identical plaintext blocks have identical ciphertext blocks</a:t>
            </a:r>
          </a:p>
          <a:p>
            <a:pPr lvl="1"/>
            <a:r>
              <a:rPr lang="en-US" altLang="en-US"/>
              <a:t>Repeats make cryptanalysis easy</a:t>
            </a:r>
          </a:p>
          <a:p>
            <a:pPr lvl="1"/>
            <a:r>
              <a:rPr lang="en-US" altLang="en-US"/>
              <a:t>Not secure for long messages</a:t>
            </a:r>
          </a:p>
          <a:p>
            <a:pPr lvl="1"/>
            <a:r>
              <a:rPr lang="en-US" altLang="en-US"/>
              <a:t>Often used for secure transmission of a single value (e.g., an encryption key)</a:t>
            </a:r>
          </a:p>
        </p:txBody>
      </p:sp>
      <p:pic>
        <p:nvPicPr>
          <p:cNvPr id="4" name="sound030.wav">
            <a:hlinkClick r:id="" action="ppaction://media"/>
            <a:extLst>
              <a:ext uri="{FF2B5EF4-FFF2-40B4-BE49-F238E27FC236}">
                <a16:creationId xmlns:a16="http://schemas.microsoft.com/office/drawing/2014/main" id="{1B8FCEC2-D36E-4F42-99C5-B8333F32C9DF}"/>
              </a:ext>
            </a:extLst>
          </p:cNvPr>
          <p:cNvPicPr>
            <a:picLocks noRot="1" noChangeAspect="1"/>
          </p:cNvPicPr>
          <p:nvPr>
            <a:wavAudioFile r:embed="rId1" name="sound03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CB441F54-A5A7-4863-AF1C-20C6CB21E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DES:  Modes (cont’d)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0387653-13F6-4343-BC29-E00F6F657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r>
              <a:rPr lang="en-US" altLang="en-US"/>
              <a:t>CBC:  cipher block chaining</a:t>
            </a:r>
          </a:p>
          <a:p>
            <a:pPr lvl="1"/>
            <a:r>
              <a:rPr lang="en-US" altLang="en-US"/>
              <a:t>XOR previous 64-bit block of ciphertext with current 64-bit block of plaintext</a:t>
            </a:r>
          </a:p>
          <a:p>
            <a:pPr lvl="1"/>
            <a:r>
              <a:rPr lang="en-US" altLang="en-US"/>
              <a:t>Encrypt this XOR’d text using a single key</a:t>
            </a:r>
          </a:p>
          <a:p>
            <a:pPr lvl="1"/>
            <a:r>
              <a:rPr lang="en-US" altLang="en-US"/>
              <a:t>Chains together all the blocks</a:t>
            </a:r>
          </a:p>
          <a:p>
            <a:pPr lvl="1"/>
            <a:r>
              <a:rPr lang="en-US" altLang="en-US"/>
              <a:t>Because previous block changes next block, no two identical plaintext blocks produce same ciphertext blocks</a:t>
            </a:r>
          </a:p>
          <a:p>
            <a:pPr lvl="1"/>
            <a:r>
              <a:rPr lang="en-US" altLang="en-US"/>
              <a:t>Often used for file encryption</a:t>
            </a:r>
          </a:p>
          <a:p>
            <a:pPr lvl="1"/>
            <a:r>
              <a:rPr lang="en-US" altLang="en-US"/>
              <a:t>However, a single transmission error corrupts all subsequent decryption of blocks</a:t>
            </a:r>
          </a:p>
        </p:txBody>
      </p:sp>
      <p:pic>
        <p:nvPicPr>
          <p:cNvPr id="4" name="sound031.wav">
            <a:hlinkClick r:id="" action="ppaction://media"/>
            <a:extLst>
              <a:ext uri="{FF2B5EF4-FFF2-40B4-BE49-F238E27FC236}">
                <a16:creationId xmlns:a16="http://schemas.microsoft.com/office/drawing/2014/main" id="{13016A36-A208-4C9F-9858-0C2E5195E1E8}"/>
              </a:ext>
            </a:extLst>
          </p:cNvPr>
          <p:cNvPicPr>
            <a:picLocks noRot="1" noChangeAspect="1"/>
          </p:cNvPicPr>
          <p:nvPr>
            <a:wavAudioFile r:embed="rId1" name="sound03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98C8FDC4-F990-441F-99E3-C3FA66147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DES:  Modes (cont’d)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329E7FA-48AC-4BA2-88FA-716D2CC75E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CFB:  cipher feedback</a:t>
            </a:r>
          </a:p>
          <a:p>
            <a:pPr lvl="1"/>
            <a:r>
              <a:rPr lang="en-US" altLang="en-US"/>
              <a:t>Like CBC but with arbitrarily chosen block length</a:t>
            </a:r>
          </a:p>
          <a:p>
            <a:pPr lvl="1"/>
            <a:r>
              <a:rPr lang="en-US" altLang="en-US"/>
              <a:t>Typically choose 8 bits, thus creating a </a:t>
            </a:r>
            <a:r>
              <a:rPr lang="en-US" altLang="en-US" i="1"/>
              <a:t>stream cipher</a:t>
            </a:r>
            <a:r>
              <a:rPr lang="en-US" altLang="en-US"/>
              <a:t> that encrypts each character</a:t>
            </a:r>
          </a:p>
          <a:p>
            <a:pPr lvl="1"/>
            <a:r>
              <a:rPr lang="en-US" altLang="en-US"/>
              <a:t>Use ciphertext of previous block as input to encryption algorithm </a:t>
            </a:r>
          </a:p>
          <a:p>
            <a:pPr lvl="1"/>
            <a:r>
              <a:rPr lang="en-US" altLang="en-US"/>
              <a:t>XOR ciphertext with next block of plaintext</a:t>
            </a:r>
          </a:p>
          <a:p>
            <a:pPr lvl="1"/>
            <a:r>
              <a:rPr lang="en-US" altLang="en-US"/>
              <a:t>Often used for authentication</a:t>
            </a:r>
          </a:p>
        </p:txBody>
      </p:sp>
      <p:pic>
        <p:nvPicPr>
          <p:cNvPr id="4" name="sound032.wav">
            <a:hlinkClick r:id="" action="ppaction://media"/>
            <a:extLst>
              <a:ext uri="{FF2B5EF4-FFF2-40B4-BE49-F238E27FC236}">
                <a16:creationId xmlns:a16="http://schemas.microsoft.com/office/drawing/2014/main" id="{19271EB8-37EB-45CD-8874-8EFDFD7B9FFD}"/>
              </a:ext>
            </a:extLst>
          </p:cNvPr>
          <p:cNvPicPr>
            <a:picLocks noRot="1" noChangeAspect="1"/>
          </p:cNvPicPr>
          <p:nvPr>
            <a:wavAudioFile r:embed="rId1" name="sound03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2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6885F9E-5028-40E6-9836-04CA0A211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DES:  Modes (cont’d)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908CDB2-A211-4949-8456-9BC923C11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OFB:  output feedback</a:t>
            </a:r>
          </a:p>
          <a:p>
            <a:pPr lvl="1"/>
            <a:r>
              <a:rPr lang="en-US" altLang="en-US"/>
              <a:t>Similar to CFB and usually applied to bytes</a:t>
            </a:r>
          </a:p>
          <a:p>
            <a:pPr lvl="1"/>
            <a:r>
              <a:rPr lang="en-US" altLang="en-US"/>
              <a:t>Uses the ciphertext of the previous block as the input for encrypting the next block</a:t>
            </a:r>
          </a:p>
          <a:p>
            <a:pPr lvl="1"/>
            <a:r>
              <a:rPr lang="en-US" altLang="en-US"/>
              <a:t>However, each ciphertext byte is encrypted individually; thus a single error does not propagate to all subsequent ciphertext bytes</a:t>
            </a:r>
          </a:p>
          <a:p>
            <a:pPr lvl="1"/>
            <a:r>
              <a:rPr lang="en-US" altLang="en-US"/>
              <a:t>Often used for transmissions over noisy channels</a:t>
            </a:r>
          </a:p>
        </p:txBody>
      </p:sp>
      <p:pic>
        <p:nvPicPr>
          <p:cNvPr id="4" name="sound033.wav">
            <a:hlinkClick r:id="" action="ppaction://media"/>
            <a:extLst>
              <a:ext uri="{FF2B5EF4-FFF2-40B4-BE49-F238E27FC236}">
                <a16:creationId xmlns:a16="http://schemas.microsoft.com/office/drawing/2014/main" id="{356700B6-8D57-4CD2-8C98-9EB5FD4852ED}"/>
              </a:ext>
            </a:extLst>
          </p:cNvPr>
          <p:cNvPicPr>
            <a:picLocks noRot="1" noChangeAspect="1"/>
          </p:cNvPicPr>
          <p:nvPr>
            <a:wavAudioFile r:embed="rId1" name="sound03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A09EFFE-F6D9-48D0-8764-29AB5AA47A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Triple DES (3DES)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0CE5B01-E725-451F-9386-39A0F11EF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6000"/>
              <a:t>C = E</a:t>
            </a:r>
            <a:r>
              <a:rPr lang="en-US" altLang="en-US" sz="6000" baseline="-25000"/>
              <a:t>k1</a:t>
            </a:r>
            <a:r>
              <a:rPr lang="en-US" altLang="en-US" sz="6000"/>
              <a:t>[D</a:t>
            </a:r>
            <a:r>
              <a:rPr lang="en-US" altLang="en-US" sz="6000" baseline="-25000"/>
              <a:t>k2</a:t>
            </a:r>
            <a:r>
              <a:rPr lang="en-US" altLang="en-US" sz="6000"/>
              <a:t>[E</a:t>
            </a:r>
            <a:r>
              <a:rPr lang="en-US" altLang="en-US" sz="6000" baseline="-25000"/>
              <a:t>k1</a:t>
            </a:r>
            <a:r>
              <a:rPr lang="en-US" altLang="en-US" sz="6000"/>
              <a:t>(P)]]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Where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E</a:t>
            </a:r>
            <a:r>
              <a:rPr lang="en-US" altLang="en-US" sz="2800" baseline="-25000"/>
              <a:t>k1</a:t>
            </a:r>
            <a:r>
              <a:rPr lang="en-US" altLang="en-US" sz="2800"/>
              <a:t>(P) means “encrypt plaintext using key 1”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C means “ciphertext”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Keylength 110 bits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Keyspace 2</a:t>
            </a:r>
            <a:r>
              <a:rPr lang="en-US" altLang="en-US" sz="2800" baseline="30000"/>
              <a:t>110</a:t>
            </a:r>
            <a:r>
              <a:rPr lang="en-US" altLang="en-US" sz="2800"/>
              <a:t> </a:t>
            </a:r>
            <a:r>
              <a:rPr lang="en-US" altLang="en-US" sz="2800">
                <a:sym typeface="Symbol" panose="05050102010706020507" pitchFamily="18" charset="2"/>
              </a:rPr>
              <a:t> 10</a:t>
            </a:r>
            <a:r>
              <a:rPr lang="en-US" altLang="en-US" sz="2800" baseline="30000">
                <a:sym typeface="Symbol" panose="05050102010706020507" pitchFamily="18" charset="2"/>
              </a:rPr>
              <a:t>36</a:t>
            </a:r>
            <a:r>
              <a:rPr lang="en-US" altLang="en-US" sz="2800">
                <a:sym typeface="Symbol" panose="05050102010706020507" pitchFamily="18" charset="2"/>
              </a:rPr>
              <a:t> </a:t>
            </a:r>
            <a:endParaRPr lang="en-US" altLang="en-US" sz="2800"/>
          </a:p>
          <a:p>
            <a:pPr>
              <a:lnSpc>
                <a:spcPct val="80000"/>
              </a:lnSpc>
            </a:pPr>
            <a:r>
              <a:rPr lang="en-US" altLang="en-US" sz="2800"/>
              <a:t>Much used for key management (see next lecture)</a:t>
            </a:r>
          </a:p>
        </p:txBody>
      </p:sp>
      <p:pic>
        <p:nvPicPr>
          <p:cNvPr id="5" name="sound034.wav">
            <a:hlinkClick r:id="" action="ppaction://media"/>
            <a:extLst>
              <a:ext uri="{FF2B5EF4-FFF2-40B4-BE49-F238E27FC236}">
                <a16:creationId xmlns:a16="http://schemas.microsoft.com/office/drawing/2014/main" id="{C53559F4-6D9E-4737-93B0-3506A761E747}"/>
              </a:ext>
            </a:extLst>
          </p:cNvPr>
          <p:cNvPicPr>
            <a:picLocks noRot="1" noChangeAspect="1"/>
          </p:cNvPicPr>
          <p:nvPr>
            <a:wavAudioFile r:embed="rId1" name="sound03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5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05285DBF-0889-47FD-87CD-F47D4B015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AES:  Advanced Encryption Standard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41E73B7-DEB5-4512-BFC0-240203897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620000" cy="4648200"/>
          </a:xfrm>
        </p:spPr>
        <p:txBody>
          <a:bodyPr/>
          <a:lstStyle/>
          <a:p>
            <a:r>
              <a:rPr lang="en-US" altLang="en-US"/>
              <a:t>1997:  NIST requested new encryption algorithm</a:t>
            </a:r>
          </a:p>
          <a:p>
            <a:pPr lvl="1"/>
            <a:r>
              <a:rPr lang="en-US" altLang="en-US"/>
              <a:t>Protect sensitive unclassified US government information</a:t>
            </a:r>
          </a:p>
          <a:p>
            <a:r>
              <a:rPr lang="en-US" altLang="en-US"/>
              <a:t>Competition among candidate algorithms</a:t>
            </a:r>
          </a:p>
          <a:p>
            <a:pPr lvl="1"/>
            <a:r>
              <a:rPr lang="en-US" altLang="en-US"/>
              <a:t>Winner:  Rijndael (“Rhine doll”)</a:t>
            </a:r>
          </a:p>
          <a:p>
            <a:pPr lvl="1"/>
            <a:r>
              <a:rPr lang="en-US" altLang="en-US"/>
              <a:t>Drs Joan Daeman &amp; Vincent Rijmen from Belgium</a:t>
            </a:r>
          </a:p>
          <a:p>
            <a:r>
              <a:rPr lang="en-US" altLang="en-US"/>
              <a:t>Block cipher w/ variable block length &amp; variable key length (easily extendible)</a:t>
            </a:r>
          </a:p>
          <a:p>
            <a:pPr lvl="1"/>
            <a:r>
              <a:rPr lang="en-US" altLang="en-US"/>
              <a:t>Easy to implement in hardware (e.g., smart cards) as well as software</a:t>
            </a:r>
          </a:p>
        </p:txBody>
      </p:sp>
      <p:pic>
        <p:nvPicPr>
          <p:cNvPr id="4" name="sound035.wav">
            <a:hlinkClick r:id="" action="ppaction://media"/>
            <a:extLst>
              <a:ext uri="{FF2B5EF4-FFF2-40B4-BE49-F238E27FC236}">
                <a16:creationId xmlns:a16="http://schemas.microsoft.com/office/drawing/2014/main" id="{1B944D8C-AEC5-428B-8C99-C986DA1BD420}"/>
              </a:ext>
            </a:extLst>
          </p:cNvPr>
          <p:cNvPicPr>
            <a:picLocks noRot="1" noChangeAspect="1"/>
          </p:cNvPicPr>
          <p:nvPr>
            <a:wavAudioFile r:embed="rId1" name="sound03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4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B745679-73F0-4288-9446-CEDCA0E93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00C91F28-BADD-4704-87CC-02DCA07EE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hlinkClick r:id="rId4" action="ppaction://hlinksldjump"/>
              </a:rPr>
              <a:t>Basic Concepts &amp; Terminology</a:t>
            </a:r>
            <a:endParaRPr lang="en-US" altLang="en-US"/>
          </a:p>
          <a:p>
            <a:r>
              <a:rPr lang="en-US" altLang="en-US">
                <a:hlinkClick r:id="rId5" action="ppaction://hlinksldjump"/>
              </a:rPr>
              <a:t>Types of Algorithm</a:t>
            </a:r>
            <a:endParaRPr lang="en-US" altLang="en-US"/>
          </a:p>
          <a:p>
            <a:r>
              <a:rPr lang="en-US" altLang="en-US">
                <a:hlinkClick r:id="rId6" action="ppaction://hlinksldjump"/>
              </a:rPr>
              <a:t>Cryptanalysis Methods</a:t>
            </a:r>
            <a:endParaRPr lang="en-US" altLang="en-US"/>
          </a:p>
          <a:p>
            <a:r>
              <a:rPr lang="en-US" altLang="en-US">
                <a:hlinkClick r:id="rId7" action="ppaction://hlinksldjump"/>
              </a:rPr>
              <a:t>Stronger Encryption</a:t>
            </a:r>
            <a:endParaRPr lang="en-US" altLang="en-US"/>
          </a:p>
          <a:p>
            <a:r>
              <a:rPr lang="en-US" altLang="en-US" sz="3600" i="1"/>
              <a:t>Asymmetric Encryption &amp; the Public-Key Cryptosystem</a:t>
            </a:r>
          </a:p>
          <a:p>
            <a:r>
              <a:rPr lang="en-US" altLang="en-US">
                <a:hlinkClick r:id="rId8" action="ppaction://hlinksldjump"/>
              </a:rPr>
              <a:t>Using PGP</a:t>
            </a:r>
            <a:endParaRPr lang="en-US" altLang="en-US"/>
          </a:p>
        </p:txBody>
      </p:sp>
      <p:pic>
        <p:nvPicPr>
          <p:cNvPr id="4" name="sound036.wav">
            <a:hlinkClick r:id="" action="ppaction://media"/>
            <a:extLst>
              <a:ext uri="{FF2B5EF4-FFF2-40B4-BE49-F238E27FC236}">
                <a16:creationId xmlns:a16="http://schemas.microsoft.com/office/drawing/2014/main" id="{2FF1AE6B-D80E-43A9-AEB0-E158B1B86622}"/>
              </a:ext>
            </a:extLst>
          </p:cNvPr>
          <p:cNvPicPr>
            <a:picLocks noRot="1" noChangeAspect="1"/>
          </p:cNvPicPr>
          <p:nvPr>
            <a:wavAudioFile r:embed="rId1" name="sound036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E090D34-A1C5-449C-8EB7-E8C1D48D8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Public Key Cryptosystem (PKC)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701C070-FD75-4C79-9AD3-524FA371A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History</a:t>
            </a:r>
          </a:p>
          <a:p>
            <a:r>
              <a:rPr lang="en-US" altLang="en-US"/>
              <a:t>Protecting confidentiality</a:t>
            </a:r>
          </a:p>
          <a:p>
            <a:r>
              <a:rPr lang="en-US" altLang="en-US"/>
              <a:t>Assuring integrity</a:t>
            </a:r>
          </a:p>
          <a:p>
            <a:r>
              <a:rPr lang="en-US" altLang="en-US"/>
              <a:t>Demonstrating authenticity</a:t>
            </a:r>
          </a:p>
          <a:p>
            <a:r>
              <a:rPr lang="en-US" altLang="en-US"/>
              <a:t>Using PGP</a:t>
            </a:r>
          </a:p>
        </p:txBody>
      </p:sp>
      <p:pic>
        <p:nvPicPr>
          <p:cNvPr id="4" name="sound037.wav">
            <a:hlinkClick r:id="" action="ppaction://media"/>
            <a:extLst>
              <a:ext uri="{FF2B5EF4-FFF2-40B4-BE49-F238E27FC236}">
                <a16:creationId xmlns:a16="http://schemas.microsoft.com/office/drawing/2014/main" id="{AF806C04-C70C-4D4B-A8CA-6366699ECDDB}"/>
              </a:ext>
            </a:extLst>
          </p:cNvPr>
          <p:cNvPicPr>
            <a:picLocks noRot="1" noChangeAspect="1"/>
          </p:cNvPicPr>
          <p:nvPr>
            <a:wavAudioFile r:embed="rId1" name="sound03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4CD7C4D5-4B63-4511-A2E2-165325AE7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PKC:  Public Key Cryptosystem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F0ECBF2-ED9F-469D-885A-479661515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162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Radical new concept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Create 2 complementary keys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Make one of them </a:t>
            </a:r>
            <a:r>
              <a:rPr lang="en-US" altLang="en-US" i="1"/>
              <a:t>public</a:t>
            </a:r>
            <a:r>
              <a:rPr lang="en-US" altLang="en-US"/>
              <a:t> and keep the other </a:t>
            </a:r>
            <a:r>
              <a:rPr lang="en-US" altLang="en-US" i="1"/>
              <a:t>private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Dispense with problems of </a:t>
            </a:r>
            <a:r>
              <a:rPr lang="en-US" altLang="en-US" i="1"/>
              <a:t>secure key distribution</a:t>
            </a:r>
            <a:r>
              <a:rPr lang="en-US" altLang="en-US"/>
              <a:t> for decryption</a:t>
            </a:r>
          </a:p>
          <a:p>
            <a:pPr>
              <a:lnSpc>
                <a:spcPct val="80000"/>
              </a:lnSpc>
            </a:pPr>
            <a:r>
              <a:rPr lang="en-US" altLang="en-US"/>
              <a:t>Discoverers / Inventors – 1974-1975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Stanford University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Whitfield Diffie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Martin Hellman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UC Berkeley</a:t>
            </a:r>
          </a:p>
          <a:p>
            <a:pPr lvl="2">
              <a:lnSpc>
                <a:spcPct val="80000"/>
              </a:lnSpc>
            </a:pPr>
            <a:r>
              <a:rPr lang="en-US" altLang="en-US"/>
              <a:t>Ralph Merkle</a:t>
            </a:r>
          </a:p>
        </p:txBody>
      </p:sp>
      <p:pic>
        <p:nvPicPr>
          <p:cNvPr id="4" name="sound038.wav">
            <a:hlinkClick r:id="" action="ppaction://media"/>
            <a:extLst>
              <a:ext uri="{FF2B5EF4-FFF2-40B4-BE49-F238E27FC236}">
                <a16:creationId xmlns:a16="http://schemas.microsoft.com/office/drawing/2014/main" id="{DE88CE4B-81E3-46AE-93EA-3967C794180F}"/>
              </a:ext>
            </a:extLst>
          </p:cNvPr>
          <p:cNvPicPr>
            <a:picLocks noRot="1" noChangeAspect="1"/>
          </p:cNvPicPr>
          <p:nvPr>
            <a:wavAudioFile r:embed="rId1" name="sound03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4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E08723A8-2637-4C64-828B-1E01F7209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PKC History – cont’d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42C350B-C121-44CD-8889-4C8CE3138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391400" cy="4648200"/>
          </a:xfrm>
        </p:spPr>
        <p:txBody>
          <a:bodyPr/>
          <a:lstStyle/>
          <a:p>
            <a:r>
              <a:rPr lang="en-US" altLang="en-US"/>
              <a:t>Idea developed into the Public Key Cryptosystem (PKC) by three scientists</a:t>
            </a:r>
          </a:p>
          <a:p>
            <a:pPr lvl="1"/>
            <a:r>
              <a:rPr lang="en-US" altLang="en-US"/>
              <a:t>Ron Rivest</a:t>
            </a:r>
          </a:p>
          <a:p>
            <a:pPr lvl="1"/>
            <a:r>
              <a:rPr lang="en-US" altLang="en-US"/>
              <a:t>Adi Shamir</a:t>
            </a:r>
          </a:p>
          <a:p>
            <a:pPr lvl="1"/>
            <a:r>
              <a:rPr lang="en-US" altLang="en-US"/>
              <a:t>Len Adleman</a:t>
            </a:r>
          </a:p>
          <a:p>
            <a:r>
              <a:rPr lang="en-US" altLang="en-US"/>
              <a:t>Founded RSA Data Security Inc. (RSADSI)</a:t>
            </a:r>
          </a:p>
          <a:p>
            <a:pPr lvl="1"/>
            <a:r>
              <a:rPr lang="en-US" altLang="en-US"/>
              <a:t>Now one of best-known security firms</a:t>
            </a:r>
          </a:p>
          <a:p>
            <a:pPr lvl="1"/>
            <a:r>
              <a:rPr lang="en-US" altLang="en-US"/>
              <a:t>Sponsor highly-regarded annual conference</a:t>
            </a:r>
          </a:p>
          <a:p>
            <a:pPr lvl="1"/>
            <a:r>
              <a:rPr lang="en-US" altLang="en-US"/>
              <a:t>Web site has much useful information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/>
              <a:t>			</a:t>
            </a:r>
            <a:r>
              <a:rPr lang="en-US" altLang="en-US" u="sng"/>
              <a:t>http://www.rsa.com</a:t>
            </a:r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4" name="sound039.wav">
            <a:hlinkClick r:id="" action="ppaction://media"/>
            <a:extLst>
              <a:ext uri="{FF2B5EF4-FFF2-40B4-BE49-F238E27FC236}">
                <a16:creationId xmlns:a16="http://schemas.microsoft.com/office/drawing/2014/main" id="{CFC02D84-18C5-4DE1-9365-247E6291675C}"/>
              </a:ext>
            </a:extLst>
          </p:cNvPr>
          <p:cNvPicPr>
            <a:picLocks noRot="1" noChangeAspect="1"/>
          </p:cNvPicPr>
          <p:nvPr>
            <a:wavAudioFile r:embed="rId1" name="sound03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28AAD8D-E767-4E57-A7C3-EA1281D495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Encryption in INFOSEC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439E5E2-37AA-436D-B13C-BABE4028F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543800" cy="4648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2800"/>
              <a:t>Foundation technology</a:t>
            </a:r>
          </a:p>
          <a:p>
            <a:pPr>
              <a:lnSpc>
                <a:spcPct val="100000"/>
              </a:lnSpc>
            </a:pPr>
            <a:r>
              <a:rPr lang="en-US" altLang="en-US" sz="2800"/>
              <a:t>Underlies almost everything in INFOSEC</a:t>
            </a:r>
          </a:p>
          <a:p>
            <a:pPr>
              <a:lnSpc>
                <a:spcPct val="100000"/>
              </a:lnSpc>
            </a:pPr>
            <a:r>
              <a:rPr lang="en-US" altLang="en-US" sz="2800"/>
              <a:t>Ensures or supports </a:t>
            </a:r>
          </a:p>
          <a:p>
            <a:pPr lvl="1">
              <a:lnSpc>
                <a:spcPct val="100000"/>
              </a:lnSpc>
            </a:pPr>
            <a:r>
              <a:rPr lang="en-US" altLang="en-US" sz="2800"/>
              <a:t>Confidentiality</a:t>
            </a:r>
          </a:p>
          <a:p>
            <a:pPr lvl="1">
              <a:lnSpc>
                <a:spcPct val="100000"/>
              </a:lnSpc>
            </a:pPr>
            <a:r>
              <a:rPr lang="en-US" altLang="en-US" sz="2800"/>
              <a:t>Control and possession</a:t>
            </a:r>
          </a:p>
          <a:p>
            <a:pPr lvl="1">
              <a:lnSpc>
                <a:spcPct val="100000"/>
              </a:lnSpc>
            </a:pPr>
            <a:r>
              <a:rPr lang="en-US" altLang="en-US" sz="2800"/>
              <a:t>Integrity</a:t>
            </a:r>
          </a:p>
          <a:p>
            <a:pPr lvl="1">
              <a:lnSpc>
                <a:spcPct val="100000"/>
              </a:lnSpc>
            </a:pPr>
            <a:r>
              <a:rPr lang="en-US" altLang="en-US" sz="2800"/>
              <a:t>Authenticity</a:t>
            </a:r>
          </a:p>
          <a:p>
            <a:pPr lvl="1">
              <a:lnSpc>
                <a:spcPct val="100000"/>
              </a:lnSpc>
            </a:pPr>
            <a:r>
              <a:rPr lang="en-US" altLang="en-US" sz="2800"/>
              <a:t>Non-repudiation</a:t>
            </a:r>
          </a:p>
        </p:txBody>
      </p:sp>
      <p:pic>
        <p:nvPicPr>
          <p:cNvPr id="4" name="sound004.wav">
            <a:hlinkClick r:id="" action="ppaction://media"/>
            <a:extLst>
              <a:ext uri="{FF2B5EF4-FFF2-40B4-BE49-F238E27FC236}">
                <a16:creationId xmlns:a16="http://schemas.microsoft.com/office/drawing/2014/main" id="{A744B65A-39ED-4569-A515-32B6DBAB44C8}"/>
              </a:ext>
            </a:extLst>
          </p:cNvPr>
          <p:cNvPicPr>
            <a:picLocks noRot="1" noChangeAspect="1"/>
          </p:cNvPicPr>
          <p:nvPr>
            <a:wavAudioFile r:embed="rId1" name="sound00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819602A6-01BB-4975-A542-9D221E4D8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altLang="en-US"/>
              <a:t>Encryption Using PKC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6E8067CC-865D-405B-8B05-EF841E9E2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143000"/>
            <a:ext cx="7162800" cy="2133600"/>
          </a:xfrm>
        </p:spPr>
        <p:txBody>
          <a:bodyPr lIns="92075" tIns="46038" rIns="92075" bIns="46038"/>
          <a:lstStyle/>
          <a:p>
            <a:r>
              <a:rPr lang="en-US" altLang="en-US"/>
              <a:t>Key generation produces 2 keys</a:t>
            </a:r>
          </a:p>
          <a:p>
            <a:pPr lvl="1"/>
            <a:r>
              <a:rPr lang="en-US" altLang="en-US"/>
              <a:t>Each can decrypt the ciphertext produced by the other</a:t>
            </a:r>
          </a:p>
          <a:p>
            <a:pPr lvl="1"/>
            <a:r>
              <a:rPr lang="en-US" altLang="en-US"/>
              <a:t>One is defined as </a:t>
            </a:r>
            <a:r>
              <a:rPr lang="en-US" altLang="en-US" i="1"/>
              <a:t>public</a:t>
            </a:r>
            <a:endParaRPr lang="en-US" altLang="en-US"/>
          </a:p>
          <a:p>
            <a:pPr lvl="1"/>
            <a:r>
              <a:rPr lang="en-US" altLang="en-US"/>
              <a:t>Other is kept as </a:t>
            </a:r>
            <a:r>
              <a:rPr lang="en-US" altLang="en-US" i="1"/>
              <a:t>private</a:t>
            </a:r>
          </a:p>
        </p:txBody>
      </p:sp>
      <p:pic>
        <p:nvPicPr>
          <p:cNvPr id="84996" name="Picture 4">
            <a:extLst>
              <a:ext uri="{FF2B5EF4-FFF2-40B4-BE49-F238E27FC236}">
                <a16:creationId xmlns:a16="http://schemas.microsoft.com/office/drawing/2014/main" id="{4150F44B-9488-40EB-82CC-364008DF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895725"/>
            <a:ext cx="78962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ound040.wav">
            <a:hlinkClick r:id="" action="ppaction://media"/>
            <a:extLst>
              <a:ext uri="{FF2B5EF4-FFF2-40B4-BE49-F238E27FC236}">
                <a16:creationId xmlns:a16="http://schemas.microsoft.com/office/drawing/2014/main" id="{DADFA4F5-20C7-4281-9B90-D6B89F86DF3B}"/>
              </a:ext>
            </a:extLst>
          </p:cNvPr>
          <p:cNvPicPr>
            <a:picLocks noRot="1" noChangeAspect="1"/>
          </p:cNvPicPr>
          <p:nvPr>
            <a:wavAudioFile r:embed="rId2" name="sound04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6209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47498ECC-9303-471E-8903-E5C701BA0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altLang="en-US"/>
              <a:t>Encryption Using PKC (cont’d)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9C97DB1F-C675-493F-88EB-F3CD67235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162800" cy="5105400"/>
          </a:xfrm>
        </p:spPr>
        <p:txBody>
          <a:bodyPr lIns="92075" tIns="46038" rIns="92075" bIns="46038"/>
          <a:lstStyle/>
          <a:p>
            <a:r>
              <a:rPr lang="en-US" altLang="en-US"/>
              <a:t>Key generation produces 2 keys</a:t>
            </a:r>
          </a:p>
          <a:p>
            <a:pPr lvl="1"/>
            <a:r>
              <a:rPr lang="en-US" altLang="en-US"/>
              <a:t>Each can decrypt the ciphertext produced by the other</a:t>
            </a:r>
          </a:p>
          <a:p>
            <a:pPr lvl="1"/>
            <a:r>
              <a:rPr lang="en-US" altLang="en-US"/>
              <a:t>One is defined as </a:t>
            </a:r>
            <a:r>
              <a:rPr lang="en-US" altLang="en-US" i="1"/>
              <a:t>public</a:t>
            </a:r>
            <a:endParaRPr lang="en-US" altLang="en-US"/>
          </a:p>
          <a:p>
            <a:pPr lvl="1"/>
            <a:r>
              <a:rPr lang="en-US" altLang="en-US"/>
              <a:t>Other is kept as </a:t>
            </a:r>
            <a:r>
              <a:rPr lang="en-US" altLang="en-US" i="1"/>
              <a:t>private</a:t>
            </a:r>
          </a:p>
        </p:txBody>
      </p:sp>
      <p:pic>
        <p:nvPicPr>
          <p:cNvPr id="87044" name="Picture 3">
            <a:extLst>
              <a:ext uri="{FF2B5EF4-FFF2-40B4-BE49-F238E27FC236}">
                <a16:creationId xmlns:a16="http://schemas.microsoft.com/office/drawing/2014/main" id="{0B961107-106A-4A9A-A064-3509CF40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409950"/>
            <a:ext cx="82486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sound041.wav">
            <a:hlinkClick r:id="" action="ppaction://media"/>
            <a:extLst>
              <a:ext uri="{FF2B5EF4-FFF2-40B4-BE49-F238E27FC236}">
                <a16:creationId xmlns:a16="http://schemas.microsoft.com/office/drawing/2014/main" id="{2884E74D-A946-4C41-AB75-3112D76BAC49}"/>
              </a:ext>
            </a:extLst>
          </p:cNvPr>
          <p:cNvPicPr>
            <a:picLocks noRot="1" noChangeAspect="1"/>
          </p:cNvPicPr>
          <p:nvPr>
            <a:wavAudioFile r:embed="rId2" name="sound04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6315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8A9F8789-9757-477A-B1D2-D4220361B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the PKC for Encryption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7ACA075-351D-444D-91A1-933938C12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1447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/>
              <a:t>How can we send a message so only the desired </a:t>
            </a:r>
            <a:r>
              <a:rPr lang="en-US" altLang="en-US" i="1"/>
              <a:t>recipient</a:t>
            </a:r>
            <a:r>
              <a:rPr lang="en-US" altLang="en-US"/>
              <a:t> can read it?  Select the correct answers in the following description.</a:t>
            </a:r>
          </a:p>
        </p:txBody>
      </p:sp>
      <p:pic>
        <p:nvPicPr>
          <p:cNvPr id="89092" name="Picture 2">
            <a:extLst>
              <a:ext uri="{FF2B5EF4-FFF2-40B4-BE49-F238E27FC236}">
                <a16:creationId xmlns:a16="http://schemas.microsoft.com/office/drawing/2014/main" id="{B0BF5C33-25DE-421A-8E68-209FEE443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34123" r="12640" b="16588"/>
          <a:stretch>
            <a:fillRect/>
          </a:stretch>
        </p:blipFill>
        <p:spPr bwMode="auto">
          <a:xfrm>
            <a:off x="1066800" y="3048000"/>
            <a:ext cx="62499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ound042.wav">
            <a:hlinkClick r:id="" action="ppaction://media"/>
            <a:extLst>
              <a:ext uri="{FF2B5EF4-FFF2-40B4-BE49-F238E27FC236}">
                <a16:creationId xmlns:a16="http://schemas.microsoft.com/office/drawing/2014/main" id="{534D9D78-B139-4753-8D2B-21D2FCE2B106}"/>
              </a:ext>
            </a:extLst>
          </p:cNvPr>
          <p:cNvPicPr>
            <a:picLocks noRot="1" noChangeAspect="1"/>
          </p:cNvPicPr>
          <p:nvPr>
            <a:wavAudioFile r:embed="rId2" name="sound04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52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CB898A17-44DD-4A04-81F4-474C29183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the PKC for Encryption (cont’d)</a:t>
            </a:r>
          </a:p>
        </p:txBody>
      </p:sp>
      <p:pic>
        <p:nvPicPr>
          <p:cNvPr id="91139" name="Picture 2">
            <a:extLst>
              <a:ext uri="{FF2B5EF4-FFF2-40B4-BE49-F238E27FC236}">
                <a16:creationId xmlns:a16="http://schemas.microsoft.com/office/drawing/2014/main" id="{B7B5C2AB-4F08-4F66-AB9B-FB77D6EBE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21991" r="13589" b="16588"/>
          <a:stretch>
            <a:fillRect/>
          </a:stretch>
        </p:blipFill>
        <p:spPr bwMode="auto">
          <a:xfrm>
            <a:off x="876300" y="1447800"/>
            <a:ext cx="73914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ound043.wav">
            <a:hlinkClick r:id="" action="ppaction://media"/>
            <a:extLst>
              <a:ext uri="{FF2B5EF4-FFF2-40B4-BE49-F238E27FC236}">
                <a16:creationId xmlns:a16="http://schemas.microsoft.com/office/drawing/2014/main" id="{30FF2350-8B05-410F-AFF7-0F1C984C56A1}"/>
              </a:ext>
            </a:extLst>
          </p:cNvPr>
          <p:cNvPicPr>
            <a:picLocks noRot="1" noChangeAspect="1"/>
          </p:cNvPicPr>
          <p:nvPr>
            <a:wavAudioFile r:embed="rId2" name="sound04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9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ADA3286-24C2-41E3-B7AB-C5C153F16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/>
              <a:t>Sending a Ciphertext to Multiple Recipients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B2E9D5B-E2BA-4DE7-A4AF-44B03B2E3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153400" cy="1981200"/>
          </a:xfrm>
        </p:spPr>
        <p:txBody>
          <a:bodyPr/>
          <a:lstStyle/>
          <a:p>
            <a:r>
              <a:rPr lang="en-US" altLang="en-US"/>
              <a:t>What if you have to send a message securely to many people?</a:t>
            </a:r>
          </a:p>
          <a:p>
            <a:pPr lvl="1"/>
            <a:r>
              <a:rPr lang="en-US" altLang="en-US"/>
              <a:t>Obvious way is to encrypt the message separately for each recipient</a:t>
            </a:r>
          </a:p>
          <a:p>
            <a:pPr lvl="1"/>
            <a:r>
              <a:rPr lang="en-US" altLang="en-US"/>
              <a:t>Thus generate as many ciphertexts as recipients</a:t>
            </a:r>
          </a:p>
        </p:txBody>
      </p:sp>
      <p:pic>
        <p:nvPicPr>
          <p:cNvPr id="93188" name="Picture 2">
            <a:extLst>
              <a:ext uri="{FF2B5EF4-FFF2-40B4-BE49-F238E27FC236}">
                <a16:creationId xmlns:a16="http://schemas.microsoft.com/office/drawing/2014/main" id="{6E6AFA99-F77E-4110-82E1-8F67D8F1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524250"/>
            <a:ext cx="82486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ound044.wav">
            <a:hlinkClick r:id="" action="ppaction://media"/>
            <a:extLst>
              <a:ext uri="{FF2B5EF4-FFF2-40B4-BE49-F238E27FC236}">
                <a16:creationId xmlns:a16="http://schemas.microsoft.com/office/drawing/2014/main" id="{02CA2AFC-A066-4ADF-8D85-567126A359FF}"/>
              </a:ext>
            </a:extLst>
          </p:cNvPr>
          <p:cNvPicPr>
            <a:picLocks noRot="1" noChangeAspect="1"/>
          </p:cNvPicPr>
          <p:nvPr>
            <a:wavAudioFile r:embed="rId1" name="sound04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3FAA40A2-90FA-45FA-9ACE-7B0F8295A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Multiple Recipients (cont’d)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E2B4394C-32DB-4774-855A-A8E585E8A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However, e-mail normally makes it easy to send one message to multiple recipients</a:t>
            </a:r>
          </a:p>
          <a:p>
            <a:pPr lvl="1"/>
            <a:r>
              <a:rPr lang="en-US" altLang="en-US"/>
              <a:t>Don’t want to send a different ciphertext to each recipient</a:t>
            </a:r>
          </a:p>
          <a:p>
            <a:r>
              <a:rPr lang="en-US" altLang="en-US"/>
              <a:t>PKC algorithms are computationally demanding</a:t>
            </a:r>
          </a:p>
          <a:p>
            <a:pPr lvl="1"/>
            <a:r>
              <a:rPr lang="en-US" altLang="en-US"/>
              <a:t>Can take significant time to encrypt large messages</a:t>
            </a:r>
          </a:p>
          <a:p>
            <a:pPr lvl="1"/>
            <a:r>
              <a:rPr lang="en-US" altLang="en-US"/>
              <a:t>Encrypting same message </a:t>
            </a:r>
            <a:r>
              <a:rPr lang="en-US" altLang="en-US" i="1"/>
              <a:t>n</a:t>
            </a:r>
            <a:r>
              <a:rPr lang="en-US" altLang="en-US"/>
              <a:t> times could take a long time if </a:t>
            </a:r>
            <a:r>
              <a:rPr lang="en-US" altLang="en-US" i="1"/>
              <a:t>n</a:t>
            </a:r>
            <a:r>
              <a:rPr lang="en-US" altLang="en-US"/>
              <a:t> is large</a:t>
            </a:r>
          </a:p>
        </p:txBody>
      </p:sp>
      <p:pic>
        <p:nvPicPr>
          <p:cNvPr id="4" name="sound045.wav">
            <a:hlinkClick r:id="" action="ppaction://media"/>
            <a:extLst>
              <a:ext uri="{FF2B5EF4-FFF2-40B4-BE49-F238E27FC236}">
                <a16:creationId xmlns:a16="http://schemas.microsoft.com/office/drawing/2014/main" id="{14FD8DBC-0CCC-4C31-B3FD-E36603C35763}"/>
              </a:ext>
            </a:extLst>
          </p:cNvPr>
          <p:cNvPicPr>
            <a:picLocks noRot="1" noChangeAspect="1"/>
          </p:cNvPicPr>
          <p:nvPr>
            <a:wavAudioFile r:embed="rId1" name="sound04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5E3B6A48-43DF-4155-BE55-34092223C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Multiple Recipients – cont’d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585F98F-2144-4127-891B-39D867B00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2819400"/>
          </a:xfrm>
        </p:spPr>
        <p:txBody>
          <a:bodyPr/>
          <a:lstStyle/>
          <a:p>
            <a:r>
              <a:rPr lang="en-US" altLang="en-US"/>
              <a:t>Use a one-time symmetric key to create ciphertext: this is called the </a:t>
            </a:r>
            <a:r>
              <a:rPr lang="en-US" altLang="en-US" i="1"/>
              <a:t>session key</a:t>
            </a:r>
            <a:endParaRPr lang="en-US" altLang="en-US"/>
          </a:p>
          <a:p>
            <a:r>
              <a:rPr lang="en-US" altLang="en-US"/>
              <a:t>Prepare as many copies of this session key as necessary to reach all the recipients</a:t>
            </a:r>
          </a:p>
          <a:p>
            <a:r>
              <a:rPr lang="en-US" altLang="en-US"/>
              <a:t>Encrypt each copy of the symmetric key with the public key of a different specific recipient</a:t>
            </a:r>
          </a:p>
          <a:p>
            <a:pPr lvl="1"/>
            <a:r>
              <a:rPr lang="en-US" altLang="en-US"/>
              <a:t>Do this step for each recipient</a:t>
            </a:r>
          </a:p>
        </p:txBody>
      </p:sp>
      <p:pic>
        <p:nvPicPr>
          <p:cNvPr id="97284" name="Picture 2">
            <a:extLst>
              <a:ext uri="{FF2B5EF4-FFF2-40B4-BE49-F238E27FC236}">
                <a16:creationId xmlns:a16="http://schemas.microsoft.com/office/drawing/2014/main" id="{6EE084CE-DC0A-4FA8-8AB4-F251C93F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38650"/>
            <a:ext cx="74866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ound046.wav">
            <a:hlinkClick r:id="" action="ppaction://media"/>
            <a:extLst>
              <a:ext uri="{FF2B5EF4-FFF2-40B4-BE49-F238E27FC236}">
                <a16:creationId xmlns:a16="http://schemas.microsoft.com/office/drawing/2014/main" id="{62B1BE37-897E-42EE-A82B-8B57B21C0449}"/>
              </a:ext>
            </a:extLst>
          </p:cNvPr>
          <p:cNvPicPr>
            <a:picLocks noRot="1" noChangeAspect="1"/>
          </p:cNvPicPr>
          <p:nvPr>
            <a:wavAudioFile r:embed="rId1" name="sound04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6D92A8F0-73D0-420B-A014-AA0B7622BF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Multiple Recipients (cont’d)</a:t>
            </a:r>
          </a:p>
        </p:txBody>
      </p:sp>
      <p:sp>
        <p:nvSpPr>
          <p:cNvPr id="99331" name="Rectangle 23">
            <a:extLst>
              <a:ext uri="{FF2B5EF4-FFF2-40B4-BE49-F238E27FC236}">
                <a16:creationId xmlns:a16="http://schemas.microsoft.com/office/drawing/2014/main" id="{304B7CEA-7862-4DF8-836F-95EE58987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914400"/>
          </a:xfrm>
        </p:spPr>
        <p:txBody>
          <a:bodyPr/>
          <a:lstStyle/>
          <a:p>
            <a:r>
              <a:rPr lang="en-US" altLang="en-US"/>
              <a:t>Send both the ciphertext and the encrypted decryption keys to all the recipients</a:t>
            </a:r>
          </a:p>
        </p:txBody>
      </p:sp>
      <p:pic>
        <p:nvPicPr>
          <p:cNvPr id="99332" name="Picture 2">
            <a:extLst>
              <a:ext uri="{FF2B5EF4-FFF2-40B4-BE49-F238E27FC236}">
                <a16:creationId xmlns:a16="http://schemas.microsoft.com/office/drawing/2014/main" id="{B4D6FA8D-1F17-466D-A8F4-6704D8E8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971800"/>
            <a:ext cx="8258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sound047.wav">
            <a:hlinkClick r:id="" action="ppaction://media"/>
            <a:extLst>
              <a:ext uri="{FF2B5EF4-FFF2-40B4-BE49-F238E27FC236}">
                <a16:creationId xmlns:a16="http://schemas.microsoft.com/office/drawing/2014/main" id="{EA8038BE-D791-4898-AE4C-F9B8F261957B}"/>
              </a:ext>
            </a:extLst>
          </p:cNvPr>
          <p:cNvPicPr>
            <a:picLocks noRot="1" noChangeAspect="1"/>
          </p:cNvPicPr>
          <p:nvPr>
            <a:wavAudioFile r:embed="rId2" name="sound047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3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403D834E-8F63-4856-B87B-212093E889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Multiple Recipients (cont’d)</a:t>
            </a:r>
          </a:p>
        </p:txBody>
      </p:sp>
      <p:sp>
        <p:nvSpPr>
          <p:cNvPr id="101379" name="Rectangle 24">
            <a:extLst>
              <a:ext uri="{FF2B5EF4-FFF2-40B4-BE49-F238E27FC236}">
                <a16:creationId xmlns:a16="http://schemas.microsoft.com/office/drawing/2014/main" id="{DFB9EDAF-D167-4D1C-882D-0E34E731F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162800" cy="914400"/>
          </a:xfrm>
        </p:spPr>
        <p:txBody>
          <a:bodyPr/>
          <a:lstStyle/>
          <a:p>
            <a:r>
              <a:rPr lang="en-US" altLang="en-US"/>
              <a:t>Each recipient decrypts the asymmetric key using their own private key</a:t>
            </a:r>
          </a:p>
        </p:txBody>
      </p:sp>
      <p:pic>
        <p:nvPicPr>
          <p:cNvPr id="101380" name="Picture 2">
            <a:extLst>
              <a:ext uri="{FF2B5EF4-FFF2-40B4-BE49-F238E27FC236}">
                <a16:creationId xmlns:a16="http://schemas.microsoft.com/office/drawing/2014/main" id="{05E293F9-B642-4CA6-8174-BBF93D68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209800"/>
            <a:ext cx="88296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ound048.wav">
            <a:hlinkClick r:id="" action="ppaction://media"/>
            <a:extLst>
              <a:ext uri="{FF2B5EF4-FFF2-40B4-BE49-F238E27FC236}">
                <a16:creationId xmlns:a16="http://schemas.microsoft.com/office/drawing/2014/main" id="{AC1AA7A7-8804-4D16-9B86-209EDD93E50C}"/>
              </a:ext>
            </a:extLst>
          </p:cNvPr>
          <p:cNvPicPr>
            <a:picLocks noRot="1" noChangeAspect="1"/>
          </p:cNvPicPr>
          <p:nvPr>
            <a:wavAudioFile r:embed="rId2" name="sound04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2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F5BB9A30-1C1A-46A4-AB7B-37F43AF94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altLang="en-US"/>
              <a:t>Digital Signature using the PKC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97EC8F72-72E0-40BC-9368-13984F7F0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239000" cy="533400"/>
          </a:xfrm>
        </p:spPr>
        <p:txBody>
          <a:bodyPr lIns="92075" tIns="46038" rIns="92075" bIns="46038"/>
          <a:lstStyle/>
          <a:p>
            <a:r>
              <a:rPr lang="en-US" altLang="en-US"/>
              <a:t>Signing a document using PKC</a:t>
            </a:r>
          </a:p>
        </p:txBody>
      </p:sp>
      <p:pic>
        <p:nvPicPr>
          <p:cNvPr id="103428" name="Picture 2">
            <a:extLst>
              <a:ext uri="{FF2B5EF4-FFF2-40B4-BE49-F238E27FC236}">
                <a16:creationId xmlns:a16="http://schemas.microsoft.com/office/drawing/2014/main" id="{D22C0BCF-215E-4C6A-9440-8CBE4A4A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438400"/>
            <a:ext cx="88487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ound049.wav">
            <a:hlinkClick r:id="" action="ppaction://media"/>
            <a:extLst>
              <a:ext uri="{FF2B5EF4-FFF2-40B4-BE49-F238E27FC236}">
                <a16:creationId xmlns:a16="http://schemas.microsoft.com/office/drawing/2014/main" id="{B1FA46E3-6182-4E21-8D33-A9695027EEC4}"/>
              </a:ext>
            </a:extLst>
          </p:cNvPr>
          <p:cNvPicPr>
            <a:picLocks noRot="1" noChangeAspect="1"/>
          </p:cNvPicPr>
          <p:nvPr>
            <a:wavAudioFile r:embed="rId2" name="sound049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8572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D3F0984-CB9E-4C95-AC76-9CED035783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 Concepts &amp; Terminology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E08DC18-2767-4BBC-92C4-C27FFC3E8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4676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i="1"/>
              <a:t>Plaintext (</a:t>
            </a:r>
            <a:r>
              <a:rPr lang="en-US" altLang="en-US" sz="3200"/>
              <a:t>aka </a:t>
            </a:r>
            <a:r>
              <a:rPr lang="en-US" altLang="en-US" sz="3200" i="1"/>
              <a:t>cleartext)</a:t>
            </a:r>
            <a:r>
              <a:rPr lang="en-US" altLang="en-US" sz="3200"/>
              <a:t>:  original, readable data</a:t>
            </a:r>
          </a:p>
          <a:p>
            <a:pPr>
              <a:lnSpc>
                <a:spcPct val="80000"/>
              </a:lnSpc>
            </a:pPr>
            <a:r>
              <a:rPr lang="en-US" altLang="en-US" sz="3200" i="1"/>
              <a:t>Ciphertext</a:t>
            </a:r>
            <a:r>
              <a:rPr lang="en-US" altLang="en-US" sz="3200"/>
              <a:t>:  scrambled form of plaintext</a:t>
            </a:r>
          </a:p>
          <a:p>
            <a:pPr>
              <a:lnSpc>
                <a:spcPct val="80000"/>
              </a:lnSpc>
            </a:pPr>
            <a:r>
              <a:rPr lang="en-US" altLang="en-US" sz="3200" i="1"/>
              <a:t>Encryption</a:t>
            </a:r>
            <a:r>
              <a:rPr lang="en-US" altLang="en-US" sz="3200"/>
              <a:t>: reversible conversion of plaintext into ciphertext</a:t>
            </a:r>
          </a:p>
          <a:p>
            <a:pPr>
              <a:lnSpc>
                <a:spcPct val="80000"/>
              </a:lnSpc>
            </a:pPr>
            <a:r>
              <a:rPr lang="en-US" altLang="en-US" sz="3200" i="1"/>
              <a:t>Decryption</a:t>
            </a:r>
            <a:r>
              <a:rPr lang="en-US" altLang="en-US" sz="3200"/>
              <a:t>:  conversion of ciphertext back into plaintext</a:t>
            </a:r>
          </a:p>
          <a:p>
            <a:pPr>
              <a:lnSpc>
                <a:spcPct val="80000"/>
              </a:lnSpc>
            </a:pPr>
            <a:r>
              <a:rPr lang="en-US" altLang="en-US" sz="3200" i="1"/>
              <a:t>Crack (</a:t>
            </a:r>
            <a:r>
              <a:rPr lang="en-US" altLang="en-US" sz="3200"/>
              <a:t>aka</a:t>
            </a:r>
            <a:r>
              <a:rPr lang="en-US" altLang="en-US" sz="3200" i="1"/>
              <a:t> break) code</a:t>
            </a:r>
            <a:r>
              <a:rPr lang="en-US" altLang="en-US" sz="3200"/>
              <a:t>: decrypt ciphertext without knowing key</a:t>
            </a:r>
          </a:p>
        </p:txBody>
      </p:sp>
      <p:pic>
        <p:nvPicPr>
          <p:cNvPr id="4" name="sound005.wav">
            <a:hlinkClick r:id="" action="ppaction://media"/>
            <a:extLst>
              <a:ext uri="{FF2B5EF4-FFF2-40B4-BE49-F238E27FC236}">
                <a16:creationId xmlns:a16="http://schemas.microsoft.com/office/drawing/2014/main" id="{CC8288E5-D48C-44DF-BB45-F5995A1E89FA}"/>
              </a:ext>
            </a:extLst>
          </p:cNvPr>
          <p:cNvPicPr>
            <a:picLocks noRot="1" noChangeAspect="1"/>
          </p:cNvPicPr>
          <p:nvPr>
            <a:wavAudioFile r:embed="rId1" name="sound00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3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D1875A71-48DF-4A55-BC3E-4A19FE65CD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altLang="en-US"/>
              <a:t>Digital Signature Using the  PKC (cont’d)</a:t>
            </a:r>
          </a:p>
        </p:txBody>
      </p:sp>
      <p:sp>
        <p:nvSpPr>
          <p:cNvPr id="105475" name="Rectangle 8">
            <a:extLst>
              <a:ext uri="{FF2B5EF4-FFF2-40B4-BE49-F238E27FC236}">
                <a16:creationId xmlns:a16="http://schemas.microsoft.com/office/drawing/2014/main" id="{588049F3-D744-4145-ABF9-6FA9958FF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239000" cy="533400"/>
          </a:xfrm>
        </p:spPr>
        <p:txBody>
          <a:bodyPr lIns="92075" tIns="46038" rIns="92075" bIns="46038"/>
          <a:lstStyle/>
          <a:p>
            <a:r>
              <a:rPr lang="en-US" altLang="en-US"/>
              <a:t>Verifying the signature using PKC</a:t>
            </a:r>
          </a:p>
        </p:txBody>
      </p:sp>
      <p:pic>
        <p:nvPicPr>
          <p:cNvPr id="105476" name="Picture 2">
            <a:extLst>
              <a:ext uri="{FF2B5EF4-FFF2-40B4-BE49-F238E27FC236}">
                <a16:creationId xmlns:a16="http://schemas.microsoft.com/office/drawing/2014/main" id="{C312256E-6274-430C-8D8B-D7E48F80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905000"/>
            <a:ext cx="81534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sound050.wav">
            <a:hlinkClick r:id="" action="ppaction://media"/>
            <a:extLst>
              <a:ext uri="{FF2B5EF4-FFF2-40B4-BE49-F238E27FC236}">
                <a16:creationId xmlns:a16="http://schemas.microsoft.com/office/drawing/2014/main" id="{748442B3-6CE4-4C18-B674-250E250D0CAF}"/>
              </a:ext>
            </a:extLst>
          </p:cNvPr>
          <p:cNvPicPr>
            <a:picLocks noRot="1" noChangeAspect="1"/>
          </p:cNvPicPr>
          <p:nvPr>
            <a:wavAudioFile r:embed="rId2" name="sound05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57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721DCA8-4A13-4B6D-BD65-C0A251BE3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Digital Signature Using the PKC (cont’d)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338B2448-FC14-4C85-AEBE-BB54CECE1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2819400"/>
          </a:xfrm>
        </p:spPr>
        <p:txBody>
          <a:bodyPr/>
          <a:lstStyle/>
          <a:p>
            <a:r>
              <a:rPr lang="en-US" altLang="en-US"/>
              <a:t>IF (decrypted hash = newly computer hash)</a:t>
            </a:r>
          </a:p>
          <a:p>
            <a:r>
              <a:rPr lang="en-US" altLang="en-US"/>
              <a:t>THEN</a:t>
            </a:r>
          </a:p>
          <a:p>
            <a:pPr lvl="1"/>
            <a:r>
              <a:rPr lang="en-US" altLang="en-US"/>
              <a:t>The message has not been modified in transit</a:t>
            </a:r>
          </a:p>
          <a:p>
            <a:pPr lvl="1"/>
            <a:r>
              <a:rPr lang="en-US" altLang="en-US"/>
              <a:t>The message was signed by the owner of the private key corresponding to the public key*</a:t>
            </a:r>
          </a:p>
        </p:txBody>
      </p:sp>
      <p:sp>
        <p:nvSpPr>
          <p:cNvPr id="107524" name="Text Box 4">
            <a:extLst>
              <a:ext uri="{FF2B5EF4-FFF2-40B4-BE49-F238E27FC236}">
                <a16:creationId xmlns:a16="http://schemas.microsoft.com/office/drawing/2014/main" id="{5E82A3E6-507D-423E-9E04-51B0E8A2A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86400"/>
            <a:ext cx="77851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2"/>
                </a:solidFill>
              </a:rPr>
              <a:t>* </a:t>
            </a:r>
            <a:r>
              <a:rPr lang="en-US" altLang="en-US" i="1">
                <a:solidFill>
                  <a:schemeClr val="tx2"/>
                </a:solidFill>
              </a:rPr>
              <a:t>Or by someone who has compromised that key!</a:t>
            </a:r>
            <a:endParaRPr lang="en-US" altLang="en-US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2"/>
              </a:solidFill>
            </a:endParaRPr>
          </a:p>
        </p:txBody>
      </p:sp>
      <p:pic>
        <p:nvPicPr>
          <p:cNvPr id="5" name="sound051.wav">
            <a:hlinkClick r:id="" action="ppaction://media"/>
            <a:extLst>
              <a:ext uri="{FF2B5EF4-FFF2-40B4-BE49-F238E27FC236}">
                <a16:creationId xmlns:a16="http://schemas.microsoft.com/office/drawing/2014/main" id="{1F4D5D92-D3BE-4DAA-AB42-55B1A3AB6BA3}"/>
              </a:ext>
            </a:extLst>
          </p:cNvPr>
          <p:cNvPicPr>
            <a:picLocks noRot="1" noChangeAspect="1"/>
          </p:cNvPicPr>
          <p:nvPr>
            <a:wavAudioFile r:embed="rId2" name="sound05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6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38908F2C-F1E3-42DC-86EB-14DFE3572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PGP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5D961C3C-C6DC-453F-B81B-A3C68B6F0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066800"/>
            <a:ext cx="7924800" cy="5257800"/>
          </a:xfrm>
        </p:spPr>
        <p:txBody>
          <a:bodyPr/>
          <a:lstStyle/>
          <a:p>
            <a:r>
              <a:rPr lang="en-US" altLang="en-US">
                <a:hlinkClick r:id="rId4" action="ppaction://hlinksldjump"/>
              </a:rPr>
              <a:t>Basic Concepts &amp; Terminology</a:t>
            </a:r>
            <a:endParaRPr lang="en-US" altLang="en-US"/>
          </a:p>
          <a:p>
            <a:r>
              <a:rPr lang="en-US" altLang="en-US">
                <a:hlinkClick r:id="rId5" action="ppaction://hlinksldjump"/>
              </a:rPr>
              <a:t>Types of Algorithm</a:t>
            </a:r>
            <a:endParaRPr lang="en-US" altLang="en-US"/>
          </a:p>
          <a:p>
            <a:r>
              <a:rPr lang="en-US" altLang="en-US">
                <a:hlinkClick r:id="rId6" action="ppaction://hlinksldjump"/>
              </a:rPr>
              <a:t>Cryptanalysis Methods</a:t>
            </a:r>
            <a:endParaRPr lang="en-US" altLang="en-US"/>
          </a:p>
          <a:p>
            <a:r>
              <a:rPr lang="en-US" altLang="en-US">
                <a:hlinkClick r:id="rId7" action="ppaction://hlinksldjump"/>
              </a:rPr>
              <a:t>Stronger Encryption</a:t>
            </a:r>
            <a:endParaRPr lang="en-US" altLang="en-US"/>
          </a:p>
          <a:p>
            <a:r>
              <a:rPr lang="en-US" altLang="en-US">
                <a:hlinkClick r:id="rId8" action="ppaction://hlinksldjump"/>
              </a:rPr>
              <a:t>Asymmetric Encryption &amp; the PKS</a:t>
            </a:r>
            <a:endParaRPr lang="en-US" altLang="en-US"/>
          </a:p>
          <a:p>
            <a:r>
              <a:rPr lang="en-US" altLang="en-US" sz="3600" i="1"/>
              <a:t>Using PGP</a:t>
            </a:r>
          </a:p>
          <a:p>
            <a:pPr lvl="1"/>
            <a:r>
              <a:rPr lang="en-US" altLang="en-US">
                <a:hlinkClick r:id="rId9" action="ppaction://hlinksldjump"/>
              </a:rPr>
              <a:t>History of the Software</a:t>
            </a:r>
            <a:endParaRPr lang="en-US" altLang="en-US"/>
          </a:p>
          <a:p>
            <a:pPr lvl="1"/>
            <a:r>
              <a:rPr lang="en-US" altLang="en-US">
                <a:hlinkClick r:id="rId10" action="ppaction://hlinksldjump"/>
              </a:rPr>
              <a:t>Creating a New Key</a:t>
            </a:r>
            <a:endParaRPr lang="en-US" altLang="en-US"/>
          </a:p>
          <a:p>
            <a:pPr lvl="1"/>
            <a:r>
              <a:rPr lang="en-US" altLang="en-US">
                <a:hlinkClick r:id="rId11" action="ppaction://hlinksldjump"/>
              </a:rPr>
              <a:t>Signing a Document</a:t>
            </a:r>
            <a:endParaRPr lang="en-US" altLang="en-US"/>
          </a:p>
          <a:p>
            <a:pPr lvl="1"/>
            <a:r>
              <a:rPr lang="en-US" altLang="en-US">
                <a:hlinkClick r:id="rId12" action="ppaction://hlinksldjump"/>
              </a:rPr>
              <a:t>Validating a Signature</a:t>
            </a:r>
            <a:endParaRPr lang="en-US" altLang="en-US"/>
          </a:p>
          <a:p>
            <a:pPr lvl="1"/>
            <a:r>
              <a:rPr lang="en-US" altLang="en-US">
                <a:hlinkClick r:id="rId13" action="ppaction://hlinksldjump"/>
              </a:rPr>
              <a:t>Encrypting a Document</a:t>
            </a:r>
            <a:endParaRPr lang="en-US" altLang="en-US"/>
          </a:p>
          <a:p>
            <a:pPr lvl="1"/>
            <a:r>
              <a:rPr lang="en-US" altLang="en-US">
                <a:hlinkClick r:id="rId14" action="ppaction://hlinksldjump"/>
              </a:rPr>
              <a:t>Decrypting a Document</a:t>
            </a:r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4" name="sound052.wav">
            <a:hlinkClick r:id="" action="ppaction://media"/>
            <a:extLst>
              <a:ext uri="{FF2B5EF4-FFF2-40B4-BE49-F238E27FC236}">
                <a16:creationId xmlns:a16="http://schemas.microsoft.com/office/drawing/2014/main" id="{26FBB4A4-B3F3-4C2F-BC59-1AF91B496C90}"/>
              </a:ext>
            </a:extLst>
          </p:cNvPr>
          <p:cNvPicPr>
            <a:picLocks noRot="1" noChangeAspect="1"/>
          </p:cNvPicPr>
          <p:nvPr>
            <a:wavAudioFile r:embed="rId1" name="sound052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CBFA1C85-BE18-4A98-BD1D-B187ACD1F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PGP:  Pretty Good Privacy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D3860544-B211-4A39-9C12-8F310955B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696200" cy="4648200"/>
          </a:xfrm>
        </p:spPr>
        <p:txBody>
          <a:bodyPr/>
          <a:lstStyle/>
          <a:p>
            <a:r>
              <a:rPr lang="en-US" altLang="en-US"/>
              <a:t>Phil Zimmermann</a:t>
            </a:r>
          </a:p>
          <a:p>
            <a:pPr lvl="1"/>
            <a:r>
              <a:rPr lang="en-US" altLang="en-US"/>
              <a:t>Computer programmer</a:t>
            </a:r>
          </a:p>
          <a:p>
            <a:pPr lvl="1"/>
            <a:r>
              <a:rPr lang="en-US" altLang="en-US"/>
              <a:t>Civil libertarian</a:t>
            </a:r>
          </a:p>
          <a:p>
            <a:r>
              <a:rPr lang="en-US" altLang="en-US"/>
              <a:t>Released </a:t>
            </a:r>
            <a:r>
              <a:rPr lang="en-US" altLang="en-US" i="1"/>
              <a:t>Pretty Good Privacy</a:t>
            </a:r>
            <a:r>
              <a:rPr lang="en-US" altLang="en-US"/>
              <a:t>*</a:t>
            </a:r>
          </a:p>
          <a:p>
            <a:pPr lvl="1"/>
            <a:r>
              <a:rPr lang="en-US" altLang="en-US"/>
              <a:t>June 1991 – worldwide distribution</a:t>
            </a:r>
          </a:p>
          <a:p>
            <a:pPr lvl="1"/>
            <a:r>
              <a:rPr lang="en-US" altLang="en-US"/>
              <a:t>Became most widely-used encryption program in world</a:t>
            </a:r>
          </a:p>
          <a:p>
            <a:pPr lvl="1"/>
            <a:endParaRPr lang="en-US" altLang="en-US"/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/>
              <a:t>* </a:t>
            </a:r>
            <a:r>
              <a:rPr lang="en-US" altLang="en-US" sz="2000"/>
              <a:t>Reference to Garrison Keillor’s </a:t>
            </a:r>
            <a:r>
              <a:rPr lang="en-US" altLang="en-US" sz="2000" i="1"/>
              <a:t>Prairie Home Companion</a:t>
            </a:r>
            <a:r>
              <a:rPr lang="en-US" altLang="en-US" sz="2000"/>
              <a:t> radio show, where a mythical sponsor was “Ralph’s Pretty Good Grocery.”</a:t>
            </a:r>
          </a:p>
        </p:txBody>
      </p:sp>
      <p:pic>
        <p:nvPicPr>
          <p:cNvPr id="4" name="sound053.wav">
            <a:hlinkClick r:id="" action="ppaction://media"/>
            <a:extLst>
              <a:ext uri="{FF2B5EF4-FFF2-40B4-BE49-F238E27FC236}">
                <a16:creationId xmlns:a16="http://schemas.microsoft.com/office/drawing/2014/main" id="{03B58333-DD22-4ABC-9FB5-4E176B43AB18}"/>
              </a:ext>
            </a:extLst>
          </p:cNvPr>
          <p:cNvPicPr>
            <a:picLocks noRot="1" noChangeAspect="1"/>
          </p:cNvPicPr>
          <p:nvPr>
            <a:wavAudioFile r:embed="rId1" name="sound05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7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079EC3C6-952A-4F18-862C-D84F5B898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 (cont’d)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8C13209-F7FA-4ED9-8584-EA05D9F9E5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162800" cy="5105400"/>
          </a:xfrm>
        </p:spPr>
        <p:txBody>
          <a:bodyPr/>
          <a:lstStyle/>
          <a:p>
            <a:r>
              <a:rPr lang="en-US" altLang="en-US"/>
              <a:t>Zimmermann investigated by grand jury for violating ITAR (Intl Traffic in Arms Regulations)</a:t>
            </a:r>
          </a:p>
          <a:p>
            <a:pPr lvl="1"/>
            <a:r>
              <a:rPr lang="en-US" altLang="en-US"/>
              <a:t>Prosecution abandoned after several years</a:t>
            </a:r>
          </a:p>
          <a:p>
            <a:pPr lvl="1"/>
            <a:r>
              <a:rPr lang="en-US" altLang="en-US"/>
              <a:t>PGP bought by Network Associates Inc (NAI) in mid-1990s</a:t>
            </a:r>
          </a:p>
          <a:p>
            <a:pPr lvl="1"/>
            <a:r>
              <a:rPr lang="en-CA" altLang="en-US"/>
              <a:t>NAI sold PGP to PGP Corp. in Aug 2002</a:t>
            </a:r>
            <a:endParaRPr lang="en-US" altLang="en-US"/>
          </a:p>
          <a:p>
            <a:r>
              <a:rPr lang="en-US" altLang="en-US"/>
              <a:t>Getting PGP</a:t>
            </a:r>
          </a:p>
          <a:p>
            <a:pPr lvl="1"/>
            <a:r>
              <a:rPr lang="en-US" altLang="en-US"/>
              <a:t>For professional use see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u="sng">
                <a:latin typeface="Arial Narrow" panose="020B0606020202030204" pitchFamily="34" charset="0"/>
                <a:hlinkClick r:id="rId4"/>
              </a:rPr>
              <a:t>http://www.pgp.com/products/desktop/index.html</a:t>
            </a:r>
            <a:r>
              <a:rPr lang="en-US" altLang="en-US" u="sng"/>
              <a:t> </a:t>
            </a:r>
            <a:endParaRPr lang="en-US" altLang="en-US"/>
          </a:p>
          <a:p>
            <a:pPr lvl="1"/>
            <a:r>
              <a:rPr lang="en-US" altLang="en-US"/>
              <a:t>Freeware for personal use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u="sng">
                <a:latin typeface="Arial Narrow" panose="020B0606020202030204" pitchFamily="34" charset="0"/>
              </a:rPr>
              <a:t>http://www.pgp.com/products/freeware.html</a:t>
            </a:r>
          </a:p>
        </p:txBody>
      </p:sp>
      <p:pic>
        <p:nvPicPr>
          <p:cNvPr id="4" name="sound054.wav">
            <a:hlinkClick r:id="" action="ppaction://media"/>
            <a:extLst>
              <a:ext uri="{FF2B5EF4-FFF2-40B4-BE49-F238E27FC236}">
                <a16:creationId xmlns:a16="http://schemas.microsoft.com/office/drawing/2014/main" id="{CA9F6BC8-1745-46D9-A78E-0FE7E50E4803}"/>
              </a:ext>
            </a:extLst>
          </p:cNvPr>
          <p:cNvPicPr>
            <a:picLocks noRot="1" noChangeAspect="1"/>
          </p:cNvPicPr>
          <p:nvPr>
            <a:wavAudioFile r:embed="rId1" name="sound05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7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5AA4E36A-8652-4241-A7EE-BE3A86CD2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 Personal Privacy 9.8.3 </a:t>
            </a:r>
          </a:p>
        </p:txBody>
      </p:sp>
      <p:pic>
        <p:nvPicPr>
          <p:cNvPr id="115715" name="Picture 5">
            <a:extLst>
              <a:ext uri="{FF2B5EF4-FFF2-40B4-BE49-F238E27FC236}">
                <a16:creationId xmlns:a16="http://schemas.microsoft.com/office/drawing/2014/main" id="{0284E50D-101E-4F07-94DE-3FFD5D4D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35539" r="69823" b="35725"/>
          <a:stretch>
            <a:fillRect/>
          </a:stretch>
        </p:blipFill>
        <p:spPr bwMode="auto">
          <a:xfrm>
            <a:off x="0" y="1389063"/>
            <a:ext cx="9144000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" name="sound055.wav">
            <a:hlinkClick r:id="" action="ppaction://media"/>
            <a:extLst>
              <a:ext uri="{FF2B5EF4-FFF2-40B4-BE49-F238E27FC236}">
                <a16:creationId xmlns:a16="http://schemas.microsoft.com/office/drawing/2014/main" id="{DCCC9020-F5B7-4DCD-B43B-4B7A48D6B995}"/>
              </a:ext>
            </a:extLst>
          </p:cNvPr>
          <p:cNvPicPr>
            <a:picLocks noRot="1" noChangeAspect="1"/>
          </p:cNvPicPr>
          <p:nvPr>
            <a:wavAudioFile r:embed="rId1" name="sound05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523248D2-C264-452F-BBA2-E195A3A44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altLang="en-US"/>
              <a:t>Encryption: PGP Demo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F6F29CD-1E12-4F59-9089-161B841D0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	</a:t>
            </a:r>
            <a:r>
              <a:rPr lang="en-US" altLang="en-US" i="1"/>
              <a:t>The following screenshots demonstrate the actions of PGP in an old commercial version, 6.5.8 (but current versions are similar):</a:t>
            </a:r>
          </a:p>
          <a:p>
            <a:r>
              <a:rPr lang="en-US" altLang="en-US"/>
              <a:t>Creating a private key / public key pair</a:t>
            </a:r>
          </a:p>
          <a:p>
            <a:r>
              <a:rPr lang="en-US" altLang="en-US"/>
              <a:t>Signing a document with a private key</a:t>
            </a:r>
          </a:p>
          <a:p>
            <a:r>
              <a:rPr lang="en-US" altLang="en-US"/>
              <a:t>Validating a signature with a public key</a:t>
            </a:r>
          </a:p>
          <a:p>
            <a:r>
              <a:rPr lang="en-US" altLang="en-US"/>
              <a:t>Effect of a single-byte change on validity of a digital signature</a:t>
            </a:r>
          </a:p>
          <a:p>
            <a:r>
              <a:rPr lang="en-US" altLang="en-US"/>
              <a:t>Encrypting a document using a public key</a:t>
            </a:r>
          </a:p>
          <a:p>
            <a:r>
              <a:rPr lang="en-US" altLang="en-US"/>
              <a:t>Decrypting a document using a private key</a:t>
            </a:r>
          </a:p>
          <a:p>
            <a:r>
              <a:rPr lang="en-US" altLang="en-US"/>
              <a:t>Effect of a single-byte change on decryption</a:t>
            </a:r>
          </a:p>
        </p:txBody>
      </p:sp>
      <p:pic>
        <p:nvPicPr>
          <p:cNvPr id="4" name="sound056.wav">
            <a:hlinkClick r:id="" action="ppaction://media"/>
            <a:extLst>
              <a:ext uri="{FF2B5EF4-FFF2-40B4-BE49-F238E27FC236}">
                <a16:creationId xmlns:a16="http://schemas.microsoft.com/office/drawing/2014/main" id="{05DD3B94-E4EA-44A5-9C82-4378B6133730}"/>
              </a:ext>
            </a:extLst>
          </p:cNvPr>
          <p:cNvPicPr>
            <a:picLocks noRot="1" noChangeAspect="1"/>
          </p:cNvPicPr>
          <p:nvPr>
            <a:wavAudioFile r:embed="rId1" name="sound05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>
            <a:extLst>
              <a:ext uri="{FF2B5EF4-FFF2-40B4-BE49-F238E27FC236}">
                <a16:creationId xmlns:a16="http://schemas.microsoft.com/office/drawing/2014/main" id="{B2E81C50-78F5-47FF-9D43-49B167C12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PGP: Creating a Private Key / Public Key Pair</a:t>
            </a:r>
          </a:p>
        </p:txBody>
      </p:sp>
      <p:pic>
        <p:nvPicPr>
          <p:cNvPr id="119811" name="Picture 1027">
            <a:extLst>
              <a:ext uri="{FF2B5EF4-FFF2-40B4-BE49-F238E27FC236}">
                <a16:creationId xmlns:a16="http://schemas.microsoft.com/office/drawing/2014/main" id="{5CC0A7CC-618D-4B16-BEEF-7BD99BB0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671638"/>
            <a:ext cx="89122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Oval 1028">
            <a:extLst>
              <a:ext uri="{FF2B5EF4-FFF2-40B4-BE49-F238E27FC236}">
                <a16:creationId xmlns:a16="http://schemas.microsoft.com/office/drawing/2014/main" id="{6E839BF2-41C0-420E-ABF5-956B9FFB9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676400"/>
            <a:ext cx="838200" cy="9906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pic>
        <p:nvPicPr>
          <p:cNvPr id="5" name="sound057.wav">
            <a:hlinkClick r:id="" action="ppaction://media"/>
            <a:extLst>
              <a:ext uri="{FF2B5EF4-FFF2-40B4-BE49-F238E27FC236}">
                <a16:creationId xmlns:a16="http://schemas.microsoft.com/office/drawing/2014/main" id="{FDF89B27-A9E8-4402-A724-5DCFA01CC6F6}"/>
              </a:ext>
            </a:extLst>
          </p:cNvPr>
          <p:cNvPicPr>
            <a:picLocks noRot="1" noChangeAspect="1"/>
          </p:cNvPicPr>
          <p:nvPr>
            <a:wavAudioFile r:embed="rId1" name="sound05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E2039F56-7DDB-4E20-BFFB-94259743A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21859" name="Picture 3">
            <a:extLst>
              <a:ext uri="{FF2B5EF4-FFF2-40B4-BE49-F238E27FC236}">
                <a16:creationId xmlns:a16="http://schemas.microsoft.com/office/drawing/2014/main" id="{0FC1B245-850A-46B3-BB7E-26CEDB95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23900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58.wav">
            <a:hlinkClick r:id="" action="ppaction://media"/>
            <a:extLst>
              <a:ext uri="{FF2B5EF4-FFF2-40B4-BE49-F238E27FC236}">
                <a16:creationId xmlns:a16="http://schemas.microsoft.com/office/drawing/2014/main" id="{31C4AAD5-5BD2-45D0-B423-042BF36C0D83}"/>
              </a:ext>
            </a:extLst>
          </p:cNvPr>
          <p:cNvPicPr>
            <a:picLocks noRot="1" noChangeAspect="1"/>
          </p:cNvPicPr>
          <p:nvPr>
            <a:wavAudioFile r:embed="rId1" name="sound05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894CD2C2-0415-4DB7-9998-3FDBE2D1D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23907" name="Picture 3">
            <a:extLst>
              <a:ext uri="{FF2B5EF4-FFF2-40B4-BE49-F238E27FC236}">
                <a16:creationId xmlns:a16="http://schemas.microsoft.com/office/drawing/2014/main" id="{44C9B8D6-55C7-41D1-B041-5B093315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46163"/>
            <a:ext cx="76200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59.wav">
            <a:hlinkClick r:id="" action="ppaction://media"/>
            <a:extLst>
              <a:ext uri="{FF2B5EF4-FFF2-40B4-BE49-F238E27FC236}">
                <a16:creationId xmlns:a16="http://schemas.microsoft.com/office/drawing/2014/main" id="{B6A35E9F-F809-4416-A939-14929D618D10}"/>
              </a:ext>
            </a:extLst>
          </p:cNvPr>
          <p:cNvPicPr>
            <a:picLocks noRot="1" noChangeAspect="1"/>
          </p:cNvPicPr>
          <p:nvPr>
            <a:wavAudioFile r:embed="rId1" name="sound05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7FA0C33-2EBF-4F16-BE26-EF43F5597C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 Concepts &amp; Terminology (cont’d)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734D7FE-D474-41A1-978A-27D3C629C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 i="1"/>
              <a:t>Key</a:t>
            </a:r>
            <a:r>
              <a:rPr lang="en-US" altLang="en-US" sz="3200"/>
              <a:t>:  secret allowing encryption and decryption to be restricted to possessors of key</a:t>
            </a:r>
          </a:p>
          <a:p>
            <a:r>
              <a:rPr lang="en-US" altLang="en-US" sz="3200" i="1"/>
              <a:t>Symmetric encryption:</a:t>
            </a:r>
            <a:r>
              <a:rPr lang="en-US" altLang="en-US" sz="3200"/>
              <a:t> encryption requiring a shared key for both encryption and decryption</a:t>
            </a:r>
          </a:p>
          <a:p>
            <a:r>
              <a:rPr lang="en-US" altLang="en-US" sz="3200" i="1"/>
              <a:t>Asymmetric encryption:</a:t>
            </a:r>
            <a:r>
              <a:rPr lang="en-US" altLang="en-US" sz="3200"/>
              <a:t>  algorithm using a different key for decryption than for encryption</a:t>
            </a:r>
          </a:p>
        </p:txBody>
      </p:sp>
      <p:pic>
        <p:nvPicPr>
          <p:cNvPr id="4" name="sound006.wav">
            <a:hlinkClick r:id="" action="ppaction://media"/>
            <a:extLst>
              <a:ext uri="{FF2B5EF4-FFF2-40B4-BE49-F238E27FC236}">
                <a16:creationId xmlns:a16="http://schemas.microsoft.com/office/drawing/2014/main" id="{1535567E-9D84-424E-A23F-6E37A665B4A8}"/>
              </a:ext>
            </a:extLst>
          </p:cNvPr>
          <p:cNvPicPr>
            <a:picLocks noRot="1" noChangeAspect="1"/>
          </p:cNvPicPr>
          <p:nvPr>
            <a:wavAudioFile r:embed="rId1" name="sound00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5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5D991CDE-E279-4489-A6E1-F469511E8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51821FC-08C2-4620-B9B4-4BAD1630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01713"/>
            <a:ext cx="76200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60.wav">
            <a:hlinkClick r:id="" action="ppaction://media"/>
            <a:extLst>
              <a:ext uri="{FF2B5EF4-FFF2-40B4-BE49-F238E27FC236}">
                <a16:creationId xmlns:a16="http://schemas.microsoft.com/office/drawing/2014/main" id="{55178D73-F3A7-418B-BC64-420CBC328B8C}"/>
              </a:ext>
            </a:extLst>
          </p:cNvPr>
          <p:cNvPicPr>
            <a:picLocks noRot="1" noChangeAspect="1"/>
          </p:cNvPicPr>
          <p:nvPr>
            <a:wavAudioFile r:embed="rId1" name="sound06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2DEFECC0-8986-4360-9E4F-5DCF391F5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28003" name="Picture 3">
            <a:extLst>
              <a:ext uri="{FF2B5EF4-FFF2-40B4-BE49-F238E27FC236}">
                <a16:creationId xmlns:a16="http://schemas.microsoft.com/office/drawing/2014/main" id="{7F3ECE64-8282-4962-8ABF-AEF17BFCC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6868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61.wav">
            <a:hlinkClick r:id="" action="ppaction://media"/>
            <a:extLst>
              <a:ext uri="{FF2B5EF4-FFF2-40B4-BE49-F238E27FC236}">
                <a16:creationId xmlns:a16="http://schemas.microsoft.com/office/drawing/2014/main" id="{D9C9A8EB-30C6-4AAE-8B02-E5502CECAD6B}"/>
              </a:ext>
            </a:extLst>
          </p:cNvPr>
          <p:cNvPicPr>
            <a:picLocks noRot="1" noChangeAspect="1"/>
          </p:cNvPicPr>
          <p:nvPr>
            <a:wavAudioFile r:embed="rId1" name="sound06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C5A85F17-8F90-4857-8E17-2C4755272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30051" name="Picture 3">
            <a:extLst>
              <a:ext uri="{FF2B5EF4-FFF2-40B4-BE49-F238E27FC236}">
                <a16:creationId xmlns:a16="http://schemas.microsoft.com/office/drawing/2014/main" id="{E06CECC3-AA87-4786-B8A5-5A79EB4A4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46760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62.wav">
            <a:hlinkClick r:id="" action="ppaction://media"/>
            <a:extLst>
              <a:ext uri="{FF2B5EF4-FFF2-40B4-BE49-F238E27FC236}">
                <a16:creationId xmlns:a16="http://schemas.microsoft.com/office/drawing/2014/main" id="{D817DE3D-302C-4A93-B2BB-61BF5AB95302}"/>
              </a:ext>
            </a:extLst>
          </p:cNvPr>
          <p:cNvPicPr>
            <a:picLocks noRot="1" noChangeAspect="1"/>
          </p:cNvPicPr>
          <p:nvPr>
            <a:wavAudioFile r:embed="rId1" name="sound06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ECD94DD6-7322-4329-8074-39AC40978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22F884D4-069A-46F0-859A-4414D3759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46760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63.wav">
            <a:hlinkClick r:id="" action="ppaction://media"/>
            <a:extLst>
              <a:ext uri="{FF2B5EF4-FFF2-40B4-BE49-F238E27FC236}">
                <a16:creationId xmlns:a16="http://schemas.microsoft.com/office/drawing/2014/main" id="{2E77BA0B-356E-45A6-A77B-9938E8958620}"/>
              </a:ext>
            </a:extLst>
          </p:cNvPr>
          <p:cNvPicPr>
            <a:picLocks noRot="1" noChangeAspect="1"/>
          </p:cNvPicPr>
          <p:nvPr>
            <a:wavAudioFile r:embed="rId1" name="sound06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86DCE813-5C27-4479-85D3-7EA219C4A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34147" name="Picture 3">
            <a:extLst>
              <a:ext uri="{FF2B5EF4-FFF2-40B4-BE49-F238E27FC236}">
                <a16:creationId xmlns:a16="http://schemas.microsoft.com/office/drawing/2014/main" id="{B125A7C5-81C0-4649-B15E-4E322723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91400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64.wav">
            <a:hlinkClick r:id="" action="ppaction://media"/>
            <a:extLst>
              <a:ext uri="{FF2B5EF4-FFF2-40B4-BE49-F238E27FC236}">
                <a16:creationId xmlns:a16="http://schemas.microsoft.com/office/drawing/2014/main" id="{27F65FC7-5465-431F-820A-76D10720635C}"/>
              </a:ext>
            </a:extLst>
          </p:cNvPr>
          <p:cNvPicPr>
            <a:picLocks noRot="1" noChangeAspect="1"/>
          </p:cNvPicPr>
          <p:nvPr>
            <a:wavAudioFile r:embed="rId1" name="sound06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1BE9422-2958-443C-8E9E-548A8CCCB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36195" name="Picture 3">
            <a:extLst>
              <a:ext uri="{FF2B5EF4-FFF2-40B4-BE49-F238E27FC236}">
                <a16:creationId xmlns:a16="http://schemas.microsoft.com/office/drawing/2014/main" id="{23A6519D-9B67-487A-A6AC-427C423E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391400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1173A446-14B3-48FC-AAFE-2B921E8B4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2EDB189E-DAB6-4DDD-BA5C-0BFA20C9E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198" name="Rectangle 6">
            <a:extLst>
              <a:ext uri="{FF2B5EF4-FFF2-40B4-BE49-F238E27FC236}">
                <a16:creationId xmlns:a16="http://schemas.microsoft.com/office/drawing/2014/main" id="{6A2354C3-2A2E-4C46-9A4E-B80017E1E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199" name="Rectangle 7">
            <a:extLst>
              <a:ext uri="{FF2B5EF4-FFF2-40B4-BE49-F238E27FC236}">
                <a16:creationId xmlns:a16="http://schemas.microsoft.com/office/drawing/2014/main" id="{55DA0E24-8374-46A4-AD4A-7412091D3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1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200" name="Rectangle 8">
            <a:extLst>
              <a:ext uri="{FF2B5EF4-FFF2-40B4-BE49-F238E27FC236}">
                <a16:creationId xmlns:a16="http://schemas.microsoft.com/office/drawing/2014/main" id="{A66745BF-FAC3-47C5-8011-508ED7EE6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9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201" name="Rectangle 9">
            <a:extLst>
              <a:ext uri="{FF2B5EF4-FFF2-40B4-BE49-F238E27FC236}">
                <a16:creationId xmlns:a16="http://schemas.microsoft.com/office/drawing/2014/main" id="{95524E0F-8603-4B28-84DD-36BA1538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202" name="Rectangle 10">
            <a:extLst>
              <a:ext uri="{FF2B5EF4-FFF2-40B4-BE49-F238E27FC236}">
                <a16:creationId xmlns:a16="http://schemas.microsoft.com/office/drawing/2014/main" id="{F9BD8B58-3D46-44B9-BA11-C6B56AC40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203" name="Rectangle 11">
            <a:extLst>
              <a:ext uri="{FF2B5EF4-FFF2-40B4-BE49-F238E27FC236}">
                <a16:creationId xmlns:a16="http://schemas.microsoft.com/office/drawing/2014/main" id="{4F0504D2-121A-4875-B7AD-5695955F1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3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204" name="Rectangle 12">
            <a:extLst>
              <a:ext uri="{FF2B5EF4-FFF2-40B4-BE49-F238E27FC236}">
                <a16:creationId xmlns:a16="http://schemas.microsoft.com/office/drawing/2014/main" id="{BFB715A8-3337-428C-8054-285FBF10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71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205" name="Rectangle 13">
            <a:extLst>
              <a:ext uri="{FF2B5EF4-FFF2-40B4-BE49-F238E27FC236}">
                <a16:creationId xmlns:a16="http://schemas.microsoft.com/office/drawing/2014/main" id="{1F6857B3-865C-4840-A087-5BCE8FDD1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sp>
        <p:nvSpPr>
          <p:cNvPr id="136206" name="Rectangle 14">
            <a:extLst>
              <a:ext uri="{FF2B5EF4-FFF2-40B4-BE49-F238E27FC236}">
                <a16:creationId xmlns:a16="http://schemas.microsoft.com/office/drawing/2014/main" id="{42BF0DDB-5E45-4F3A-B879-E00DEDD2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563" y="3908425"/>
            <a:ext cx="336550" cy="889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pic>
        <p:nvPicPr>
          <p:cNvPr id="15" name="sound065.wav">
            <a:hlinkClick r:id="" action="ppaction://media"/>
            <a:extLst>
              <a:ext uri="{FF2B5EF4-FFF2-40B4-BE49-F238E27FC236}">
                <a16:creationId xmlns:a16="http://schemas.microsoft.com/office/drawing/2014/main" id="{2FEC4A8C-75A5-4B25-B820-7B984C8C5C10}"/>
              </a:ext>
            </a:extLst>
          </p:cNvPr>
          <p:cNvPicPr>
            <a:picLocks noRot="1" noChangeAspect="1"/>
          </p:cNvPicPr>
          <p:nvPr>
            <a:wavAudioFile r:embed="rId1" name="sound06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50442ECC-CD33-4205-8B1C-16EAFCFCD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38243" name="Picture 3">
            <a:extLst>
              <a:ext uri="{FF2B5EF4-FFF2-40B4-BE49-F238E27FC236}">
                <a16:creationId xmlns:a16="http://schemas.microsoft.com/office/drawing/2014/main" id="{C831B99C-DA3F-498D-BC4B-54DBD7CD7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8863"/>
            <a:ext cx="7391400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66.wav">
            <a:hlinkClick r:id="" action="ppaction://media"/>
            <a:extLst>
              <a:ext uri="{FF2B5EF4-FFF2-40B4-BE49-F238E27FC236}">
                <a16:creationId xmlns:a16="http://schemas.microsoft.com/office/drawing/2014/main" id="{73F4FE0F-3B8E-4592-9EFA-2733B21CDFF4}"/>
              </a:ext>
            </a:extLst>
          </p:cNvPr>
          <p:cNvPicPr>
            <a:picLocks noRot="1" noChangeAspect="1"/>
          </p:cNvPicPr>
          <p:nvPr>
            <a:wavAudioFile r:embed="rId1" name="sound06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598A2D2D-9F4B-4BB0-931A-4A1643922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Key (cont’d)</a:t>
            </a:r>
          </a:p>
        </p:txBody>
      </p:sp>
      <p:pic>
        <p:nvPicPr>
          <p:cNvPr id="140291" name="Picture 3">
            <a:extLst>
              <a:ext uri="{FF2B5EF4-FFF2-40B4-BE49-F238E27FC236}">
                <a16:creationId xmlns:a16="http://schemas.microsoft.com/office/drawing/2014/main" id="{2898164F-BD89-49F3-87E0-F09C514C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46760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67.wav">
            <a:hlinkClick r:id="" action="ppaction://media"/>
            <a:extLst>
              <a:ext uri="{FF2B5EF4-FFF2-40B4-BE49-F238E27FC236}">
                <a16:creationId xmlns:a16="http://schemas.microsoft.com/office/drawing/2014/main" id="{CBA70083-2FEA-4BA1-9E6C-7AA4C825D969}"/>
              </a:ext>
            </a:extLst>
          </p:cNvPr>
          <p:cNvPicPr>
            <a:picLocks noRot="1" noChangeAspect="1"/>
          </p:cNvPicPr>
          <p:nvPr>
            <a:wavAudioFile r:embed="rId1" name="sound06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8D7EE135-C5A1-46F7-8FF3-216E825DD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PGP: Signing a Document With a Private Key</a:t>
            </a:r>
          </a:p>
        </p:txBody>
      </p:sp>
      <p:sp>
        <p:nvSpPr>
          <p:cNvPr id="142339" name="Text Box 3">
            <a:extLst>
              <a:ext uri="{FF2B5EF4-FFF2-40B4-BE49-F238E27FC236}">
                <a16:creationId xmlns:a16="http://schemas.microsoft.com/office/drawing/2014/main" id="{2D5B9E37-1CAC-493F-AC1A-96E32534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458200" cy="49403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-----BEGIN PGP SIGNED MESSAGE-----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5400"/>
              <a:t>This is the original text.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-----BEGIN PGP SIGNATURE-----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Version: PGP Desktop 9.8.3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Comment: Digital signatures increase security for everyone.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iQB1AwUBO+dfOzPd6/an40lzAQF7rQL+MPLG+V/J8H0QhDLE3JUDo4tYqPOJ682r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zv457NmbycGz05hlq6TtNuLCWRbashcQZ7eWiwHybgLwhgbYY8G4HnAYFHh6vKyb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3csmoTm29uHD+/4av98awA23Bf1aEW+t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=WhgQ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-----END PGP SIGNATURE-----</a:t>
            </a:r>
          </a:p>
        </p:txBody>
      </p:sp>
      <p:pic>
        <p:nvPicPr>
          <p:cNvPr id="4" name="sound068.wav">
            <a:hlinkClick r:id="" action="ppaction://media"/>
            <a:extLst>
              <a:ext uri="{FF2B5EF4-FFF2-40B4-BE49-F238E27FC236}">
                <a16:creationId xmlns:a16="http://schemas.microsoft.com/office/drawing/2014/main" id="{A26E24D7-E087-4B60-A658-086667A4B8C2}"/>
              </a:ext>
            </a:extLst>
          </p:cNvPr>
          <p:cNvPicPr>
            <a:picLocks noRot="1" noChangeAspect="1"/>
          </p:cNvPicPr>
          <p:nvPr>
            <a:wavAudioFile r:embed="rId1" name="sound06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2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B1AFFC58-9B2C-4EC3-ABC1-785CF337C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PGP: Validating a Signature With a Public Key</a:t>
            </a:r>
          </a:p>
        </p:txBody>
      </p:sp>
      <p:pic>
        <p:nvPicPr>
          <p:cNvPr id="144387" name="Picture 3">
            <a:extLst>
              <a:ext uri="{FF2B5EF4-FFF2-40B4-BE49-F238E27FC236}">
                <a16:creationId xmlns:a16="http://schemas.microsoft.com/office/drawing/2014/main" id="{51100C66-97C1-4DB6-BFF5-69F39E77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30325"/>
            <a:ext cx="65532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69.wav">
            <a:hlinkClick r:id="" action="ppaction://media"/>
            <a:extLst>
              <a:ext uri="{FF2B5EF4-FFF2-40B4-BE49-F238E27FC236}">
                <a16:creationId xmlns:a16="http://schemas.microsoft.com/office/drawing/2014/main" id="{2A2796D1-5B77-47B1-A522-E81DD2E06A85}"/>
              </a:ext>
            </a:extLst>
          </p:cNvPr>
          <p:cNvPicPr>
            <a:picLocks noRot="1" noChangeAspect="1"/>
          </p:cNvPicPr>
          <p:nvPr>
            <a:wavAudioFile r:embed="rId1" name="sound06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E0808DD-D0C4-4537-807A-648D4455A2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/>
              <a:t>Basic Concepts &amp; Terminology (cont’d)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027C04-C53B-4EA6-BA0C-E2434D461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/>
              <a:t>Keylength:  number of bits in key</a:t>
            </a:r>
          </a:p>
          <a:p>
            <a:r>
              <a:rPr lang="en-US" altLang="en-US" sz="3200"/>
              <a:t>Keyspace:  number of possible keys</a:t>
            </a:r>
          </a:p>
          <a:p>
            <a:r>
              <a:rPr lang="en-US" altLang="en-US" sz="3200"/>
              <a:t>Keyspace = 2</a:t>
            </a:r>
            <a:r>
              <a:rPr lang="en-US" altLang="en-US" sz="3200" baseline="30000"/>
              <a:t>keylength</a:t>
            </a:r>
          </a:p>
          <a:p>
            <a:r>
              <a:rPr lang="en-US" altLang="en-US" sz="6600"/>
              <a:t>2</a:t>
            </a:r>
            <a:r>
              <a:rPr lang="en-US" altLang="en-US" sz="6600" baseline="30000"/>
              <a:t>n</a:t>
            </a:r>
            <a:r>
              <a:rPr lang="en-US" altLang="en-US" sz="6600"/>
              <a:t> 	</a:t>
            </a:r>
            <a:r>
              <a:rPr lang="en-US" altLang="en-US" sz="6000">
                <a:sym typeface="Symbol" panose="05050102010706020507" pitchFamily="18" charset="2"/>
              </a:rPr>
              <a:t> 	10 </a:t>
            </a:r>
            <a:r>
              <a:rPr lang="en-US" altLang="en-US" sz="6000" baseline="30000">
                <a:sym typeface="Symbol" panose="05050102010706020507" pitchFamily="18" charset="2"/>
              </a:rPr>
              <a:t>n(log</a:t>
            </a:r>
            <a:r>
              <a:rPr lang="en-US" altLang="en-US" sz="6000" baseline="-25000">
                <a:sym typeface="Symbol" panose="05050102010706020507" pitchFamily="18" charset="2"/>
              </a:rPr>
              <a:t>10</a:t>
            </a:r>
            <a:r>
              <a:rPr lang="en-US" altLang="en-US" sz="6000" baseline="30000">
                <a:sym typeface="Symbol" panose="05050102010706020507" pitchFamily="18" charset="2"/>
              </a:rPr>
              <a:t>2)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6600" baseline="30000"/>
              <a:t>			 </a:t>
            </a:r>
            <a:r>
              <a:rPr lang="en-US" altLang="en-US" sz="6000">
                <a:sym typeface="Symbol" panose="05050102010706020507" pitchFamily="18" charset="2"/>
              </a:rPr>
              <a:t> 	10 </a:t>
            </a:r>
            <a:r>
              <a:rPr lang="en-US" altLang="en-US" sz="6000" baseline="30000">
                <a:sym typeface="Symbol" panose="05050102010706020507" pitchFamily="18" charset="2"/>
              </a:rPr>
              <a:t>0.30103n</a:t>
            </a:r>
          </a:p>
        </p:txBody>
      </p:sp>
      <p:pic>
        <p:nvPicPr>
          <p:cNvPr id="4" name="sound007.wav">
            <a:hlinkClick r:id="" action="ppaction://media"/>
            <a:extLst>
              <a:ext uri="{FF2B5EF4-FFF2-40B4-BE49-F238E27FC236}">
                <a16:creationId xmlns:a16="http://schemas.microsoft.com/office/drawing/2014/main" id="{BE015F43-0EF0-441D-9228-8D434FE489FF}"/>
              </a:ext>
            </a:extLst>
          </p:cNvPr>
          <p:cNvPicPr>
            <a:picLocks noRot="1" noChangeAspect="1"/>
          </p:cNvPicPr>
          <p:nvPr>
            <a:wavAudioFile r:embed="rId1" name="sound00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6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3BE5FA7A-46CF-4450-A358-E7FFB8A2F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PGP: Single-byte Change Alters Digital Signature</a:t>
            </a:r>
          </a:p>
        </p:txBody>
      </p:sp>
      <p:grpSp>
        <p:nvGrpSpPr>
          <p:cNvPr id="146435" name="Group 5">
            <a:extLst>
              <a:ext uri="{FF2B5EF4-FFF2-40B4-BE49-F238E27FC236}">
                <a16:creationId xmlns:a16="http://schemas.microsoft.com/office/drawing/2014/main" id="{AAD2F069-A88B-4BE1-BA42-D67B35D9C3B0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066800"/>
            <a:ext cx="8458200" cy="5397500"/>
            <a:chOff x="381000" y="1066800"/>
            <a:chExt cx="8458200" cy="5397500"/>
          </a:xfrm>
        </p:grpSpPr>
        <p:sp>
          <p:nvSpPr>
            <p:cNvPr id="146437" name="Text Box 3">
              <a:extLst>
                <a:ext uri="{FF2B5EF4-FFF2-40B4-BE49-F238E27FC236}">
                  <a16:creationId xmlns:a16="http://schemas.microsoft.com/office/drawing/2014/main" id="{67EBFC99-1C91-4C20-9D07-7783E3B04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1524000"/>
              <a:ext cx="8458200" cy="4940300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85000"/>
                <a:buFont typeface="Wingdings" panose="05000000000000000000" pitchFamily="2" charset="2"/>
                <a:buChar char="q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ü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-----BEGIN PGP SIGNED MESSAGE-----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/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400"/>
                <a:t>This is the original text</a:t>
              </a:r>
              <a:r>
                <a:rPr lang="en-US" altLang="en-US" sz="5400">
                  <a:solidFill>
                    <a:schemeClr val="tx2"/>
                  </a:solidFill>
                </a:rPr>
                <a:t>!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-----BEGIN PGP SIGNATURE-----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Version: PGP Personal Privacy 6.5.8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Comment: Digital signatures increase security for everyone.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/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iQB1AwUBO+dfOzPd6/an40lzAQF7rQL+MPLG+V/J8H0QhDLE3JUDo4tYqPOJ682r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zv457NmbycGz05hlq6TtNuLCWRbashcQZ7eWiwHybgLwhgbYY8G4HnAYFHh6vKyb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3csmoTm29uHD+/4av98awA23Bf1aEW+t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=WhgQ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-----END PGP SIGNATURE-----</a:t>
              </a:r>
            </a:p>
          </p:txBody>
        </p:sp>
        <p:sp>
          <p:nvSpPr>
            <p:cNvPr id="146438" name="AutoShape 4">
              <a:extLst>
                <a:ext uri="{FF2B5EF4-FFF2-40B4-BE49-F238E27FC236}">
                  <a16:creationId xmlns:a16="http://schemas.microsoft.com/office/drawing/2014/main" id="{E72321B1-E24D-4F9C-B4CB-1491E6E16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600" y="1066800"/>
              <a:ext cx="457200" cy="1143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85000"/>
                <a:buFont typeface="Wingdings" panose="05000000000000000000" pitchFamily="2" charset="2"/>
                <a:buChar char="q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ü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/>
            </a:p>
          </p:txBody>
        </p:sp>
      </p:grpSp>
      <p:pic>
        <p:nvPicPr>
          <p:cNvPr id="7" name="sound070.wav">
            <a:hlinkClick r:id="" action="ppaction://media"/>
            <a:extLst>
              <a:ext uri="{FF2B5EF4-FFF2-40B4-BE49-F238E27FC236}">
                <a16:creationId xmlns:a16="http://schemas.microsoft.com/office/drawing/2014/main" id="{41C9B0BB-619F-47E0-91CC-83C0DDD63AAB}"/>
              </a:ext>
            </a:extLst>
          </p:cNvPr>
          <p:cNvPicPr>
            <a:picLocks noRot="1" noChangeAspect="1"/>
          </p:cNvPicPr>
          <p:nvPr>
            <a:wavAudioFile r:embed="rId1" name="sound07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6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5D36E11C-8A21-4D69-B886-B58F8C01E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Single-byte Change Alters Digital Signature (cont’d)</a:t>
            </a:r>
          </a:p>
        </p:txBody>
      </p:sp>
      <p:grpSp>
        <p:nvGrpSpPr>
          <p:cNvPr id="148483" name="Group 10">
            <a:extLst>
              <a:ext uri="{FF2B5EF4-FFF2-40B4-BE49-F238E27FC236}">
                <a16:creationId xmlns:a16="http://schemas.microsoft.com/office/drawing/2014/main" id="{E058105D-B396-4FE8-8DC3-B3E0760D214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05000"/>
            <a:ext cx="8458200" cy="4359275"/>
            <a:chOff x="304800" y="1905000"/>
            <a:chExt cx="8458200" cy="4359275"/>
          </a:xfrm>
        </p:grpSpPr>
        <p:sp>
          <p:nvSpPr>
            <p:cNvPr id="148485" name="Text Box 3">
              <a:extLst>
                <a:ext uri="{FF2B5EF4-FFF2-40B4-BE49-F238E27FC236}">
                  <a16:creationId xmlns:a16="http://schemas.microsoft.com/office/drawing/2014/main" id="{CCA7997A-C32D-4492-886A-9CD3D560D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2438400"/>
              <a:ext cx="4191000" cy="289877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85000"/>
                <a:buFont typeface="Wingdings" panose="05000000000000000000" pitchFamily="2" charset="2"/>
                <a:buChar char="q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ü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iQB1AwUBO+dfOzPd6/an40lzAQF7rQL+MPLG+V/J8H0QhDLE3JUDo4tYqPOJ682r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zv457NmbycGz05hlq6TtNuLCWRbashcQZ7eWiwHybgLwhgbYY8G4HnAYFHh6vKyb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3csmoTm29uHD+/4av98awA23Bf1aEW+t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=WhgQ</a:t>
              </a:r>
            </a:p>
          </p:txBody>
        </p:sp>
        <p:sp>
          <p:nvSpPr>
            <p:cNvPr id="148486" name="Text Box 4">
              <a:extLst>
                <a:ext uri="{FF2B5EF4-FFF2-40B4-BE49-F238E27FC236}">
                  <a16:creationId xmlns:a16="http://schemas.microsoft.com/office/drawing/2014/main" id="{5997A5A6-53AB-4167-A08F-86B67A8F0D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2438400"/>
              <a:ext cx="4191000" cy="2898775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85000"/>
                <a:buFont typeface="Wingdings" panose="05000000000000000000" pitchFamily="2" charset="2"/>
                <a:buChar char="q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ü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iQB1AwUBO+</a:t>
              </a:r>
              <a:r>
                <a:rPr lang="en-US" altLang="en-US" sz="2000">
                  <a:solidFill>
                    <a:schemeClr val="tx2"/>
                  </a:solidFill>
                </a:rPr>
                <a:t>fETTPd6/an40lzAQFagQL/Thfw3DAJA/KRgoH+kSFcoRL39eJp4s5h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>
                  <a:solidFill>
                    <a:schemeClr val="tx2"/>
                  </a:solidFill>
                </a:rPr>
                <a:t>v3zeHUesOkgQk2zSUF+evbRhw5cxZJkUA1Qid6cg58tEaP9jI+7J3wILmJrFPF/K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>
                  <a:solidFill>
                    <a:schemeClr val="tx2"/>
                  </a:solidFill>
                </a:rPr>
                <a:t>L42qO9yjxalNssnflUaSf7ry7xXV3blK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>
                  <a:solidFill>
                    <a:schemeClr val="tx2"/>
                  </a:solidFill>
                </a:rPr>
                <a:t>=svYa</a:t>
              </a:r>
            </a:p>
          </p:txBody>
        </p:sp>
        <p:sp>
          <p:nvSpPr>
            <p:cNvPr id="148487" name="Text Box 5">
              <a:extLst>
                <a:ext uri="{FF2B5EF4-FFF2-40B4-BE49-F238E27FC236}">
                  <a16:creationId xmlns:a16="http://schemas.microsoft.com/office/drawing/2014/main" id="{2FEC9B3E-FB08-47EF-AC2D-5FE8A4BBC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5562600"/>
              <a:ext cx="3014663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85000"/>
                <a:buFont typeface="Wingdings" panose="05000000000000000000" pitchFamily="2" charset="2"/>
                <a:buChar char="q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ü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This is the original text.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/>
            </a:p>
          </p:txBody>
        </p:sp>
        <p:sp>
          <p:nvSpPr>
            <p:cNvPr id="148488" name="Text Box 6">
              <a:extLst>
                <a:ext uri="{FF2B5EF4-FFF2-40B4-BE49-F238E27FC236}">
                  <a16:creationId xmlns:a16="http://schemas.microsoft.com/office/drawing/2014/main" id="{415EE9B9-A91F-41D9-838A-DB073B4F6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5562600"/>
              <a:ext cx="30289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Font typeface="Wingdings" panose="05000000000000000000" pitchFamily="2" charset="2"/>
                <a:buChar char="Ø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85000"/>
                <a:buFont typeface="Wingdings" panose="05000000000000000000" pitchFamily="2" charset="2"/>
                <a:buChar char="q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ü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This is the original text</a:t>
              </a:r>
              <a:r>
                <a:rPr lang="en-US" altLang="en-US" sz="2000">
                  <a:solidFill>
                    <a:schemeClr val="tx2"/>
                  </a:solidFill>
                </a:rPr>
                <a:t>!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chemeClr val="tx2"/>
                </a:solidFill>
              </a:endParaRPr>
            </a:p>
          </p:txBody>
        </p:sp>
        <p:sp>
          <p:nvSpPr>
            <p:cNvPr id="148489" name="Line 7">
              <a:extLst>
                <a:ext uri="{FF2B5EF4-FFF2-40B4-BE49-F238E27FC236}">
                  <a16:creationId xmlns:a16="http://schemas.microsoft.com/office/drawing/2014/main" id="{323DA41B-4C7B-44C4-848A-74C48C17E7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53400" y="5881688"/>
              <a:ext cx="533400" cy="366712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90" name="Line 8">
              <a:extLst>
                <a:ext uri="{FF2B5EF4-FFF2-40B4-BE49-F238E27FC236}">
                  <a16:creationId xmlns:a16="http://schemas.microsoft.com/office/drawing/2014/main" id="{93BF5467-E515-42A4-996C-1784209B5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0800" y="1905000"/>
              <a:ext cx="0" cy="68580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91" name="Line 9">
              <a:extLst>
                <a:ext uri="{FF2B5EF4-FFF2-40B4-BE49-F238E27FC236}">
                  <a16:creationId xmlns:a16="http://schemas.microsoft.com/office/drawing/2014/main" id="{99B0FDFB-E294-4E5C-8AC7-816D79963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1905000"/>
              <a:ext cx="0" cy="68580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sound071.wav">
            <a:hlinkClick r:id="" action="ppaction://media"/>
            <a:extLst>
              <a:ext uri="{FF2B5EF4-FFF2-40B4-BE49-F238E27FC236}">
                <a16:creationId xmlns:a16="http://schemas.microsoft.com/office/drawing/2014/main" id="{99EF1802-932F-4272-B111-EC5E65962E36}"/>
              </a:ext>
            </a:extLst>
          </p:cNvPr>
          <p:cNvPicPr>
            <a:picLocks noRot="1" noChangeAspect="1"/>
          </p:cNvPicPr>
          <p:nvPr>
            <a:wavAudioFile r:embed="rId1" name="sound07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C4D9E92C-24C4-400D-BFA8-7CB53E981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Single-byte Change (cont’d)</a:t>
            </a:r>
          </a:p>
        </p:txBody>
      </p:sp>
      <p:pic>
        <p:nvPicPr>
          <p:cNvPr id="5" name="sound072.wav">
            <a:hlinkClick r:id="" action="ppaction://media"/>
            <a:extLst>
              <a:ext uri="{FF2B5EF4-FFF2-40B4-BE49-F238E27FC236}">
                <a16:creationId xmlns:a16="http://schemas.microsoft.com/office/drawing/2014/main" id="{67FF5C42-97A8-42DB-929E-1AA296AEABF0}"/>
              </a:ext>
            </a:extLst>
          </p:cNvPr>
          <p:cNvPicPr>
            <a:picLocks noRot="1" noChangeAspect="1"/>
          </p:cNvPicPr>
          <p:nvPr>
            <a:wavAudioFile r:embed="rId1" name="sound07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2">
            <a:extLst>
              <a:ext uri="{FF2B5EF4-FFF2-40B4-BE49-F238E27FC236}">
                <a16:creationId xmlns:a16="http://schemas.microsoft.com/office/drawing/2014/main" id="{0BD657E8-37FC-427B-B966-6FAB51EA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171575"/>
            <a:ext cx="664845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6D309EE9-412C-4A9E-B9F7-1F713112F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PGP: Encrypting a Document Using a Public Key</a:t>
            </a:r>
          </a:p>
        </p:txBody>
      </p:sp>
      <p:pic>
        <p:nvPicPr>
          <p:cNvPr id="152579" name="Picture 2">
            <a:extLst>
              <a:ext uri="{FF2B5EF4-FFF2-40B4-BE49-F238E27FC236}">
                <a16:creationId xmlns:a16="http://schemas.microsoft.com/office/drawing/2014/main" id="{EFC5624B-2CB4-480F-9444-0B5C4CE7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209800"/>
            <a:ext cx="8305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sound073.wav">
            <a:hlinkClick r:id="" action="ppaction://media"/>
            <a:extLst>
              <a:ext uri="{FF2B5EF4-FFF2-40B4-BE49-F238E27FC236}">
                <a16:creationId xmlns:a16="http://schemas.microsoft.com/office/drawing/2014/main" id="{75720677-129D-4F6A-8E50-63C80243A292}"/>
              </a:ext>
            </a:extLst>
          </p:cNvPr>
          <p:cNvPicPr>
            <a:picLocks noRot="1" noChangeAspect="1"/>
          </p:cNvPicPr>
          <p:nvPr>
            <a:wavAudioFile r:embed="rId2" name="sound07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7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B6753C7A-3D5A-40E4-B51C-AD185EA53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Encryption (cont’d)</a:t>
            </a:r>
          </a:p>
        </p:txBody>
      </p:sp>
      <p:pic>
        <p:nvPicPr>
          <p:cNvPr id="154627" name="Picture 3">
            <a:extLst>
              <a:ext uri="{FF2B5EF4-FFF2-40B4-BE49-F238E27FC236}">
                <a16:creationId xmlns:a16="http://schemas.microsoft.com/office/drawing/2014/main" id="{9C086D12-948C-47E9-ABBF-55D93F7B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76300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 Box 4">
            <a:extLst>
              <a:ext uri="{FF2B5EF4-FFF2-40B4-BE49-F238E27FC236}">
                <a16:creationId xmlns:a16="http://schemas.microsoft.com/office/drawing/2014/main" id="{D362DF16-8758-4B3F-BB80-9FDD0AA68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562600"/>
            <a:ext cx="6900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Note that the sender should ALWAYS encrypt using the</a:t>
            </a:r>
            <a:br>
              <a:rPr lang="en-US" altLang="en-US" sz="2000"/>
            </a:br>
            <a:r>
              <a:rPr lang="en-US" altLang="en-US" sz="2000" i="1"/>
              <a:t>sender’s</a:t>
            </a:r>
            <a:r>
              <a:rPr lang="en-US" altLang="en-US" sz="2000"/>
              <a:t> private key to allow decryption by the sender.</a:t>
            </a:r>
          </a:p>
        </p:txBody>
      </p:sp>
      <p:pic>
        <p:nvPicPr>
          <p:cNvPr id="5" name="sound074.wav">
            <a:hlinkClick r:id="" action="ppaction://media"/>
            <a:extLst>
              <a:ext uri="{FF2B5EF4-FFF2-40B4-BE49-F238E27FC236}">
                <a16:creationId xmlns:a16="http://schemas.microsoft.com/office/drawing/2014/main" id="{6A07DF26-860D-4107-91C1-EAFE89701DEC}"/>
              </a:ext>
            </a:extLst>
          </p:cNvPr>
          <p:cNvPicPr>
            <a:picLocks noRot="1" noChangeAspect="1"/>
          </p:cNvPicPr>
          <p:nvPr>
            <a:wavAudioFile r:embed="rId2" name="sound07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0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C652F311-7E31-4D55-BD21-C18C7E5C7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Encryption (cont’d)</a:t>
            </a:r>
          </a:p>
        </p:txBody>
      </p:sp>
      <p:pic>
        <p:nvPicPr>
          <p:cNvPr id="6" name="sound075.wav">
            <a:hlinkClick r:id="" action="ppaction://media"/>
            <a:extLst>
              <a:ext uri="{FF2B5EF4-FFF2-40B4-BE49-F238E27FC236}">
                <a16:creationId xmlns:a16="http://schemas.microsoft.com/office/drawing/2014/main" id="{58A826BA-99F2-4E9B-9670-F164496133C1}"/>
              </a:ext>
            </a:extLst>
          </p:cNvPr>
          <p:cNvPicPr>
            <a:picLocks noRot="1" noChangeAspect="1"/>
          </p:cNvPicPr>
          <p:nvPr>
            <a:wavAudioFile r:embed="rId2" name="sound07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3">
            <a:extLst>
              <a:ext uri="{FF2B5EF4-FFF2-40B4-BE49-F238E27FC236}">
                <a16:creationId xmlns:a16="http://schemas.microsoft.com/office/drawing/2014/main" id="{3DC784DA-D619-42ED-99ED-FE6A758E0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074738"/>
            <a:ext cx="58578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1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F97B4B47-B01E-4580-8527-50D0DB439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Encryption (cont’d)</a:t>
            </a:r>
          </a:p>
        </p:txBody>
      </p:sp>
      <p:sp>
        <p:nvSpPr>
          <p:cNvPr id="158723" name="Text Box 3">
            <a:extLst>
              <a:ext uri="{FF2B5EF4-FFF2-40B4-BE49-F238E27FC236}">
                <a16:creationId xmlns:a16="http://schemas.microsoft.com/office/drawing/2014/main" id="{F41D2060-D801-4FAF-81B8-6B95558D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28700"/>
            <a:ext cx="8305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-----BEGIN PGP MESSAGE-----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Version: PGP Desktop 9.8.3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hQIOA8BxvYx90+tvEAf/eXW8I9vY45PwN27gd4kzg0DyoCJiucXXA4eDtzHqBUJm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nWadsATpcspqQNaZwgp8d5FwxRhafOtG2WqSXI2SgsFUIjraYgXdlRBm2qeU/dKh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8+NfNZv2ol5bPaDAg9oiYDRV7KcFAMm3RfIiSTRv6f72mE+Y6VPAvQmL6zjLAe0D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i/9n7Sh0UyM+71YuNeY0V+EZ88rTBa7JP4xr/GfAVKwwSHIWEhOfiwe82LMxOnSg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t8vj6amULTYp4daULqDt+qewULR4XWLhQ73zVT9578BSaUmgSnlRXveIsHj4fj9n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2+Ry7QZZL7k2XDybIjAw8QfLcShDgC3n5Wlt+mWLwwgA8zJSyzTdKYtVh0kuo3CP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9kkGpkgqyqitVFhua+J4bvQrrhLCLBzCWXBl6RSdFvChJ7JNhtgzajV16L5SepDS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tHMcahPvGoE1e+uG5P80xqngbc5Sl7BY0jfsUjGBlyfVRpt+oC37l4W2ZKZ6mgRU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4yY+H2NTi28gC0SfXjzwRwS4qARSicjIuUkYVUuRqSDfeK4slaV8FVs/xg+Ra7U3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HuyD8VmBi0/uO3RSsyPldbh2FqA1+raqeL2yuoUXLe8DI1CToLQ595/4s0wiNIzT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Ys2W5ZbOT+P2gjoVfNaRQlWFzntkRXBcs/Kx9R8pu+NMTdpjJsip0oqiGfH2jtqk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2IUAbAMz3ev2p+NJcwEC/i8eoq7FornXxjxzB5/hQ3Ie0Ww+Vxk2LZVHdT07eqiz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8eN9e2XSxt4cr216MFCPOf1Wj8j3suYvX7mnJa7hu0mvJvxalHawEq3U+r4ZczcC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e+q9YAukL9iXyRHYCrWZWqT6dj1Bynmi6hzgLfApq+270u8QwaGud1d/aOHGlhD7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+9JcSC1AkXoVZsA3ltaOMPP7frIOOZfdyFzr874mhG+Lru9sBFUy1S7h3gNQfUwx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ZEe9uGnDfNUth33VrrtMqjIvUjh9gZN8BOXdkKOk0WGkVvJDy6D8bSphSaQR+vvP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V83K4BaD24kiAJ70NLbeQXPx2H5j0HYT+4bD0RTt4RQgbeRLhqgwZfKpVdldXC13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P06+MTFlIiqcs+p4OJo/Mj67H6x877KWU3G7SKG4pBpgmy6KwKeUW8j9EpcKTgh+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+8/tgDZNAzcm8vnCQ9HEAAsN6KM9V0qoCiyDDA==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=IIr+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-----END PGP MESSAGE-----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/>
          </a:p>
        </p:txBody>
      </p:sp>
      <p:pic>
        <p:nvPicPr>
          <p:cNvPr id="4" name="sound076.wav">
            <a:hlinkClick r:id="" action="ppaction://media"/>
            <a:extLst>
              <a:ext uri="{FF2B5EF4-FFF2-40B4-BE49-F238E27FC236}">
                <a16:creationId xmlns:a16="http://schemas.microsoft.com/office/drawing/2014/main" id="{DE76678E-0A93-4CBA-AA1E-2B1A73582CF0}"/>
              </a:ext>
            </a:extLst>
          </p:cNvPr>
          <p:cNvPicPr>
            <a:picLocks noRot="1" noChangeAspect="1"/>
          </p:cNvPicPr>
          <p:nvPr>
            <a:wavAudioFile r:embed="rId1" name="sound0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6">
            <a:extLst>
              <a:ext uri="{FF2B5EF4-FFF2-40B4-BE49-F238E27FC236}">
                <a16:creationId xmlns:a16="http://schemas.microsoft.com/office/drawing/2014/main" id="{FB70BB0B-317A-44E9-9C7E-F2476452E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PGP: Decrypting a Document Using a Private Key</a:t>
            </a:r>
          </a:p>
        </p:txBody>
      </p:sp>
      <p:sp>
        <p:nvSpPr>
          <p:cNvPr id="160771" name="Rectangle 7">
            <a:extLst>
              <a:ext uri="{FF2B5EF4-FFF2-40B4-BE49-F238E27FC236}">
                <a16:creationId xmlns:a16="http://schemas.microsoft.com/office/drawing/2014/main" id="{BE338633-C920-4503-9A0D-DC7CCAE5E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FF00"/>
                </a:solidFill>
              </a:rPr>
              <a:t>As;dfkljasd;flkajsd;</a:t>
            </a:r>
          </a:p>
        </p:txBody>
      </p:sp>
      <p:pic>
        <p:nvPicPr>
          <p:cNvPr id="160772" name="Picture 3">
            <a:extLst>
              <a:ext uri="{FF2B5EF4-FFF2-40B4-BE49-F238E27FC236}">
                <a16:creationId xmlns:a16="http://schemas.microsoft.com/office/drawing/2014/main" id="{D1BB5C91-0945-45D8-B706-379E7B0C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2713"/>
            <a:ext cx="8382000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3" name="Oval 4">
            <a:extLst>
              <a:ext uri="{FF2B5EF4-FFF2-40B4-BE49-F238E27FC236}">
                <a16:creationId xmlns:a16="http://schemas.microsoft.com/office/drawing/2014/main" id="{A2CF7FD3-AA1F-4811-BFA2-239D07CAA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962400"/>
            <a:ext cx="4114800" cy="990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pic>
        <p:nvPicPr>
          <p:cNvPr id="6" name="sound077.wav">
            <a:hlinkClick r:id="" action="ppaction://media"/>
            <a:extLst>
              <a:ext uri="{FF2B5EF4-FFF2-40B4-BE49-F238E27FC236}">
                <a16:creationId xmlns:a16="http://schemas.microsoft.com/office/drawing/2014/main" id="{CC43BD37-7C86-4DCB-962C-B6612E335D29}"/>
              </a:ext>
            </a:extLst>
          </p:cNvPr>
          <p:cNvPicPr>
            <a:picLocks noRot="1" noChangeAspect="1"/>
          </p:cNvPicPr>
          <p:nvPr>
            <a:wavAudioFile r:embed="rId1" name="sound07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9077D2A7-7B6A-474B-AE4D-813F527A5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Decryption (cont’d)</a:t>
            </a:r>
          </a:p>
        </p:txBody>
      </p:sp>
      <p:pic>
        <p:nvPicPr>
          <p:cNvPr id="162819" name="Picture 3">
            <a:extLst>
              <a:ext uri="{FF2B5EF4-FFF2-40B4-BE49-F238E27FC236}">
                <a16:creationId xmlns:a16="http://schemas.microsoft.com/office/drawing/2014/main" id="{9677D308-CBCC-4CD3-A023-4BA539DA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7010400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Oval 4">
            <a:extLst>
              <a:ext uri="{FF2B5EF4-FFF2-40B4-BE49-F238E27FC236}">
                <a16:creationId xmlns:a16="http://schemas.microsoft.com/office/drawing/2014/main" id="{6D4A1BBF-28D1-493A-BA82-759BB412F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057400"/>
            <a:ext cx="838200" cy="3810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0"/>
          </a:p>
        </p:txBody>
      </p:sp>
      <p:pic>
        <p:nvPicPr>
          <p:cNvPr id="5" name="sound078.wav">
            <a:hlinkClick r:id="" action="ppaction://media"/>
            <a:extLst>
              <a:ext uri="{FF2B5EF4-FFF2-40B4-BE49-F238E27FC236}">
                <a16:creationId xmlns:a16="http://schemas.microsoft.com/office/drawing/2014/main" id="{B09A212B-A18D-490C-BD50-EE6B36561E9A}"/>
              </a:ext>
            </a:extLst>
          </p:cNvPr>
          <p:cNvPicPr>
            <a:picLocks noRot="1" noChangeAspect="1"/>
          </p:cNvPicPr>
          <p:nvPr>
            <a:wavAudioFile r:embed="rId1" name="sound07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02100E73-057B-4E87-8EC4-238DCF3AD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PGP: Effect of a Single-byte Change on Decryption</a:t>
            </a:r>
          </a:p>
        </p:txBody>
      </p:sp>
      <p:pic>
        <p:nvPicPr>
          <p:cNvPr id="164867" name="Picture 4">
            <a:extLst>
              <a:ext uri="{FF2B5EF4-FFF2-40B4-BE49-F238E27FC236}">
                <a16:creationId xmlns:a16="http://schemas.microsoft.com/office/drawing/2014/main" id="{718BB46B-3531-4A47-A40F-973A4107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9600"/>
            <a:ext cx="835183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ound079.wav">
            <a:hlinkClick r:id="" action="ppaction://media"/>
            <a:extLst>
              <a:ext uri="{FF2B5EF4-FFF2-40B4-BE49-F238E27FC236}">
                <a16:creationId xmlns:a16="http://schemas.microsoft.com/office/drawing/2014/main" id="{5D50865E-7204-405E-9555-0CC56D9D47DC}"/>
              </a:ext>
            </a:extLst>
          </p:cNvPr>
          <p:cNvPicPr>
            <a:picLocks noRot="1" noChangeAspect="1"/>
          </p:cNvPicPr>
          <p:nvPr>
            <a:wavAudioFile r:embed="rId1" name="sound07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905BA3D-F548-48FB-AD26-D4AFC4B389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EA87E5F-4F50-4F50-B011-EA4D13DAC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hlinkClick r:id="rId4" action="ppaction://hlinksldjump"/>
              </a:rPr>
              <a:t>Basic Concepts &amp; Terminology</a:t>
            </a:r>
            <a:endParaRPr lang="en-US" altLang="en-US"/>
          </a:p>
          <a:p>
            <a:r>
              <a:rPr lang="en-US" altLang="en-US" sz="3600" i="1"/>
              <a:t>Types of Algorithm</a:t>
            </a:r>
          </a:p>
          <a:p>
            <a:r>
              <a:rPr lang="en-US" altLang="en-US">
                <a:hlinkClick r:id="rId5" action="ppaction://hlinksldjump"/>
              </a:rPr>
              <a:t>Cryptanalysis Methods</a:t>
            </a:r>
            <a:endParaRPr lang="en-US" altLang="en-US"/>
          </a:p>
          <a:p>
            <a:r>
              <a:rPr lang="en-US" altLang="en-US">
                <a:hlinkClick r:id="rId6" action="ppaction://hlinksldjump"/>
              </a:rPr>
              <a:t>Stronger Encryption</a:t>
            </a:r>
            <a:endParaRPr lang="en-US" altLang="en-US"/>
          </a:p>
          <a:p>
            <a:r>
              <a:rPr lang="en-US" altLang="en-US">
                <a:hlinkClick r:id="rId7" action="ppaction://hlinksldjump"/>
              </a:rPr>
              <a:t>Asymmetric Encryption &amp; the Public-Key Cryptosystem</a:t>
            </a:r>
            <a:endParaRPr lang="en-US" altLang="en-US"/>
          </a:p>
          <a:p>
            <a:r>
              <a:rPr lang="en-US" altLang="en-US">
                <a:hlinkClick r:id="rId8" action="ppaction://hlinksldjump"/>
              </a:rPr>
              <a:t>Using PGP</a:t>
            </a:r>
            <a:endParaRPr lang="en-US" altLang="en-US"/>
          </a:p>
        </p:txBody>
      </p:sp>
      <p:pic>
        <p:nvPicPr>
          <p:cNvPr id="4" name="sound008.wav">
            <a:hlinkClick r:id="" action="ppaction://media"/>
            <a:extLst>
              <a:ext uri="{FF2B5EF4-FFF2-40B4-BE49-F238E27FC236}">
                <a16:creationId xmlns:a16="http://schemas.microsoft.com/office/drawing/2014/main" id="{54441C73-E70F-4518-BC5D-C2E19426C0FA}"/>
              </a:ext>
            </a:extLst>
          </p:cNvPr>
          <p:cNvPicPr>
            <a:picLocks noRot="1" noChangeAspect="1"/>
          </p:cNvPicPr>
          <p:nvPr>
            <a:wavAudioFile r:embed="rId1" name="sound008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CCEE1E6D-E7A4-4625-AE8F-C30512C71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Single-byte Change &amp; Decryption</a:t>
            </a:r>
          </a:p>
        </p:txBody>
      </p:sp>
      <p:pic>
        <p:nvPicPr>
          <p:cNvPr id="166915" name="Picture 3">
            <a:extLst>
              <a:ext uri="{FF2B5EF4-FFF2-40B4-BE49-F238E27FC236}">
                <a16:creationId xmlns:a16="http://schemas.microsoft.com/office/drawing/2014/main" id="{9BB0DA6E-62DB-41B6-ACA0-8198FA90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868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080.wav">
            <a:hlinkClick r:id="" action="ppaction://media"/>
            <a:extLst>
              <a:ext uri="{FF2B5EF4-FFF2-40B4-BE49-F238E27FC236}">
                <a16:creationId xmlns:a16="http://schemas.microsoft.com/office/drawing/2014/main" id="{24BB72A9-5F2A-4847-943E-CDBB20B3B662}"/>
              </a:ext>
            </a:extLst>
          </p:cNvPr>
          <p:cNvPicPr>
            <a:picLocks noRot="1" noChangeAspect="1"/>
          </p:cNvPicPr>
          <p:nvPr>
            <a:wavAudioFile r:embed="rId1" name="sound08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4">
            <a:extLst>
              <a:ext uri="{FF2B5EF4-FFF2-40B4-BE49-F238E27FC236}">
                <a16:creationId xmlns:a16="http://schemas.microsoft.com/office/drawing/2014/main" id="{E01CF0F8-A0BA-4423-A953-C02D1018A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867400"/>
          </a:xfrm>
        </p:spPr>
        <p:txBody>
          <a:bodyPr/>
          <a:lstStyle/>
          <a:p>
            <a:pPr algn="ctr"/>
            <a:r>
              <a:rPr lang="en-US" altLang="en-US" sz="9600"/>
              <a:t>Now go and study</a:t>
            </a:r>
          </a:p>
        </p:txBody>
      </p:sp>
      <p:pic>
        <p:nvPicPr>
          <p:cNvPr id="4" name="sound081.wav">
            <a:hlinkClick r:id="" action="ppaction://media"/>
            <a:extLst>
              <a:ext uri="{FF2B5EF4-FFF2-40B4-BE49-F238E27FC236}">
                <a16:creationId xmlns:a16="http://schemas.microsoft.com/office/drawing/2014/main" id="{FDE4D688-02E2-4923-A281-70D95BE086DD}"/>
              </a:ext>
            </a:extLst>
          </p:cNvPr>
          <p:cNvPicPr>
            <a:picLocks noRot="1" noChangeAspect="1"/>
          </p:cNvPicPr>
          <p:nvPr>
            <a:wavAudioFile r:embed="rId1" name="sound08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970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CD4A60A-2306-4F9C-9B19-68E2A6ED0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Monoalphabetic Substitution Ciphers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C242B7A-6B76-4C67-91AA-42C2E9231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543800" cy="4648200"/>
          </a:xfrm>
        </p:spPr>
        <p:txBody>
          <a:bodyPr/>
          <a:lstStyle/>
          <a:p>
            <a:r>
              <a:rPr lang="en-US" altLang="en-US"/>
              <a:t>“Secret decoder ring” or Caesar cipher</a:t>
            </a:r>
          </a:p>
          <a:p>
            <a:r>
              <a:rPr lang="en-US" altLang="en-US"/>
              <a:t>Algorithm uses key = offset and algorithm = transposition; </a:t>
            </a:r>
          </a:p>
          <a:p>
            <a:pPr lvl="1"/>
            <a:r>
              <a:rPr lang="en-US" altLang="en-US"/>
              <a:t>e.g., if offset = 3, then A becomes D, B = E etc.</a:t>
            </a:r>
          </a:p>
          <a:p>
            <a:r>
              <a:rPr lang="en-US" altLang="en-US"/>
              <a:t>Subject to cryptanalysis using known letter frequencies in specific languages</a:t>
            </a:r>
          </a:p>
          <a:p>
            <a:pPr lvl="1"/>
            <a:r>
              <a:rPr lang="en-US" altLang="en-US"/>
              <a:t>English:  </a:t>
            </a:r>
            <a:r>
              <a:rPr lang="en-US" altLang="en-US" i="1"/>
              <a:t>etaionshrdlu</a:t>
            </a:r>
            <a:r>
              <a:rPr lang="en-US" altLang="en-US"/>
              <a:t>. . . .</a:t>
            </a:r>
          </a:p>
          <a:p>
            <a:pPr lvl="1"/>
            <a:r>
              <a:rPr lang="en-US" altLang="en-US"/>
              <a:t>For English alphabet, only 25 possible offsets; therefore maximum 25 tries to find the “key”</a:t>
            </a:r>
          </a:p>
        </p:txBody>
      </p:sp>
      <p:pic>
        <p:nvPicPr>
          <p:cNvPr id="4" name="sound009.wav">
            <a:hlinkClick r:id="" action="ppaction://media"/>
            <a:extLst>
              <a:ext uri="{FF2B5EF4-FFF2-40B4-BE49-F238E27FC236}">
                <a16:creationId xmlns:a16="http://schemas.microsoft.com/office/drawing/2014/main" id="{D9475704-E88C-45EB-954F-51B20629F3BE}"/>
              </a:ext>
            </a:extLst>
          </p:cNvPr>
          <p:cNvPicPr>
            <a:picLocks noRot="1" noChangeAspect="1"/>
          </p:cNvPicPr>
          <p:nvPr>
            <a:wavAudioFile r:embed="rId1" name="sound00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8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3|3.3|3.3|1.2|4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6.7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5.4|23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4.1|10.4|3.4|2.9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|2.4|2.6|2.5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9|4.5|2.5|1.6|2.|2.5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3.5|37.2|6.1|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9|2.8|18.4|10."/>
</p:tagLst>
</file>

<file path=ppt/theme/theme1.xml><?xml version="1.0" encoding="utf-8"?>
<a:theme xmlns:a="http://schemas.openxmlformats.org/drawingml/2006/main" name="IS 340 Class Notes">
  <a:themeElements>
    <a:clrScheme name="IS 340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 340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 340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 340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Data\Microsoft\Templates\IS 340 Class Notes.pot</Template>
  <TotalTime>2367</TotalTime>
  <Words>3581</Words>
  <Application>Microsoft Office PowerPoint</Application>
  <PresentationFormat>On-screen Show (4:3)</PresentationFormat>
  <Paragraphs>598</Paragraphs>
  <Slides>81</Slides>
  <Notes>81</Notes>
  <HiddenSlides>0</HiddenSlides>
  <MMClips>81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Arial Narrow</vt:lpstr>
      <vt:lpstr>Bookman Old Style</vt:lpstr>
      <vt:lpstr>Garamond</vt:lpstr>
      <vt:lpstr>Times New Roman</vt:lpstr>
      <vt:lpstr>Wingdings</vt:lpstr>
      <vt:lpstr>IS 340 Class Notes</vt:lpstr>
      <vt:lpstr>Cryptography  Fundamentals</vt:lpstr>
      <vt:lpstr>Welcome</vt:lpstr>
      <vt:lpstr>Topics </vt:lpstr>
      <vt:lpstr>Encryption in INFOSEC</vt:lpstr>
      <vt:lpstr>Basic Concepts &amp; Terminology</vt:lpstr>
      <vt:lpstr>Basic Concepts &amp; Terminology (cont’d)</vt:lpstr>
      <vt:lpstr>Basic Concepts &amp; Terminology (cont’d)</vt:lpstr>
      <vt:lpstr>Topics</vt:lpstr>
      <vt:lpstr>Monoalphabetic Substitution Ciphers</vt:lpstr>
      <vt:lpstr>Monoalphabetic Substitution Cipher:  Example</vt:lpstr>
      <vt:lpstr>Polyalphabetic Substitution Ciphers</vt:lpstr>
      <vt:lpstr>One-Time Pad</vt:lpstr>
      <vt:lpstr>Linear Congruential Pseudo-Random Number Generators</vt:lpstr>
      <vt:lpstr>Topics</vt:lpstr>
      <vt:lpstr>Cryptanalysis</vt:lpstr>
      <vt:lpstr>Cryptanalysis Methods</vt:lpstr>
      <vt:lpstr>Cryptanalysis (cont’d)</vt:lpstr>
      <vt:lpstr>Proprietary Algorithms</vt:lpstr>
      <vt:lpstr>Proprietary Algorithms (cont’d)</vt:lpstr>
      <vt:lpstr>Cryptanalytical Attacks</vt:lpstr>
      <vt:lpstr>Topics</vt:lpstr>
      <vt:lpstr>Stronger Encryption</vt:lpstr>
      <vt:lpstr>Stronger Encryption</vt:lpstr>
      <vt:lpstr>Transposition Ciphers</vt:lpstr>
      <vt:lpstr>Transposition Ciphers:  example</vt:lpstr>
      <vt:lpstr>Block Ciphers &amp; Chaining</vt:lpstr>
      <vt:lpstr>Product Ciphers</vt:lpstr>
      <vt:lpstr>DES:  Data Encryption Standard</vt:lpstr>
      <vt:lpstr>Encryption: DES</vt:lpstr>
      <vt:lpstr>DES:  Modes</vt:lpstr>
      <vt:lpstr>DES:  Modes (cont’d)</vt:lpstr>
      <vt:lpstr>DES:  Modes (cont’d)</vt:lpstr>
      <vt:lpstr>DES:  Modes (cont’d)</vt:lpstr>
      <vt:lpstr>Triple DES (3DES)</vt:lpstr>
      <vt:lpstr>AES:  Advanced Encryption Standard</vt:lpstr>
      <vt:lpstr>Topics</vt:lpstr>
      <vt:lpstr>The Public Key Cryptosystem (PKC)</vt:lpstr>
      <vt:lpstr>PKC:  Public Key Cryptosystem</vt:lpstr>
      <vt:lpstr>PKC History – cont’d</vt:lpstr>
      <vt:lpstr>Encryption Using PKC</vt:lpstr>
      <vt:lpstr>Encryption Using PKC (cont’d)</vt:lpstr>
      <vt:lpstr>Using the PKC for Encryption</vt:lpstr>
      <vt:lpstr>Using the PKC for Encryption (cont’d)</vt:lpstr>
      <vt:lpstr>Sending a Ciphertext to Multiple Recipients</vt:lpstr>
      <vt:lpstr>Multiple Recipients (cont’d)</vt:lpstr>
      <vt:lpstr>Multiple Recipients – cont’d</vt:lpstr>
      <vt:lpstr>Multiple Recipients (cont’d)</vt:lpstr>
      <vt:lpstr>Multiple Recipients (cont’d)</vt:lpstr>
      <vt:lpstr>Digital Signature using the PKC</vt:lpstr>
      <vt:lpstr>Digital Signature Using the  PKC (cont’d)</vt:lpstr>
      <vt:lpstr>Digital Signature Using the PKC (cont’d)</vt:lpstr>
      <vt:lpstr>Using PGP</vt:lpstr>
      <vt:lpstr>PGP:  Pretty Good Privacy</vt:lpstr>
      <vt:lpstr>PGP (cont’d)</vt:lpstr>
      <vt:lpstr>PGP Personal Privacy 9.8.3 </vt:lpstr>
      <vt:lpstr>Encryption: PGP Demo</vt:lpstr>
      <vt:lpstr>PGP: Creating a Private Key / Public Key Pair</vt:lpstr>
      <vt:lpstr>New Key (cont’d)</vt:lpstr>
      <vt:lpstr>New Key (cont’d)</vt:lpstr>
      <vt:lpstr>New Key (cont’d)</vt:lpstr>
      <vt:lpstr>New Key (cont’d)</vt:lpstr>
      <vt:lpstr>New Key (cont’d)</vt:lpstr>
      <vt:lpstr>New Key (cont’d)</vt:lpstr>
      <vt:lpstr>New Key (cont’d)</vt:lpstr>
      <vt:lpstr>New Key (cont’d)</vt:lpstr>
      <vt:lpstr>New Key (cont’d)</vt:lpstr>
      <vt:lpstr>New Key (cont’d)</vt:lpstr>
      <vt:lpstr>PGP: Signing a Document With a Private Key</vt:lpstr>
      <vt:lpstr>PGP: Validating a Signature With a Public Key</vt:lpstr>
      <vt:lpstr>PGP: Single-byte Change Alters Digital Signature</vt:lpstr>
      <vt:lpstr>Single-byte Change Alters Digital Signature (cont’d)</vt:lpstr>
      <vt:lpstr>Single-byte Change (cont’d)</vt:lpstr>
      <vt:lpstr>PGP: Encrypting a Document Using a Public Key</vt:lpstr>
      <vt:lpstr>Encryption (cont’d)</vt:lpstr>
      <vt:lpstr>Encryption (cont’d)</vt:lpstr>
      <vt:lpstr>Encryption (cont’d)</vt:lpstr>
      <vt:lpstr>PGP: Decrypting a Document Using a Private Key</vt:lpstr>
      <vt:lpstr>Decryption (cont’d)</vt:lpstr>
      <vt:lpstr>PGP: Effect of a Single-byte Change on Decryption</vt:lpstr>
      <vt:lpstr>Single-byte Change &amp; Decryption</vt:lpstr>
      <vt:lpstr>Now go and study</vt:lpstr>
    </vt:vector>
  </TitlesOfParts>
  <Manager>Peter Stephenson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Cryptography Fundamentals</dc:title>
  <dc:subject>MSIA GI512 Seminar 1 Week 8</dc:subject>
  <dc:creator>M. E. Kabay, PhD, CISSP</dc:creator>
  <cp:keywords/>
  <dc:description>2009-03-09 updated by MK</dc:description>
  <cp:lastModifiedBy>Mich Kabay</cp:lastModifiedBy>
  <cp:revision>588</cp:revision>
  <cp:lastPrinted>2000-03-28T00:08:39Z</cp:lastPrinted>
  <dcterms:created xsi:type="dcterms:W3CDTF">2002-10-29T10:43:46Z</dcterms:created>
  <dcterms:modified xsi:type="dcterms:W3CDTF">2021-02-05T19:59:07Z</dcterms:modified>
  <cp:category/>
</cp:coreProperties>
</file>