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>
  <p:sldMasterIdLst>
    <p:sldMasterId id="2147483651" r:id="rId1"/>
  </p:sldMasterIdLst>
  <p:notesMasterIdLst>
    <p:notesMasterId r:id="rId42"/>
  </p:notesMasterIdLst>
  <p:handoutMasterIdLst>
    <p:handoutMasterId r:id="rId43"/>
  </p:handoutMasterIdLst>
  <p:sldIdLst>
    <p:sldId id="257" r:id="rId2"/>
    <p:sldId id="579" r:id="rId3"/>
    <p:sldId id="580" r:id="rId4"/>
    <p:sldId id="581" r:id="rId5"/>
    <p:sldId id="599" r:id="rId6"/>
    <p:sldId id="600" r:id="rId7"/>
    <p:sldId id="582" r:id="rId8"/>
    <p:sldId id="583" r:id="rId9"/>
    <p:sldId id="584" r:id="rId10"/>
    <p:sldId id="585" r:id="rId11"/>
    <p:sldId id="586" r:id="rId12"/>
    <p:sldId id="587" r:id="rId13"/>
    <p:sldId id="588" r:id="rId14"/>
    <p:sldId id="589" r:id="rId15"/>
    <p:sldId id="601" r:id="rId16"/>
    <p:sldId id="590" r:id="rId17"/>
    <p:sldId id="591" r:id="rId18"/>
    <p:sldId id="602" r:id="rId19"/>
    <p:sldId id="603" r:id="rId20"/>
    <p:sldId id="592" r:id="rId21"/>
    <p:sldId id="604" r:id="rId22"/>
    <p:sldId id="616" r:id="rId23"/>
    <p:sldId id="605" r:id="rId24"/>
    <p:sldId id="606" r:id="rId25"/>
    <p:sldId id="607" r:id="rId26"/>
    <p:sldId id="608" r:id="rId27"/>
    <p:sldId id="609" r:id="rId28"/>
    <p:sldId id="593" r:id="rId29"/>
    <p:sldId id="594" r:id="rId30"/>
    <p:sldId id="595" r:id="rId31"/>
    <p:sldId id="596" r:id="rId32"/>
    <p:sldId id="597" r:id="rId33"/>
    <p:sldId id="610" r:id="rId34"/>
    <p:sldId id="598" r:id="rId35"/>
    <p:sldId id="611" r:id="rId36"/>
    <p:sldId id="612" r:id="rId37"/>
    <p:sldId id="613" r:id="rId38"/>
    <p:sldId id="614" r:id="rId39"/>
    <p:sldId id="615" r:id="rId40"/>
    <p:sldId id="578" r:id="rId41"/>
  </p:sldIdLst>
  <p:sldSz cx="9144000" cy="6858000" type="screen4x3"/>
  <p:notesSz cx="7315200" cy="9601200"/>
  <p:embeddedFontLst>
    <p:embeddedFont>
      <p:font typeface="Arial Narrow" panose="020B0606020202030204" pitchFamily="34" charset="0"/>
      <p:regular r:id="rId44"/>
      <p:bold r:id="rId45"/>
      <p:italic r:id="rId46"/>
      <p:boldItalic r:id="rId47"/>
    </p:embeddedFont>
    <p:embeddedFont>
      <p:font typeface="Bookman Old Style" panose="02050604050505020204" pitchFamily="18" charset="0"/>
      <p:regular r:id="rId48"/>
      <p:bold r:id="rId49"/>
      <p:italic r:id="rId50"/>
      <p:boldItalic r:id="rId51"/>
    </p:embeddedFont>
    <p:embeddedFont>
      <p:font typeface="Garamond" panose="02020404030301010803" pitchFamily="18" charset="0"/>
      <p:regular r:id="rId52"/>
      <p:bold r:id="rId53"/>
      <p:italic r:id="rId5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preferSingleView="1">
    <p:restoredLeft sz="15618" autoAdjust="0"/>
    <p:restoredTop sz="94615" autoAdjust="0"/>
  </p:normalViewPr>
  <p:slideViewPr>
    <p:cSldViewPr>
      <p:cViewPr varScale="1">
        <p:scale>
          <a:sx n="113" d="100"/>
          <a:sy n="113" d="100"/>
        </p:scale>
        <p:origin x="247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24"/>
    </p:cViewPr>
  </p:sorterViewPr>
  <p:notesViewPr>
    <p:cSldViewPr>
      <p:cViewPr varScale="1">
        <p:scale>
          <a:sx n="74" d="100"/>
          <a:sy n="74" d="100"/>
        </p:scale>
        <p:origin x="-1932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>
            <a:extLst>
              <a:ext uri="{FF2B5EF4-FFF2-40B4-BE49-F238E27FC236}">
                <a16:creationId xmlns:a16="http://schemas.microsoft.com/office/drawing/2014/main" id="{B0A7E287-6744-41CD-B53F-FF89F6AE8D8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457200"/>
            <a:ext cx="73152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fr-CA" altLang="en-US"/>
              <a:t>IS 340 Class Notes</a:t>
            </a:r>
            <a:endParaRPr lang="en-US" altLang="en-US"/>
          </a:p>
        </p:txBody>
      </p:sp>
      <p:sp>
        <p:nvSpPr>
          <p:cNvPr id="503812" name="Rectangle 4">
            <a:extLst>
              <a:ext uri="{FF2B5EF4-FFF2-40B4-BE49-F238E27FC236}">
                <a16:creationId xmlns:a16="http://schemas.microsoft.com/office/drawing/2014/main" id="{246FA5A1-78D2-43CC-819C-4EE0B4E290B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400"/>
            <a:ext cx="73152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 i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fr-CA" altLang="en-US"/>
              <a:t>Copyright © 2004 M. E. Kabay</a:t>
            </a:r>
            <a:r>
              <a:rPr lang="fr-CA" altLang="en-US" i="0"/>
              <a:t>                             </a:t>
            </a:r>
            <a:fld id="{05BDD049-DE5F-4D9F-AB1D-2BBF9B664BF1}" type="slidenum">
              <a:rPr lang="en-US" altLang="en-US" b="1" i="0" smtClean="0"/>
              <a:pPr>
                <a:defRPr/>
              </a:pPr>
              <a:t>‹#›</a:t>
            </a:fld>
            <a:r>
              <a:rPr lang="fr-CA" altLang="en-US" i="0"/>
              <a:t>                                              </a:t>
            </a:r>
            <a:r>
              <a:rPr lang="fr-CA" altLang="en-US"/>
              <a:t>All rights reserved.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5A23507-8EBB-4D60-88C4-E287F3BA0B2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19200" y="228600"/>
            <a:ext cx="4876800" cy="239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ctr" defTabSz="966788">
              <a:defRPr sz="1300" b="0" i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IS 340  Class Notes</a:t>
            </a:r>
          </a:p>
        </p:txBody>
      </p:sp>
      <p:sp>
        <p:nvSpPr>
          <p:cNvPr id="2051" name="Rectangle 4">
            <a:extLst>
              <a:ext uri="{FF2B5EF4-FFF2-40B4-BE49-F238E27FC236}">
                <a16:creationId xmlns:a16="http://schemas.microsoft.com/office/drawing/2014/main" id="{53AEC551-ECA0-4DFD-B976-58F973CD35D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D63085FB-6531-42FD-812C-BD69FA7CE72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38238" y="4560888"/>
            <a:ext cx="5038725" cy="431958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219EB3E7-AF8C-4268-8C88-9F5A9EE38FD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138238" y="9121775"/>
            <a:ext cx="5038725" cy="239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ctr" defTabSz="966788">
              <a:defRPr sz="1100" b="0" i="1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Copyright © 2004 M. E. Kabay.                                                            All rights reserved.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B1C1D3B1-567E-4BE6-8F54-1B195B4035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251200" y="9121775"/>
            <a:ext cx="1057275" cy="2397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ctr" defTabSz="966788">
              <a:defRPr sz="1100" b="0"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r>
              <a:rPr lang="en-US" altLang="en-US"/>
              <a:t>1-</a:t>
            </a:r>
            <a:fld id="{AF24716A-C001-44FB-90AE-62AB6A1AFD39}" type="slidenum">
              <a:rPr lang="en-US" altLang="en-US" smtClean="0"/>
              <a:pPr>
                <a:defRPr/>
              </a:pPr>
              <a:t>‹#›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1143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228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3429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000"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>
            <a:extLst>
              <a:ext uri="{FF2B5EF4-FFF2-40B4-BE49-F238E27FC236}">
                <a16:creationId xmlns:a16="http://schemas.microsoft.com/office/drawing/2014/main" id="{8C21FB62-CFD1-47A0-B1B3-65F16F06AC2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123" name="Rectangle 7">
            <a:extLst>
              <a:ext uri="{FF2B5EF4-FFF2-40B4-BE49-F238E27FC236}">
                <a16:creationId xmlns:a16="http://schemas.microsoft.com/office/drawing/2014/main" id="{9EDEECA2-E05C-4094-93DE-B17CB49A7A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8E9D2200-E417-4CD5-8B3B-CFF0B082A3F0}" type="slidenum">
              <a:rPr lang="en-US" altLang="en-US" sz="1100" b="0" smtClean="0">
                <a:latin typeface="Garamond" panose="02020404030301010803" pitchFamily="18" charset="0"/>
              </a:rPr>
              <a:pPr/>
              <a:t>1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1757F1B3-DC22-4D22-A346-6F831736F0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5" name="Rectangle 3">
            <a:extLst>
              <a:ext uri="{FF2B5EF4-FFF2-40B4-BE49-F238E27FC236}">
                <a16:creationId xmlns:a16="http://schemas.microsoft.com/office/drawing/2014/main" id="{771DA380-7A3A-449D-9220-B4EE65D05E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38238" y="4953000"/>
            <a:ext cx="5038725" cy="3927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000" b="1"/>
              <a:t>M. E. Kabay, PhD, CISSP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BB843CF9-D994-402F-85C0-20849AB815B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23555" name="Rectangle 7">
            <a:extLst>
              <a:ext uri="{FF2B5EF4-FFF2-40B4-BE49-F238E27FC236}">
                <a16:creationId xmlns:a16="http://schemas.microsoft.com/office/drawing/2014/main" id="{DB0F37B9-A63E-48D5-8B70-C7A156FD81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3E8FA240-ECD0-4E44-9790-B5D14804B877}" type="slidenum">
              <a:rPr lang="en-US" altLang="en-US" sz="1100" b="0" smtClean="0">
                <a:latin typeface="Garamond" panose="02020404030301010803" pitchFamily="18" charset="0"/>
              </a:rPr>
              <a:pPr/>
              <a:t>10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2CD6ECCD-9C19-4ADE-A2DC-88DC61625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EAB8D4A4-C559-4460-B14D-7DE4A894B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00864384-688D-42D3-9987-ABF57BFE435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25603" name="Rectangle 7">
            <a:extLst>
              <a:ext uri="{FF2B5EF4-FFF2-40B4-BE49-F238E27FC236}">
                <a16:creationId xmlns:a16="http://schemas.microsoft.com/office/drawing/2014/main" id="{12306870-F381-4DA7-AAD0-2BC32A8A2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FF6F83FF-B8F4-4F08-BDFE-2CD6AC5F67BC}" type="slidenum">
              <a:rPr lang="en-US" altLang="en-US" sz="1100" b="0" smtClean="0">
                <a:latin typeface="Garamond" panose="02020404030301010803" pitchFamily="18" charset="0"/>
              </a:rPr>
              <a:pPr/>
              <a:t>11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5604" name="Rectangle 2">
            <a:extLst>
              <a:ext uri="{FF2B5EF4-FFF2-40B4-BE49-F238E27FC236}">
                <a16:creationId xmlns:a16="http://schemas.microsoft.com/office/drawing/2014/main" id="{394D240D-F37C-4DBD-BCFB-81073DA532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5" name="Rectangle 3">
            <a:extLst>
              <a:ext uri="{FF2B5EF4-FFF2-40B4-BE49-F238E27FC236}">
                <a16:creationId xmlns:a16="http://schemas.microsoft.com/office/drawing/2014/main" id="{A6656B68-A04E-4B33-9DC4-66709D6909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14035CED-5BC9-4FAA-9849-60193451048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27651" name="Rectangle 7">
            <a:extLst>
              <a:ext uri="{FF2B5EF4-FFF2-40B4-BE49-F238E27FC236}">
                <a16:creationId xmlns:a16="http://schemas.microsoft.com/office/drawing/2014/main" id="{8BE5498A-D411-4C7D-9EB0-DB159EB8F8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882C440C-5B45-41FA-BF8A-945FDB976C6C}" type="slidenum">
              <a:rPr lang="en-US" altLang="en-US" sz="1100" b="0" smtClean="0">
                <a:latin typeface="Garamond" panose="02020404030301010803" pitchFamily="18" charset="0"/>
              </a:rPr>
              <a:pPr/>
              <a:t>12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7652" name="Rectangle 2">
            <a:extLst>
              <a:ext uri="{FF2B5EF4-FFF2-40B4-BE49-F238E27FC236}">
                <a16:creationId xmlns:a16="http://schemas.microsoft.com/office/drawing/2014/main" id="{EE139B72-C78F-4C24-A08D-D08F77CF22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Rectangle 3">
            <a:extLst>
              <a:ext uri="{FF2B5EF4-FFF2-40B4-BE49-F238E27FC236}">
                <a16:creationId xmlns:a16="http://schemas.microsoft.com/office/drawing/2014/main" id="{4714184E-A670-46AC-BED3-D8DF020F54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>
            <a:extLst>
              <a:ext uri="{FF2B5EF4-FFF2-40B4-BE49-F238E27FC236}">
                <a16:creationId xmlns:a16="http://schemas.microsoft.com/office/drawing/2014/main" id="{B153785D-D386-4E4B-B4B3-24180E4ECA7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29699" name="Rectangle 7">
            <a:extLst>
              <a:ext uri="{FF2B5EF4-FFF2-40B4-BE49-F238E27FC236}">
                <a16:creationId xmlns:a16="http://schemas.microsoft.com/office/drawing/2014/main" id="{34C5D540-08C3-4BAA-B5F9-369080500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501947AD-3C6A-4FD8-8D34-16ED067A7736}" type="slidenum">
              <a:rPr lang="en-US" altLang="en-US" sz="1100" b="0" smtClean="0">
                <a:latin typeface="Garamond" panose="02020404030301010803" pitchFamily="18" charset="0"/>
              </a:rPr>
              <a:pPr/>
              <a:t>13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9700" name="Rectangle 2">
            <a:extLst>
              <a:ext uri="{FF2B5EF4-FFF2-40B4-BE49-F238E27FC236}">
                <a16:creationId xmlns:a16="http://schemas.microsoft.com/office/drawing/2014/main" id="{C79125C6-9C30-491A-9860-AD2018DC23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1" name="Rectangle 3">
            <a:extLst>
              <a:ext uri="{FF2B5EF4-FFF2-40B4-BE49-F238E27FC236}">
                <a16:creationId xmlns:a16="http://schemas.microsoft.com/office/drawing/2014/main" id="{D190999B-0973-491F-92E7-24DD88CBA5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B838473A-556C-433F-89F8-E2577B49149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3860D831-69CE-4B55-B2BA-F20A5A34EB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45C849F3-4607-4A2E-9FCD-EC65C45714AF}" type="slidenum">
              <a:rPr lang="en-US" altLang="en-US" sz="1100" b="0" smtClean="0">
                <a:latin typeface="Garamond" panose="02020404030301010803" pitchFamily="18" charset="0"/>
              </a:rPr>
              <a:pPr/>
              <a:t>14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36FDC2F8-3643-4576-B7E1-7429323168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1557B94A-2352-49B2-BE0C-9A08C2D23F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BCBAE91B-252F-436C-9F89-99FAA33C427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33795" name="Rectangle 7">
            <a:extLst>
              <a:ext uri="{FF2B5EF4-FFF2-40B4-BE49-F238E27FC236}">
                <a16:creationId xmlns:a16="http://schemas.microsoft.com/office/drawing/2014/main" id="{D34C6F65-B285-40D8-A4D7-4BA74C3D3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F42021F1-801E-4204-9C1D-70905DA0DDC6}" type="slidenum">
              <a:rPr lang="en-US" altLang="en-US" sz="1100" b="0" smtClean="0">
                <a:latin typeface="Garamond" panose="02020404030301010803" pitchFamily="18" charset="0"/>
              </a:rPr>
              <a:pPr/>
              <a:t>15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134F7149-B5FB-400E-A28A-8D40023CAE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C07D4CAE-4608-4402-9C24-F836DCABB3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49F07DF6-98C9-4204-A456-DC7815EEFE4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35843" name="Rectangle 7">
            <a:extLst>
              <a:ext uri="{FF2B5EF4-FFF2-40B4-BE49-F238E27FC236}">
                <a16:creationId xmlns:a16="http://schemas.microsoft.com/office/drawing/2014/main" id="{A0C4FF77-BCEE-41AC-8459-959DB5716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D3015877-77A1-4C30-ABEB-628E9C8108BB}" type="slidenum">
              <a:rPr lang="en-US" altLang="en-US" sz="1100" b="0" smtClean="0">
                <a:latin typeface="Garamond" panose="02020404030301010803" pitchFamily="18" charset="0"/>
              </a:rPr>
              <a:pPr/>
              <a:t>16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BF97007C-A4DF-4664-A836-058E344B56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9D50EF2D-A0CF-4CAB-81AF-1DA9CBAB38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>
            <a:extLst>
              <a:ext uri="{FF2B5EF4-FFF2-40B4-BE49-F238E27FC236}">
                <a16:creationId xmlns:a16="http://schemas.microsoft.com/office/drawing/2014/main" id="{F1E3EEFD-F0E0-4F4D-BF0D-9F1470DC5EA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11D839FF-89D3-468C-8C94-0ADA7CCD12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D802EF48-7E2F-40C0-A535-DDFF116A7778}" type="slidenum">
              <a:rPr lang="en-US" altLang="en-US" sz="1100" b="0" smtClean="0">
                <a:latin typeface="Garamond" panose="02020404030301010803" pitchFamily="18" charset="0"/>
              </a:rPr>
              <a:pPr/>
              <a:t>17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7892" name="Rectangle 2">
            <a:extLst>
              <a:ext uri="{FF2B5EF4-FFF2-40B4-BE49-F238E27FC236}">
                <a16:creationId xmlns:a16="http://schemas.microsoft.com/office/drawing/2014/main" id="{3E4BEBE7-D10B-46D8-847A-6F238AF0FA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>
            <a:extLst>
              <a:ext uri="{FF2B5EF4-FFF2-40B4-BE49-F238E27FC236}">
                <a16:creationId xmlns:a16="http://schemas.microsoft.com/office/drawing/2014/main" id="{E668D1B0-F693-43F4-9B27-50C44D1C9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>
            <a:extLst>
              <a:ext uri="{FF2B5EF4-FFF2-40B4-BE49-F238E27FC236}">
                <a16:creationId xmlns:a16="http://schemas.microsoft.com/office/drawing/2014/main" id="{D8EA1D7B-9138-40F5-87CC-7006C68172A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39939" name="Rectangle 7">
            <a:extLst>
              <a:ext uri="{FF2B5EF4-FFF2-40B4-BE49-F238E27FC236}">
                <a16:creationId xmlns:a16="http://schemas.microsoft.com/office/drawing/2014/main" id="{855FB421-3B98-4881-B0EE-E69CAE7670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7635C720-264C-49DA-B7C8-72E144D06455}" type="slidenum">
              <a:rPr lang="en-US" altLang="en-US" sz="1100" b="0" smtClean="0">
                <a:latin typeface="Garamond" panose="02020404030301010803" pitchFamily="18" charset="0"/>
              </a:rPr>
              <a:pPr/>
              <a:t>18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39940" name="Rectangle 2">
            <a:extLst>
              <a:ext uri="{FF2B5EF4-FFF2-40B4-BE49-F238E27FC236}">
                <a16:creationId xmlns:a16="http://schemas.microsoft.com/office/drawing/2014/main" id="{694C1CD0-6D73-4361-8D7D-5272AF9E8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1" name="Rectangle 3">
            <a:extLst>
              <a:ext uri="{FF2B5EF4-FFF2-40B4-BE49-F238E27FC236}">
                <a16:creationId xmlns:a16="http://schemas.microsoft.com/office/drawing/2014/main" id="{44F6E1A8-B233-4830-84E7-6E2068CFDF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>
            <a:extLst>
              <a:ext uri="{FF2B5EF4-FFF2-40B4-BE49-F238E27FC236}">
                <a16:creationId xmlns:a16="http://schemas.microsoft.com/office/drawing/2014/main" id="{AC9122A3-03B9-46BD-BD58-1DF5EF1BB4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41987" name="Rectangle 7">
            <a:extLst>
              <a:ext uri="{FF2B5EF4-FFF2-40B4-BE49-F238E27FC236}">
                <a16:creationId xmlns:a16="http://schemas.microsoft.com/office/drawing/2014/main" id="{B401606A-4E25-4B69-AE05-A68B6D770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EA542A62-AF33-4FA1-AACE-E6D777EC2FBC}" type="slidenum">
              <a:rPr lang="en-US" altLang="en-US" sz="1100" b="0" smtClean="0">
                <a:latin typeface="Garamond" panose="02020404030301010803" pitchFamily="18" charset="0"/>
              </a:rPr>
              <a:pPr/>
              <a:t>19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AEAC90E9-E305-4F4B-9447-54D19B6FAA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>
            <a:extLst>
              <a:ext uri="{FF2B5EF4-FFF2-40B4-BE49-F238E27FC236}">
                <a16:creationId xmlns:a16="http://schemas.microsoft.com/office/drawing/2014/main" id="{90063559-8A91-4ADC-8EA9-12321FE1B3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34A0FD81-BDD7-4740-8B7E-DF220BC73D3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171" name="Rectangle 7">
            <a:extLst>
              <a:ext uri="{FF2B5EF4-FFF2-40B4-BE49-F238E27FC236}">
                <a16:creationId xmlns:a16="http://schemas.microsoft.com/office/drawing/2014/main" id="{02969C95-1CF5-43E4-BDE2-E41EA974AE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D9E90302-C69F-4D22-8892-C5E882B46877}" type="slidenum">
              <a:rPr lang="en-US" altLang="en-US" sz="1100" b="0" smtClean="0">
                <a:latin typeface="Garamond" panose="02020404030301010803" pitchFamily="18" charset="0"/>
              </a:rPr>
              <a:pPr/>
              <a:t>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B8A4675D-C3EA-4247-B744-3CC200CA54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F463CC5D-7C1C-42E2-B9B0-06671E5BC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>
            <a:extLst>
              <a:ext uri="{FF2B5EF4-FFF2-40B4-BE49-F238E27FC236}">
                <a16:creationId xmlns:a16="http://schemas.microsoft.com/office/drawing/2014/main" id="{4E5EE137-0411-4A39-AE4A-9901F98A523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44035" name="Rectangle 7">
            <a:extLst>
              <a:ext uri="{FF2B5EF4-FFF2-40B4-BE49-F238E27FC236}">
                <a16:creationId xmlns:a16="http://schemas.microsoft.com/office/drawing/2014/main" id="{064D5A54-2C7A-4BB1-A1B7-4870566303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0F058CCE-CC19-49FE-95E4-155DE672E483}" type="slidenum">
              <a:rPr lang="en-US" altLang="en-US" sz="1100" b="0" smtClean="0">
                <a:latin typeface="Garamond" panose="02020404030301010803" pitchFamily="18" charset="0"/>
              </a:rPr>
              <a:pPr/>
              <a:t>20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44036" name="Rectangle 2">
            <a:extLst>
              <a:ext uri="{FF2B5EF4-FFF2-40B4-BE49-F238E27FC236}">
                <a16:creationId xmlns:a16="http://schemas.microsoft.com/office/drawing/2014/main" id="{CD6D80AD-76C2-4D9E-B6FA-2411302BAB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>
            <a:extLst>
              <a:ext uri="{FF2B5EF4-FFF2-40B4-BE49-F238E27FC236}">
                <a16:creationId xmlns:a16="http://schemas.microsoft.com/office/drawing/2014/main" id="{B1EA1EA1-26FD-44BF-B901-25766FC6C6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6">
            <a:extLst>
              <a:ext uri="{FF2B5EF4-FFF2-40B4-BE49-F238E27FC236}">
                <a16:creationId xmlns:a16="http://schemas.microsoft.com/office/drawing/2014/main" id="{706E0AB2-0EE6-419D-9FA1-FA30B2D2DEB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46083" name="Rectangle 7">
            <a:extLst>
              <a:ext uri="{FF2B5EF4-FFF2-40B4-BE49-F238E27FC236}">
                <a16:creationId xmlns:a16="http://schemas.microsoft.com/office/drawing/2014/main" id="{0AC4BF10-A9BA-400D-8CCC-7F1B248ADD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88C336B5-4EBE-487F-A2F4-728A1FAC8C95}" type="slidenum">
              <a:rPr lang="en-US" altLang="en-US" sz="1100" b="0" smtClean="0">
                <a:latin typeface="Garamond" panose="02020404030301010803" pitchFamily="18" charset="0"/>
              </a:rPr>
              <a:pPr/>
              <a:t>21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E3C59008-D83F-46EE-B5BA-CE2189DADC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C665BADA-B9D1-4D15-BBFC-B4FA2B1D3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6">
            <a:extLst>
              <a:ext uri="{FF2B5EF4-FFF2-40B4-BE49-F238E27FC236}">
                <a16:creationId xmlns:a16="http://schemas.microsoft.com/office/drawing/2014/main" id="{46112D8B-DBC7-4DED-8726-C21669CFA93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48131" name="Rectangle 7">
            <a:extLst>
              <a:ext uri="{FF2B5EF4-FFF2-40B4-BE49-F238E27FC236}">
                <a16:creationId xmlns:a16="http://schemas.microsoft.com/office/drawing/2014/main" id="{A9861A52-9E0D-41A9-A33A-F067800C11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B9F5AD6E-B2CE-4606-BB3D-943694630FBB}" type="slidenum">
              <a:rPr lang="en-US" altLang="en-US" sz="1100" b="0" smtClean="0">
                <a:latin typeface="Garamond" panose="02020404030301010803" pitchFamily="18" charset="0"/>
              </a:rPr>
              <a:pPr/>
              <a:t>22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F92646C6-94A5-40B9-9234-5776CC1626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3" name="Rectangle 3">
            <a:extLst>
              <a:ext uri="{FF2B5EF4-FFF2-40B4-BE49-F238E27FC236}">
                <a16:creationId xmlns:a16="http://schemas.microsoft.com/office/drawing/2014/main" id="{7DF315D8-82ED-4B28-B56D-FDD2B0AA5E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>
            <a:extLst>
              <a:ext uri="{FF2B5EF4-FFF2-40B4-BE49-F238E27FC236}">
                <a16:creationId xmlns:a16="http://schemas.microsoft.com/office/drawing/2014/main" id="{A38B33D7-501C-4716-BA5A-E0E9F10989F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0179" name="Rectangle 7">
            <a:extLst>
              <a:ext uri="{FF2B5EF4-FFF2-40B4-BE49-F238E27FC236}">
                <a16:creationId xmlns:a16="http://schemas.microsoft.com/office/drawing/2014/main" id="{BB4EFF52-D810-463D-960E-5E7A6BA663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244C533F-DD42-41D7-B7CB-0B7D528BF8FC}" type="slidenum">
              <a:rPr lang="en-US" altLang="en-US" sz="1100" b="0" smtClean="0">
                <a:latin typeface="Garamond" panose="02020404030301010803" pitchFamily="18" charset="0"/>
              </a:rPr>
              <a:pPr/>
              <a:t>23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90847AEC-489E-4499-ABFA-0C1F307E9F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43F0C751-D7F6-4F27-AB46-336BE3E07E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6">
            <a:extLst>
              <a:ext uri="{FF2B5EF4-FFF2-40B4-BE49-F238E27FC236}">
                <a16:creationId xmlns:a16="http://schemas.microsoft.com/office/drawing/2014/main" id="{13F0A52B-A135-4EE3-8629-B4D42CED1A7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2227" name="Rectangle 7">
            <a:extLst>
              <a:ext uri="{FF2B5EF4-FFF2-40B4-BE49-F238E27FC236}">
                <a16:creationId xmlns:a16="http://schemas.microsoft.com/office/drawing/2014/main" id="{036A36E9-3DA4-4A9A-B9A5-BB3AED74F3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90F845EA-9E23-4097-AE72-C3128B487532}" type="slidenum">
              <a:rPr lang="en-US" altLang="en-US" sz="1100" b="0" smtClean="0">
                <a:latin typeface="Garamond" panose="02020404030301010803" pitchFamily="18" charset="0"/>
              </a:rPr>
              <a:pPr/>
              <a:t>24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52228" name="Rectangle 2">
            <a:extLst>
              <a:ext uri="{FF2B5EF4-FFF2-40B4-BE49-F238E27FC236}">
                <a16:creationId xmlns:a16="http://schemas.microsoft.com/office/drawing/2014/main" id="{B89E9964-9E5C-4AFF-9B39-8D365E4A27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859E8736-F6BB-4765-BBF8-A03A6C525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>
            <a:extLst>
              <a:ext uri="{FF2B5EF4-FFF2-40B4-BE49-F238E27FC236}">
                <a16:creationId xmlns:a16="http://schemas.microsoft.com/office/drawing/2014/main" id="{BD68E92D-165E-4023-BB93-F2869AE27BA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4275" name="Rectangle 7">
            <a:extLst>
              <a:ext uri="{FF2B5EF4-FFF2-40B4-BE49-F238E27FC236}">
                <a16:creationId xmlns:a16="http://schemas.microsoft.com/office/drawing/2014/main" id="{8A834A10-A519-4F8A-8551-7A16C5E2DC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697A5BD7-E2ED-4891-96A9-5FBFE2DB30FC}" type="slidenum">
              <a:rPr lang="en-US" altLang="en-US" sz="1100" b="0" smtClean="0">
                <a:latin typeface="Garamond" panose="02020404030301010803" pitchFamily="18" charset="0"/>
              </a:rPr>
              <a:pPr/>
              <a:t>25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622B8D58-40C1-4A39-B8D2-D04C6975F2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7" name="Rectangle 3">
            <a:extLst>
              <a:ext uri="{FF2B5EF4-FFF2-40B4-BE49-F238E27FC236}">
                <a16:creationId xmlns:a16="http://schemas.microsoft.com/office/drawing/2014/main" id="{7503E87D-938D-4BA0-9BCE-DF05DB34C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6">
            <a:extLst>
              <a:ext uri="{FF2B5EF4-FFF2-40B4-BE49-F238E27FC236}">
                <a16:creationId xmlns:a16="http://schemas.microsoft.com/office/drawing/2014/main" id="{23638FAE-3A4A-41B5-A872-B0DF38BBFD1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6323" name="Rectangle 7">
            <a:extLst>
              <a:ext uri="{FF2B5EF4-FFF2-40B4-BE49-F238E27FC236}">
                <a16:creationId xmlns:a16="http://schemas.microsoft.com/office/drawing/2014/main" id="{611025C2-84A7-4321-B046-EC8DF1898E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F49C1443-C0C7-431C-84EB-57900F8F8F48}" type="slidenum">
              <a:rPr lang="en-US" altLang="en-US" sz="1100" b="0" smtClean="0">
                <a:latin typeface="Garamond" panose="02020404030301010803" pitchFamily="18" charset="0"/>
              </a:rPr>
              <a:pPr/>
              <a:t>26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7A38812F-19BB-4584-84AD-B76BFE8719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8B84485A-E257-483A-84BB-43886D7139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6">
            <a:extLst>
              <a:ext uri="{FF2B5EF4-FFF2-40B4-BE49-F238E27FC236}">
                <a16:creationId xmlns:a16="http://schemas.microsoft.com/office/drawing/2014/main" id="{C28EAC17-2D94-416B-B696-BDF486DDBA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58371" name="Rectangle 7">
            <a:extLst>
              <a:ext uri="{FF2B5EF4-FFF2-40B4-BE49-F238E27FC236}">
                <a16:creationId xmlns:a16="http://schemas.microsoft.com/office/drawing/2014/main" id="{983D6DAB-E18E-44C8-9EC7-6AC63667E6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5A883E98-4255-40CF-A020-8DC67D7F895D}" type="slidenum">
              <a:rPr lang="en-US" altLang="en-US" sz="1100" b="0" smtClean="0">
                <a:latin typeface="Garamond" panose="02020404030301010803" pitchFamily="18" charset="0"/>
              </a:rPr>
              <a:pPr/>
              <a:t>27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940BD7F2-B2C1-4810-82A3-3CCBB7CD87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id="{7001B400-D72B-48EE-A586-250A5EE60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6">
            <a:extLst>
              <a:ext uri="{FF2B5EF4-FFF2-40B4-BE49-F238E27FC236}">
                <a16:creationId xmlns:a16="http://schemas.microsoft.com/office/drawing/2014/main" id="{4963AE02-9070-43A1-A993-F489CFCFD3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60419" name="Rectangle 7">
            <a:extLst>
              <a:ext uri="{FF2B5EF4-FFF2-40B4-BE49-F238E27FC236}">
                <a16:creationId xmlns:a16="http://schemas.microsoft.com/office/drawing/2014/main" id="{4AF1B245-F4C1-4A79-B7B8-8A8838BA07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71747602-C735-4D17-9E41-BDC256D4BA7A}" type="slidenum">
              <a:rPr lang="en-US" altLang="en-US" sz="1100" b="0" smtClean="0">
                <a:latin typeface="Garamond" panose="02020404030301010803" pitchFamily="18" charset="0"/>
              </a:rPr>
              <a:pPr/>
              <a:t>28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49613992-4015-48FB-B069-46E5615FA7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1" name="Rectangle 3">
            <a:extLst>
              <a:ext uri="{FF2B5EF4-FFF2-40B4-BE49-F238E27FC236}">
                <a16:creationId xmlns:a16="http://schemas.microsoft.com/office/drawing/2014/main" id="{29963276-E865-45BE-BB7A-C050EF3BCB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6">
            <a:extLst>
              <a:ext uri="{FF2B5EF4-FFF2-40B4-BE49-F238E27FC236}">
                <a16:creationId xmlns:a16="http://schemas.microsoft.com/office/drawing/2014/main" id="{E6462F7C-1448-42AC-BFEF-2B45C7E7B43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62467" name="Rectangle 7">
            <a:extLst>
              <a:ext uri="{FF2B5EF4-FFF2-40B4-BE49-F238E27FC236}">
                <a16:creationId xmlns:a16="http://schemas.microsoft.com/office/drawing/2014/main" id="{75AEA69F-1368-4C42-BB43-4421A866F9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B797A0F9-41BF-4140-9439-55FB14946AA2}" type="slidenum">
              <a:rPr lang="en-US" altLang="en-US" sz="1100" b="0" smtClean="0">
                <a:latin typeface="Garamond" panose="02020404030301010803" pitchFamily="18" charset="0"/>
              </a:rPr>
              <a:pPr/>
              <a:t>29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83D431A8-1B5B-4428-87DE-3EEA835D06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id="{BA229CA7-7F8D-4713-A73D-756305C8C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BC6C49D3-9AE4-47B7-BFB6-2ED9F8E709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9219" name="Rectangle 7">
            <a:extLst>
              <a:ext uri="{FF2B5EF4-FFF2-40B4-BE49-F238E27FC236}">
                <a16:creationId xmlns:a16="http://schemas.microsoft.com/office/drawing/2014/main" id="{BE556143-805D-4052-96B9-BF26613420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EF24973E-E039-48D6-BF37-902297D5ABCE}" type="slidenum">
              <a:rPr lang="en-US" altLang="en-US" sz="1100" b="0" smtClean="0">
                <a:latin typeface="Garamond" panose="02020404030301010803" pitchFamily="18" charset="0"/>
              </a:rPr>
              <a:pPr/>
              <a:t>3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ED39E7B2-1A2B-48B2-88FC-A43EE26BA7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7F370F78-8964-4C4C-9720-838656016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>
            <a:extLst>
              <a:ext uri="{FF2B5EF4-FFF2-40B4-BE49-F238E27FC236}">
                <a16:creationId xmlns:a16="http://schemas.microsoft.com/office/drawing/2014/main" id="{B0D432D4-9CEC-43D6-BBF0-98A80D4C59F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64515" name="Rectangle 7">
            <a:extLst>
              <a:ext uri="{FF2B5EF4-FFF2-40B4-BE49-F238E27FC236}">
                <a16:creationId xmlns:a16="http://schemas.microsoft.com/office/drawing/2014/main" id="{91CF5C46-1F5A-4177-8C2D-1C91378E06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044BC997-6C26-43DD-BD8E-78FB0422DDDB}" type="slidenum">
              <a:rPr lang="en-US" altLang="en-US" sz="1100" b="0" smtClean="0">
                <a:latin typeface="Garamond" panose="02020404030301010803" pitchFamily="18" charset="0"/>
              </a:rPr>
              <a:pPr/>
              <a:t>30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A1773291-F0D7-4340-A6AB-9E39724B63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id="{0B88966B-8EDF-44BE-A423-72B4C054C1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>
            <a:extLst>
              <a:ext uri="{FF2B5EF4-FFF2-40B4-BE49-F238E27FC236}">
                <a16:creationId xmlns:a16="http://schemas.microsoft.com/office/drawing/2014/main" id="{B76B45F6-CA5F-4318-A828-C8CD4506B3E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66563" name="Rectangle 7">
            <a:extLst>
              <a:ext uri="{FF2B5EF4-FFF2-40B4-BE49-F238E27FC236}">
                <a16:creationId xmlns:a16="http://schemas.microsoft.com/office/drawing/2014/main" id="{7F3A73E0-6389-4820-9863-BC9B9F9E75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8CEE9FE8-A77D-4597-BB57-1ADA79029F48}" type="slidenum">
              <a:rPr lang="en-US" altLang="en-US" sz="1100" b="0" smtClean="0">
                <a:latin typeface="Garamond" panose="02020404030301010803" pitchFamily="18" charset="0"/>
              </a:rPr>
              <a:pPr/>
              <a:t>31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C68FE9D4-5288-4FC2-8304-2E7F575125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>
            <a:extLst>
              <a:ext uri="{FF2B5EF4-FFF2-40B4-BE49-F238E27FC236}">
                <a16:creationId xmlns:a16="http://schemas.microsoft.com/office/drawing/2014/main" id="{3F5A2EF2-0395-4A58-9E18-15964CBE3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6">
            <a:extLst>
              <a:ext uri="{FF2B5EF4-FFF2-40B4-BE49-F238E27FC236}">
                <a16:creationId xmlns:a16="http://schemas.microsoft.com/office/drawing/2014/main" id="{7E5A2FAD-EC74-4B14-8419-DC2640F4CC1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68611" name="Rectangle 7">
            <a:extLst>
              <a:ext uri="{FF2B5EF4-FFF2-40B4-BE49-F238E27FC236}">
                <a16:creationId xmlns:a16="http://schemas.microsoft.com/office/drawing/2014/main" id="{442984F6-9F81-401D-A1DA-67A5A3FBD8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C0D70058-11B9-4C05-82E4-DD7277FC6C93}" type="slidenum">
              <a:rPr lang="en-US" altLang="en-US" sz="1100" b="0" smtClean="0">
                <a:latin typeface="Garamond" panose="02020404030301010803" pitchFamily="18" charset="0"/>
              </a:rPr>
              <a:pPr/>
              <a:t>32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68612" name="Rectangle 2">
            <a:extLst>
              <a:ext uri="{FF2B5EF4-FFF2-40B4-BE49-F238E27FC236}">
                <a16:creationId xmlns:a16="http://schemas.microsoft.com/office/drawing/2014/main" id="{7BF85E07-40B5-4320-B4A7-A1A3AC56C2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3" name="Rectangle 3">
            <a:extLst>
              <a:ext uri="{FF2B5EF4-FFF2-40B4-BE49-F238E27FC236}">
                <a16:creationId xmlns:a16="http://schemas.microsoft.com/office/drawing/2014/main" id="{6715FFD0-7B96-4B41-8381-DB5AA310FE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>
            <a:extLst>
              <a:ext uri="{FF2B5EF4-FFF2-40B4-BE49-F238E27FC236}">
                <a16:creationId xmlns:a16="http://schemas.microsoft.com/office/drawing/2014/main" id="{E01EE722-1ADC-45AA-80D3-BF7E79CC260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0659" name="Rectangle 7">
            <a:extLst>
              <a:ext uri="{FF2B5EF4-FFF2-40B4-BE49-F238E27FC236}">
                <a16:creationId xmlns:a16="http://schemas.microsoft.com/office/drawing/2014/main" id="{4E3B21B7-FE49-4AC1-A666-0099594D9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D28208BE-2BCF-4CF7-90C5-9E3F6E130A9E}" type="slidenum">
              <a:rPr lang="en-US" altLang="en-US" sz="1100" b="0" smtClean="0">
                <a:latin typeface="Garamond" panose="02020404030301010803" pitchFamily="18" charset="0"/>
              </a:rPr>
              <a:pPr/>
              <a:t>33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D7899DAE-F096-4495-B73D-F4CDE7E507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id="{9E90EBDF-D51B-48D5-9DD3-F563CB388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>
            <a:extLst>
              <a:ext uri="{FF2B5EF4-FFF2-40B4-BE49-F238E27FC236}">
                <a16:creationId xmlns:a16="http://schemas.microsoft.com/office/drawing/2014/main" id="{6A22CA7D-1E74-4547-BEF6-2032335D71B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2707" name="Rectangle 7">
            <a:extLst>
              <a:ext uri="{FF2B5EF4-FFF2-40B4-BE49-F238E27FC236}">
                <a16:creationId xmlns:a16="http://schemas.microsoft.com/office/drawing/2014/main" id="{CF80A20A-4CBA-41B8-BC4B-0C5AF2796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7FB6C8F4-1D32-477F-A840-E4046403C5E1}" type="slidenum">
              <a:rPr lang="en-US" altLang="en-US" sz="1100" b="0" smtClean="0">
                <a:latin typeface="Garamond" panose="02020404030301010803" pitchFamily="18" charset="0"/>
              </a:rPr>
              <a:pPr/>
              <a:t>34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8F106C1C-FDA9-45AC-995C-2190EF0B2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id="{9A1712D2-C571-4D08-A06B-ABE29DBE7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>
            <a:extLst>
              <a:ext uri="{FF2B5EF4-FFF2-40B4-BE49-F238E27FC236}">
                <a16:creationId xmlns:a16="http://schemas.microsoft.com/office/drawing/2014/main" id="{97BC0675-FEA1-435C-B28C-10EAB5D3E66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4755" name="Rectangle 7">
            <a:extLst>
              <a:ext uri="{FF2B5EF4-FFF2-40B4-BE49-F238E27FC236}">
                <a16:creationId xmlns:a16="http://schemas.microsoft.com/office/drawing/2014/main" id="{A6EBC982-5DE2-49DD-8EA8-17D80D80A8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939CD56E-C3FE-4332-9EB3-26A7366333C2}" type="slidenum">
              <a:rPr lang="en-US" altLang="en-US" sz="1100" b="0" smtClean="0">
                <a:latin typeface="Garamond" panose="02020404030301010803" pitchFamily="18" charset="0"/>
              </a:rPr>
              <a:pPr/>
              <a:t>35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F329682F-CAB2-4EB0-8FEF-764C28397F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7" name="Rectangle 3">
            <a:extLst>
              <a:ext uri="{FF2B5EF4-FFF2-40B4-BE49-F238E27FC236}">
                <a16:creationId xmlns:a16="http://schemas.microsoft.com/office/drawing/2014/main" id="{EE2B2D99-31FC-4164-A6ED-3A99B7B3FC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>
            <a:extLst>
              <a:ext uri="{FF2B5EF4-FFF2-40B4-BE49-F238E27FC236}">
                <a16:creationId xmlns:a16="http://schemas.microsoft.com/office/drawing/2014/main" id="{621452BA-3B34-408D-B6DF-CA47758A829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6803" name="Rectangle 7">
            <a:extLst>
              <a:ext uri="{FF2B5EF4-FFF2-40B4-BE49-F238E27FC236}">
                <a16:creationId xmlns:a16="http://schemas.microsoft.com/office/drawing/2014/main" id="{E629C210-16E8-48A2-A4AE-83BE32D9CD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9157BB78-3FB8-4195-BE86-393CE30F115F}" type="slidenum">
              <a:rPr lang="en-US" altLang="en-US" sz="1100" b="0" smtClean="0">
                <a:latin typeface="Garamond" panose="02020404030301010803" pitchFamily="18" charset="0"/>
              </a:rPr>
              <a:pPr/>
              <a:t>36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FCC15657-D8B4-4AFA-968F-75CDD0FE93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5" name="Rectangle 3">
            <a:extLst>
              <a:ext uri="{FF2B5EF4-FFF2-40B4-BE49-F238E27FC236}">
                <a16:creationId xmlns:a16="http://schemas.microsoft.com/office/drawing/2014/main" id="{E8A5DE3B-5A2B-4515-A655-EDE6C5A7BF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>
            <a:extLst>
              <a:ext uri="{FF2B5EF4-FFF2-40B4-BE49-F238E27FC236}">
                <a16:creationId xmlns:a16="http://schemas.microsoft.com/office/drawing/2014/main" id="{6BD8A81A-CCA4-4E4A-B3CA-9E3D863074C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78851" name="Rectangle 7">
            <a:extLst>
              <a:ext uri="{FF2B5EF4-FFF2-40B4-BE49-F238E27FC236}">
                <a16:creationId xmlns:a16="http://schemas.microsoft.com/office/drawing/2014/main" id="{F8835EE9-E96C-4587-8718-9A51B266C5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09992F19-1FFF-4FC8-A3B6-39F0B9367C73}" type="slidenum">
              <a:rPr lang="en-US" altLang="en-US" sz="1100" b="0" smtClean="0">
                <a:latin typeface="Garamond" panose="02020404030301010803" pitchFamily="18" charset="0"/>
              </a:rPr>
              <a:pPr/>
              <a:t>37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12D41251-39D2-49D7-8788-3280A0C117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3" name="Rectangle 3">
            <a:extLst>
              <a:ext uri="{FF2B5EF4-FFF2-40B4-BE49-F238E27FC236}">
                <a16:creationId xmlns:a16="http://schemas.microsoft.com/office/drawing/2014/main" id="{5A6335E8-8823-40BD-82B8-7C44466B95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5E7393DB-91AE-4DF6-80ED-3C4FB17650B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80899" name="Rectangle 7">
            <a:extLst>
              <a:ext uri="{FF2B5EF4-FFF2-40B4-BE49-F238E27FC236}">
                <a16:creationId xmlns:a16="http://schemas.microsoft.com/office/drawing/2014/main" id="{0BFC0AF3-672E-4384-B63B-97FDC04043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DF508F76-03F5-49A0-81AA-9DFB833E8031}" type="slidenum">
              <a:rPr lang="en-US" altLang="en-US" sz="1100" b="0" smtClean="0">
                <a:latin typeface="Garamond" panose="02020404030301010803" pitchFamily="18" charset="0"/>
              </a:rPr>
              <a:pPr/>
              <a:t>38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80900" name="Rectangle 2">
            <a:extLst>
              <a:ext uri="{FF2B5EF4-FFF2-40B4-BE49-F238E27FC236}">
                <a16:creationId xmlns:a16="http://schemas.microsoft.com/office/drawing/2014/main" id="{4053E545-FBF8-4677-A08D-FEC6316B5E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1" name="Rectangle 3">
            <a:extLst>
              <a:ext uri="{FF2B5EF4-FFF2-40B4-BE49-F238E27FC236}">
                <a16:creationId xmlns:a16="http://schemas.microsoft.com/office/drawing/2014/main" id="{CC87CF4D-7724-46AA-90DA-B3993F28B2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>
            <a:extLst>
              <a:ext uri="{FF2B5EF4-FFF2-40B4-BE49-F238E27FC236}">
                <a16:creationId xmlns:a16="http://schemas.microsoft.com/office/drawing/2014/main" id="{B5A50348-48B4-4CEE-97AB-7E6537A8A7F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82947" name="Rectangle 7">
            <a:extLst>
              <a:ext uri="{FF2B5EF4-FFF2-40B4-BE49-F238E27FC236}">
                <a16:creationId xmlns:a16="http://schemas.microsoft.com/office/drawing/2014/main" id="{8AE433A5-3DF6-4537-8D07-BE9CAFA131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68313F6C-0299-4D8D-A1FC-D6836D797386}" type="slidenum">
              <a:rPr lang="en-US" altLang="en-US" sz="1100" b="0" smtClean="0">
                <a:latin typeface="Garamond" panose="02020404030301010803" pitchFamily="18" charset="0"/>
              </a:rPr>
              <a:pPr/>
              <a:t>39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F3A07FC6-1864-41FF-9B5E-C622BFA55C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9" name="Rectangle 3">
            <a:extLst>
              <a:ext uri="{FF2B5EF4-FFF2-40B4-BE49-F238E27FC236}">
                <a16:creationId xmlns:a16="http://schemas.microsoft.com/office/drawing/2014/main" id="{53BA5267-C0D3-4305-9C51-735A3A3D4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>
            <a:extLst>
              <a:ext uri="{FF2B5EF4-FFF2-40B4-BE49-F238E27FC236}">
                <a16:creationId xmlns:a16="http://schemas.microsoft.com/office/drawing/2014/main" id="{072CBF26-1F56-4BF9-A5B0-C1C840AF0E0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11267" name="Rectangle 7">
            <a:extLst>
              <a:ext uri="{FF2B5EF4-FFF2-40B4-BE49-F238E27FC236}">
                <a16:creationId xmlns:a16="http://schemas.microsoft.com/office/drawing/2014/main" id="{639EC040-B45D-40E1-B1BF-AFC57D8A6A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13CC0456-F47D-4875-B8BF-17E7B4A7CCAE}" type="slidenum">
              <a:rPr lang="en-US" altLang="en-US" sz="1100" b="0" smtClean="0">
                <a:latin typeface="Garamond" panose="02020404030301010803" pitchFamily="18" charset="0"/>
              </a:rPr>
              <a:pPr/>
              <a:t>4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71F74ACA-03BC-427B-8614-6F4D3D3337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DECAD0AF-1918-40DA-917E-209CCEA04B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>
            <a:extLst>
              <a:ext uri="{FF2B5EF4-FFF2-40B4-BE49-F238E27FC236}">
                <a16:creationId xmlns:a16="http://schemas.microsoft.com/office/drawing/2014/main" id="{98690316-AF8D-4D7C-813C-596A2810C0E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84995" name="Rectangle 7">
            <a:extLst>
              <a:ext uri="{FF2B5EF4-FFF2-40B4-BE49-F238E27FC236}">
                <a16:creationId xmlns:a16="http://schemas.microsoft.com/office/drawing/2014/main" id="{1DC55446-F0F6-47FA-A1C3-3DAF4B09B8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34CF34D9-8B3E-48EE-B285-524AE9AB6F2E}" type="slidenum">
              <a:rPr lang="en-US" altLang="en-US" sz="1100" b="0" smtClean="0">
                <a:latin typeface="Garamond" panose="02020404030301010803" pitchFamily="18" charset="0"/>
              </a:rPr>
              <a:pPr/>
              <a:t>40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84996" name="Rectangle 2">
            <a:extLst>
              <a:ext uri="{FF2B5EF4-FFF2-40B4-BE49-F238E27FC236}">
                <a16:creationId xmlns:a16="http://schemas.microsoft.com/office/drawing/2014/main" id="{78B40CD9-3A3E-4BC2-B179-A20C5FF847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7" name="Rectangle 3">
            <a:extLst>
              <a:ext uri="{FF2B5EF4-FFF2-40B4-BE49-F238E27FC236}">
                <a16:creationId xmlns:a16="http://schemas.microsoft.com/office/drawing/2014/main" id="{AE817997-C4CB-4917-BB1A-F325E54FB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>
            <a:extLst>
              <a:ext uri="{FF2B5EF4-FFF2-40B4-BE49-F238E27FC236}">
                <a16:creationId xmlns:a16="http://schemas.microsoft.com/office/drawing/2014/main" id="{E479CF50-C7AF-4AE3-B587-F36A8CB4954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13315" name="Rectangle 7">
            <a:extLst>
              <a:ext uri="{FF2B5EF4-FFF2-40B4-BE49-F238E27FC236}">
                <a16:creationId xmlns:a16="http://schemas.microsoft.com/office/drawing/2014/main" id="{BF5C8DCA-83FF-4CA4-BE3B-2315C4E305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3E998E0C-59D4-475E-B441-6DF6FB6825EE}" type="slidenum">
              <a:rPr lang="en-US" altLang="en-US" sz="1100" b="0" smtClean="0">
                <a:latin typeface="Garamond" panose="02020404030301010803" pitchFamily="18" charset="0"/>
              </a:rPr>
              <a:pPr/>
              <a:t>5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13316" name="Rectangle 2">
            <a:extLst>
              <a:ext uri="{FF2B5EF4-FFF2-40B4-BE49-F238E27FC236}">
                <a16:creationId xmlns:a16="http://schemas.microsoft.com/office/drawing/2014/main" id="{3C70BED3-5144-43EA-B3C8-675AA5C0BC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7" name="Rectangle 3">
            <a:extLst>
              <a:ext uri="{FF2B5EF4-FFF2-40B4-BE49-F238E27FC236}">
                <a16:creationId xmlns:a16="http://schemas.microsoft.com/office/drawing/2014/main" id="{E0BF55C3-F0F0-460C-AF2E-A6A1C3AB4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C684FC94-261B-4A0C-BD5B-EB11986C62B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15363" name="Rectangle 7">
            <a:extLst>
              <a:ext uri="{FF2B5EF4-FFF2-40B4-BE49-F238E27FC236}">
                <a16:creationId xmlns:a16="http://schemas.microsoft.com/office/drawing/2014/main" id="{4BEFAA8B-E9F5-49A8-BF74-4CC102DBE6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C8E150B7-DCE6-4B6C-B0AC-64EAD62200A2}" type="slidenum">
              <a:rPr lang="en-US" altLang="en-US" sz="1100" b="0" smtClean="0">
                <a:latin typeface="Garamond" panose="02020404030301010803" pitchFamily="18" charset="0"/>
              </a:rPr>
              <a:pPr/>
              <a:t>6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ED6E25B3-E03A-4E87-B7A2-832A6F8BB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>
            <a:extLst>
              <a:ext uri="{FF2B5EF4-FFF2-40B4-BE49-F238E27FC236}">
                <a16:creationId xmlns:a16="http://schemas.microsoft.com/office/drawing/2014/main" id="{27A789D6-906C-443F-A078-F33BB7660A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3CA6B337-3267-4974-9340-8D5084209F5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17411" name="Rectangle 7">
            <a:extLst>
              <a:ext uri="{FF2B5EF4-FFF2-40B4-BE49-F238E27FC236}">
                <a16:creationId xmlns:a16="http://schemas.microsoft.com/office/drawing/2014/main" id="{FFD1C86D-F914-4D41-BF17-EC40F7142A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B4C2EA1A-5A20-46BE-A3B7-73E1F14BAE74}" type="slidenum">
              <a:rPr lang="en-US" altLang="en-US" sz="1100" b="0" smtClean="0">
                <a:latin typeface="Garamond" panose="02020404030301010803" pitchFamily="18" charset="0"/>
              </a:rPr>
              <a:pPr/>
              <a:t>7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F5CC8DF9-BFB1-4123-B11D-342B0D987B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>
            <a:extLst>
              <a:ext uri="{FF2B5EF4-FFF2-40B4-BE49-F238E27FC236}">
                <a16:creationId xmlns:a16="http://schemas.microsoft.com/office/drawing/2014/main" id="{AC8629FF-41AC-4F35-A66F-0374260BCE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7B02756E-1D6C-489C-B05C-6891A5658F2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19459" name="Rectangle 7">
            <a:extLst>
              <a:ext uri="{FF2B5EF4-FFF2-40B4-BE49-F238E27FC236}">
                <a16:creationId xmlns:a16="http://schemas.microsoft.com/office/drawing/2014/main" id="{AD25AE1F-73C7-401D-8532-E602E8A553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75CA36D7-1062-4C7C-A946-A85FCA0E7BA8}" type="slidenum">
              <a:rPr lang="en-US" altLang="en-US" sz="1100" b="0" smtClean="0">
                <a:latin typeface="Garamond" panose="02020404030301010803" pitchFamily="18" charset="0"/>
              </a:rPr>
              <a:pPr/>
              <a:t>8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48AC50A0-FBD5-4D9B-A752-F5F89689E5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>
            <a:extLst>
              <a:ext uri="{FF2B5EF4-FFF2-40B4-BE49-F238E27FC236}">
                <a16:creationId xmlns:a16="http://schemas.microsoft.com/office/drawing/2014/main" id="{7F55F5CB-AA69-4F03-A317-10D27C809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2B0FB812-30CC-4169-883C-B8E26E6091D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Copyright © 2004 M. E. Kabay.                                                            All rights reserved.</a:t>
            </a:r>
          </a:p>
        </p:txBody>
      </p:sp>
      <p:sp>
        <p:nvSpPr>
          <p:cNvPr id="21507" name="Rectangle 7">
            <a:extLst>
              <a:ext uri="{FF2B5EF4-FFF2-40B4-BE49-F238E27FC236}">
                <a16:creationId xmlns:a16="http://schemas.microsoft.com/office/drawing/2014/main" id="{CE185954-0B35-4505-8934-AB103DCD71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b="0">
                <a:latin typeface="Garamond" panose="02020404030301010803" pitchFamily="18" charset="0"/>
              </a:rPr>
              <a:t>1-</a:t>
            </a:r>
            <a:fld id="{9982716A-99C2-4386-AFAF-DCEA14342514}" type="slidenum">
              <a:rPr lang="en-US" altLang="en-US" sz="1100" b="0" smtClean="0">
                <a:latin typeface="Garamond" panose="02020404030301010803" pitchFamily="18" charset="0"/>
              </a:rPr>
              <a:pPr/>
              <a:t>9</a:t>
            </a:fld>
            <a:endParaRPr lang="en-US" altLang="en-US" sz="1300" b="0">
              <a:latin typeface="Times New Roman" panose="02020603050405020304" pitchFamily="18" charset="0"/>
            </a:endParaRP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8E3B4A01-9707-471E-8334-3797ECC45E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id="{4FD6ACDA-32B1-4377-B85C-C69F5283B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134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0671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152400"/>
            <a:ext cx="17907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152400"/>
            <a:ext cx="52197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618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9824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67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676400"/>
            <a:ext cx="3505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5052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898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264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327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330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2003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3900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57BD2B3-79DC-4754-9DD0-43C27364EF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7E8D289-D7C0-471C-9E62-B768B7E115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676400"/>
            <a:ext cx="7162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2AE9787-8D46-4548-B214-C6C820868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4463"/>
            <a:ext cx="460375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81D7BA2-161B-4E23-ACFC-D8F916750325}" type="slidenum">
              <a:rPr lang="en-US" altLang="en-US" sz="1800"/>
              <a:pPr/>
              <a:t>‹#›</a:t>
            </a:fld>
            <a:endParaRPr lang="en-US" altLang="en-US" sz="1800"/>
          </a:p>
        </p:txBody>
      </p:sp>
      <p:sp>
        <p:nvSpPr>
          <p:cNvPr id="1029" name="Text Box 5">
            <a:extLst>
              <a:ext uri="{FF2B5EF4-FFF2-40B4-BE49-F238E27FC236}">
                <a16:creationId xmlns:a16="http://schemas.microsoft.com/office/drawing/2014/main" id="{9A12011E-AB3F-4CCA-A8BF-AE4E55C32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152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 b="0">
              <a:latin typeface="Times New Roman" panose="02020603050405020304" pitchFamily="18" charset="0"/>
            </a:endParaRPr>
          </a:p>
        </p:txBody>
      </p:sp>
      <p:sp>
        <p:nvSpPr>
          <p:cNvPr id="1030" name="Text Box 7">
            <a:extLst>
              <a:ext uri="{FF2B5EF4-FFF2-40B4-BE49-F238E27FC236}">
                <a16:creationId xmlns:a16="http://schemas.microsoft.com/office/drawing/2014/main" id="{7ED888E5-77D7-4E21-B303-C42F30FFC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100" y="6521450"/>
            <a:ext cx="4240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800" b="0" i="1"/>
              <a:t>Copyright © 2006 M. E. Kabay.  All rights reserved.  </a:t>
            </a:r>
          </a:p>
          <a:p>
            <a:pPr algn="ctr"/>
            <a:r>
              <a:rPr lang="en-US" altLang="en-US" sz="800" b="0" i="1"/>
              <a:t>Nonexclusive license granted to Trustees of Norwich University for use in MSIA Program..</a:t>
            </a:r>
          </a:p>
        </p:txBody>
      </p:sp>
      <p:pic>
        <p:nvPicPr>
          <p:cNvPr id="1031" name="Picture 10">
            <a:extLst>
              <a:ext uri="{FF2B5EF4-FFF2-40B4-BE49-F238E27FC236}">
                <a16:creationId xmlns:a16="http://schemas.microsoft.com/office/drawing/2014/main" id="{8FE5BF93-A0B0-480A-94EA-09B97BE375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38" y="0"/>
            <a:ext cx="9572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800000"/>
          </a:solidFill>
          <a:latin typeface="+mj-lt"/>
          <a:ea typeface="+mj-ea"/>
          <a:cs typeface="+mj-cs"/>
        </a:defRPr>
      </a:lvl1pPr>
      <a:lvl2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2pPr>
      <a:lvl3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3pPr>
      <a:lvl4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4pPr>
      <a:lvl5pPr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5pPr>
      <a:lvl6pPr marL="4572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6pPr>
      <a:lvl7pPr marL="9144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7pPr>
      <a:lvl8pPr marL="13716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8pPr>
      <a:lvl9pPr marL="1828800" algn="l" defTabSz="9175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800000"/>
          </a:solidFill>
          <a:latin typeface="Bookman Old Style" panose="02050604050505020204" pitchFamily="18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Ø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85000"/>
        <a:buFont typeface="Wingdings" panose="05000000000000000000" pitchFamily="2" charset="2"/>
        <a:buChar char="q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ü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Font typeface="Wingdings" panose="05000000000000000000" pitchFamily="2" charset="2"/>
        <a:buChar char="§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10000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hyperlink" Target="mailto:mekabay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5" Type="http://schemas.openxmlformats.org/officeDocument/2006/relationships/image" Target="../media/image11.wm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21.wmf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2.wav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5" Type="http://schemas.openxmlformats.org/officeDocument/2006/relationships/image" Target="../media/image2.png"/><Relationship Id="rId4" Type="http://schemas.openxmlformats.org/officeDocument/2006/relationships/image" Target="../media/image38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5" Type="http://schemas.openxmlformats.org/officeDocument/2006/relationships/image" Target="../media/image3.wmf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6" Type="http://schemas.openxmlformats.org/officeDocument/2006/relationships/image" Target="../media/image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Relationship Id="rId5" Type="http://schemas.openxmlformats.org/officeDocument/2006/relationships/image" Target="../media/image47.wmf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6" Type="http://schemas.openxmlformats.org/officeDocument/2006/relationships/image" Target="../media/image2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Relationship Id="rId5" Type="http://schemas.openxmlformats.org/officeDocument/2006/relationships/image" Target="../media/image2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4.wmf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5" Type="http://schemas.openxmlformats.org/officeDocument/2006/relationships/image" Target="../media/image2.png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2.png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BC53770D-C6E2-4472-BA24-0E1EAE23EB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429000"/>
          </a:xfrm>
        </p:spPr>
        <p:txBody>
          <a:bodyPr/>
          <a:lstStyle/>
          <a:p>
            <a:pPr algn="ctr"/>
            <a:r>
              <a:rPr lang="en-US" altLang="en-US" sz="8000"/>
              <a:t>Physical &amp; Facilities Security</a:t>
            </a: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A7B43737-7826-4B2E-9E37-C200D6E69D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9144000" cy="30480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en-US" altLang="en-US" sz="3600" dirty="0"/>
              <a:t>MSIA 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3600" dirty="0"/>
              <a:t>Seminar 2, Week 1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/>
              <a:t>M. E. Kabay, PhD, CISSP-ISSMP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/>
              <a:t>Program Director, MSIA</a:t>
            </a:r>
            <a:br>
              <a:rPr lang="en-US" altLang="en-US" sz="2000" dirty="0"/>
            </a:br>
            <a:r>
              <a:rPr lang="en-US" altLang="en-US" sz="2000" dirty="0"/>
              <a:t>School of Graduate Studies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/>
              <a:t>Norwich University </a:t>
            </a:r>
            <a:endParaRPr lang="en-US" altLang="en-US" sz="1400" dirty="0"/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sz="2000" dirty="0">
                <a:hlinkClick r:id="rId4"/>
              </a:rPr>
              <a:t>mekabay@gmail.com</a:t>
            </a:r>
            <a:r>
              <a:rPr lang="en-US" altLang="en-US" sz="1400" dirty="0"/>
              <a:t> </a:t>
            </a:r>
            <a:endParaRPr lang="en-US" altLang="en-US" sz="3200" dirty="0"/>
          </a:p>
        </p:txBody>
      </p:sp>
      <p:pic>
        <p:nvPicPr>
          <p:cNvPr id="6163" name="Picture 19">
            <a:hlinkClick r:id="" action="ppaction://media"/>
            <a:extLst>
              <a:ext uri="{FF2B5EF4-FFF2-40B4-BE49-F238E27FC236}">
                <a16:creationId xmlns:a16="http://schemas.microsoft.com/office/drawing/2014/main" id="{017CC460-CAF5-45A8-ADF9-B649D189F540}"/>
              </a:ext>
            </a:extLst>
          </p:cNvPr>
          <p:cNvPicPr>
            <a:picLocks noRot="1" noChangeAspect="1" noChangeArrowheads="1"/>
          </p:cNvPicPr>
          <p:nvPr>
            <a:wavAudioFile r:embed="rId1" name="~PP3008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F8AFB52-3CEA-4783-8CEF-E2B7B482CE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Windows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23807C6-E149-4CD6-8A77-63EA729364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58674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None!  Cover with 				bricks if facing outside</a:t>
            </a:r>
          </a:p>
          <a:p>
            <a:pPr>
              <a:lnSpc>
                <a:spcPct val="80000"/>
              </a:lnSpc>
            </a:pPr>
            <a:r>
              <a:rPr lang="en-US" altLang="en-US"/>
              <a:t>Eliminate internal </a:t>
            </a:r>
            <a:r>
              <a:rPr lang="en-US" altLang="en-US" i="1"/>
              <a:t>vision panels</a:t>
            </a:r>
          </a:p>
          <a:p>
            <a:pPr>
              <a:lnSpc>
                <a:spcPct val="80000"/>
              </a:lnSpc>
            </a:pPr>
            <a:r>
              <a:rPr lang="en-US" altLang="en-US"/>
              <a:t>If impossible, at least move </a:t>
            </a:r>
            <a:br>
              <a:rPr lang="en-US" altLang="en-US"/>
            </a:br>
            <a:r>
              <a:rPr lang="en-US" altLang="en-US"/>
              <a:t>security equipment out of sight</a:t>
            </a:r>
          </a:p>
          <a:p>
            <a:pPr>
              <a:lnSpc>
                <a:spcPct val="80000"/>
              </a:lnSpc>
            </a:pPr>
            <a:r>
              <a:rPr lang="en-US" altLang="en-US"/>
              <a:t>Cover sensors in room during </a:t>
            </a:r>
            <a:br>
              <a:rPr lang="en-US" altLang="en-US"/>
            </a:br>
            <a:r>
              <a:rPr lang="en-US" altLang="en-US"/>
              <a:t>visitor tours</a:t>
            </a:r>
          </a:p>
          <a:p>
            <a:pPr>
              <a:lnSpc>
                <a:spcPct val="80000"/>
              </a:lnSpc>
            </a:pPr>
            <a:r>
              <a:rPr lang="en-US" altLang="en-US"/>
              <a:t>Security glazing</a:t>
            </a:r>
          </a:p>
          <a:p>
            <a:pPr>
              <a:lnSpc>
                <a:spcPct val="80000"/>
              </a:lnSpc>
            </a:pPr>
            <a:r>
              <a:rPr lang="en-US" altLang="en-US"/>
              <a:t>Gratings, bars, fastenings</a:t>
            </a:r>
          </a:p>
          <a:p>
            <a:pPr>
              <a:lnSpc>
                <a:spcPct val="80000"/>
              </a:lnSpc>
            </a:pPr>
            <a:r>
              <a:rPr lang="en-US" altLang="en-US"/>
              <a:t>Breakage sensors </a:t>
            </a:r>
          </a:p>
          <a:p>
            <a:pPr>
              <a:lnSpc>
                <a:spcPct val="80000"/>
              </a:lnSpc>
            </a:pPr>
            <a:r>
              <a:rPr lang="en-US" altLang="en-US"/>
              <a:t>connected to alarm system</a:t>
            </a:r>
          </a:p>
          <a:p>
            <a:pPr>
              <a:lnSpc>
                <a:spcPct val="80000"/>
              </a:lnSpc>
            </a:pPr>
            <a:r>
              <a:rPr lang="en-US" altLang="en-US"/>
              <a:t>Closed circuit TV monitoring </a:t>
            </a:r>
          </a:p>
          <a:p>
            <a:pPr>
              <a:lnSpc>
                <a:spcPct val="80000"/>
              </a:lnSpc>
            </a:pPr>
            <a:r>
              <a:rPr lang="en-US" altLang="en-US"/>
              <a:t>motion sensors</a:t>
            </a:r>
          </a:p>
        </p:txBody>
      </p:sp>
      <p:pic>
        <p:nvPicPr>
          <p:cNvPr id="975876" name="Picture 4">
            <a:hlinkClick r:id="" action="ppaction://media"/>
            <a:extLst>
              <a:ext uri="{FF2B5EF4-FFF2-40B4-BE49-F238E27FC236}">
                <a16:creationId xmlns:a16="http://schemas.microsoft.com/office/drawing/2014/main" id="{52C6B3F3-D3CE-486E-A63B-86B465C79948}"/>
              </a:ext>
            </a:extLst>
          </p:cNvPr>
          <p:cNvPicPr>
            <a:picLocks noRot="1" noChangeAspect="1" noChangeArrowheads="1"/>
          </p:cNvPicPr>
          <p:nvPr>
            <a:wavAudioFile r:embed="rId1" name="~PP96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>
            <a:extLst>
              <a:ext uri="{FF2B5EF4-FFF2-40B4-BE49-F238E27FC236}">
                <a16:creationId xmlns:a16="http://schemas.microsoft.com/office/drawing/2014/main" id="{6071F46A-9426-4845-9083-83549EC38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00200"/>
            <a:ext cx="299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5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587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24BC60A-0D40-4415-9DFE-B5EE69263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Electrical Power Supply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7E41D95-6528-452E-80BB-3557166DD8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162800" cy="4648200"/>
          </a:xfrm>
        </p:spPr>
        <p:txBody>
          <a:bodyPr/>
          <a:lstStyle/>
          <a:p>
            <a:r>
              <a:rPr lang="en-US" altLang="en-US"/>
              <a:t>Disturbances: monitors, power conditioners</a:t>
            </a:r>
          </a:p>
          <a:p>
            <a:r>
              <a:rPr lang="en-US" altLang="en-US"/>
              <a:t>Outages: UPS, motor alternator w/ flywheel, battery/rectifier, diesel generators (fuel)</a:t>
            </a:r>
          </a:p>
          <a:p>
            <a:r>
              <a:rPr lang="en-US" altLang="en-US"/>
              <a:t>Plan for peak load, </a:t>
            </a:r>
            <a:br>
              <a:rPr lang="en-US" altLang="en-US"/>
            </a:br>
            <a:r>
              <a:rPr lang="en-US" altLang="en-US"/>
              <a:t>minimum time required, </a:t>
            </a:r>
            <a:br>
              <a:rPr lang="en-US" altLang="en-US"/>
            </a:br>
            <a:r>
              <a:rPr lang="en-US" altLang="en-US"/>
              <a:t>graceful shutdown</a:t>
            </a:r>
          </a:p>
          <a:p>
            <a:r>
              <a:rPr lang="en-US" altLang="en-US"/>
              <a:t>Emergency lighting </a:t>
            </a:r>
            <a:br>
              <a:rPr lang="en-US" altLang="en-US"/>
            </a:br>
            <a:r>
              <a:rPr lang="en-US" altLang="en-US"/>
              <a:t>(fixed, portable)</a:t>
            </a:r>
          </a:p>
          <a:p>
            <a:r>
              <a:rPr lang="en-US" altLang="en-US"/>
              <a:t>Protect electrical </a:t>
            </a:r>
            <a:br>
              <a:rPr lang="en-US" altLang="en-US"/>
            </a:br>
            <a:r>
              <a:rPr lang="en-US" altLang="en-US"/>
              <a:t>equipment from </a:t>
            </a:r>
            <a:br>
              <a:rPr lang="en-US" altLang="en-US"/>
            </a:br>
            <a:r>
              <a:rPr lang="en-US" altLang="en-US"/>
              <a:t>tampering</a:t>
            </a:r>
          </a:p>
        </p:txBody>
      </p:sp>
      <p:pic>
        <p:nvPicPr>
          <p:cNvPr id="976900" name="Picture 4">
            <a:hlinkClick r:id="" action="ppaction://media"/>
            <a:extLst>
              <a:ext uri="{FF2B5EF4-FFF2-40B4-BE49-F238E27FC236}">
                <a16:creationId xmlns:a16="http://schemas.microsoft.com/office/drawing/2014/main" id="{C43E4DB2-E07A-422C-AB1A-138CF88A0C84}"/>
              </a:ext>
            </a:extLst>
          </p:cNvPr>
          <p:cNvPicPr>
            <a:picLocks noRot="1" noChangeAspect="1" noChangeArrowheads="1"/>
          </p:cNvPicPr>
          <p:nvPr>
            <a:wavAudioFile r:embed="rId1" name="~PP268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963132FD-59ED-42DA-AF90-DF1C24518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7" t="27211" r="14514" b="18367"/>
          <a:stretch>
            <a:fillRect/>
          </a:stretch>
        </p:blipFill>
        <p:spPr bwMode="auto">
          <a:xfrm>
            <a:off x="4724400" y="2590800"/>
            <a:ext cx="3962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69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690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0FE162C-A9DD-4B17-84C2-FD2FD71B90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Air Conditioning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4422A52-065C-4C1F-B175-184270B126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46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Protect external air intakes for </a:t>
            </a:r>
            <a:br>
              <a:rPr lang="en-US" altLang="en-US"/>
            </a:br>
            <a:r>
              <a:rPr lang="en-US" altLang="en-US"/>
              <a:t>air conditioners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Susceptible to gas attack </a:t>
            </a:r>
            <a:br>
              <a:rPr lang="en-US" altLang="en-US"/>
            </a:br>
            <a:r>
              <a:rPr lang="en-US" altLang="en-US"/>
              <a:t>or disabling</a:t>
            </a:r>
          </a:p>
          <a:p>
            <a:pPr>
              <a:lnSpc>
                <a:spcPct val="80000"/>
              </a:lnSpc>
            </a:pPr>
            <a:r>
              <a:rPr lang="en-US" altLang="en-US"/>
              <a:t>Temperature ~21C +/‑ 2C</a:t>
            </a:r>
          </a:p>
          <a:p>
            <a:pPr>
              <a:lnSpc>
                <a:spcPct val="80000"/>
              </a:lnSpc>
            </a:pPr>
            <a:r>
              <a:rPr lang="en-US" altLang="en-US"/>
              <a:t>Humidity ~50% +/‑ 5%</a:t>
            </a:r>
          </a:p>
          <a:p>
            <a:pPr>
              <a:lnSpc>
                <a:spcPct val="80000"/>
              </a:lnSpc>
            </a:pPr>
            <a:r>
              <a:rPr lang="en-US" altLang="en-US"/>
              <a:t>Positive pressure</a:t>
            </a:r>
          </a:p>
          <a:p>
            <a:pPr>
              <a:lnSpc>
                <a:spcPct val="80000"/>
              </a:lnSpc>
            </a:pPr>
            <a:r>
              <a:rPr lang="en-US" altLang="en-US"/>
              <a:t>Risks: dust, condensation, 			curling paper, static charge</a:t>
            </a:r>
          </a:p>
          <a:p>
            <a:pPr>
              <a:lnSpc>
                <a:spcPct val="80000"/>
              </a:lnSpc>
            </a:pPr>
            <a:r>
              <a:rPr lang="en-US" altLang="en-US"/>
              <a:t>Keep computer air conditioning 		separate from that of rest of building</a:t>
            </a:r>
          </a:p>
          <a:p>
            <a:pPr>
              <a:lnSpc>
                <a:spcPct val="80000"/>
              </a:lnSpc>
            </a:pPr>
            <a:r>
              <a:rPr lang="en-US" altLang="en-US"/>
              <a:t>Non‑combustible ducts</a:t>
            </a:r>
          </a:p>
          <a:p>
            <a:pPr>
              <a:lnSpc>
                <a:spcPct val="80000"/>
              </a:lnSpc>
            </a:pPr>
            <a:r>
              <a:rPr lang="en-US" altLang="en-US"/>
              <a:t>Link to fire suppression system (auto shutoff)</a:t>
            </a:r>
          </a:p>
        </p:txBody>
      </p:sp>
      <p:pic>
        <p:nvPicPr>
          <p:cNvPr id="977924" name="Picture 4">
            <a:hlinkClick r:id="" action="ppaction://media"/>
            <a:extLst>
              <a:ext uri="{FF2B5EF4-FFF2-40B4-BE49-F238E27FC236}">
                <a16:creationId xmlns:a16="http://schemas.microsoft.com/office/drawing/2014/main" id="{CE0B2438-7E6A-4424-9456-71455D4776A8}"/>
              </a:ext>
            </a:extLst>
          </p:cNvPr>
          <p:cNvPicPr>
            <a:picLocks noRot="1" noChangeAspect="1" noChangeArrowheads="1"/>
          </p:cNvPicPr>
          <p:nvPr>
            <a:wavAudioFile r:embed="rId1" name="~PP152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D12EBBC0-C45E-49AE-A239-6D60C6A69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219200"/>
            <a:ext cx="3276600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79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79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1971EFF-B8BF-4158-B093-2BF3ED34D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Electromagnetic Radiation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E7547CD-E99D-4AED-BFC1-AF8336903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Magnets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Bulk tape erasers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Speakers on sound systems</a:t>
            </a:r>
          </a:p>
          <a:p>
            <a:pPr>
              <a:lnSpc>
                <a:spcPct val="80000"/>
              </a:lnSpc>
            </a:pPr>
            <a:r>
              <a:rPr lang="en-US" altLang="en-US"/>
              <a:t>Radio transmitters 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(e.g., nearby public radio or </a:t>
            </a:r>
            <a:br>
              <a:rPr lang="en-US" altLang="en-US"/>
            </a:br>
            <a:r>
              <a:rPr lang="en-US" altLang="en-US"/>
              <a:t>TV stations)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Walkie‑talkies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Cellular (mobile) phones </a:t>
            </a:r>
            <a:br>
              <a:rPr lang="en-US" altLang="en-US"/>
            </a:br>
            <a:r>
              <a:rPr lang="en-US" altLang="en-US"/>
              <a:t>are a threat</a:t>
            </a:r>
          </a:p>
          <a:p>
            <a:pPr>
              <a:lnSpc>
                <a:spcPct val="80000"/>
              </a:lnSpc>
            </a:pPr>
            <a:r>
              <a:rPr lang="en-US" altLang="en-US"/>
              <a:t>Aluminum mesh if needed on </a:t>
            </a:r>
            <a:br>
              <a:rPr lang="en-US" altLang="en-US"/>
            </a:br>
            <a:r>
              <a:rPr lang="en-US" altLang="en-US"/>
              <a:t>windows (if any) to create </a:t>
            </a:r>
            <a:br>
              <a:rPr lang="en-US" altLang="en-US"/>
            </a:br>
            <a:r>
              <a:rPr lang="en-US" altLang="en-US" i="1"/>
              <a:t>Faraday cage</a:t>
            </a:r>
            <a:endParaRPr lang="en-US" altLang="en-US"/>
          </a:p>
        </p:txBody>
      </p:sp>
      <p:pic>
        <p:nvPicPr>
          <p:cNvPr id="978948" name="Picture 4">
            <a:hlinkClick r:id="" action="ppaction://media"/>
            <a:extLst>
              <a:ext uri="{FF2B5EF4-FFF2-40B4-BE49-F238E27FC236}">
                <a16:creationId xmlns:a16="http://schemas.microsoft.com/office/drawing/2014/main" id="{174B060E-740E-4FA5-AC01-E37CF9F3CB98}"/>
              </a:ext>
            </a:extLst>
          </p:cNvPr>
          <p:cNvPicPr>
            <a:picLocks noRot="1" noChangeAspect="1" noChangeArrowheads="1"/>
          </p:cNvPicPr>
          <p:nvPr>
            <a:wavAudioFile r:embed="rId1" name="~PP229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8BE2E683-A2C3-4394-8D97-5E519C4F3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89025"/>
            <a:ext cx="3124200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7D60908D-602C-4026-BD65-7CBFD859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3306763"/>
            <a:ext cx="3076575" cy="318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89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894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7A5055F-4FA4-46EA-9C07-8F1B54D503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Fire Detection and Prevention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CD1F7D3B-9A7C-4391-8F3C-5B53FDFEE3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7239000" cy="4495800"/>
          </a:xfrm>
        </p:spPr>
        <p:txBody>
          <a:bodyPr/>
          <a:lstStyle/>
          <a:p>
            <a:r>
              <a:rPr lang="en-US" altLang="en-US"/>
              <a:t>Keep DP separate from rest of 		building if possible</a:t>
            </a:r>
          </a:p>
          <a:p>
            <a:r>
              <a:rPr lang="en-US" altLang="en-US"/>
              <a:t>Non‑combustible materials in walls</a:t>
            </a:r>
          </a:p>
          <a:p>
            <a:r>
              <a:rPr lang="en-US" altLang="en-US"/>
              <a:t>Restrict openings in walls</a:t>
            </a:r>
          </a:p>
          <a:p>
            <a:r>
              <a:rPr lang="en-US" altLang="en-US"/>
              <a:t>Self‑closing fire exclosures</a:t>
            </a:r>
          </a:p>
          <a:p>
            <a:r>
              <a:rPr lang="en-US" altLang="en-US"/>
              <a:t>Duct work, cables to be cemented into walls 	w/ fire‑resistant materials</a:t>
            </a:r>
          </a:p>
          <a:p>
            <a:r>
              <a:rPr lang="en-US" altLang="en-US"/>
              <a:t>Appropriately placed </a:t>
            </a:r>
            <a:br>
              <a:rPr lang="en-US" altLang="en-US"/>
            </a:br>
            <a:r>
              <a:rPr lang="en-US" altLang="en-US"/>
              <a:t>	smoke, heat detectors</a:t>
            </a:r>
          </a:p>
          <a:p>
            <a:r>
              <a:rPr lang="en-US" altLang="en-US"/>
              <a:t>Full-time monitoring </a:t>
            </a:r>
            <a:br>
              <a:rPr lang="en-US" altLang="en-US"/>
            </a:br>
            <a:r>
              <a:rPr lang="en-US" altLang="en-US"/>
              <a:t>and alerts by </a:t>
            </a:r>
            <a:r>
              <a:rPr lang="en-US" altLang="en-US" i="1"/>
              <a:t>trained people</a:t>
            </a:r>
          </a:p>
        </p:txBody>
      </p:sp>
      <p:pic>
        <p:nvPicPr>
          <p:cNvPr id="30724" name="Picture 7">
            <a:extLst>
              <a:ext uri="{FF2B5EF4-FFF2-40B4-BE49-F238E27FC236}">
                <a16:creationId xmlns:a16="http://schemas.microsoft.com/office/drawing/2014/main" id="{1A11B6ED-0384-4AC5-8EA2-C115478B1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" b="11482"/>
          <a:stretch>
            <a:fillRect/>
          </a:stretch>
        </p:blipFill>
        <p:spPr bwMode="auto">
          <a:xfrm>
            <a:off x="5029200" y="4267200"/>
            <a:ext cx="41148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9973" name="Picture 5">
            <a:hlinkClick r:id="" action="ppaction://media"/>
            <a:extLst>
              <a:ext uri="{FF2B5EF4-FFF2-40B4-BE49-F238E27FC236}">
                <a16:creationId xmlns:a16="http://schemas.microsoft.com/office/drawing/2014/main" id="{8DDC9862-3B5B-4508-ADA3-406E7C82DC06}"/>
              </a:ext>
            </a:extLst>
          </p:cNvPr>
          <p:cNvPicPr>
            <a:picLocks noRot="1" noChangeAspect="1" noChangeArrowheads="1"/>
          </p:cNvPicPr>
          <p:nvPr>
            <a:wavAudioFile r:embed="rId1" name="~PP267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>
            <a:extLst>
              <a:ext uri="{FF2B5EF4-FFF2-40B4-BE49-F238E27FC236}">
                <a16:creationId xmlns:a16="http://schemas.microsoft.com/office/drawing/2014/main" id="{6169D685-CFF5-48F2-BF49-075353B3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714500"/>
            <a:ext cx="1905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99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997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686D120-8764-4ECC-ACED-C7230C9B48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Fire Detection and Prevention (cont’d)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EF0264A-8984-4432-B4D8-46E0A4A85C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2438400" cy="4648200"/>
          </a:xfrm>
        </p:spPr>
        <p:txBody>
          <a:bodyPr/>
          <a:lstStyle/>
          <a:p>
            <a:r>
              <a:rPr lang="en-US" altLang="en-US"/>
              <a:t>Fire‑resistant raised floors</a:t>
            </a:r>
          </a:p>
          <a:p>
            <a:r>
              <a:rPr lang="en-US" altLang="en-US"/>
              <a:t>Suction cups handy</a:t>
            </a:r>
          </a:p>
        </p:txBody>
      </p:sp>
      <p:pic>
        <p:nvPicPr>
          <p:cNvPr id="32772" name="Picture 4">
            <a:extLst>
              <a:ext uri="{FF2B5EF4-FFF2-40B4-BE49-F238E27FC236}">
                <a16:creationId xmlns:a16="http://schemas.microsoft.com/office/drawing/2014/main" id="{8B1BB43A-1ED8-49C2-AAFF-F5F8B8508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600200"/>
            <a:ext cx="623887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99D1B7E8-3E99-40FD-BF8E-25424DA6A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28194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6">
            <a:extLst>
              <a:ext uri="{FF2B5EF4-FFF2-40B4-BE49-F238E27FC236}">
                <a16:creationId xmlns:a16="http://schemas.microsoft.com/office/drawing/2014/main" id="{6BAA60DB-D62F-4B8C-8039-78B11CC9F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5" t="51743" r="56097" b="35254"/>
          <a:stretch>
            <a:fillRect/>
          </a:stretch>
        </p:blipFill>
        <p:spPr bwMode="auto">
          <a:xfrm>
            <a:off x="2895600" y="4843463"/>
            <a:ext cx="3200400" cy="186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5" name="Line 7">
            <a:extLst>
              <a:ext uri="{FF2B5EF4-FFF2-40B4-BE49-F238E27FC236}">
                <a16:creationId xmlns:a16="http://schemas.microsoft.com/office/drawing/2014/main" id="{D4D175FB-E4B9-495B-9E6D-C60004A822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4233863"/>
            <a:ext cx="1438275" cy="871537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Line 8">
            <a:extLst>
              <a:ext uri="{FF2B5EF4-FFF2-40B4-BE49-F238E27FC236}">
                <a16:creationId xmlns:a16="http://schemas.microsoft.com/office/drawing/2014/main" id="{B0E8141F-D215-4C8E-987E-0DAA542371F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4648200"/>
            <a:ext cx="304800" cy="190500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94314" name="Picture 10">
            <a:hlinkClick r:id="" action="ppaction://media"/>
            <a:extLst>
              <a:ext uri="{FF2B5EF4-FFF2-40B4-BE49-F238E27FC236}">
                <a16:creationId xmlns:a16="http://schemas.microsoft.com/office/drawing/2014/main" id="{5FF22693-DFCC-4A33-8045-62393FBF149B}"/>
              </a:ext>
            </a:extLst>
          </p:cNvPr>
          <p:cNvPicPr>
            <a:picLocks noRot="1" noChangeAspect="1" noChangeArrowheads="1"/>
          </p:cNvPicPr>
          <p:nvPr>
            <a:wavAudioFile r:embed="rId1" name="~PP2547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43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43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437C144D-76D6-4A18-B9D0-23E83E52E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Fire Detection and Prevention (cont’d)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44771DE-4491-4CDF-8221-C727AF2960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Detectors in suspended ceilings</a:t>
            </a:r>
          </a:p>
          <a:p>
            <a:r>
              <a:rPr lang="en-US" altLang="en-US"/>
              <a:t>Systems approach integrates </a:t>
            </a:r>
            <a:br>
              <a:rPr lang="en-US" altLang="en-US"/>
            </a:br>
            <a:r>
              <a:rPr lang="en-US" altLang="en-US"/>
              <a:t>	information from multiple sensors</a:t>
            </a:r>
          </a:p>
          <a:p>
            <a:r>
              <a:rPr lang="en-US" altLang="en-US"/>
              <a:t>HALON systems forbidden because of new 	laws on environmental protection</a:t>
            </a:r>
          </a:p>
          <a:p>
            <a:r>
              <a:rPr lang="en-US" altLang="en-US"/>
              <a:t>Keep combustibles 				(e.g., paper) out of computer room</a:t>
            </a:r>
          </a:p>
          <a:p>
            <a:r>
              <a:rPr lang="en-US" altLang="en-US"/>
              <a:t>Best system in world is useless 		without trained staff:  practice fire drills</a:t>
            </a:r>
          </a:p>
        </p:txBody>
      </p:sp>
      <p:pic>
        <p:nvPicPr>
          <p:cNvPr id="980996" name="Picture 4">
            <a:hlinkClick r:id="" action="ppaction://media"/>
            <a:extLst>
              <a:ext uri="{FF2B5EF4-FFF2-40B4-BE49-F238E27FC236}">
                <a16:creationId xmlns:a16="http://schemas.microsoft.com/office/drawing/2014/main" id="{04AA11B4-350A-45C8-8593-CC585531502B}"/>
              </a:ext>
            </a:extLst>
          </p:cNvPr>
          <p:cNvPicPr>
            <a:picLocks noRot="1" noChangeAspect="1" noChangeArrowheads="1"/>
          </p:cNvPicPr>
          <p:nvPr>
            <a:wavAudioFile r:embed="rId1" name="~PP272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ECBDC158-7649-46D9-994C-A67D72E28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19200"/>
            <a:ext cx="1905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09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099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2C836795-6F23-433C-B873-3DDBEFFDF5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Water Damage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76B2364-4693-4FF5-AB63-62F30E426E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6019800" cy="4876800"/>
          </a:xfrm>
        </p:spPr>
        <p:txBody>
          <a:bodyPr/>
          <a:lstStyle/>
          <a:p>
            <a:r>
              <a:rPr lang="en-US" altLang="en-US"/>
              <a:t>Install water detectors below raised flooring</a:t>
            </a:r>
          </a:p>
          <a:p>
            <a:r>
              <a:rPr lang="en-US" altLang="en-US"/>
              <a:t>Link water detectors to building's central  alarm systems</a:t>
            </a:r>
          </a:p>
          <a:p>
            <a:r>
              <a:rPr lang="en-US" altLang="en-US"/>
              <a:t>Use dry‑pipe sprinkler systems 	(see also large 			picture next page)</a:t>
            </a:r>
          </a:p>
          <a:p>
            <a:r>
              <a:rPr lang="en-US" altLang="en-US"/>
              <a:t>Floors above computer </a:t>
            </a:r>
            <a:br>
              <a:rPr lang="en-US" altLang="en-US"/>
            </a:br>
            <a:r>
              <a:rPr lang="en-US" altLang="en-US"/>
              <a:t>room to be waterproof</a:t>
            </a:r>
          </a:p>
          <a:p>
            <a:r>
              <a:rPr lang="en-US" altLang="en-US"/>
              <a:t>Install rolls of non‑</a:t>
            </a:r>
            <a:br>
              <a:rPr lang="en-US" altLang="en-US"/>
            </a:br>
            <a:r>
              <a:rPr lang="en-US" altLang="en-US"/>
              <a:t>flammable plastic sheets </a:t>
            </a:r>
            <a:br>
              <a:rPr lang="en-US" altLang="en-US"/>
            </a:br>
            <a:r>
              <a:rPr lang="en-US" altLang="en-US"/>
              <a:t>ready to cover equipment </a:t>
            </a:r>
            <a:br>
              <a:rPr lang="en-US" altLang="en-US"/>
            </a:br>
            <a:r>
              <a:rPr lang="en-US" altLang="en-US"/>
              <a:t>against water</a:t>
            </a:r>
          </a:p>
        </p:txBody>
      </p:sp>
      <p:pic>
        <p:nvPicPr>
          <p:cNvPr id="36868" name="Picture 5">
            <a:extLst>
              <a:ext uri="{FF2B5EF4-FFF2-40B4-BE49-F238E27FC236}">
                <a16:creationId xmlns:a16="http://schemas.microsoft.com/office/drawing/2014/main" id="{8CBDDD84-E727-4052-8B28-D3E0FEAC5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21463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6">
            <a:extLst>
              <a:ext uri="{FF2B5EF4-FFF2-40B4-BE49-F238E27FC236}">
                <a16:creationId xmlns:a16="http://schemas.microsoft.com/office/drawing/2014/main" id="{985249A9-493D-4DA3-AA05-1F89D0026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2020" name="Picture 4">
            <a:hlinkClick r:id="" action="ppaction://media"/>
            <a:extLst>
              <a:ext uri="{FF2B5EF4-FFF2-40B4-BE49-F238E27FC236}">
                <a16:creationId xmlns:a16="http://schemas.microsoft.com/office/drawing/2014/main" id="{7A58C9DC-FA1F-45F7-BB28-6382A7A83610}"/>
              </a:ext>
            </a:extLst>
          </p:cNvPr>
          <p:cNvPicPr>
            <a:picLocks noRot="1" noChangeAspect="1" noChangeArrowheads="1"/>
          </p:cNvPicPr>
          <p:nvPr>
            <a:wavAudioFile r:embed="rId1" name="~PP3968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20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405F7F34-2C8D-4ECB-9E2E-2E3ADD41A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Dry-Pipe Sprinkler Valves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DA13FA26-52F0-41AE-9603-A3985EFA0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2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Text Box 5">
            <a:extLst>
              <a:ext uri="{FF2B5EF4-FFF2-40B4-BE49-F238E27FC236}">
                <a16:creationId xmlns:a16="http://schemas.microsoft.com/office/drawing/2014/main" id="{FC2061AF-540C-4A74-870D-2B89B9F94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2413" y="6248400"/>
            <a:ext cx="1017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Valves</a:t>
            </a:r>
          </a:p>
        </p:txBody>
      </p:sp>
      <p:grpSp>
        <p:nvGrpSpPr>
          <p:cNvPr id="38917" name="Group 8">
            <a:extLst>
              <a:ext uri="{FF2B5EF4-FFF2-40B4-BE49-F238E27FC236}">
                <a16:creationId xmlns:a16="http://schemas.microsoft.com/office/drawing/2014/main" id="{ACBB6CD8-A3D3-4FD4-957E-AC4D7703CCF1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0"/>
            <a:ext cx="7935913" cy="6172200"/>
            <a:chOff x="192" y="0"/>
            <a:chExt cx="4999" cy="3888"/>
          </a:xfrm>
        </p:grpSpPr>
        <p:sp>
          <p:nvSpPr>
            <p:cNvPr id="38919" name="Line 4">
              <a:extLst>
                <a:ext uri="{FF2B5EF4-FFF2-40B4-BE49-F238E27FC236}">
                  <a16:creationId xmlns:a16="http://schemas.microsoft.com/office/drawing/2014/main" id="{24EC3CFA-6A62-44ED-AB7D-666B7A9067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3264"/>
              <a:ext cx="720" cy="624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0" name="Oval 6">
              <a:extLst>
                <a:ext uri="{FF2B5EF4-FFF2-40B4-BE49-F238E27FC236}">
                  <a16:creationId xmlns:a16="http://schemas.microsoft.com/office/drawing/2014/main" id="{C087F97A-37D8-4EFC-BB69-A5F7728753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160"/>
              <a:ext cx="1440" cy="1344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21" name="Text Box 7">
              <a:extLst>
                <a:ext uri="{FF2B5EF4-FFF2-40B4-BE49-F238E27FC236}">
                  <a16:creationId xmlns:a16="http://schemas.microsoft.com/office/drawing/2014/main" id="{EE75AD3D-5C3B-4CB2-B6DF-CE535C504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0"/>
              <a:ext cx="49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u="sng">
                  <a:solidFill>
                    <a:schemeClr val="bg1"/>
                  </a:solidFill>
                  <a:latin typeface="Arial Narrow" panose="020B0606020202030204" pitchFamily="34" charset="0"/>
                </a:rPr>
                <a:t>http://www.apigroupinc.com/headlines/images/union-plaza/dry-pipe-valves.jpg</a:t>
              </a:r>
            </a:p>
          </p:txBody>
        </p:sp>
      </p:grpSp>
      <p:pic>
        <p:nvPicPr>
          <p:cNvPr id="996362" name="Picture 10">
            <a:hlinkClick r:id="" action="ppaction://media"/>
            <a:extLst>
              <a:ext uri="{FF2B5EF4-FFF2-40B4-BE49-F238E27FC236}">
                <a16:creationId xmlns:a16="http://schemas.microsoft.com/office/drawing/2014/main" id="{C6E562E9-AD72-4D44-A2C8-2E3F9BAF5111}"/>
              </a:ext>
            </a:extLst>
          </p:cNvPr>
          <p:cNvPicPr>
            <a:picLocks noRot="1" noChangeAspect="1" noChangeArrowheads="1"/>
          </p:cNvPicPr>
          <p:nvPr>
            <a:wavAudioFile r:embed="rId1" name="~PP170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6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636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524A9871-8491-46AF-AB9F-B37D71996D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Guards, Gates and Guns</a:t>
            </a:r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7F4B9355-F07B-47F5-B660-3033F057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4" name="Rectangle 4">
            <a:extLst>
              <a:ext uri="{FF2B5EF4-FFF2-40B4-BE49-F238E27FC236}">
                <a16:creationId xmlns:a16="http://schemas.microsoft.com/office/drawing/2014/main" id="{77B2DF32-7440-4D2D-9D43-C8197386BD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2819400" cy="2286000"/>
          </a:xfrm>
          <a:solidFill>
            <a:schemeClr val="bg1"/>
          </a:solidFill>
        </p:spPr>
        <p:txBody>
          <a:bodyPr/>
          <a:lstStyle/>
          <a:p>
            <a:r>
              <a:rPr lang="en-US" altLang="en-US"/>
              <a:t>Guards</a:t>
            </a:r>
          </a:p>
          <a:p>
            <a:r>
              <a:rPr lang="en-US" altLang="en-US"/>
              <a:t>Fences, Gates</a:t>
            </a:r>
          </a:p>
          <a:p>
            <a:r>
              <a:rPr lang="en-US" altLang="en-US"/>
              <a:t>Other Barriers</a:t>
            </a:r>
          </a:p>
          <a:p>
            <a:r>
              <a:rPr lang="en-US" altLang="en-US"/>
              <a:t>Weapons</a:t>
            </a:r>
          </a:p>
          <a:p>
            <a:r>
              <a:rPr lang="en-US" altLang="en-US"/>
              <a:t>Surveillance</a:t>
            </a:r>
          </a:p>
        </p:txBody>
      </p:sp>
      <p:pic>
        <p:nvPicPr>
          <p:cNvPr id="997381" name="Picture 5">
            <a:hlinkClick r:id="" action="ppaction://media"/>
            <a:extLst>
              <a:ext uri="{FF2B5EF4-FFF2-40B4-BE49-F238E27FC236}">
                <a16:creationId xmlns:a16="http://schemas.microsoft.com/office/drawing/2014/main" id="{6A7133E5-5B52-41B8-81A4-CE19BF7BCDA5}"/>
              </a:ext>
            </a:extLst>
          </p:cNvPr>
          <p:cNvPicPr>
            <a:picLocks noRot="1" noChangeAspect="1" noChangeArrowheads="1"/>
          </p:cNvPicPr>
          <p:nvPr>
            <a:wavAudioFile r:embed="rId1" name="~PP216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73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738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AE25F48-6183-4729-A4D6-437237E7AC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Selected Topics in </a:t>
            </a:r>
            <a:br>
              <a:rPr lang="en-US" altLang="en-US"/>
            </a:br>
            <a:r>
              <a:rPr lang="en-US" altLang="en-US"/>
              <a:t>CSH4 Chapters 14 &amp; 15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0740F5DA-EB10-421C-A89A-7ED3DA39315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4495800" cy="4648200"/>
          </a:xfrm>
        </p:spPr>
        <p:txBody>
          <a:bodyPr/>
          <a:lstStyle/>
          <a:p>
            <a:r>
              <a:rPr lang="en-US" altLang="en-US"/>
              <a:t>Location of building</a:t>
            </a:r>
          </a:p>
          <a:p>
            <a:r>
              <a:rPr lang="en-US" altLang="en-US"/>
              <a:t>Location within building</a:t>
            </a:r>
          </a:p>
          <a:p>
            <a:r>
              <a:rPr lang="en-US" altLang="en-US"/>
              <a:t>Layout</a:t>
            </a:r>
          </a:p>
          <a:p>
            <a:r>
              <a:rPr lang="en-US" altLang="en-US"/>
              <a:t>Doors</a:t>
            </a:r>
          </a:p>
          <a:p>
            <a:r>
              <a:rPr lang="en-US" altLang="en-US"/>
              <a:t>Windows</a:t>
            </a:r>
          </a:p>
          <a:p>
            <a:r>
              <a:rPr lang="en-US" altLang="en-US"/>
              <a:t>Electrical power supply</a:t>
            </a:r>
          </a:p>
          <a:p>
            <a:r>
              <a:rPr lang="en-US" altLang="en-US"/>
              <a:t>Air conditioning</a:t>
            </a:r>
          </a:p>
          <a:p>
            <a:r>
              <a:rPr lang="en-US" altLang="en-US"/>
              <a:t>Electromagnetic radiation</a:t>
            </a:r>
          </a:p>
          <a:p>
            <a:r>
              <a:rPr lang="en-US" altLang="en-US"/>
              <a:t>Fire detection and prevention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D632CB78-D02F-41CA-BB35-E0E044D44D8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524000"/>
            <a:ext cx="3886200" cy="4648200"/>
          </a:xfrm>
        </p:spPr>
        <p:txBody>
          <a:bodyPr/>
          <a:lstStyle/>
          <a:p>
            <a:r>
              <a:rPr lang="en-US" altLang="en-US"/>
              <a:t>Water damage</a:t>
            </a:r>
          </a:p>
          <a:p>
            <a:r>
              <a:rPr lang="en-US" altLang="en-US"/>
              <a:t>Guards, gates and guns</a:t>
            </a:r>
          </a:p>
          <a:p>
            <a:r>
              <a:rPr lang="en-US" altLang="en-US"/>
              <a:t>Access controls</a:t>
            </a:r>
          </a:p>
          <a:p>
            <a:r>
              <a:rPr lang="en-US" altLang="en-US"/>
              <a:t>Mechanical locks</a:t>
            </a:r>
          </a:p>
          <a:p>
            <a:r>
              <a:rPr lang="en-US" altLang="en-US"/>
              <a:t>Keypads</a:t>
            </a:r>
          </a:p>
          <a:p>
            <a:r>
              <a:rPr lang="en-US" altLang="en-US"/>
              <a:t>Features of electronic access control systems</a:t>
            </a:r>
          </a:p>
          <a:p>
            <a:r>
              <a:rPr lang="en-US" altLang="en-US"/>
              <a:t>Cards</a:t>
            </a:r>
          </a:p>
          <a:p>
            <a:r>
              <a:rPr lang="en-US" altLang="en-US"/>
              <a:t>Biometric methods</a:t>
            </a:r>
          </a:p>
        </p:txBody>
      </p:sp>
      <p:pic>
        <p:nvPicPr>
          <p:cNvPr id="969735" name="Picture 7">
            <a:hlinkClick r:id="" action="ppaction://media"/>
            <a:extLst>
              <a:ext uri="{FF2B5EF4-FFF2-40B4-BE49-F238E27FC236}">
                <a16:creationId xmlns:a16="http://schemas.microsoft.com/office/drawing/2014/main" id="{8387A9CE-6357-4024-837E-720D181399F6}"/>
              </a:ext>
            </a:extLst>
          </p:cNvPr>
          <p:cNvPicPr>
            <a:picLocks noRot="1" noChangeAspect="1" noChangeArrowheads="1"/>
          </p:cNvPicPr>
          <p:nvPr>
            <a:wavAudioFile r:embed="rId1" name="~PP165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697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973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4EAA8A3B-0C8B-4071-B081-DBE380809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Guards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E8BDAE54-5952-439E-9208-9730760DB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76600" y="1143000"/>
            <a:ext cx="4876800" cy="5181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Usually contractors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Choose companies with bonded employees</a:t>
            </a:r>
          </a:p>
          <a:p>
            <a:pPr>
              <a:lnSpc>
                <a:spcPct val="80000"/>
              </a:lnSpc>
            </a:pPr>
            <a:r>
              <a:rPr lang="en-US" altLang="en-US"/>
              <a:t>Define expectations / policies clearly</a:t>
            </a:r>
          </a:p>
          <a:p>
            <a:pPr>
              <a:lnSpc>
                <a:spcPct val="80000"/>
              </a:lnSpc>
            </a:pPr>
            <a:r>
              <a:rPr lang="en-US" altLang="en-US"/>
              <a:t>Train extensively 		&amp; rehearse emergencies</a:t>
            </a:r>
          </a:p>
          <a:p>
            <a:pPr>
              <a:lnSpc>
                <a:spcPct val="80000"/>
              </a:lnSpc>
            </a:pPr>
            <a:r>
              <a:rPr lang="en-US" altLang="en-US"/>
              <a:t>Monitor performance 		– no exceptions 			– no tailgating</a:t>
            </a:r>
          </a:p>
          <a:p>
            <a:pPr>
              <a:lnSpc>
                <a:spcPct val="80000"/>
              </a:lnSpc>
            </a:pPr>
            <a:r>
              <a:rPr lang="en-US" altLang="en-US"/>
              <a:t>Teach to examine 	outbound equipment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Become aware of high-density storage media such as flash drives</a:t>
            </a:r>
          </a:p>
        </p:txBody>
      </p:sp>
      <p:pic>
        <p:nvPicPr>
          <p:cNvPr id="983044" name="Picture 4">
            <a:hlinkClick r:id="" action="ppaction://media"/>
            <a:extLst>
              <a:ext uri="{FF2B5EF4-FFF2-40B4-BE49-F238E27FC236}">
                <a16:creationId xmlns:a16="http://schemas.microsoft.com/office/drawing/2014/main" id="{5D44DAE4-5403-4553-973C-C524F635670F}"/>
              </a:ext>
            </a:extLst>
          </p:cNvPr>
          <p:cNvPicPr>
            <a:picLocks noRot="1" noChangeAspect="1" noChangeArrowheads="1"/>
          </p:cNvPicPr>
          <p:nvPr>
            <a:wavAudioFile r:embed="rId1" name="~PP151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>
            <a:extLst>
              <a:ext uri="{FF2B5EF4-FFF2-40B4-BE49-F238E27FC236}">
                <a16:creationId xmlns:a16="http://schemas.microsoft.com/office/drawing/2014/main" id="{727750E3-4D84-413C-97E2-B347D0A5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3189288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3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304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5C153F8-B11B-44E2-A7F5-7834702324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162800" cy="1143000"/>
          </a:xfrm>
        </p:spPr>
        <p:txBody>
          <a:bodyPr/>
          <a:lstStyle/>
          <a:p>
            <a:r>
              <a:rPr lang="en-US" altLang="en-US"/>
              <a:t>Fences / Walls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E80EA0C3-9E00-4E13-B02A-ACC3DB5576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7162800" cy="5105400"/>
          </a:xfrm>
        </p:spPr>
        <p:txBody>
          <a:bodyPr/>
          <a:lstStyle/>
          <a:p>
            <a:r>
              <a:rPr lang="en-US" altLang="en-US"/>
              <a:t>Psychological barrier</a:t>
            </a:r>
          </a:p>
          <a:p>
            <a:r>
              <a:rPr lang="en-US" altLang="en-US"/>
              <a:t>Surveillance essential (see later)</a:t>
            </a:r>
          </a:p>
          <a:p>
            <a:r>
              <a:rPr lang="en-US" altLang="en-US"/>
              <a:t>Serious assailant not deterred</a:t>
            </a:r>
          </a:p>
          <a:p>
            <a:r>
              <a:rPr lang="en-US" altLang="en-US"/>
              <a:t>Primarily for delay</a:t>
            </a:r>
          </a:p>
          <a:p>
            <a:r>
              <a:rPr lang="en-US" altLang="en-US"/>
              <a:t>Improvements: barbed wire, </a:t>
            </a:r>
            <a:br>
              <a:rPr lang="en-US" altLang="en-US"/>
            </a:br>
            <a:r>
              <a:rPr lang="en-US" altLang="en-US"/>
              <a:t>razor wire, electrification</a:t>
            </a:r>
          </a:p>
          <a:p>
            <a:r>
              <a:rPr lang="en-US" altLang="en-US"/>
              <a:t>Keep in mind effect on public </a:t>
            </a:r>
            <a:br>
              <a:rPr lang="en-US" altLang="en-US"/>
            </a:br>
            <a:r>
              <a:rPr lang="en-US" altLang="en-US"/>
              <a:t>relations</a:t>
            </a:r>
          </a:p>
        </p:txBody>
      </p:sp>
      <p:pic>
        <p:nvPicPr>
          <p:cNvPr id="45060" name="Picture 5">
            <a:extLst>
              <a:ext uri="{FF2B5EF4-FFF2-40B4-BE49-F238E27FC236}">
                <a16:creationId xmlns:a16="http://schemas.microsoft.com/office/drawing/2014/main" id="{177417C8-6A72-40FB-982C-D11D7EB2A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68400"/>
            <a:ext cx="2590800" cy="166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6">
            <a:extLst>
              <a:ext uri="{FF2B5EF4-FFF2-40B4-BE49-F238E27FC236}">
                <a16:creationId xmlns:a16="http://schemas.microsoft.com/office/drawing/2014/main" id="{D5DC58CE-2FA3-4486-B770-8AD9B8F3F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82863"/>
            <a:ext cx="2590800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7">
            <a:extLst>
              <a:ext uri="{FF2B5EF4-FFF2-40B4-BE49-F238E27FC236}">
                <a16:creationId xmlns:a16="http://schemas.microsoft.com/office/drawing/2014/main" id="{2E644B10-CACE-45C2-AB78-2165D8A86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038600"/>
            <a:ext cx="2590800" cy="233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4">
            <a:extLst>
              <a:ext uri="{FF2B5EF4-FFF2-40B4-BE49-F238E27FC236}">
                <a16:creationId xmlns:a16="http://schemas.microsoft.com/office/drawing/2014/main" id="{E9A939E0-D598-4A9F-881F-0703C19F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25908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9">
            <a:extLst>
              <a:ext uri="{FF2B5EF4-FFF2-40B4-BE49-F238E27FC236}">
                <a16:creationId xmlns:a16="http://schemas.microsoft.com/office/drawing/2014/main" id="{0EA30A91-A431-46FB-9B9D-D226AEDE0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43400"/>
            <a:ext cx="33337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8410" name="Picture 10">
            <a:hlinkClick r:id="" action="ppaction://media"/>
            <a:extLst>
              <a:ext uri="{FF2B5EF4-FFF2-40B4-BE49-F238E27FC236}">
                <a16:creationId xmlns:a16="http://schemas.microsoft.com/office/drawing/2014/main" id="{5C3E380A-73F5-4DC6-919A-4FF0C35BA550}"/>
              </a:ext>
            </a:extLst>
          </p:cNvPr>
          <p:cNvPicPr>
            <a:picLocks noRot="1" noChangeAspect="1" noChangeArrowheads="1"/>
          </p:cNvPicPr>
          <p:nvPr>
            <a:wavAudioFile r:embed="rId1" name="~PP2155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84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84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>
            <a:extLst>
              <a:ext uri="{FF2B5EF4-FFF2-40B4-BE49-F238E27FC236}">
                <a16:creationId xmlns:a16="http://schemas.microsoft.com/office/drawing/2014/main" id="{855F778F-4742-4612-8AC4-91D298D2F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(Great Wall)</a:t>
            </a:r>
          </a:p>
        </p:txBody>
      </p:sp>
      <p:pic>
        <p:nvPicPr>
          <p:cNvPr id="47107" name="Picture 5">
            <a:extLst>
              <a:ext uri="{FF2B5EF4-FFF2-40B4-BE49-F238E27FC236}">
                <a16:creationId xmlns:a16="http://schemas.microsoft.com/office/drawing/2014/main" id="{0183A73A-5DA3-44E5-B541-81F56B81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1718" name="Picture 6">
            <a:hlinkClick r:id="" action="ppaction://media"/>
            <a:extLst>
              <a:ext uri="{FF2B5EF4-FFF2-40B4-BE49-F238E27FC236}">
                <a16:creationId xmlns:a16="http://schemas.microsoft.com/office/drawing/2014/main" id="{6833767F-0A1C-4935-8630-7019B4C4FDD7}"/>
              </a:ext>
            </a:extLst>
          </p:cNvPr>
          <p:cNvPicPr>
            <a:picLocks noRot="1" noChangeAspect="1" noChangeArrowheads="1"/>
          </p:cNvPicPr>
          <p:nvPr>
            <a:wavAudioFile r:embed="rId1" name="~PP317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117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17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E21E42A7-D83B-49DF-8D3A-D8A310582C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Gates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85DECD83-5349-43AF-8FE0-33519F58CF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162800" cy="5638800"/>
          </a:xfrm>
        </p:spPr>
        <p:txBody>
          <a:bodyPr/>
          <a:lstStyle/>
          <a:p>
            <a:r>
              <a:rPr lang="en-US" altLang="en-US"/>
              <a:t>Gates cannot compensate for weak perimeter: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Some secure installations have double gates (external and internal)</a:t>
            </a:r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A7628B5C-DEA3-4A1F-9289-7D5539EFD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5720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>
            <a:extLst>
              <a:ext uri="{FF2B5EF4-FFF2-40B4-BE49-F238E27FC236}">
                <a16:creationId xmlns:a16="http://schemas.microsoft.com/office/drawing/2014/main" id="{B7F35763-ED67-433F-BF2E-D66BF82A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457200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Text Box 6">
            <a:extLst>
              <a:ext uri="{FF2B5EF4-FFF2-40B4-BE49-F238E27FC236}">
                <a16:creationId xmlns:a16="http://schemas.microsoft.com/office/drawing/2014/main" id="{5A839371-247B-4D85-8060-941E09295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5638800"/>
            <a:ext cx="2073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/>
              <a:t>Courtesy Winn Schwartau</a:t>
            </a:r>
          </a:p>
        </p:txBody>
      </p:sp>
      <p:sp>
        <p:nvSpPr>
          <p:cNvPr id="49159" name="Text Box 7">
            <a:extLst>
              <a:ext uri="{FF2B5EF4-FFF2-40B4-BE49-F238E27FC236}">
                <a16:creationId xmlns:a16="http://schemas.microsoft.com/office/drawing/2014/main" id="{CE508CC6-B504-4BD3-A7D6-02C4B71E5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25" y="5638800"/>
            <a:ext cx="1920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chemeClr val="bg1"/>
                </a:solidFill>
              </a:rPr>
              <a:t>Courtesy Stephen Cobb</a:t>
            </a:r>
          </a:p>
        </p:txBody>
      </p:sp>
      <p:pic>
        <p:nvPicPr>
          <p:cNvPr id="999432" name="Picture 8">
            <a:hlinkClick r:id="" action="ppaction://media"/>
            <a:extLst>
              <a:ext uri="{FF2B5EF4-FFF2-40B4-BE49-F238E27FC236}">
                <a16:creationId xmlns:a16="http://schemas.microsoft.com/office/drawing/2014/main" id="{92365CE3-DABF-4D1E-AD9F-E33A810F1427}"/>
              </a:ext>
            </a:extLst>
          </p:cNvPr>
          <p:cNvPicPr>
            <a:picLocks noRot="1" noChangeAspect="1" noChangeArrowheads="1"/>
          </p:cNvPicPr>
          <p:nvPr>
            <a:wavAudioFile r:embed="rId1" name="~PP180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94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943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>
            <a:extLst>
              <a:ext uri="{FF2B5EF4-FFF2-40B4-BE49-F238E27FC236}">
                <a16:creationId xmlns:a16="http://schemas.microsoft.com/office/drawing/2014/main" id="{F9EC354B-751E-4E48-A5B4-2663E920F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038600"/>
            <a:ext cx="28194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Rectangle 2">
            <a:extLst>
              <a:ext uri="{FF2B5EF4-FFF2-40B4-BE49-F238E27FC236}">
                <a16:creationId xmlns:a16="http://schemas.microsoft.com/office/drawing/2014/main" id="{14C4222E-F627-468C-ACE9-31D8504ED0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Barriers</a:t>
            </a: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F6C862CE-0865-4CBB-BA3B-BE22F19A3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71628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Concrete pillars (bollards) in front of entrances or other weak points 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Obstruct penetration by bombers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Prevent stopping / parking in front of buildings (seal off access roads)</a:t>
            </a:r>
          </a:p>
          <a:p>
            <a:pPr>
              <a:lnSpc>
                <a:spcPct val="80000"/>
              </a:lnSpc>
            </a:pPr>
            <a:r>
              <a:rPr lang="en-US" altLang="en-US"/>
              <a:t>Slow down attack vehicles – zig-zag barriers</a:t>
            </a:r>
          </a:p>
          <a:p>
            <a:pPr>
              <a:lnSpc>
                <a:spcPct val="80000"/>
              </a:lnSpc>
            </a:pPr>
            <a:r>
              <a:rPr lang="en-US" altLang="en-US"/>
              <a:t>High-security installations have </a:t>
            </a:r>
            <a:br>
              <a:rPr lang="en-US" altLang="en-US"/>
            </a:br>
            <a:r>
              <a:rPr lang="en-US" altLang="en-US"/>
              <a:t>guards who check vehicles inside </a:t>
            </a:r>
            <a:br>
              <a:rPr lang="en-US" altLang="en-US"/>
            </a:br>
            <a:r>
              <a:rPr lang="en-US" altLang="en-US"/>
              <a:t>and out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All passengers out for positive </a:t>
            </a:r>
            <a:br>
              <a:rPr lang="en-US" altLang="en-US"/>
            </a:br>
            <a:r>
              <a:rPr lang="en-US" altLang="en-US"/>
              <a:t>ID and verification of authorized </a:t>
            </a:r>
            <a:br>
              <a:rPr lang="en-US" altLang="en-US"/>
            </a:br>
            <a:r>
              <a:rPr lang="en-US" altLang="en-US"/>
              <a:t>business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Mirrors to look under vehicles</a:t>
            </a:r>
          </a:p>
        </p:txBody>
      </p:sp>
      <p:pic>
        <p:nvPicPr>
          <p:cNvPr id="51205" name="Picture 4">
            <a:extLst>
              <a:ext uri="{FF2B5EF4-FFF2-40B4-BE49-F238E27FC236}">
                <a16:creationId xmlns:a16="http://schemas.microsoft.com/office/drawing/2014/main" id="{D425DC2F-6525-47D7-9268-9583E2EE3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2857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6" name="Text Box 5">
            <a:extLst>
              <a:ext uri="{FF2B5EF4-FFF2-40B4-BE49-F238E27FC236}">
                <a16:creationId xmlns:a16="http://schemas.microsoft.com/office/drawing/2014/main" id="{FD697359-21A7-454B-B678-CF89C7E13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524000"/>
            <a:ext cx="3048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u="sng">
                <a:latin typeface="Arial Narrow" panose="020B0606020202030204" pitchFamily="34" charset="0"/>
              </a:rPr>
              <a:t>http://www.sandersonconcrete.com/bollards.jpg</a:t>
            </a:r>
          </a:p>
        </p:txBody>
      </p:sp>
      <p:sp>
        <p:nvSpPr>
          <p:cNvPr id="51207" name="Text Box 7">
            <a:extLst>
              <a:ext uri="{FF2B5EF4-FFF2-40B4-BE49-F238E27FC236}">
                <a16:creationId xmlns:a16="http://schemas.microsoft.com/office/drawing/2014/main" id="{D22B55D0-F4D1-433B-A690-27EDE3BD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6583363"/>
            <a:ext cx="4065588" cy="274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u="sng">
                <a:latin typeface="Arial Narrow" panose="020B0606020202030204" pitchFamily="34" charset="0"/>
              </a:rPr>
              <a:t>http://www.sitespecifier.com/siteamen/BikeRacks/BOLLARDs.jpg</a:t>
            </a:r>
          </a:p>
        </p:txBody>
      </p:sp>
      <p:pic>
        <p:nvPicPr>
          <p:cNvPr id="51208" name="Picture 8">
            <a:extLst>
              <a:ext uri="{FF2B5EF4-FFF2-40B4-BE49-F238E27FC236}">
                <a16:creationId xmlns:a16="http://schemas.microsoft.com/office/drawing/2014/main" id="{AA4F3D99-49BF-4E35-A56F-BA0EAFB0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7206" r="61482" b="40874"/>
          <a:stretch>
            <a:fillRect/>
          </a:stretch>
        </p:blipFill>
        <p:spPr bwMode="auto">
          <a:xfrm>
            <a:off x="7239000" y="1905000"/>
            <a:ext cx="1905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9" name="Text Box 10">
            <a:extLst>
              <a:ext uri="{FF2B5EF4-FFF2-40B4-BE49-F238E27FC236}">
                <a16:creationId xmlns:a16="http://schemas.microsoft.com/office/drawing/2014/main" id="{D81BC308-E08A-432E-9B6E-DB250C43F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83363"/>
            <a:ext cx="2814638" cy="27463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latin typeface="Arial Narrow" panose="020B0606020202030204" pitchFamily="34" charset="0"/>
              </a:rPr>
              <a:t>* </a:t>
            </a:r>
            <a:r>
              <a:rPr lang="en-US" altLang="en-US" sz="1200" u="sng">
                <a:latin typeface="Arial Narrow" panose="020B0606020202030204" pitchFamily="34" charset="0"/>
              </a:rPr>
              <a:t>http://www.israsrv.net.il/hofit/BRYER1.JPG</a:t>
            </a:r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1C87A556-6FDD-4716-9636-C58D2A22C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3429000"/>
            <a:ext cx="555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/>
              <a:t>See *</a:t>
            </a:r>
          </a:p>
        </p:txBody>
      </p:sp>
      <p:pic>
        <p:nvPicPr>
          <p:cNvPr id="1000460" name="Picture 12">
            <a:hlinkClick r:id="" action="ppaction://media"/>
            <a:extLst>
              <a:ext uri="{FF2B5EF4-FFF2-40B4-BE49-F238E27FC236}">
                <a16:creationId xmlns:a16="http://schemas.microsoft.com/office/drawing/2014/main" id="{FB7C5879-5490-4335-91B6-D04A711F382E}"/>
              </a:ext>
            </a:extLst>
          </p:cNvPr>
          <p:cNvPicPr>
            <a:picLocks noRot="1" noChangeAspect="1" noChangeArrowheads="1"/>
          </p:cNvPicPr>
          <p:nvPr>
            <a:wavAudioFile r:embed="rId1" name="~PP3071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20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0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046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7C288570-970F-470E-8365-20C9E1D423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Weapons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43B569C5-C123-4DB6-ABBD-F4DA2CB5E7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257300"/>
            <a:ext cx="7162800" cy="5219700"/>
          </a:xfrm>
        </p:spPr>
        <p:txBody>
          <a:bodyPr/>
          <a:lstStyle/>
          <a:p>
            <a:r>
              <a:rPr lang="en-US" altLang="en-US"/>
              <a:t>Armed guards require special </a:t>
            </a:r>
            <a:br>
              <a:rPr lang="en-US" altLang="en-US"/>
            </a:br>
            <a:r>
              <a:rPr lang="en-US" altLang="en-US"/>
              <a:t>	training &amp; licensing</a:t>
            </a:r>
          </a:p>
          <a:p>
            <a:pPr lvl="1"/>
            <a:r>
              <a:rPr lang="en-US" altLang="en-US"/>
              <a:t>Much more expensive 			than ordinary guards</a:t>
            </a:r>
          </a:p>
          <a:p>
            <a:r>
              <a:rPr lang="en-US" altLang="en-US"/>
              <a:t>High-security government 		installations use 				military forces</a:t>
            </a:r>
          </a:p>
          <a:p>
            <a:pPr lvl="1"/>
            <a:r>
              <a:rPr lang="en-US" altLang="en-US"/>
              <a:t>High-powered </a:t>
            </a:r>
            <a:br>
              <a:rPr lang="en-US" altLang="en-US"/>
            </a:br>
            <a:r>
              <a:rPr lang="en-US" altLang="en-US"/>
              <a:t>personal weapons </a:t>
            </a:r>
            <a:br>
              <a:rPr lang="en-US" altLang="en-US"/>
            </a:br>
            <a:r>
              <a:rPr lang="en-US" altLang="en-US"/>
              <a:t>(e.g., machine guns)</a:t>
            </a:r>
          </a:p>
          <a:p>
            <a:pPr lvl="1"/>
            <a:r>
              <a:rPr lang="en-US" altLang="en-US"/>
              <a:t>Artillery </a:t>
            </a:r>
            <a:br>
              <a:rPr lang="en-US" altLang="en-US"/>
            </a:br>
            <a:r>
              <a:rPr lang="en-US" altLang="en-US"/>
              <a:t>(armored vehicles, </a:t>
            </a:r>
            <a:br>
              <a:rPr lang="en-US" altLang="en-US"/>
            </a:br>
            <a:r>
              <a:rPr lang="en-US" altLang="en-US"/>
              <a:t>RPGs)</a:t>
            </a:r>
          </a:p>
        </p:txBody>
      </p:sp>
      <p:pic>
        <p:nvPicPr>
          <p:cNvPr id="53252" name="Picture 4">
            <a:extLst>
              <a:ext uri="{FF2B5EF4-FFF2-40B4-BE49-F238E27FC236}">
                <a16:creationId xmlns:a16="http://schemas.microsoft.com/office/drawing/2014/main" id="{9AB05F15-EAFF-4ED0-AF69-659D57BF4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400" y="1219200"/>
            <a:ext cx="2362200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>
            <a:extLst>
              <a:ext uri="{FF2B5EF4-FFF2-40B4-BE49-F238E27FC236}">
                <a16:creationId xmlns:a16="http://schemas.microsoft.com/office/drawing/2014/main" id="{8281A05F-C99B-431E-9A97-29F59ACE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382963"/>
            <a:ext cx="434340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2502" name="Picture 6">
            <a:hlinkClick r:id="" action="ppaction://media"/>
            <a:extLst>
              <a:ext uri="{FF2B5EF4-FFF2-40B4-BE49-F238E27FC236}">
                <a16:creationId xmlns:a16="http://schemas.microsoft.com/office/drawing/2014/main" id="{44709A47-4674-4FCD-9EFF-AEC0F50A32C2}"/>
              </a:ext>
            </a:extLst>
          </p:cNvPr>
          <p:cNvPicPr>
            <a:picLocks noRot="1" noChangeAspect="1" noChangeArrowheads="1"/>
          </p:cNvPicPr>
          <p:nvPr>
            <a:wavAudioFile r:embed="rId1" name="~PP285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1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25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250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E03F8D6B-A10F-4821-AAE0-48F40EFD5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Surveillance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56C0C60F-AF64-44BC-B98C-6F06EBF79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76962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Cameras more effective 				than watchmen alone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Motion detectors + digital recorders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Must protect recording equipment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Archive tapes/disks safely 			and for &gt; 1 month</a:t>
            </a:r>
          </a:p>
          <a:p>
            <a:pPr>
              <a:lnSpc>
                <a:spcPct val="80000"/>
              </a:lnSpc>
            </a:pPr>
            <a:r>
              <a:rPr lang="en-US" altLang="en-US"/>
              <a:t>Guards must monitor activity carefully</a:t>
            </a:r>
          </a:p>
          <a:p>
            <a:pPr>
              <a:lnSpc>
                <a:spcPct val="80000"/>
              </a:lnSpc>
            </a:pPr>
            <a:r>
              <a:rPr lang="en-US" altLang="en-US"/>
              <a:t>Ethical and legal issues about 		</a:t>
            </a:r>
            <a:r>
              <a:rPr lang="en-US" altLang="en-US" i="1"/>
              <a:t>concealed</a:t>
            </a:r>
            <a:r>
              <a:rPr lang="en-US" altLang="en-US"/>
              <a:t> cameras</a:t>
            </a:r>
          </a:p>
          <a:p>
            <a:pPr>
              <a:lnSpc>
                <a:spcPct val="80000"/>
              </a:lnSpc>
            </a:pPr>
            <a:r>
              <a:rPr lang="en-US" altLang="en-US"/>
              <a:t>May use </a:t>
            </a:r>
            <a:r>
              <a:rPr lang="en-US" altLang="en-US" i="1"/>
              <a:t>dummy</a:t>
            </a:r>
            <a:r>
              <a:rPr lang="en-US" altLang="en-US"/>
              <a:t> cameras among real ones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Deception is tool of good security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Increases deterrence 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Makes sabotage more difficult</a:t>
            </a:r>
          </a:p>
        </p:txBody>
      </p:sp>
      <p:pic>
        <p:nvPicPr>
          <p:cNvPr id="1003530" name="Picture 10">
            <a:hlinkClick r:id="" action="ppaction://media"/>
            <a:extLst>
              <a:ext uri="{FF2B5EF4-FFF2-40B4-BE49-F238E27FC236}">
                <a16:creationId xmlns:a16="http://schemas.microsoft.com/office/drawing/2014/main" id="{F0E8C376-A2C6-47FD-9A87-504D4A81796D}"/>
              </a:ext>
            </a:extLst>
          </p:cNvPr>
          <p:cNvPicPr>
            <a:picLocks noRot="1" noChangeAspect="1" noChangeArrowheads="1"/>
          </p:cNvPicPr>
          <p:nvPr>
            <a:wavAudioFile r:embed="rId1" name="~PP405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1">
            <a:extLst>
              <a:ext uri="{FF2B5EF4-FFF2-40B4-BE49-F238E27FC236}">
                <a16:creationId xmlns:a16="http://schemas.microsoft.com/office/drawing/2014/main" id="{018E5980-0CB3-4D77-BD30-6CC279E78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19050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2" name="Picture 12">
            <a:extLst>
              <a:ext uri="{FF2B5EF4-FFF2-40B4-BE49-F238E27FC236}">
                <a16:creationId xmlns:a16="http://schemas.microsoft.com/office/drawing/2014/main" id="{8E70D779-A166-48F7-8324-DABDF15C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09800"/>
            <a:ext cx="214312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3" name="Picture 13">
            <a:extLst>
              <a:ext uri="{FF2B5EF4-FFF2-40B4-BE49-F238E27FC236}">
                <a16:creationId xmlns:a16="http://schemas.microsoft.com/office/drawing/2014/main" id="{86B9C0CF-9936-41DE-AB04-B5D688A2E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876800"/>
            <a:ext cx="120967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586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35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353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8180550-76C4-4C0F-B203-80E2B1A68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Access Controls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A37F3D6-8269-4B26-8131-BF1E2481D7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Principles</a:t>
            </a:r>
          </a:p>
          <a:p>
            <a:r>
              <a:rPr lang="en-US" altLang="en-US"/>
              <a:t>Mechanical Locks</a:t>
            </a:r>
          </a:p>
          <a:p>
            <a:r>
              <a:rPr lang="en-US" altLang="en-US"/>
              <a:t>Keypads</a:t>
            </a:r>
          </a:p>
          <a:p>
            <a:r>
              <a:rPr lang="en-US" altLang="en-US"/>
              <a:t>Features of 					Electronic Access Control Systems</a:t>
            </a:r>
          </a:p>
          <a:p>
            <a:r>
              <a:rPr lang="en-US" altLang="en-US"/>
              <a:t>Cards</a:t>
            </a:r>
          </a:p>
          <a:p>
            <a:r>
              <a:rPr lang="en-US" altLang="en-US"/>
              <a:t>Biometric Methods</a:t>
            </a:r>
          </a:p>
        </p:txBody>
      </p:sp>
      <p:grpSp>
        <p:nvGrpSpPr>
          <p:cNvPr id="57348" name="Group 4">
            <a:extLst>
              <a:ext uri="{FF2B5EF4-FFF2-40B4-BE49-F238E27FC236}">
                <a16:creationId xmlns:a16="http://schemas.microsoft.com/office/drawing/2014/main" id="{65F987AA-98FB-4B96-9C13-56FBB62240E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914400"/>
            <a:ext cx="2057400" cy="2057400"/>
            <a:chOff x="4464" y="864"/>
            <a:chExt cx="1296" cy="1296"/>
          </a:xfrm>
        </p:grpSpPr>
        <p:pic>
          <p:nvPicPr>
            <p:cNvPr id="57355" name="Picture 5">
              <a:extLst>
                <a:ext uri="{FF2B5EF4-FFF2-40B4-BE49-F238E27FC236}">
                  <a16:creationId xmlns:a16="http://schemas.microsoft.com/office/drawing/2014/main" id="{58F461FB-6AF6-4BF2-982D-C3887E8A5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864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6" name="Oval 6">
              <a:extLst>
                <a:ext uri="{FF2B5EF4-FFF2-40B4-BE49-F238E27FC236}">
                  <a16:creationId xmlns:a16="http://schemas.microsoft.com/office/drawing/2014/main" id="{BB810CD2-0860-4CA5-850B-49C97197D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4" y="1456"/>
              <a:ext cx="204" cy="19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57" name="Oval 7">
              <a:extLst>
                <a:ext uri="{FF2B5EF4-FFF2-40B4-BE49-F238E27FC236}">
                  <a16:creationId xmlns:a16="http://schemas.microsoft.com/office/drawing/2014/main" id="{065BC07F-CD36-4A5A-B083-3EBE66F20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1208"/>
              <a:ext cx="204" cy="197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58" name="Oval 8">
              <a:extLst>
                <a:ext uri="{FF2B5EF4-FFF2-40B4-BE49-F238E27FC236}">
                  <a16:creationId xmlns:a16="http://schemas.microsoft.com/office/drawing/2014/main" id="{ED8BC176-206F-4395-A908-87EC6CA27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0" y="1713"/>
              <a:ext cx="204" cy="19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7349" name="Group 9">
            <a:extLst>
              <a:ext uri="{FF2B5EF4-FFF2-40B4-BE49-F238E27FC236}">
                <a16:creationId xmlns:a16="http://schemas.microsoft.com/office/drawing/2014/main" id="{51B6B339-7351-4C73-9F41-E6B3B0E928D9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4114800"/>
            <a:ext cx="2057400" cy="2057400"/>
            <a:chOff x="3120" y="2400"/>
            <a:chExt cx="1296" cy="1296"/>
          </a:xfrm>
        </p:grpSpPr>
        <p:pic>
          <p:nvPicPr>
            <p:cNvPr id="57351" name="Picture 10">
              <a:extLst>
                <a:ext uri="{FF2B5EF4-FFF2-40B4-BE49-F238E27FC236}">
                  <a16:creationId xmlns:a16="http://schemas.microsoft.com/office/drawing/2014/main" id="{F53F5288-C8F5-4927-9739-A98C5244F0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400"/>
              <a:ext cx="1296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2" name="Oval 11">
              <a:extLst>
                <a:ext uri="{FF2B5EF4-FFF2-40B4-BE49-F238E27FC236}">
                  <a16:creationId xmlns:a16="http://schemas.microsoft.com/office/drawing/2014/main" id="{54315B8A-005B-4263-8FBC-D9DB8E0A2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0" y="2992"/>
              <a:ext cx="204" cy="19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53" name="Oval 12">
              <a:extLst>
                <a:ext uri="{FF2B5EF4-FFF2-40B4-BE49-F238E27FC236}">
                  <a16:creationId xmlns:a16="http://schemas.microsoft.com/office/drawing/2014/main" id="{D1D5EDD7-86CD-4CD5-AD4E-1A6607777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7" y="2744"/>
              <a:ext cx="204" cy="197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354" name="Oval 13">
              <a:extLst>
                <a:ext uri="{FF2B5EF4-FFF2-40B4-BE49-F238E27FC236}">
                  <a16:creationId xmlns:a16="http://schemas.microsoft.com/office/drawing/2014/main" id="{9CB6042D-A160-4119-BD12-9A005E644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249"/>
              <a:ext cx="204" cy="197"/>
            </a:xfrm>
            <a:prstGeom prst="ellipse">
              <a:avLst/>
            </a:prstGeom>
            <a:solidFill>
              <a:srgbClr val="66FF33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004558" name="Picture 14">
            <a:hlinkClick r:id="" action="ppaction://media"/>
            <a:extLst>
              <a:ext uri="{FF2B5EF4-FFF2-40B4-BE49-F238E27FC236}">
                <a16:creationId xmlns:a16="http://schemas.microsoft.com/office/drawing/2014/main" id="{1BA6D726-0BEA-4771-B5C0-19FCCA881908}"/>
              </a:ext>
            </a:extLst>
          </p:cNvPr>
          <p:cNvPicPr>
            <a:picLocks noRot="1" noChangeAspect="1" noChangeArrowheads="1"/>
          </p:cNvPicPr>
          <p:nvPr>
            <a:wavAudioFile r:embed="rId1" name="~PP3456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45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455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57B9213-E557-42CD-A3A1-B63764938A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Access Control Principles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9DC5F98F-7E63-4FB8-94B7-8B5BA82F8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772400" cy="5486400"/>
          </a:xfrm>
        </p:spPr>
        <p:txBody>
          <a:bodyPr/>
          <a:lstStyle/>
          <a:p>
            <a:r>
              <a:rPr lang="en-US" altLang="en-US"/>
              <a:t>Normally only one controlled, 		monitored access point</a:t>
            </a:r>
          </a:p>
          <a:p>
            <a:r>
              <a:rPr lang="en-US" altLang="en-US"/>
              <a:t>Audit trail is valuable</a:t>
            </a:r>
          </a:p>
          <a:p>
            <a:r>
              <a:rPr lang="en-US" altLang="en-US"/>
              <a:t>Staff responsibilities</a:t>
            </a:r>
          </a:p>
          <a:p>
            <a:pPr lvl="1"/>
            <a:r>
              <a:rPr lang="en-US" altLang="en-US"/>
              <a:t>Wear badges in restricted areas</a:t>
            </a:r>
          </a:p>
          <a:p>
            <a:pPr lvl="1"/>
            <a:r>
              <a:rPr lang="en-US" altLang="en-US"/>
              <a:t>Accompany visitors</a:t>
            </a:r>
          </a:p>
          <a:p>
            <a:pPr lvl="1"/>
            <a:r>
              <a:rPr lang="en-US" altLang="en-US"/>
              <a:t>Challenge unbadged people and 			call security at once</a:t>
            </a:r>
          </a:p>
          <a:p>
            <a:r>
              <a:rPr lang="en-US" altLang="en-US"/>
              <a:t>Put in positive light: 					protect employees against trouble, 	disruption, loss of business, 			loss of employment</a:t>
            </a:r>
          </a:p>
          <a:p>
            <a:r>
              <a:rPr lang="en-US" altLang="en-US"/>
              <a:t>Apply rules even handedly and consistently 	to avoid doubts about individual's integrity</a:t>
            </a:r>
          </a:p>
        </p:txBody>
      </p:sp>
      <p:pic>
        <p:nvPicPr>
          <p:cNvPr id="984068" name="Picture 4">
            <a:hlinkClick r:id="" action="ppaction://media"/>
            <a:extLst>
              <a:ext uri="{FF2B5EF4-FFF2-40B4-BE49-F238E27FC236}">
                <a16:creationId xmlns:a16="http://schemas.microsoft.com/office/drawing/2014/main" id="{0F2B266C-2B35-4975-AA61-0FC678570DAD}"/>
              </a:ext>
            </a:extLst>
          </p:cNvPr>
          <p:cNvPicPr>
            <a:picLocks noRot="1" noChangeAspect="1" noChangeArrowheads="1"/>
          </p:cNvPicPr>
          <p:nvPr>
            <a:wavAudioFile r:embed="rId1" name="~PP247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4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406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FDBFBFE-573F-4CB1-90D8-D9C9ECEB5D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Mechanical Locks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7325B1FA-BAAE-4760-A227-9905B57BF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Appropriate only for small sites</a:t>
            </a:r>
          </a:p>
          <a:p>
            <a:pPr>
              <a:lnSpc>
                <a:spcPct val="80000"/>
              </a:lnSpc>
            </a:pPr>
            <a:r>
              <a:rPr lang="en-US" altLang="en-US"/>
              <a:t>Infrequent use (2‑3 times/day)</a:t>
            </a:r>
          </a:p>
          <a:p>
            <a:pPr>
              <a:lnSpc>
                <a:spcPct val="80000"/>
              </a:lnSpc>
            </a:pPr>
            <a:r>
              <a:rPr lang="en-US" altLang="en-US"/>
              <a:t>Beware wedges and tape 				blocking doors open</a:t>
            </a:r>
          </a:p>
          <a:p>
            <a:pPr>
              <a:lnSpc>
                <a:spcPct val="80000"/>
              </a:lnSpc>
            </a:pPr>
            <a:r>
              <a:rPr lang="en-US" altLang="en-US"/>
              <a:t>Keys easily duplicated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Many unregistered locksmiths ignore 		DO NOT DUPLICATE warnings	 	(e.g., hardware store clerks) </a:t>
            </a:r>
          </a:p>
          <a:p>
            <a:pPr>
              <a:lnSpc>
                <a:spcPct val="80000"/>
              </a:lnSpc>
            </a:pPr>
            <a:r>
              <a:rPr lang="en-US" altLang="en-US"/>
              <a:t>Cannot be individually inactivated</a:t>
            </a:r>
          </a:p>
          <a:p>
            <a:pPr>
              <a:lnSpc>
                <a:spcPct val="80000"/>
              </a:lnSpc>
            </a:pPr>
            <a:r>
              <a:rPr lang="en-US" altLang="en-US"/>
              <a:t>Loss of a master key can cost $1000s to 	replace ALL keys in set for everyone</a:t>
            </a:r>
          </a:p>
          <a:p>
            <a:pPr>
              <a:lnSpc>
                <a:spcPct val="80000"/>
              </a:lnSpc>
            </a:pPr>
            <a:r>
              <a:rPr lang="en-US" altLang="en-US"/>
              <a:t>Special locks (e.g., Abloy) more secure</a:t>
            </a:r>
          </a:p>
        </p:txBody>
      </p:sp>
      <p:pic>
        <p:nvPicPr>
          <p:cNvPr id="985093" name="Picture 5">
            <a:hlinkClick r:id="" action="ppaction://media"/>
            <a:extLst>
              <a:ext uri="{FF2B5EF4-FFF2-40B4-BE49-F238E27FC236}">
                <a16:creationId xmlns:a16="http://schemas.microsoft.com/office/drawing/2014/main" id="{459B0C00-E027-451D-BB55-DA975B3B388C}"/>
              </a:ext>
            </a:extLst>
          </p:cNvPr>
          <p:cNvPicPr>
            <a:picLocks noRot="1" noChangeAspect="1" noChangeArrowheads="1"/>
          </p:cNvPicPr>
          <p:nvPr>
            <a:wavAudioFile r:embed="rId1" name="~PP42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6">
            <a:extLst>
              <a:ext uri="{FF2B5EF4-FFF2-40B4-BE49-F238E27FC236}">
                <a16:creationId xmlns:a16="http://schemas.microsoft.com/office/drawing/2014/main" id="{9DBBEF45-D9A7-4870-BDDA-C67E6ED25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4285" r="5714" b="17143"/>
          <a:stretch>
            <a:fillRect/>
          </a:stretch>
        </p:blipFill>
        <p:spPr bwMode="auto">
          <a:xfrm>
            <a:off x="6400800" y="1158875"/>
            <a:ext cx="2743200" cy="227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5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509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DD9A4C27-7387-4AF3-9986-C4AA9900C8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Location of Building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A2616E0-C4FC-4080-A98C-5525DE5A9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800"/>
              <a:t>If possible, safe area:  avoid</a:t>
            </a:r>
          </a:p>
          <a:p>
            <a:r>
              <a:rPr lang="en-US" altLang="en-US" sz="2800"/>
              <a:t>Earthquakes</a:t>
            </a:r>
          </a:p>
          <a:p>
            <a:r>
              <a:rPr lang="en-US" altLang="en-US" sz="2800"/>
              <a:t>Tornadoes</a:t>
            </a:r>
          </a:p>
          <a:p>
            <a:r>
              <a:rPr lang="en-US" altLang="en-US" sz="2800"/>
              <a:t>Hurricanes</a:t>
            </a:r>
          </a:p>
          <a:p>
            <a:r>
              <a:rPr lang="en-US" altLang="en-US" sz="2800"/>
              <a:t>Civil unrest</a:t>
            </a:r>
          </a:p>
          <a:p>
            <a:r>
              <a:rPr lang="en-US" altLang="en-US" sz="2800"/>
              <a:t>Gasoline storage</a:t>
            </a:r>
          </a:p>
          <a:p>
            <a:r>
              <a:rPr lang="en-US" altLang="en-US" sz="2800"/>
              <a:t>Aircraft flyways</a:t>
            </a:r>
          </a:p>
          <a:p>
            <a:r>
              <a:rPr lang="en-US" altLang="en-US" sz="2800"/>
              <a:t>Train tracks</a:t>
            </a:r>
          </a:p>
          <a:p>
            <a:r>
              <a:rPr lang="en-US" altLang="en-US" sz="2800"/>
              <a:t>Heavily-traveled highways (esp. raised)</a:t>
            </a:r>
          </a:p>
        </p:txBody>
      </p:sp>
      <p:pic>
        <p:nvPicPr>
          <p:cNvPr id="970757" name="Picture 5">
            <a:hlinkClick r:id="" action="ppaction://media"/>
            <a:extLst>
              <a:ext uri="{FF2B5EF4-FFF2-40B4-BE49-F238E27FC236}">
                <a16:creationId xmlns:a16="http://schemas.microsoft.com/office/drawing/2014/main" id="{FC8F7AE2-2383-4DC0-90C8-E7B6C7C5A9CC}"/>
              </a:ext>
            </a:extLst>
          </p:cNvPr>
          <p:cNvPicPr>
            <a:picLocks noRot="1" noChangeAspect="1" noChangeArrowheads="1"/>
          </p:cNvPicPr>
          <p:nvPr>
            <a:wavAudioFile r:embed="rId1" name="~PP383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>
            <a:extLst>
              <a:ext uri="{FF2B5EF4-FFF2-40B4-BE49-F238E27FC236}">
                <a16:creationId xmlns:a16="http://schemas.microsoft.com/office/drawing/2014/main" id="{639E2708-A4C7-4CE9-B318-CF99DB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66800"/>
            <a:ext cx="2667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07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075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238A4752-0794-4F52-B023-FDCBE0DE9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Keypads</a:t>
            </a:r>
          </a:p>
        </p:txBody>
      </p:sp>
      <p:sp>
        <p:nvSpPr>
          <p:cNvPr id="63491" name="Rectangle 7">
            <a:extLst>
              <a:ext uri="{FF2B5EF4-FFF2-40B4-BE49-F238E27FC236}">
                <a16:creationId xmlns:a16="http://schemas.microsoft.com/office/drawing/2014/main" id="{BB2043FD-8593-4C08-87EE-28217D2C0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52400"/>
            <a:ext cx="716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Font typeface="Wingdings" panose="05000000000000000000" pitchFamily="2" charset="2"/>
              <a:buChar char="Ø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85000"/>
              <a:buFont typeface="Wingdings" panose="05000000000000000000" pitchFamily="2" charset="2"/>
              <a:buChar char="q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43050" indent="-1714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00250" indent="-171450">
              <a:lnSpc>
                <a:spcPct val="90000"/>
              </a:lnSpc>
              <a:spcBef>
                <a:spcPct val="30000"/>
              </a:spcBef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574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146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18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29050" indent="-17145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600">
                <a:solidFill>
                  <a:srgbClr val="800000"/>
                </a:solidFill>
                <a:latin typeface="Bookman Old Style" panose="02050604050505020204" pitchFamily="18" charset="0"/>
              </a:rPr>
              <a:t>Keypads</a:t>
            </a:r>
          </a:p>
        </p:txBody>
      </p:sp>
      <p:sp>
        <p:nvSpPr>
          <p:cNvPr id="63492" name="Rectangle 8">
            <a:extLst>
              <a:ext uri="{FF2B5EF4-FFF2-40B4-BE49-F238E27FC236}">
                <a16:creationId xmlns:a16="http://schemas.microsoft.com/office/drawing/2014/main" id="{65282B46-F766-44BE-B52B-4A60406AC7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5867400" cy="4648200"/>
          </a:xfrm>
          <a:noFill/>
        </p:spPr>
        <p:txBody>
          <a:bodyPr/>
          <a:lstStyle/>
          <a:p>
            <a:pPr marL="342900" indent="-342900"/>
            <a:r>
              <a:rPr lang="en-US" altLang="en-US"/>
              <a:t>Fixed keypads must be secured 	against observation 			(e.g., by sleeve over keypad)</a:t>
            </a:r>
          </a:p>
          <a:p>
            <a:pPr marL="342900" indent="-342900"/>
            <a:r>
              <a:rPr lang="en-US" altLang="en-US"/>
              <a:t>Be sure you can set 		multiple‑key combinations</a:t>
            </a:r>
          </a:p>
          <a:p>
            <a:pPr marL="342900" indent="-342900"/>
            <a:r>
              <a:rPr lang="en-US" altLang="en-US"/>
              <a:t>Variable‑position keypads </a:t>
            </a:r>
            <a:br>
              <a:rPr lang="en-US" altLang="en-US"/>
            </a:br>
            <a:r>
              <a:rPr lang="en-US" altLang="en-US"/>
              <a:t>	harder to read by observers</a:t>
            </a:r>
          </a:p>
          <a:p>
            <a:pPr marL="342900" indent="-342900"/>
            <a:r>
              <a:rPr lang="en-US" altLang="en-US"/>
              <a:t>Watch out for patterns of wear </a:t>
            </a:r>
            <a:br>
              <a:rPr lang="en-US" altLang="en-US"/>
            </a:br>
            <a:r>
              <a:rPr lang="en-US" altLang="en-US"/>
              <a:t>	that would give away 		smaller keyspace</a:t>
            </a:r>
          </a:p>
        </p:txBody>
      </p:sp>
      <p:pic>
        <p:nvPicPr>
          <p:cNvPr id="63493" name="Picture 9">
            <a:extLst>
              <a:ext uri="{FF2B5EF4-FFF2-40B4-BE49-F238E27FC236}">
                <a16:creationId xmlns:a16="http://schemas.microsoft.com/office/drawing/2014/main" id="{75DE183E-0622-4A12-9C15-27152C7BE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29000"/>
            <a:ext cx="239553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4" name="Picture 10">
            <a:extLst>
              <a:ext uri="{FF2B5EF4-FFF2-40B4-BE49-F238E27FC236}">
                <a16:creationId xmlns:a16="http://schemas.microsoft.com/office/drawing/2014/main" id="{B3F92CE3-A6B0-4A56-9572-6038EADC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14400"/>
            <a:ext cx="1871663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6117" name="Picture 5">
            <a:hlinkClick r:id="" action="ppaction://media"/>
            <a:extLst>
              <a:ext uri="{FF2B5EF4-FFF2-40B4-BE49-F238E27FC236}">
                <a16:creationId xmlns:a16="http://schemas.microsoft.com/office/drawing/2014/main" id="{3C3FCF86-7CB6-40C0-A777-FCC3E03FC863}"/>
              </a:ext>
            </a:extLst>
          </p:cNvPr>
          <p:cNvPicPr>
            <a:picLocks noRot="1" noChangeAspect="1" noChangeArrowheads="1"/>
          </p:cNvPicPr>
          <p:nvPr>
            <a:wavAudioFile r:embed="rId1" name="~PP172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6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611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B4BAD848-E98B-4FAE-9E4F-EF6E14752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Features of Electronic Access Control Systems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FBCEDCE7-184B-42A5-8BBB-40A41410FD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6200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Antipassback 					(system remembers who's in area)</a:t>
            </a:r>
          </a:p>
          <a:p>
            <a:pPr>
              <a:lnSpc>
                <a:spcPct val="80000"/>
              </a:lnSpc>
            </a:pPr>
            <a:r>
              <a:rPr lang="en-US" altLang="en-US"/>
              <a:t>Time‑open limit 					(alarms for doors kept open)</a:t>
            </a:r>
          </a:p>
          <a:p>
            <a:pPr>
              <a:lnSpc>
                <a:spcPct val="80000"/>
              </a:lnSpc>
            </a:pPr>
            <a:r>
              <a:rPr lang="en-US" altLang="en-US"/>
              <a:t>Duress signal 						(e.g., Putting in card upside down)</a:t>
            </a:r>
          </a:p>
          <a:p>
            <a:pPr>
              <a:lnSpc>
                <a:spcPct val="80000"/>
              </a:lnSpc>
            </a:pPr>
            <a:r>
              <a:rPr lang="en-US" altLang="en-US"/>
              <a:t>Degraded mode 						(if CPU goes down)</a:t>
            </a:r>
          </a:p>
          <a:p>
            <a:pPr>
              <a:lnSpc>
                <a:spcPct val="80000"/>
              </a:lnSpc>
            </a:pPr>
            <a:r>
              <a:rPr lang="en-US" altLang="en-US"/>
              <a:t>Audit features 					(records of movements, violations)</a:t>
            </a:r>
          </a:p>
          <a:p>
            <a:pPr>
              <a:lnSpc>
                <a:spcPct val="80000"/>
              </a:lnSpc>
            </a:pPr>
            <a:r>
              <a:rPr lang="en-US" altLang="en-US"/>
              <a:t>Computer‑room alarms linked to building alarms</a:t>
            </a:r>
          </a:p>
          <a:p>
            <a:pPr>
              <a:lnSpc>
                <a:spcPct val="80000"/>
              </a:lnSpc>
            </a:pPr>
            <a:r>
              <a:rPr lang="en-US" altLang="en-US"/>
              <a:t>Building alarms audible in computer room</a:t>
            </a:r>
          </a:p>
        </p:txBody>
      </p:sp>
      <p:pic>
        <p:nvPicPr>
          <p:cNvPr id="987140" name="Picture 4">
            <a:hlinkClick r:id="" action="ppaction://media"/>
            <a:extLst>
              <a:ext uri="{FF2B5EF4-FFF2-40B4-BE49-F238E27FC236}">
                <a16:creationId xmlns:a16="http://schemas.microsoft.com/office/drawing/2014/main" id="{FC899440-D034-48F3-A00A-11B5C0236602}"/>
              </a:ext>
            </a:extLst>
          </p:cNvPr>
          <p:cNvPicPr>
            <a:picLocks noRot="1" noChangeAspect="1" noChangeArrowheads="1"/>
          </p:cNvPicPr>
          <p:nvPr>
            <a:wavAudioFile r:embed="rId1" name="~PP341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7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714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70C7C686-ECC2-45C7-BF13-41C4E39B70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Cards</a:t>
            </a:r>
          </a:p>
        </p:txBody>
      </p:sp>
      <p:pic>
        <p:nvPicPr>
          <p:cNvPr id="67587" name="Picture 9">
            <a:extLst>
              <a:ext uri="{FF2B5EF4-FFF2-40B4-BE49-F238E27FC236}">
                <a16:creationId xmlns:a16="http://schemas.microsoft.com/office/drawing/2014/main" id="{FEC7E85D-9C9C-4F9E-8866-B6197E37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38760" r="5833" b="8748"/>
          <a:stretch>
            <a:fillRect/>
          </a:stretch>
        </p:blipFill>
        <p:spPr bwMode="auto">
          <a:xfrm>
            <a:off x="7086600" y="5105400"/>
            <a:ext cx="2057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8165" name="Picture 5">
            <a:hlinkClick r:id="" action="ppaction://media"/>
            <a:extLst>
              <a:ext uri="{FF2B5EF4-FFF2-40B4-BE49-F238E27FC236}">
                <a16:creationId xmlns:a16="http://schemas.microsoft.com/office/drawing/2014/main" id="{BDCEE98D-C521-425B-8F12-A376DA6B2680}"/>
              </a:ext>
            </a:extLst>
          </p:cNvPr>
          <p:cNvPicPr>
            <a:picLocks noRot="1" noChangeAspect="1" noChangeArrowheads="1"/>
          </p:cNvPicPr>
          <p:nvPr>
            <a:wavAudioFile r:embed="rId1" name="~PP172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tangle 7">
            <a:extLst>
              <a:ext uri="{FF2B5EF4-FFF2-40B4-BE49-F238E27FC236}">
                <a16:creationId xmlns:a16="http://schemas.microsoft.com/office/drawing/2014/main" id="{37F0A11F-D53F-412B-8EB3-0566FD18F5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066800"/>
            <a:ext cx="7162800" cy="5791200"/>
          </a:xfrm>
          <a:noFill/>
        </p:spPr>
        <p:txBody>
          <a:bodyPr/>
          <a:lstStyle/>
          <a:p>
            <a:pPr marL="342900" indent="-342900"/>
            <a:r>
              <a:rPr lang="en-US" altLang="en-US"/>
              <a:t>Wiegand: wires generate magnetic pulses</a:t>
            </a:r>
          </a:p>
          <a:p>
            <a:pPr marL="342900" indent="-342900"/>
            <a:endParaRPr lang="en-US" altLang="en-US"/>
          </a:p>
          <a:p>
            <a:pPr marL="342900" indent="-342900"/>
            <a:endParaRPr lang="en-US" altLang="en-US"/>
          </a:p>
          <a:p>
            <a:pPr marL="342900" indent="-342900"/>
            <a:endParaRPr lang="en-US" altLang="en-US"/>
          </a:p>
          <a:p>
            <a:pPr marL="342900" indent="-342900"/>
            <a:endParaRPr lang="en-US" altLang="en-US"/>
          </a:p>
          <a:p>
            <a:pPr marL="342900" indent="-342900"/>
            <a:endParaRPr lang="en-US" altLang="en-US"/>
          </a:p>
          <a:p>
            <a:pPr marL="342900" indent="-342900"/>
            <a:endParaRPr lang="en-US" altLang="en-US"/>
          </a:p>
          <a:p>
            <a:pPr marL="342900" indent="-342900"/>
            <a:endParaRPr lang="en-US" altLang="en-US"/>
          </a:p>
          <a:p>
            <a:pPr marL="342900" indent="-342900"/>
            <a:r>
              <a:rPr lang="en-US" altLang="en-US"/>
              <a:t>Barium ferrite: polarized magnetic fields</a:t>
            </a:r>
          </a:p>
          <a:p>
            <a:pPr marL="342900" indent="-342900"/>
            <a:r>
              <a:rPr lang="en-US" altLang="en-US"/>
              <a:t>Bar codes</a:t>
            </a:r>
          </a:p>
          <a:p>
            <a:pPr marL="342900" indent="-342900"/>
            <a:r>
              <a:rPr lang="en-US" altLang="en-US"/>
              <a:t>Infrared‑readable embedded bar codes</a:t>
            </a:r>
          </a:p>
          <a:p>
            <a:pPr marL="342900" indent="-342900"/>
            <a:r>
              <a:rPr lang="en-US" altLang="en-US"/>
              <a:t>Magnetic stripe</a:t>
            </a:r>
          </a:p>
          <a:p>
            <a:pPr marL="342900" indent="-342900"/>
            <a:r>
              <a:rPr lang="en-US" altLang="en-US"/>
              <a:t>Proximity (radio frequency signatures)</a:t>
            </a:r>
          </a:p>
        </p:txBody>
      </p:sp>
      <p:pic>
        <p:nvPicPr>
          <p:cNvPr id="67590" name="Picture 8">
            <a:extLst>
              <a:ext uri="{FF2B5EF4-FFF2-40B4-BE49-F238E27FC236}">
                <a16:creationId xmlns:a16="http://schemas.microsoft.com/office/drawing/2014/main" id="{26D3482D-BCC5-475B-9334-E6AADDED4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66" b="13614"/>
          <a:stretch>
            <a:fillRect/>
          </a:stretch>
        </p:blipFill>
        <p:spPr bwMode="auto">
          <a:xfrm>
            <a:off x="609600" y="1447800"/>
            <a:ext cx="79248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8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816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25E922F9-3CBA-42EA-9F35-29DAFE818A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Smart Cards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5B6EFC6-ED91-467D-B8BF-DD9D0F48CE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Include microprocessor</a:t>
            </a:r>
          </a:p>
          <a:p>
            <a:r>
              <a:rPr lang="en-US" altLang="en-US"/>
              <a:t>Can serve as I&amp;A unit</a:t>
            </a:r>
          </a:p>
          <a:p>
            <a:r>
              <a:rPr lang="en-US" altLang="en-US"/>
              <a:t>Also for digital signatures</a:t>
            </a:r>
          </a:p>
          <a:p>
            <a:r>
              <a:rPr lang="en-US" altLang="en-US"/>
              <a:t>Interact with software</a:t>
            </a:r>
          </a:p>
          <a:p>
            <a:r>
              <a:rPr lang="en-US" altLang="en-US"/>
              <a:t>Many </a:t>
            </a:r>
            <a:r>
              <a:rPr lang="en-US" altLang="en-US" i="1"/>
              <a:t>form factors</a:t>
            </a:r>
          </a:p>
          <a:p>
            <a:pPr lvl="1"/>
            <a:r>
              <a:rPr lang="en-US" altLang="en-US"/>
              <a:t>Cards</a:t>
            </a:r>
          </a:p>
          <a:p>
            <a:pPr lvl="1"/>
            <a:r>
              <a:rPr lang="en-US" altLang="en-US"/>
              <a:t>Cards with keypads for PINs</a:t>
            </a:r>
          </a:p>
          <a:p>
            <a:pPr lvl="1"/>
            <a:r>
              <a:rPr lang="en-US" altLang="en-US"/>
              <a:t>Calculators</a:t>
            </a:r>
          </a:p>
          <a:p>
            <a:pPr lvl="1"/>
            <a:r>
              <a:rPr lang="en-US" altLang="en-US"/>
              <a:t>USB keyfob</a:t>
            </a:r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D52639C3-28F1-4FE1-A15A-52C2F3363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4038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D5BF8742-8C43-43E5-9202-4B120B8C1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00400"/>
            <a:ext cx="25908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6">
            <a:extLst>
              <a:ext uri="{FF2B5EF4-FFF2-40B4-BE49-F238E27FC236}">
                <a16:creationId xmlns:a16="http://schemas.microsoft.com/office/drawing/2014/main" id="{DDAC1260-E46F-4921-8D83-90D689BB0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2590800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9" name="Picture 7">
            <a:extLst>
              <a:ext uri="{FF2B5EF4-FFF2-40B4-BE49-F238E27FC236}">
                <a16:creationId xmlns:a16="http://schemas.microsoft.com/office/drawing/2014/main" id="{5AB085A6-61B7-461D-B54E-A9C7A0407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876800"/>
            <a:ext cx="2590800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5576" name="Picture 8">
            <a:hlinkClick r:id="" action="ppaction://media"/>
            <a:extLst>
              <a:ext uri="{FF2B5EF4-FFF2-40B4-BE49-F238E27FC236}">
                <a16:creationId xmlns:a16="http://schemas.microsoft.com/office/drawing/2014/main" id="{27C7DB4E-E543-4B20-9D02-4CF04293D27E}"/>
              </a:ext>
            </a:extLst>
          </p:cNvPr>
          <p:cNvPicPr>
            <a:picLocks noRot="1" noChangeAspect="1" noChangeArrowheads="1"/>
          </p:cNvPicPr>
          <p:nvPr>
            <a:wavAudioFile r:embed="rId1" name="~PP3559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81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55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557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462DB6E5-B8BF-488C-B99F-766DE7CBE8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Biometric Methods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84918888-5729-4828-8E98-CF5859AB35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Hand geometry</a:t>
            </a:r>
          </a:p>
          <a:p>
            <a:r>
              <a:rPr lang="en-US" altLang="en-US"/>
              <a:t>Fingerprints</a:t>
            </a:r>
          </a:p>
          <a:p>
            <a:r>
              <a:rPr lang="en-US" altLang="en-US"/>
              <a:t>Retinal scan</a:t>
            </a:r>
          </a:p>
          <a:p>
            <a:r>
              <a:rPr lang="en-US" altLang="en-US"/>
              <a:t>Iris scan</a:t>
            </a:r>
          </a:p>
          <a:p>
            <a:r>
              <a:rPr lang="en-US" altLang="en-US"/>
              <a:t>Face recognition</a:t>
            </a:r>
          </a:p>
          <a:p>
            <a:r>
              <a:rPr lang="en-US" altLang="en-US"/>
              <a:t>Voice verification</a:t>
            </a:r>
          </a:p>
          <a:p>
            <a:r>
              <a:rPr lang="en-US" altLang="en-US"/>
              <a:t>Signature dynamics</a:t>
            </a:r>
          </a:p>
          <a:p>
            <a:r>
              <a:rPr lang="en-US" altLang="en-US"/>
              <a:t>Keystroke dynamics</a:t>
            </a:r>
          </a:p>
          <a:p>
            <a:r>
              <a:rPr lang="en-US" altLang="en-US"/>
              <a:t>Weight/height cabinets</a:t>
            </a:r>
          </a:p>
          <a:p>
            <a:r>
              <a:rPr lang="en-US" altLang="en-US"/>
              <a:t>Combinations even more effective</a:t>
            </a:r>
          </a:p>
        </p:txBody>
      </p:sp>
      <p:pic>
        <p:nvPicPr>
          <p:cNvPr id="989188" name="Picture 4">
            <a:hlinkClick r:id="" action="ppaction://media"/>
            <a:extLst>
              <a:ext uri="{FF2B5EF4-FFF2-40B4-BE49-F238E27FC236}">
                <a16:creationId xmlns:a16="http://schemas.microsoft.com/office/drawing/2014/main" id="{7B8772E7-6883-40C8-818B-BE2C085ACDAE}"/>
              </a:ext>
            </a:extLst>
          </p:cNvPr>
          <p:cNvPicPr>
            <a:picLocks noRot="1" noChangeAspect="1" noChangeArrowheads="1"/>
          </p:cNvPicPr>
          <p:nvPr>
            <a:wavAudioFile r:embed="rId1" name="~PP12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>
            <a:extLst>
              <a:ext uri="{FF2B5EF4-FFF2-40B4-BE49-F238E27FC236}">
                <a16:creationId xmlns:a16="http://schemas.microsoft.com/office/drawing/2014/main" id="{F007A88B-9361-4B15-A074-5DB6A217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066800"/>
            <a:ext cx="43497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89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918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C86CE90B-598C-4E30-92CA-F1838444A2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 Geometry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5E2E0658-D961-4DDA-AD94-89688DD958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5486400" cy="4648200"/>
          </a:xfrm>
        </p:spPr>
        <p:txBody>
          <a:bodyPr/>
          <a:lstStyle/>
          <a:p>
            <a:r>
              <a:rPr lang="en-US" altLang="en-US"/>
              <a:t>Easy to use</a:t>
            </a:r>
          </a:p>
          <a:p>
            <a:r>
              <a:rPr lang="en-US" altLang="en-US"/>
              <a:t>No need for tokens, cards</a:t>
            </a:r>
          </a:p>
          <a:p>
            <a:r>
              <a:rPr lang="en-US" altLang="en-US"/>
              <a:t>Extremely low errors</a:t>
            </a:r>
          </a:p>
          <a:p>
            <a:pPr lvl="1"/>
            <a:r>
              <a:rPr lang="en-US" altLang="en-US"/>
              <a:t>Few false positives 		(allowing wrong person in)</a:t>
            </a:r>
          </a:p>
          <a:p>
            <a:pPr lvl="1"/>
            <a:r>
              <a:rPr lang="en-US" altLang="en-US"/>
              <a:t>Few false negatives 	(preventing right person 		from entering)</a:t>
            </a:r>
          </a:p>
          <a:p>
            <a:r>
              <a:rPr lang="en-US" altLang="en-US"/>
              <a:t>Contrary to movies, 			does NOT respond 		to dead hands!</a:t>
            </a:r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7F21FE3E-4881-4D04-9BFF-BF30FDA8D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3276600"/>
            <a:ext cx="26733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3" name="Picture 5">
            <a:extLst>
              <a:ext uri="{FF2B5EF4-FFF2-40B4-BE49-F238E27FC236}">
                <a16:creationId xmlns:a16="http://schemas.microsoft.com/office/drawing/2014/main" id="{4B0B7640-EEA6-46F0-8EFD-77CB0F044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0"/>
            <a:ext cx="2687637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6598" name="Picture 6">
            <a:hlinkClick r:id="" action="ppaction://media"/>
            <a:extLst>
              <a:ext uri="{FF2B5EF4-FFF2-40B4-BE49-F238E27FC236}">
                <a16:creationId xmlns:a16="http://schemas.microsoft.com/office/drawing/2014/main" id="{E791A9B2-EA95-4634-9BD7-A1C72FC85F9A}"/>
              </a:ext>
            </a:extLst>
          </p:cNvPr>
          <p:cNvPicPr>
            <a:picLocks noRot="1" noChangeAspect="1" noChangeArrowheads="1"/>
          </p:cNvPicPr>
          <p:nvPr>
            <a:wavAudioFile r:embed="rId1" name="~PP213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7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65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659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858FDEB-5945-4C52-97FD-AB91D2F8D0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Fingerprints</a:t>
            </a: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A0158931-F4B5-4D46-8F2A-DE29E7FF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4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:a16="http://schemas.microsoft.com/office/drawing/2014/main" id="{D6C66849-3126-4741-BB65-20EB2551D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5720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81" name="Rectangle 5">
            <a:extLst>
              <a:ext uri="{FF2B5EF4-FFF2-40B4-BE49-F238E27FC236}">
                <a16:creationId xmlns:a16="http://schemas.microsoft.com/office/drawing/2014/main" id="{EC949B6A-96B6-4002-B813-997338B22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4572000" cy="4648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High accuracy*</a:t>
            </a:r>
          </a:p>
          <a:p>
            <a:pPr>
              <a:lnSpc>
                <a:spcPct val="80000"/>
              </a:lnSpc>
            </a:pPr>
            <a:r>
              <a:rPr lang="en-US" altLang="en-US"/>
              <a:t>Sensors available for static 	image (middle image) 	and also for dynamic 	swipe (lower image)</a:t>
            </a:r>
          </a:p>
          <a:p>
            <a:pPr>
              <a:lnSpc>
                <a:spcPct val="80000"/>
              </a:lnSpc>
            </a:pPr>
            <a:r>
              <a:rPr lang="en-US" altLang="en-US"/>
              <a:t>*But Japanese scientists 	showed that fake 	fingers easy to create 	from fingerprints 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Used crazy glue to 	enhance ridges</a:t>
            </a:r>
          </a:p>
          <a:p>
            <a:pPr lvl="1">
              <a:lnSpc>
                <a:spcPct val="80000"/>
              </a:lnSpc>
            </a:pPr>
            <a:r>
              <a:rPr lang="en-US" altLang="en-US" i="1"/>
              <a:t>Gummy Bears</a:t>
            </a:r>
            <a:r>
              <a:rPr lang="en-US" altLang="en-US"/>
              <a:t> candy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Fooled sensors 80%</a:t>
            </a:r>
          </a:p>
        </p:txBody>
      </p:sp>
      <p:pic>
        <p:nvPicPr>
          <p:cNvPr id="75782" name="Picture 6">
            <a:extLst>
              <a:ext uri="{FF2B5EF4-FFF2-40B4-BE49-F238E27FC236}">
                <a16:creationId xmlns:a16="http://schemas.microsoft.com/office/drawing/2014/main" id="{BFF0586A-A426-431E-AFB9-F920CFDF1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0"/>
            <a:ext cx="35814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5783" name="Picture 7">
            <a:extLst>
              <a:ext uri="{FF2B5EF4-FFF2-40B4-BE49-F238E27FC236}">
                <a16:creationId xmlns:a16="http://schemas.microsoft.com/office/drawing/2014/main" id="{5CD2A366-BB09-4C45-A5BC-ED25C2610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4618038"/>
            <a:ext cx="173672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7624" name="Picture 8">
            <a:hlinkClick r:id="" action="ppaction://media"/>
            <a:extLst>
              <a:ext uri="{FF2B5EF4-FFF2-40B4-BE49-F238E27FC236}">
                <a16:creationId xmlns:a16="http://schemas.microsoft.com/office/drawing/2014/main" id="{60563530-B050-406E-B966-C7B4A17EB68D}"/>
              </a:ext>
            </a:extLst>
          </p:cNvPr>
          <p:cNvPicPr>
            <a:picLocks noRot="1" noChangeAspect="1" noChangeArrowheads="1"/>
          </p:cNvPicPr>
          <p:nvPr>
            <a:wavAudioFile r:embed="rId1" name="~PP3230.WAV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6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76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762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E629D28B-3A00-428C-91C5-5F210E685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162800" cy="1143000"/>
          </a:xfrm>
        </p:spPr>
        <p:txBody>
          <a:bodyPr/>
          <a:lstStyle/>
          <a:p>
            <a:r>
              <a:rPr lang="en-US" altLang="en-US"/>
              <a:t>Retinal Scan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89D4331C-BE43-43EF-92AB-62004B67F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7162800" cy="4648200"/>
          </a:xfrm>
        </p:spPr>
        <p:txBody>
          <a:bodyPr/>
          <a:lstStyle/>
          <a:p>
            <a:r>
              <a:rPr lang="en-US" altLang="en-US"/>
              <a:t>Viewed with suspicion 					by general public</a:t>
            </a:r>
          </a:p>
          <a:p>
            <a:r>
              <a:rPr lang="en-US" altLang="en-US"/>
              <a:t>Hygiene issues due to</a:t>
            </a:r>
            <a:br>
              <a:rPr lang="en-US" altLang="en-US"/>
            </a:br>
            <a:r>
              <a:rPr lang="en-US" altLang="en-US"/>
              <a:t>	physical contact with</a:t>
            </a:r>
            <a:br>
              <a:rPr lang="en-US" altLang="en-US"/>
            </a:br>
            <a:r>
              <a:rPr lang="en-US" altLang="en-US"/>
              <a:t>	sensor sleeve</a:t>
            </a:r>
          </a:p>
          <a:p>
            <a:r>
              <a:rPr lang="en-US" altLang="en-US"/>
              <a:t>Highly reliable</a:t>
            </a:r>
          </a:p>
          <a:p>
            <a:r>
              <a:rPr lang="en-US" altLang="en-US"/>
              <a:t>As with all biometric </a:t>
            </a:r>
            <a:br>
              <a:rPr lang="en-US" altLang="en-US"/>
            </a:br>
            <a:r>
              <a:rPr lang="en-US" altLang="en-US"/>
              <a:t>	systems, data generally </a:t>
            </a:r>
            <a:br>
              <a:rPr lang="en-US" altLang="en-US"/>
            </a:br>
            <a:r>
              <a:rPr lang="en-US" altLang="en-US"/>
              <a:t>	stored in </a:t>
            </a:r>
            <a:r>
              <a:rPr lang="en-US" altLang="en-US" i="1"/>
              <a:t>one-way</a:t>
            </a:r>
            <a:r>
              <a:rPr lang="en-US" altLang="en-US"/>
              <a:t> </a:t>
            </a:r>
            <a:br>
              <a:rPr lang="en-US" altLang="en-US"/>
            </a:br>
            <a:r>
              <a:rPr lang="en-US" altLang="en-US"/>
              <a:t>	encrypted form</a:t>
            </a:r>
          </a:p>
        </p:txBody>
      </p:sp>
      <p:pic>
        <p:nvPicPr>
          <p:cNvPr id="77828" name="Picture 4">
            <a:extLst>
              <a:ext uri="{FF2B5EF4-FFF2-40B4-BE49-F238E27FC236}">
                <a16:creationId xmlns:a16="http://schemas.microsoft.com/office/drawing/2014/main" id="{0EB2DC39-09C0-43FE-A0D0-11B26AFF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381000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29" name="Picture 5">
            <a:extLst>
              <a:ext uri="{FF2B5EF4-FFF2-40B4-BE49-F238E27FC236}">
                <a16:creationId xmlns:a16="http://schemas.microsoft.com/office/drawing/2014/main" id="{A9BAF0D2-AE1D-43DE-A674-F1032A712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68688"/>
            <a:ext cx="3810000" cy="338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8646" name="Picture 6">
            <a:hlinkClick r:id="" action="ppaction://media"/>
            <a:extLst>
              <a:ext uri="{FF2B5EF4-FFF2-40B4-BE49-F238E27FC236}">
                <a16:creationId xmlns:a16="http://schemas.microsoft.com/office/drawing/2014/main" id="{5C568713-31D7-419F-A460-9AEF79CF465C}"/>
              </a:ext>
            </a:extLst>
          </p:cNvPr>
          <p:cNvPicPr>
            <a:picLocks noRot="1" noChangeAspect="1" noChangeArrowheads="1"/>
          </p:cNvPicPr>
          <p:nvPr>
            <a:wavAudioFile r:embed="rId1" name="~PP2313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31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86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864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D3C94B95-4BE8-4012-A3EF-5687722EE0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Iris Scan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DE67CCA3-5166-4C55-BEA4-79C1F7B43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104900"/>
            <a:ext cx="5943600" cy="1866900"/>
          </a:xfrm>
        </p:spPr>
        <p:txBody>
          <a:bodyPr/>
          <a:lstStyle/>
          <a:p>
            <a:r>
              <a:rPr lang="en-US" altLang="en-US"/>
              <a:t>Highly reliable</a:t>
            </a:r>
          </a:p>
          <a:p>
            <a:r>
              <a:rPr lang="en-US" altLang="en-US"/>
              <a:t>Easy enrolment process</a:t>
            </a:r>
          </a:p>
          <a:p>
            <a:r>
              <a:rPr lang="en-US" altLang="en-US"/>
              <a:t>Non-invasive readers</a:t>
            </a:r>
          </a:p>
          <a:p>
            <a:pPr lvl="1"/>
            <a:r>
              <a:rPr lang="en-US" altLang="en-US"/>
              <a:t>No direct contact required</a:t>
            </a:r>
          </a:p>
        </p:txBody>
      </p:sp>
      <p:pic>
        <p:nvPicPr>
          <p:cNvPr id="79876" name="Picture 4">
            <a:extLst>
              <a:ext uri="{FF2B5EF4-FFF2-40B4-BE49-F238E27FC236}">
                <a16:creationId xmlns:a16="http://schemas.microsoft.com/office/drawing/2014/main" id="{99D55048-EFAC-4C34-9F37-F5265285F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877" name="Picture 5">
            <a:extLst>
              <a:ext uri="{FF2B5EF4-FFF2-40B4-BE49-F238E27FC236}">
                <a16:creationId xmlns:a16="http://schemas.microsoft.com/office/drawing/2014/main" id="{245E0EF0-FE0C-4A4D-BDB8-67111D2EA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76700"/>
            <a:ext cx="21336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8" name="Text Box 6">
            <a:extLst>
              <a:ext uri="{FF2B5EF4-FFF2-40B4-BE49-F238E27FC236}">
                <a16:creationId xmlns:a16="http://schemas.microsoft.com/office/drawing/2014/main" id="{A1939D9B-057D-4BA6-8920-36C2D6736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925" y="2906713"/>
            <a:ext cx="1974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Enrolment unit</a:t>
            </a:r>
          </a:p>
        </p:txBody>
      </p:sp>
      <p:sp>
        <p:nvSpPr>
          <p:cNvPr id="79879" name="Text Box 7">
            <a:extLst>
              <a:ext uri="{FF2B5EF4-FFF2-40B4-BE49-F238E27FC236}">
                <a16:creationId xmlns:a16="http://schemas.microsoft.com/office/drawing/2014/main" id="{076E8AA7-5B6F-4E1F-9E50-773E0627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150" y="3581400"/>
            <a:ext cx="165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Remote unit</a:t>
            </a:r>
          </a:p>
        </p:txBody>
      </p:sp>
      <p:pic>
        <p:nvPicPr>
          <p:cNvPr id="79880" name="Picture 8">
            <a:extLst>
              <a:ext uri="{FF2B5EF4-FFF2-40B4-BE49-F238E27FC236}">
                <a16:creationId xmlns:a16="http://schemas.microsoft.com/office/drawing/2014/main" id="{07D88976-84DF-473D-A4CB-D759830B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63850"/>
            <a:ext cx="6172200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9673" name="Picture 9">
            <a:hlinkClick r:id="" action="ppaction://media"/>
            <a:extLst>
              <a:ext uri="{FF2B5EF4-FFF2-40B4-BE49-F238E27FC236}">
                <a16:creationId xmlns:a16="http://schemas.microsoft.com/office/drawing/2014/main" id="{9CD46109-F2F4-4359-B480-996A1AC3927A}"/>
              </a:ext>
            </a:extLst>
          </p:cNvPr>
          <p:cNvPicPr>
            <a:picLocks noRot="1" noChangeAspect="1" noChangeArrowheads="1"/>
          </p:cNvPicPr>
          <p:nvPr>
            <a:wavAudioFile r:embed="rId1" name="~PP2757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41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9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967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F74CA2F0-D3D1-44BB-A300-1C0A0E528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162800" cy="1143000"/>
          </a:xfrm>
        </p:spPr>
        <p:txBody>
          <a:bodyPr/>
          <a:lstStyle/>
          <a:p>
            <a:r>
              <a:rPr lang="en-US" altLang="en-US"/>
              <a:t>Face Recognition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F4308079-11B5-4A7E-9F3E-26678B65E1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76962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/>
              <a:t>Two distinct applications: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Recognizing </a:t>
            </a:r>
            <a:r>
              <a:rPr lang="en-US" altLang="en-US" i="1"/>
              <a:t>authorized</a:t>
            </a:r>
            <a:r>
              <a:rPr lang="en-US" altLang="en-US"/>
              <a:t> personnel 		for I&amp;A</a:t>
            </a:r>
          </a:p>
          <a:p>
            <a:pPr lvl="1">
              <a:lnSpc>
                <a:spcPct val="80000"/>
              </a:lnSpc>
            </a:pPr>
            <a:r>
              <a:rPr lang="en-US" altLang="en-US"/>
              <a:t>Recognizing </a:t>
            </a:r>
            <a:r>
              <a:rPr lang="en-US" altLang="en-US" i="1"/>
              <a:t>unregistered</a:t>
            </a:r>
            <a:r>
              <a:rPr lang="en-US" altLang="en-US"/>
              <a:t> people 		using photos*</a:t>
            </a:r>
          </a:p>
          <a:p>
            <a:pPr>
              <a:lnSpc>
                <a:spcPct val="80000"/>
              </a:lnSpc>
            </a:pPr>
            <a:r>
              <a:rPr lang="en-US" altLang="en-US"/>
              <a:t>*Developing bad</a:t>
            </a:r>
            <a:br>
              <a:rPr lang="en-US" altLang="en-US"/>
            </a:br>
            <a:r>
              <a:rPr lang="en-US" altLang="en-US"/>
              <a:t>	reputation for high</a:t>
            </a:r>
            <a:br>
              <a:rPr lang="en-US" altLang="en-US"/>
            </a:br>
            <a:r>
              <a:rPr lang="en-US" altLang="en-US"/>
              <a:t>	error rates; e.g.,</a:t>
            </a:r>
            <a:br>
              <a:rPr lang="en-US" altLang="en-US"/>
            </a:br>
            <a:r>
              <a:rPr lang="en-US" altLang="en-US"/>
              <a:t>	Tampa PD dropped</a:t>
            </a:r>
            <a:br>
              <a:rPr lang="en-US" altLang="en-US"/>
            </a:br>
            <a:r>
              <a:rPr lang="en-US" altLang="en-US"/>
              <a:t>	sample system</a:t>
            </a:r>
            <a:br>
              <a:rPr lang="en-US" altLang="en-US"/>
            </a:br>
            <a:r>
              <a:rPr lang="en-US" altLang="en-US"/>
              <a:t>	in Aug 2003 </a:t>
            </a:r>
            <a:br>
              <a:rPr lang="en-US" altLang="en-US"/>
            </a:br>
            <a:r>
              <a:rPr lang="en-US" altLang="en-US"/>
              <a:t>	after &gt; 2 year </a:t>
            </a:r>
            <a:br>
              <a:rPr lang="en-US" altLang="en-US"/>
            </a:br>
            <a:r>
              <a:rPr lang="en-US" altLang="en-US"/>
              <a:t>	trial w/out single</a:t>
            </a:r>
            <a:br>
              <a:rPr lang="en-US" altLang="en-US"/>
            </a:br>
            <a:r>
              <a:rPr lang="en-US" altLang="en-US"/>
              <a:t>	capture of a </a:t>
            </a:r>
            <a:br>
              <a:rPr lang="en-US" altLang="en-US"/>
            </a:br>
            <a:r>
              <a:rPr lang="en-US" altLang="en-US"/>
              <a:t>	criminal</a:t>
            </a:r>
          </a:p>
        </p:txBody>
      </p:sp>
      <p:pic>
        <p:nvPicPr>
          <p:cNvPr id="81924" name="Picture 4">
            <a:extLst>
              <a:ext uri="{FF2B5EF4-FFF2-40B4-BE49-F238E27FC236}">
                <a16:creationId xmlns:a16="http://schemas.microsoft.com/office/drawing/2014/main" id="{486EF448-907C-4509-8085-3DA8BBF2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67000"/>
            <a:ext cx="52578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0694" name="Picture 6">
            <a:hlinkClick r:id="" action="ppaction://media"/>
            <a:extLst>
              <a:ext uri="{FF2B5EF4-FFF2-40B4-BE49-F238E27FC236}">
                <a16:creationId xmlns:a16="http://schemas.microsoft.com/office/drawing/2014/main" id="{1EEF02F6-5E7D-4288-9080-53BE0A492A6A}"/>
              </a:ext>
            </a:extLst>
          </p:cNvPr>
          <p:cNvPicPr>
            <a:picLocks noRot="1" noChangeAspect="1" noChangeArrowheads="1"/>
          </p:cNvPicPr>
          <p:nvPr>
            <a:wavAudioFile r:embed="rId1" name="~PP1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990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106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069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F678265F-5E4C-4894-9395-A5B1C50FC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Location of Building (cont’d)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A08A7CFC-FED1-47B0-8FDD-E43478BE09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Ensure dual access paths</a:t>
            </a:r>
          </a:p>
          <a:p>
            <a:pPr lvl="1"/>
            <a:r>
              <a:rPr lang="en-US" altLang="en-US" sz="2800"/>
              <a:t>Fire emergency teams</a:t>
            </a:r>
          </a:p>
          <a:p>
            <a:pPr lvl="1"/>
            <a:r>
              <a:rPr lang="en-US" altLang="en-US" sz="2800"/>
              <a:t>Ambulances</a:t>
            </a:r>
          </a:p>
          <a:p>
            <a:pPr lvl="1"/>
            <a:r>
              <a:rPr lang="en-US" altLang="en-US" sz="2800"/>
              <a:t>Police</a:t>
            </a:r>
          </a:p>
          <a:p>
            <a:r>
              <a:rPr lang="en-US" altLang="en-US" sz="2800"/>
              <a:t>If possible, avoid labeling building function</a:t>
            </a:r>
          </a:p>
          <a:p>
            <a:r>
              <a:rPr lang="en-US" altLang="en-US" sz="2800"/>
              <a:t>Avoid forcing outside lineups of staff at starting time</a:t>
            </a:r>
          </a:p>
        </p:txBody>
      </p:sp>
      <p:pic>
        <p:nvPicPr>
          <p:cNvPr id="971780" name="Picture 4">
            <a:hlinkClick r:id="" action="ppaction://media"/>
            <a:extLst>
              <a:ext uri="{FF2B5EF4-FFF2-40B4-BE49-F238E27FC236}">
                <a16:creationId xmlns:a16="http://schemas.microsoft.com/office/drawing/2014/main" id="{09B0A6D3-95D0-4FAD-90A8-990928AB12B7}"/>
              </a:ext>
            </a:extLst>
          </p:cNvPr>
          <p:cNvPicPr>
            <a:picLocks noRot="1" noChangeAspect="1" noChangeArrowheads="1"/>
          </p:cNvPicPr>
          <p:nvPr>
            <a:wavAudioFile r:embed="rId1" name="~PP156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75537A91-EA1B-41F1-9924-F267D1856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5400"/>
            <a:ext cx="275113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17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178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>
            <a:extLst>
              <a:ext uri="{FF2B5EF4-FFF2-40B4-BE49-F238E27FC236}">
                <a16:creationId xmlns:a16="http://schemas.microsoft.com/office/drawing/2014/main" id="{539360BB-DC04-464C-87F9-12C2F43DE3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162800" cy="5334000"/>
          </a:xfrm>
        </p:spPr>
        <p:txBody>
          <a:bodyPr/>
          <a:lstStyle/>
          <a:p>
            <a:pPr algn="ctr"/>
            <a:r>
              <a:rPr lang="en-US" altLang="en-US" sz="8000"/>
              <a:t>Now go and study</a:t>
            </a:r>
          </a:p>
        </p:txBody>
      </p:sp>
      <p:pic>
        <p:nvPicPr>
          <p:cNvPr id="684038" name="Picture 6">
            <a:hlinkClick r:id="" action="ppaction://media"/>
            <a:extLst>
              <a:ext uri="{FF2B5EF4-FFF2-40B4-BE49-F238E27FC236}">
                <a16:creationId xmlns:a16="http://schemas.microsoft.com/office/drawing/2014/main" id="{675BE6C7-7298-4AC2-84E0-FAB5FF9B2F24}"/>
              </a:ext>
            </a:extLst>
          </p:cNvPr>
          <p:cNvPicPr>
            <a:picLocks noRot="1" noChangeAspect="1" noChangeArrowheads="1"/>
          </p:cNvPicPr>
          <p:nvPr>
            <a:wavAudioFile r:embed="rId1" name="~PP102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840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403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9">
            <a:extLst>
              <a:ext uri="{FF2B5EF4-FFF2-40B4-BE49-F238E27FC236}">
                <a16:creationId xmlns:a16="http://schemas.microsoft.com/office/drawing/2014/main" id="{15810640-8741-4BB4-80B9-BC148284C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33800"/>
            <a:ext cx="381000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C18B6252-F6EB-4364-9946-7163088D5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Building Design (1)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C44E0C3E-12EB-412B-BBB2-4FD662B8D7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162800" cy="4648200"/>
          </a:xfrm>
        </p:spPr>
        <p:txBody>
          <a:bodyPr/>
          <a:lstStyle/>
          <a:p>
            <a:r>
              <a:rPr lang="en-US" altLang="en-US"/>
              <a:t>Defend against car/truck bombs</a:t>
            </a:r>
          </a:p>
          <a:p>
            <a:pPr lvl="1"/>
            <a:r>
              <a:rPr lang="en-US" altLang="en-US"/>
              <a:t>Avoid large areas of unprotected glass at ground level</a:t>
            </a:r>
          </a:p>
          <a:p>
            <a:pPr lvl="1"/>
            <a:r>
              <a:rPr lang="en-US" altLang="en-US"/>
              <a:t>Place obstructions at entranceways</a:t>
            </a:r>
          </a:p>
          <a:p>
            <a:pPr lvl="2"/>
            <a:r>
              <a:rPr lang="en-US" altLang="en-US"/>
              <a:t>Anchored planters</a:t>
            </a:r>
          </a:p>
          <a:p>
            <a:pPr lvl="2"/>
            <a:r>
              <a:rPr lang="en-US" altLang="en-US"/>
              <a:t>Reinforced</a:t>
            </a:r>
            <a:br>
              <a:rPr lang="en-US" altLang="en-US"/>
            </a:br>
            <a:r>
              <a:rPr lang="en-US" altLang="en-US"/>
              <a:t>seats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0E6F667C-EB84-41DB-8E25-36DDF350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733800"/>
            <a:ext cx="2390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/>
              <a:t>New CIA HQ finished 1991</a:t>
            </a:r>
          </a:p>
        </p:txBody>
      </p:sp>
      <p:sp>
        <p:nvSpPr>
          <p:cNvPr id="12294" name="AutoShape 6">
            <a:extLst>
              <a:ext uri="{FF2B5EF4-FFF2-40B4-BE49-F238E27FC236}">
                <a16:creationId xmlns:a16="http://schemas.microsoft.com/office/drawing/2014/main" id="{C3EF754A-9E2B-493F-8B53-61EE178DFF64}"/>
              </a:ext>
            </a:extLst>
          </p:cNvPr>
          <p:cNvSpPr>
            <a:spLocks noChangeArrowheads="1"/>
          </p:cNvSpPr>
          <p:nvPr/>
        </p:nvSpPr>
        <p:spPr bwMode="auto">
          <a:xfrm rot="-573376">
            <a:off x="2895600" y="5562600"/>
            <a:ext cx="3576638" cy="381000"/>
          </a:xfrm>
          <a:custGeom>
            <a:avLst/>
            <a:gdLst>
              <a:gd name="T0" fmla="*/ 2682479 w 21600"/>
              <a:gd name="T1" fmla="*/ 0 h 21600"/>
              <a:gd name="T2" fmla="*/ 0 w 21600"/>
              <a:gd name="T3" fmla="*/ 190500 h 21600"/>
              <a:gd name="T4" fmla="*/ 2682479 w 21600"/>
              <a:gd name="T5" fmla="*/ 381000 h 21600"/>
              <a:gd name="T6" fmla="*/ 3576638 w 21600"/>
              <a:gd name="T7" fmla="*/ 1905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CC00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92264" name="Picture 8">
            <a:hlinkClick r:id="" action="ppaction://media"/>
            <a:extLst>
              <a:ext uri="{FF2B5EF4-FFF2-40B4-BE49-F238E27FC236}">
                <a16:creationId xmlns:a16="http://schemas.microsoft.com/office/drawing/2014/main" id="{9178FC1E-E55B-41C6-9ED5-F9B8029F2DB7}"/>
              </a:ext>
            </a:extLst>
          </p:cNvPr>
          <p:cNvPicPr>
            <a:picLocks noRot="1" noChangeAspect="1" noChangeArrowheads="1"/>
          </p:cNvPicPr>
          <p:nvPr>
            <a:wavAudioFile r:embed="rId1" name="~PP163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2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226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CCF4C08-D3AC-46C6-A652-8E3DCCFDE6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Building Design (2)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2ADD065-991B-4E53-AD4F-B630F29B74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Provide for entry of large </a:t>
            </a:r>
            <a:br>
              <a:rPr lang="en-US" altLang="en-US"/>
            </a:br>
            <a:r>
              <a:rPr lang="en-US" altLang="en-US"/>
              <a:t>equipment </a:t>
            </a:r>
          </a:p>
          <a:p>
            <a:pPr lvl="1"/>
            <a:r>
              <a:rPr lang="en-US" altLang="en-US"/>
              <a:t>roof cranes</a:t>
            </a:r>
          </a:p>
          <a:p>
            <a:pPr lvl="1"/>
            <a:r>
              <a:rPr lang="en-US" altLang="en-US"/>
              <a:t>Wide or double doors for </a:t>
            </a:r>
            <a:br>
              <a:rPr lang="en-US" altLang="en-US"/>
            </a:br>
            <a:r>
              <a:rPr lang="en-US" altLang="en-US"/>
              <a:t>technical areas</a:t>
            </a:r>
          </a:p>
          <a:p>
            <a:r>
              <a:rPr lang="en-US" altLang="en-US"/>
              <a:t>Eliminate large chases </a:t>
            </a:r>
            <a:br>
              <a:rPr lang="en-US" altLang="en-US"/>
            </a:br>
            <a:r>
              <a:rPr lang="en-US" altLang="en-US"/>
              <a:t>(indents on side of building)</a:t>
            </a:r>
          </a:p>
          <a:p>
            <a:pPr lvl="1"/>
            <a:r>
              <a:rPr lang="en-US" altLang="en-US"/>
              <a:t>Make it harder to climb </a:t>
            </a:r>
            <a:br>
              <a:rPr lang="en-US" altLang="en-US"/>
            </a:br>
            <a:r>
              <a:rPr lang="en-US" altLang="en-US"/>
              <a:t>building using climbing</a:t>
            </a:r>
            <a:br>
              <a:rPr lang="en-US" altLang="en-US"/>
            </a:br>
            <a:r>
              <a:rPr lang="en-US" altLang="en-US"/>
              <a:t>equipment / techniques</a:t>
            </a:r>
          </a:p>
        </p:txBody>
      </p:sp>
      <p:grpSp>
        <p:nvGrpSpPr>
          <p:cNvPr id="14340" name="Group 4">
            <a:extLst>
              <a:ext uri="{FF2B5EF4-FFF2-40B4-BE49-F238E27FC236}">
                <a16:creationId xmlns:a16="http://schemas.microsoft.com/office/drawing/2014/main" id="{C01649C0-D4F5-4DC0-84FB-0312BA1595CF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1066800"/>
            <a:ext cx="2971800" cy="5791200"/>
            <a:chOff x="3888" y="672"/>
            <a:chExt cx="1872" cy="3648"/>
          </a:xfrm>
        </p:grpSpPr>
        <p:pic>
          <p:nvPicPr>
            <p:cNvPr id="14344" name="Picture 5">
              <a:extLst>
                <a:ext uri="{FF2B5EF4-FFF2-40B4-BE49-F238E27FC236}">
                  <a16:creationId xmlns:a16="http://schemas.microsoft.com/office/drawing/2014/main" id="{A9A59084-9A95-435D-8E65-D814959B77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5" r="27753"/>
            <a:stretch>
              <a:fillRect/>
            </a:stretch>
          </p:blipFill>
          <p:spPr bwMode="auto">
            <a:xfrm>
              <a:off x="3888" y="672"/>
              <a:ext cx="1872" cy="3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5" name="Group 6">
              <a:extLst>
                <a:ext uri="{FF2B5EF4-FFF2-40B4-BE49-F238E27FC236}">
                  <a16:creationId xmlns:a16="http://schemas.microsoft.com/office/drawing/2014/main" id="{77A443FB-245F-41B0-92AD-5E7A0A0C10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88" y="1104"/>
              <a:ext cx="432" cy="288"/>
              <a:chOff x="5088" y="1104"/>
              <a:chExt cx="432" cy="288"/>
            </a:xfrm>
          </p:grpSpPr>
          <p:sp>
            <p:nvSpPr>
              <p:cNvPr id="14346" name="Line 7">
                <a:extLst>
                  <a:ext uri="{FF2B5EF4-FFF2-40B4-BE49-F238E27FC236}">
                    <a16:creationId xmlns:a16="http://schemas.microsoft.com/office/drawing/2014/main" id="{D9E4956D-2333-497F-A632-88198CD3B8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6" y="1104"/>
                <a:ext cx="384" cy="1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7" name="Rectangle 8">
                <a:extLst>
                  <a:ext uri="{FF2B5EF4-FFF2-40B4-BE49-F238E27FC236}">
                    <a16:creationId xmlns:a16="http://schemas.microsoft.com/office/drawing/2014/main" id="{771590AA-2B6C-4DA0-AC1E-01B890002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8" y="1152"/>
                <a:ext cx="96" cy="96"/>
              </a:xfrm>
              <a:prstGeom prst="rect">
                <a:avLst/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48" name="Line 9">
                <a:extLst>
                  <a:ext uri="{FF2B5EF4-FFF2-40B4-BE49-F238E27FC236}">
                    <a16:creationId xmlns:a16="http://schemas.microsoft.com/office/drawing/2014/main" id="{61872725-6A4C-4D5D-B0CF-BF7327654A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36" y="1104"/>
                <a:ext cx="384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49" name="Line 10">
                <a:extLst>
                  <a:ext uri="{FF2B5EF4-FFF2-40B4-BE49-F238E27FC236}">
                    <a16:creationId xmlns:a16="http://schemas.microsoft.com/office/drawing/2014/main" id="{40FE7812-968C-4082-8BEF-1397E1B0CD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0" y="1104"/>
                <a:ext cx="0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341" name="Line 11">
            <a:extLst>
              <a:ext uri="{FF2B5EF4-FFF2-40B4-BE49-F238E27FC236}">
                <a16:creationId xmlns:a16="http://schemas.microsoft.com/office/drawing/2014/main" id="{745260F2-CAF3-4BB6-9FF7-EF0BB89AE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2600" y="4419600"/>
            <a:ext cx="15240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2" name="Line 12">
            <a:extLst>
              <a:ext uri="{FF2B5EF4-FFF2-40B4-BE49-F238E27FC236}">
                <a16:creationId xmlns:a16="http://schemas.microsoft.com/office/drawing/2014/main" id="{E5DEC759-D218-4103-909C-5937FEEA4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1143000"/>
            <a:ext cx="0" cy="609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93294" name="Picture 14">
            <a:hlinkClick r:id="" action="ppaction://media"/>
            <a:extLst>
              <a:ext uri="{FF2B5EF4-FFF2-40B4-BE49-F238E27FC236}">
                <a16:creationId xmlns:a16="http://schemas.microsoft.com/office/drawing/2014/main" id="{A13221F0-1B02-4B39-AC11-06DCB2EA8A91}"/>
              </a:ext>
            </a:extLst>
          </p:cNvPr>
          <p:cNvPicPr>
            <a:picLocks noRot="1" noChangeAspect="1" noChangeArrowheads="1"/>
          </p:cNvPicPr>
          <p:nvPr>
            <a:wavAudioFile r:embed="rId1" name="~PP357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40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32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329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AD2740C-7C0A-49DC-A11D-B593D80AF8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Location Within Building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5EEDC51-E5C4-437B-A627-33F6F5BE06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76400"/>
            <a:ext cx="7162800" cy="3352800"/>
          </a:xfrm>
        </p:spPr>
        <p:txBody>
          <a:bodyPr/>
          <a:lstStyle/>
          <a:p>
            <a:r>
              <a:rPr lang="en-US" altLang="en-US"/>
              <a:t>Access to building affects computer room security</a:t>
            </a:r>
          </a:p>
          <a:p>
            <a:r>
              <a:rPr lang="en-US" altLang="en-US"/>
              <a:t>Involve EDP security staff in design of new building</a:t>
            </a:r>
          </a:p>
          <a:p>
            <a:r>
              <a:rPr lang="en-US" altLang="en-US"/>
              <a:t>No external walls</a:t>
            </a:r>
          </a:p>
          <a:p>
            <a:r>
              <a:rPr lang="en-US" altLang="en-US"/>
              <a:t>Inconspicuous yet allowing easy access </a:t>
            </a:r>
            <a:br>
              <a:rPr lang="en-US" altLang="en-US"/>
            </a:br>
            <a:r>
              <a:rPr lang="en-US" altLang="en-US"/>
              <a:t>for fire department</a:t>
            </a:r>
          </a:p>
          <a:p>
            <a:r>
              <a:rPr lang="en-US" altLang="en-US"/>
              <a:t>Far from hazardous areas</a:t>
            </a:r>
          </a:p>
        </p:txBody>
      </p:sp>
      <p:pic>
        <p:nvPicPr>
          <p:cNvPr id="16388" name="Picture 5">
            <a:extLst>
              <a:ext uri="{FF2B5EF4-FFF2-40B4-BE49-F238E27FC236}">
                <a16:creationId xmlns:a16="http://schemas.microsoft.com/office/drawing/2014/main" id="{07ABE259-05BA-49E8-BCA0-2D3C572F6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21150"/>
            <a:ext cx="3810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04" name="Picture 4">
            <a:hlinkClick r:id="" action="ppaction://media"/>
            <a:extLst>
              <a:ext uri="{FF2B5EF4-FFF2-40B4-BE49-F238E27FC236}">
                <a16:creationId xmlns:a16="http://schemas.microsoft.com/office/drawing/2014/main" id="{AB046A5C-1D46-4B16-AB6F-D86AB847F2AC}"/>
              </a:ext>
            </a:extLst>
          </p:cNvPr>
          <p:cNvPicPr>
            <a:picLocks noRot="1" noChangeAspect="1" noChangeArrowheads="1"/>
          </p:cNvPicPr>
          <p:nvPr>
            <a:wavAudioFile r:embed="rId1" name="~PP103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28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280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828A836E-37CB-45D3-A80B-7D1D369AF7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Layout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00BD8A52-314E-4E47-B2DC-978CBDAE8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Separate functions</a:t>
            </a:r>
          </a:p>
          <a:p>
            <a:r>
              <a:rPr lang="en-US" altLang="en-US"/>
              <a:t>Tape vaults/safes</a:t>
            </a:r>
          </a:p>
          <a:p>
            <a:r>
              <a:rPr lang="en-US" altLang="en-US"/>
              <a:t>Security equipment in secure, separate room</a:t>
            </a:r>
          </a:p>
          <a:p>
            <a:r>
              <a:rPr lang="en-US" altLang="en-US"/>
              <a:t>Rest rooms, food areas near center</a:t>
            </a:r>
          </a:p>
          <a:p>
            <a:r>
              <a:rPr lang="en-US" altLang="en-US"/>
              <a:t>Substantial walls</a:t>
            </a:r>
          </a:p>
          <a:p>
            <a:r>
              <a:rPr lang="en-US" altLang="en-US"/>
              <a:t>Avoid closets in common walls</a:t>
            </a:r>
          </a:p>
          <a:p>
            <a:r>
              <a:rPr lang="en-US" altLang="en-US"/>
              <a:t>Slab‑to‑slab construction</a:t>
            </a:r>
          </a:p>
          <a:p>
            <a:r>
              <a:rPr lang="en-US" altLang="en-US"/>
              <a:t>Eliminate large chases 				(indents on side of building)</a:t>
            </a:r>
          </a:p>
          <a:p>
            <a:r>
              <a:rPr lang="en-US" altLang="en-US"/>
              <a:t>Make provision for secure but 		effective maintenance access</a:t>
            </a:r>
          </a:p>
        </p:txBody>
      </p:sp>
      <p:pic>
        <p:nvPicPr>
          <p:cNvPr id="973829" name="Picture 5">
            <a:hlinkClick r:id="" action="ppaction://media"/>
            <a:extLst>
              <a:ext uri="{FF2B5EF4-FFF2-40B4-BE49-F238E27FC236}">
                <a16:creationId xmlns:a16="http://schemas.microsoft.com/office/drawing/2014/main" id="{6490274B-7C6A-4F15-B44C-294F00EBB262}"/>
              </a:ext>
            </a:extLst>
          </p:cNvPr>
          <p:cNvPicPr>
            <a:picLocks noRot="1" noChangeAspect="1" noChangeArrowheads="1"/>
          </p:cNvPicPr>
          <p:nvPr>
            <a:wavAudioFile r:embed="rId1" name="~PP149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Group 6">
            <a:extLst>
              <a:ext uri="{FF2B5EF4-FFF2-40B4-BE49-F238E27FC236}">
                <a16:creationId xmlns:a16="http://schemas.microsoft.com/office/drawing/2014/main" id="{C0143AA2-2393-44F4-8918-EEBF2EB9F424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048000"/>
            <a:ext cx="2209800" cy="1371600"/>
            <a:chOff x="4320" y="2112"/>
            <a:chExt cx="1392" cy="864"/>
          </a:xfrm>
        </p:grpSpPr>
        <p:sp>
          <p:nvSpPr>
            <p:cNvPr id="18438" name="Rectangle 7">
              <a:extLst>
                <a:ext uri="{FF2B5EF4-FFF2-40B4-BE49-F238E27FC236}">
                  <a16:creationId xmlns:a16="http://schemas.microsoft.com/office/drawing/2014/main" id="{B6005630-5707-46CC-A2B6-C0ED61F32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256"/>
              <a:ext cx="1392" cy="7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39" name="Line 8">
              <a:extLst>
                <a:ext uri="{FF2B5EF4-FFF2-40B4-BE49-F238E27FC236}">
                  <a16:creationId xmlns:a16="http://schemas.microsoft.com/office/drawing/2014/main" id="{173B0424-7462-491F-83FE-982EE662FB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2880"/>
              <a:ext cx="13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0" name="Line 9">
              <a:extLst>
                <a:ext uri="{FF2B5EF4-FFF2-40B4-BE49-F238E27FC236}">
                  <a16:creationId xmlns:a16="http://schemas.microsoft.com/office/drawing/2014/main" id="{37E0D17E-1A9D-423C-AC32-7D4D8F691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2400"/>
              <a:ext cx="13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1" name="Rectangle 10">
              <a:extLst>
                <a:ext uri="{FF2B5EF4-FFF2-40B4-BE49-F238E27FC236}">
                  <a16:creationId xmlns:a16="http://schemas.microsoft.com/office/drawing/2014/main" id="{C85666C4-0509-41E9-9BD2-290D79E52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256"/>
              <a:ext cx="48" cy="720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42" name="Rectangle 11">
              <a:extLst>
                <a:ext uri="{FF2B5EF4-FFF2-40B4-BE49-F238E27FC236}">
                  <a16:creationId xmlns:a16="http://schemas.microsoft.com/office/drawing/2014/main" id="{0EA584CA-7418-4BD8-8F0D-C70042C15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4" y="2400"/>
              <a:ext cx="48" cy="480"/>
            </a:xfrm>
            <a:prstGeom prst="rect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43" name="Line 12">
              <a:extLst>
                <a:ext uri="{FF2B5EF4-FFF2-40B4-BE49-F238E27FC236}">
                  <a16:creationId xmlns:a16="http://schemas.microsoft.com/office/drawing/2014/main" id="{30839A9C-75B2-4157-BC16-046F60C2EC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2112"/>
              <a:ext cx="192" cy="144"/>
            </a:xfrm>
            <a:prstGeom prst="line">
              <a:avLst/>
            </a:prstGeom>
            <a:noFill/>
            <a:ln w="76200">
              <a:solidFill>
                <a:srgbClr val="33CC33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4" name="Line 13">
              <a:extLst>
                <a:ext uri="{FF2B5EF4-FFF2-40B4-BE49-F238E27FC236}">
                  <a16:creationId xmlns:a16="http://schemas.microsoft.com/office/drawing/2014/main" id="{220F0E6A-E16D-4867-B92D-9298FAF153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6" y="2832"/>
              <a:ext cx="192" cy="144"/>
            </a:xfrm>
            <a:prstGeom prst="line">
              <a:avLst/>
            </a:prstGeom>
            <a:noFill/>
            <a:ln w="76200">
              <a:solidFill>
                <a:srgbClr val="33CC33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Line 14">
              <a:extLst>
                <a:ext uri="{FF2B5EF4-FFF2-40B4-BE49-F238E27FC236}">
                  <a16:creationId xmlns:a16="http://schemas.microsoft.com/office/drawing/2014/main" id="{4658B318-37EB-4CA1-B5F1-7CD02F9B47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20" y="2328"/>
              <a:ext cx="192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6" name="Line 15">
              <a:extLst>
                <a:ext uri="{FF2B5EF4-FFF2-40B4-BE49-F238E27FC236}">
                  <a16:creationId xmlns:a16="http://schemas.microsoft.com/office/drawing/2014/main" id="{59820A02-2CE4-429A-9DC3-564DCBCEAA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24" y="2928"/>
              <a:ext cx="192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38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382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494F864-6F15-41BE-BB6D-6FE0D55928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Doors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5CBC3713-86DA-4A84-92E1-CCE50B2E3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 few as possible</a:t>
            </a:r>
          </a:p>
          <a:p>
            <a:r>
              <a:rPr lang="en-US" altLang="en-US"/>
              <a:t>Formal exiting study to set minimum</a:t>
            </a:r>
          </a:p>
          <a:p>
            <a:r>
              <a:rPr lang="en-US" altLang="en-US"/>
              <a:t>Alarms and signs on doors which are not 	essential during normal work</a:t>
            </a:r>
          </a:p>
          <a:p>
            <a:r>
              <a:rPr lang="en-US" altLang="en-US"/>
              <a:t>Solid wood or metal 				avoid glass: 				64% burglaries through glass</a:t>
            </a:r>
          </a:p>
          <a:p>
            <a:r>
              <a:rPr lang="en-US" altLang="en-US"/>
              <a:t>Secure frames</a:t>
            </a:r>
          </a:p>
          <a:p>
            <a:r>
              <a:rPr lang="en-US" altLang="en-US"/>
              <a:t>Hidden or inward hinges</a:t>
            </a:r>
          </a:p>
          <a:p>
            <a:r>
              <a:rPr lang="en-US" altLang="en-US"/>
              <a:t>Non‑removable hinge pins</a:t>
            </a:r>
          </a:p>
          <a:p>
            <a:r>
              <a:rPr lang="en-US" altLang="en-US"/>
              <a:t>Astragals (protector on door edge)</a:t>
            </a:r>
          </a:p>
        </p:txBody>
      </p:sp>
      <p:pic>
        <p:nvPicPr>
          <p:cNvPr id="974853" name="Picture 5">
            <a:hlinkClick r:id="" action="ppaction://media"/>
            <a:extLst>
              <a:ext uri="{FF2B5EF4-FFF2-40B4-BE49-F238E27FC236}">
                <a16:creationId xmlns:a16="http://schemas.microsoft.com/office/drawing/2014/main" id="{626D4B06-3DC6-48B5-8B11-F54B3857B5C2}"/>
              </a:ext>
            </a:extLst>
          </p:cNvPr>
          <p:cNvPicPr>
            <a:picLocks noRot="1" noChangeAspect="1" noChangeArrowheads="1"/>
          </p:cNvPicPr>
          <p:nvPr>
            <a:wavAudioFile r:embed="rId1" name="~PP25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64389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6">
            <a:extLst>
              <a:ext uri="{FF2B5EF4-FFF2-40B4-BE49-F238E27FC236}">
                <a16:creationId xmlns:a16="http://schemas.microsoft.com/office/drawing/2014/main" id="{3669012C-D6BD-450A-8F50-C0499EE6E900}"/>
              </a:ext>
            </a:extLst>
          </p:cNvPr>
          <p:cNvGrpSpPr>
            <a:grpSpLocks/>
          </p:cNvGrpSpPr>
          <p:nvPr/>
        </p:nvGrpSpPr>
        <p:grpSpPr bwMode="auto">
          <a:xfrm>
            <a:off x="6400800" y="3581400"/>
            <a:ext cx="2587625" cy="3124200"/>
            <a:chOff x="4032" y="2064"/>
            <a:chExt cx="1630" cy="1968"/>
          </a:xfrm>
        </p:grpSpPr>
        <p:pic>
          <p:nvPicPr>
            <p:cNvPr id="20486" name="Picture 7">
              <a:extLst>
                <a:ext uri="{FF2B5EF4-FFF2-40B4-BE49-F238E27FC236}">
                  <a16:creationId xmlns:a16="http://schemas.microsoft.com/office/drawing/2014/main" id="{9EBEFC3B-9584-468C-A0AC-1878565CD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2160"/>
              <a:ext cx="1102" cy="1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7" name="Rectangle 8">
              <a:extLst>
                <a:ext uri="{FF2B5EF4-FFF2-40B4-BE49-F238E27FC236}">
                  <a16:creationId xmlns:a16="http://schemas.microsoft.com/office/drawing/2014/main" id="{03D18FB0-6429-4D9E-82A1-8AF8FE7D6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2064"/>
              <a:ext cx="624" cy="1968"/>
            </a:xfrm>
            <a:prstGeom prst="rect">
              <a:avLst/>
            </a:prstGeom>
            <a:noFill/>
            <a:ln w="76200">
              <a:solidFill>
                <a:srgbClr val="CC00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488" name="Line 9">
              <a:extLst>
                <a:ext uri="{FF2B5EF4-FFF2-40B4-BE49-F238E27FC236}">
                  <a16:creationId xmlns:a16="http://schemas.microsoft.com/office/drawing/2014/main" id="{7DC37887-4D14-427B-A327-00996EB319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3552"/>
              <a:ext cx="432" cy="0"/>
            </a:xfrm>
            <a:prstGeom prst="line">
              <a:avLst/>
            </a:prstGeom>
            <a:noFill/>
            <a:ln w="76200">
              <a:solidFill>
                <a:srgbClr val="CC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48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485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S 340 Class Notes">
  <a:themeElements>
    <a:clrScheme name="IS 340 Class Notes 9">
      <a:dk1>
        <a:srgbClr val="000000"/>
      </a:dk1>
      <a:lt1>
        <a:srgbClr val="FFFFFF"/>
      </a:lt1>
      <a:dk2>
        <a:srgbClr val="800000"/>
      </a:dk2>
      <a:lt2>
        <a:srgbClr val="A0A0A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000000"/>
      </a:hlink>
      <a:folHlink>
        <a:srgbClr val="000000"/>
      </a:folHlink>
    </a:clrScheme>
    <a:fontScheme name="IS 340 Class Notes">
      <a:majorFont>
        <a:latin typeface="Bookman Old Sty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IS 340 Class Not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 340 Class Not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8">
        <a:dk1>
          <a:srgbClr val="000000"/>
        </a:dk1>
        <a:lt1>
          <a:srgbClr val="FFFFFF"/>
        </a:lt1>
        <a:dk2>
          <a:srgbClr val="FF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 340 Class Notes 9">
        <a:dk1>
          <a:srgbClr val="000000"/>
        </a:dk1>
        <a:lt1>
          <a:srgbClr val="FFFFFF"/>
        </a:lt1>
        <a:dk2>
          <a:srgbClr val="800000"/>
        </a:dk2>
        <a:lt2>
          <a:srgbClr val="A0A0A0"/>
        </a:lt2>
        <a:accent1>
          <a:srgbClr val="FFFFFF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0000E7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Data\Microsoft\Templates\IS 340 Class Notes.pot</Template>
  <TotalTime>0</TotalTime>
  <Words>2439</Words>
  <Application>Microsoft Office PowerPoint</Application>
  <PresentationFormat>On-screen Show (4:3)</PresentationFormat>
  <Paragraphs>395</Paragraphs>
  <Slides>40</Slides>
  <Notes>40</Notes>
  <HiddenSlides>0</HiddenSlides>
  <MMClips>40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Times New Roman</vt:lpstr>
      <vt:lpstr>Wingdings</vt:lpstr>
      <vt:lpstr>Bookman Old Style</vt:lpstr>
      <vt:lpstr>Arial Narrow</vt:lpstr>
      <vt:lpstr>Garamond</vt:lpstr>
      <vt:lpstr>IS 340 Class Notes</vt:lpstr>
      <vt:lpstr>Physical &amp; Facilities Security</vt:lpstr>
      <vt:lpstr>Selected Topics in  CSH4 Chapters 14 &amp; 15</vt:lpstr>
      <vt:lpstr>Location of Building</vt:lpstr>
      <vt:lpstr>Location of Building (cont’d)</vt:lpstr>
      <vt:lpstr>Building Design (1)</vt:lpstr>
      <vt:lpstr>Building Design (2)</vt:lpstr>
      <vt:lpstr>Location Within Building</vt:lpstr>
      <vt:lpstr>Layout</vt:lpstr>
      <vt:lpstr>Doors</vt:lpstr>
      <vt:lpstr>Windows</vt:lpstr>
      <vt:lpstr>Electrical Power Supply</vt:lpstr>
      <vt:lpstr>Air Conditioning</vt:lpstr>
      <vt:lpstr>Electromagnetic Radiation</vt:lpstr>
      <vt:lpstr>Fire Detection and Prevention</vt:lpstr>
      <vt:lpstr>Fire Detection and Prevention (cont’d)</vt:lpstr>
      <vt:lpstr>Fire Detection and Prevention (cont’d)</vt:lpstr>
      <vt:lpstr>Water Damage</vt:lpstr>
      <vt:lpstr>Dry-Pipe Sprinkler Valves</vt:lpstr>
      <vt:lpstr>Guards, Gates and Guns</vt:lpstr>
      <vt:lpstr>Guards</vt:lpstr>
      <vt:lpstr>Fences / Walls</vt:lpstr>
      <vt:lpstr>(Great Wall)</vt:lpstr>
      <vt:lpstr>Gates</vt:lpstr>
      <vt:lpstr>Other Barriers</vt:lpstr>
      <vt:lpstr>Weapons</vt:lpstr>
      <vt:lpstr>Surveillance</vt:lpstr>
      <vt:lpstr>Access Controls</vt:lpstr>
      <vt:lpstr>Access Control Principles</vt:lpstr>
      <vt:lpstr>Mechanical Locks</vt:lpstr>
      <vt:lpstr>Keypads</vt:lpstr>
      <vt:lpstr>Features of Electronic Access Control Systems</vt:lpstr>
      <vt:lpstr>Cards</vt:lpstr>
      <vt:lpstr>Smart Cards</vt:lpstr>
      <vt:lpstr>Biometric Methods</vt:lpstr>
      <vt:lpstr>Hand Geometry</vt:lpstr>
      <vt:lpstr>Fingerprints</vt:lpstr>
      <vt:lpstr>Retinal Scan</vt:lpstr>
      <vt:lpstr>Iris Scan</vt:lpstr>
      <vt:lpstr>Face Recognition</vt:lpstr>
      <vt:lpstr>Now go and study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&amp; Facilities Security</dc:title>
  <dc:subject>MSIA Seminar 2 Week 1</dc:subject>
  <dc:creator/>
  <cp:keywords/>
  <dc:description>Updated 2006-08-08_x000d_
Revised by MK 2005-01-07</dc:description>
  <cp:lastModifiedBy/>
  <cp:revision>48</cp:revision>
  <cp:lastPrinted>2000-03-28T00:08:39Z</cp:lastPrinted>
  <dcterms:created xsi:type="dcterms:W3CDTF">2002-10-03T01:30:24Z</dcterms:created>
  <dcterms:modified xsi:type="dcterms:W3CDTF">2023-01-02T21:28:14Z</dcterms:modified>
  <cp:category/>
</cp:coreProperties>
</file>