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Lst>
  <p:notesMasterIdLst>
    <p:notesMasterId r:id="rId20"/>
  </p:notesMasterIdLst>
  <p:handoutMasterIdLst>
    <p:handoutMasterId r:id="rId21"/>
  </p:handoutMasterIdLst>
  <p:sldIdLst>
    <p:sldId id="257" r:id="rId2"/>
    <p:sldId id="656" r:id="rId3"/>
    <p:sldId id="638" r:id="rId4"/>
    <p:sldId id="641" r:id="rId5"/>
    <p:sldId id="642" r:id="rId6"/>
    <p:sldId id="643" r:id="rId7"/>
    <p:sldId id="644" r:id="rId8"/>
    <p:sldId id="645" r:id="rId9"/>
    <p:sldId id="646" r:id="rId10"/>
    <p:sldId id="647" r:id="rId11"/>
    <p:sldId id="648" r:id="rId12"/>
    <p:sldId id="649" r:id="rId13"/>
    <p:sldId id="650" r:id="rId14"/>
    <p:sldId id="651" r:id="rId15"/>
    <p:sldId id="652" r:id="rId16"/>
    <p:sldId id="653" r:id="rId17"/>
    <p:sldId id="655" r:id="rId18"/>
    <p:sldId id="654" r:id="rId19"/>
  </p:sldIdLst>
  <p:sldSz cx="9144000" cy="6858000" type="screen4x3"/>
  <p:notesSz cx="6858000" cy="9144000"/>
  <p:defaultTextStyle>
    <a:defPPr>
      <a:defRPr lang="en-US"/>
    </a:defPPr>
    <a:lvl1pPr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5pPr>
    <a:lvl6pPr marL="2286000" algn="l" defTabSz="914400" rtl="0" eaLnBrk="1" latinLnBrk="0" hangingPunct="1">
      <a:defRPr sz="2000" b="1" kern="1200">
        <a:solidFill>
          <a:schemeClr val="tx1"/>
        </a:solidFill>
        <a:latin typeface="Arial" panose="020B0604020202020204" pitchFamily="34" charset="0"/>
        <a:ea typeface="+mn-ea"/>
        <a:cs typeface="+mn-cs"/>
      </a:defRPr>
    </a:lvl6pPr>
    <a:lvl7pPr marL="2743200" algn="l" defTabSz="914400" rtl="0" eaLnBrk="1" latinLnBrk="0" hangingPunct="1">
      <a:defRPr sz="2000" b="1" kern="1200">
        <a:solidFill>
          <a:schemeClr val="tx1"/>
        </a:solidFill>
        <a:latin typeface="Arial" panose="020B0604020202020204" pitchFamily="34" charset="0"/>
        <a:ea typeface="+mn-ea"/>
        <a:cs typeface="+mn-cs"/>
      </a:defRPr>
    </a:lvl7pPr>
    <a:lvl8pPr marL="3200400" algn="l" defTabSz="914400" rtl="0" eaLnBrk="1" latinLnBrk="0" hangingPunct="1">
      <a:defRPr sz="2000" b="1" kern="1200">
        <a:solidFill>
          <a:schemeClr val="tx1"/>
        </a:solidFill>
        <a:latin typeface="Arial" panose="020B0604020202020204" pitchFamily="34" charset="0"/>
        <a:ea typeface="+mn-ea"/>
        <a:cs typeface="+mn-cs"/>
      </a:defRPr>
    </a:lvl8pPr>
    <a:lvl9pPr marL="3657600" algn="l" defTabSz="914400" rtl="0" eaLnBrk="1" latinLnBrk="0" hangingPunct="1">
      <a:defRPr sz="20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66"/>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6375" autoAdjust="0"/>
  </p:normalViewPr>
  <p:slideViewPr>
    <p:cSldViewPr>
      <p:cViewPr varScale="1">
        <p:scale>
          <a:sx n="97" d="100"/>
          <a:sy n="97" d="100"/>
        </p:scale>
        <p:origin x="1602" y="7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Lst>
  </p:outlineViewPr>
  <p:notesTextViewPr>
    <p:cViewPr>
      <p:scale>
        <a:sx n="125" d="100"/>
        <a:sy n="125" d="100"/>
      </p:scale>
      <p:origin x="0" y="0"/>
    </p:cViewPr>
  </p:notesTextViewPr>
  <p:sorterViewPr>
    <p:cViewPr>
      <p:scale>
        <a:sx n="66" d="100"/>
        <a:sy n="66" d="100"/>
      </p:scale>
      <p:origin x="0" y="0"/>
    </p:cViewPr>
  </p:sorterViewPr>
  <p:notesViewPr>
    <p:cSldViewPr>
      <p:cViewPr varScale="1">
        <p:scale>
          <a:sx n="83" d="100"/>
          <a:sy n="83" d="100"/>
        </p:scale>
        <p:origin x="-3240"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_rels/viewProps.xml.rels><?xml version="1.0" encoding="UTF-8" standalone="yes"?>
<Relationships xmlns="http://schemas.openxmlformats.org/package/2006/relationships"><Relationship Id="rId8" Type="http://schemas.openxmlformats.org/officeDocument/2006/relationships/slide" Target="slides/slide8.xml"/><Relationship Id="rId13" Type="http://schemas.openxmlformats.org/officeDocument/2006/relationships/slide" Target="slides/slide13.xml"/><Relationship Id="rId18" Type="http://schemas.openxmlformats.org/officeDocument/2006/relationships/slide" Target="slides/slide18.xml"/><Relationship Id="rId3" Type="http://schemas.openxmlformats.org/officeDocument/2006/relationships/slide" Target="slides/slide3.xml"/><Relationship Id="rId7" Type="http://schemas.openxmlformats.org/officeDocument/2006/relationships/slide" Target="slides/slide7.xml"/><Relationship Id="rId12" Type="http://schemas.openxmlformats.org/officeDocument/2006/relationships/slide" Target="slides/slide12.xml"/><Relationship Id="rId17" Type="http://schemas.openxmlformats.org/officeDocument/2006/relationships/slide" Target="slides/slide17.xml"/><Relationship Id="rId2" Type="http://schemas.openxmlformats.org/officeDocument/2006/relationships/slide" Target="slides/slide2.xml"/><Relationship Id="rId16" Type="http://schemas.openxmlformats.org/officeDocument/2006/relationships/slide" Target="slides/slide16.xml"/><Relationship Id="rId1" Type="http://schemas.openxmlformats.org/officeDocument/2006/relationships/slide" Target="slides/slide1.xml"/><Relationship Id="rId6" Type="http://schemas.openxmlformats.org/officeDocument/2006/relationships/slide" Target="slides/slide6.xml"/><Relationship Id="rId11" Type="http://schemas.openxmlformats.org/officeDocument/2006/relationships/slide" Target="slides/slide11.xml"/><Relationship Id="rId5" Type="http://schemas.openxmlformats.org/officeDocument/2006/relationships/slide" Target="slides/slide5.xml"/><Relationship Id="rId15" Type="http://schemas.openxmlformats.org/officeDocument/2006/relationships/slide" Target="slides/slide15.xml"/><Relationship Id="rId10" Type="http://schemas.openxmlformats.org/officeDocument/2006/relationships/slide" Target="slides/slide10.xml"/><Relationship Id="rId4" Type="http://schemas.openxmlformats.org/officeDocument/2006/relationships/slide" Target="slides/slide4.xml"/><Relationship Id="rId9" Type="http://schemas.openxmlformats.org/officeDocument/2006/relationships/slide" Target="slides/slide9.xml"/><Relationship Id="rId14" Type="http://schemas.openxmlformats.org/officeDocument/2006/relationships/slide" Target="slides/slide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3810" name="Rectangle 2">
            <a:extLst>
              <a:ext uri="{FF2B5EF4-FFF2-40B4-BE49-F238E27FC236}">
                <a16:creationId xmlns:a16="http://schemas.microsoft.com/office/drawing/2014/main" id="{993681E6-26D5-4175-A180-AC683277F0D8}"/>
              </a:ext>
            </a:extLst>
          </p:cNvPr>
          <p:cNvSpPr>
            <a:spLocks noGrp="1" noChangeArrowheads="1"/>
          </p:cNvSpPr>
          <p:nvPr>
            <p:ph type="hdr" sz="quarter"/>
          </p:nvPr>
        </p:nvSpPr>
        <p:spPr bwMode="auto">
          <a:xfrm>
            <a:off x="0" y="434975"/>
            <a:ext cx="6858000" cy="217488"/>
          </a:xfrm>
          <a:prstGeom prst="rect">
            <a:avLst/>
          </a:prstGeom>
          <a:noFill/>
          <a:ln w="9525">
            <a:noFill/>
            <a:miter lim="800000"/>
            <a:headEnd/>
            <a:tailEnd/>
          </a:ln>
          <a:effectLst/>
        </p:spPr>
        <p:txBody>
          <a:bodyPr vert="horz" wrap="square" lIns="86493" tIns="43247" rIns="86493" bIns="43247" numCol="1" anchor="t" anchorCtr="0" compatLnSpc="1">
            <a:prstTxWarp prst="textNoShape">
              <a:avLst/>
            </a:prstTxWarp>
          </a:bodyPr>
          <a:lstStyle>
            <a:lvl1pPr algn="ctr" defTabSz="865188">
              <a:defRPr sz="1100" b="0" i="1">
                <a:latin typeface="Times New Roman" pitchFamily="18" charset="0"/>
              </a:defRPr>
            </a:lvl1pPr>
          </a:lstStyle>
          <a:p>
            <a:pPr>
              <a:defRPr/>
            </a:pPr>
            <a:r>
              <a:rPr lang="fr-CA"/>
              <a:t>MSIA Class Notes</a:t>
            </a:r>
            <a:endParaRPr lang="en-US"/>
          </a:p>
        </p:txBody>
      </p:sp>
      <p:sp>
        <p:nvSpPr>
          <p:cNvPr id="503812" name="Rectangle 4">
            <a:extLst>
              <a:ext uri="{FF2B5EF4-FFF2-40B4-BE49-F238E27FC236}">
                <a16:creationId xmlns:a16="http://schemas.microsoft.com/office/drawing/2014/main" id="{2503789B-0D50-4704-B9EC-39D91E3895B0}"/>
              </a:ext>
            </a:extLst>
          </p:cNvPr>
          <p:cNvSpPr>
            <a:spLocks noGrp="1" noChangeArrowheads="1"/>
          </p:cNvSpPr>
          <p:nvPr>
            <p:ph type="ftr" sz="quarter" idx="2"/>
          </p:nvPr>
        </p:nvSpPr>
        <p:spPr bwMode="auto">
          <a:xfrm>
            <a:off x="0" y="8491538"/>
            <a:ext cx="6858000" cy="434975"/>
          </a:xfrm>
          <a:prstGeom prst="rect">
            <a:avLst/>
          </a:prstGeom>
          <a:noFill/>
          <a:ln w="9525">
            <a:noFill/>
            <a:miter lim="800000"/>
            <a:headEnd/>
            <a:tailEnd/>
          </a:ln>
          <a:effectLst/>
        </p:spPr>
        <p:txBody>
          <a:bodyPr vert="horz" wrap="square" lIns="86493" tIns="43247" rIns="86493" bIns="43247" numCol="1" anchor="b" anchorCtr="0" compatLnSpc="1">
            <a:prstTxWarp prst="textNoShape">
              <a:avLst/>
            </a:prstTxWarp>
          </a:bodyPr>
          <a:lstStyle>
            <a:lvl1pPr algn="ctr" defTabSz="865188">
              <a:defRPr sz="1100" b="0" i="1">
                <a:latin typeface="Times New Roman" panose="02020603050405020304" pitchFamily="18" charset="0"/>
              </a:defRPr>
            </a:lvl1pPr>
          </a:lstStyle>
          <a:p>
            <a:pPr>
              <a:defRPr/>
            </a:pPr>
            <a:r>
              <a:rPr lang="fr-CA" altLang="en-US"/>
              <a:t>Copyright © 2004 M. E. Kabay                             </a:t>
            </a:r>
            <a:fld id="{601F3D1B-F3B0-423C-B0E5-54B3EB239D5C}" type="slidenum">
              <a:rPr lang="en-US" altLang="en-US" smtClean="0"/>
              <a:pPr>
                <a:defRPr/>
              </a:pPr>
              <a:t>‹#›</a:t>
            </a:fld>
            <a:r>
              <a:rPr lang="fr-CA" altLang="en-US"/>
              <a:t>                                              All rights reserved.</a:t>
            </a:r>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52F43809-A255-40D5-B3C7-2D413848780F}"/>
              </a:ext>
            </a:extLst>
          </p:cNvPr>
          <p:cNvSpPr>
            <a:spLocks noGrp="1" noChangeArrowheads="1"/>
          </p:cNvSpPr>
          <p:nvPr>
            <p:ph type="hdr" sz="quarter"/>
          </p:nvPr>
        </p:nvSpPr>
        <p:spPr bwMode="auto">
          <a:xfrm>
            <a:off x="1143000" y="228600"/>
            <a:ext cx="4572000" cy="228600"/>
          </a:xfrm>
          <a:prstGeom prst="rect">
            <a:avLst/>
          </a:prstGeom>
          <a:noFill/>
          <a:ln w="12700">
            <a:noFill/>
            <a:miter lim="800000"/>
            <a:headEnd type="none" w="sm" len="sm"/>
            <a:tailEnd type="none" w="sm" len="sm"/>
          </a:ln>
          <a:effectLst/>
        </p:spPr>
        <p:txBody>
          <a:bodyPr vert="horz" wrap="square" lIns="91432" tIns="45716" rIns="91432" bIns="45716" numCol="1" anchor="t" anchorCtr="0" compatLnSpc="1">
            <a:prstTxWarp prst="textNoShape">
              <a:avLst/>
            </a:prstTxWarp>
          </a:bodyPr>
          <a:lstStyle>
            <a:lvl1pPr algn="ctr">
              <a:defRPr sz="1200" b="0" i="1">
                <a:latin typeface="Garamond" pitchFamily="18" charset="0"/>
              </a:defRPr>
            </a:lvl1pPr>
          </a:lstStyle>
          <a:p>
            <a:pPr>
              <a:defRPr/>
            </a:pPr>
            <a:r>
              <a:rPr lang="en-US"/>
              <a:t>MSIA Class Notes</a:t>
            </a:r>
          </a:p>
        </p:txBody>
      </p:sp>
      <p:sp>
        <p:nvSpPr>
          <p:cNvPr id="2051" name="Rectangle 4">
            <a:extLst>
              <a:ext uri="{FF2B5EF4-FFF2-40B4-BE49-F238E27FC236}">
                <a16:creationId xmlns:a16="http://schemas.microsoft.com/office/drawing/2014/main" id="{F83EDDD2-8252-4479-AF09-BC21FB9BE0BC}"/>
              </a:ext>
            </a:extLst>
          </p:cNvPr>
          <p:cNvSpPr>
            <a:spLocks noGrp="1" noRot="1" noChangeAspect="1" noChangeArrowheads="1" noTextEdit="1"/>
          </p:cNvSpPr>
          <p:nvPr>
            <p:ph type="sldImg" idx="2"/>
          </p:nvPr>
        </p:nvSpPr>
        <p:spPr bwMode="auto">
          <a:xfrm>
            <a:off x="2000250" y="581025"/>
            <a:ext cx="2857500" cy="21431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a:extLst>
              <a:ext uri="{FF2B5EF4-FFF2-40B4-BE49-F238E27FC236}">
                <a16:creationId xmlns:a16="http://schemas.microsoft.com/office/drawing/2014/main" id="{81545779-4B9C-47E0-AEF2-F21082927CC4}"/>
              </a:ext>
            </a:extLst>
          </p:cNvPr>
          <p:cNvSpPr>
            <a:spLocks noGrp="1" noChangeArrowheads="1"/>
          </p:cNvSpPr>
          <p:nvPr>
            <p:ph type="body" sz="quarter" idx="3"/>
          </p:nvPr>
        </p:nvSpPr>
        <p:spPr bwMode="auto">
          <a:xfrm>
            <a:off x="571500" y="2830513"/>
            <a:ext cx="5715000" cy="5627687"/>
          </a:xfrm>
          <a:prstGeom prst="rect">
            <a:avLst/>
          </a:prstGeom>
          <a:noFill/>
          <a:ln w="12700">
            <a:solidFill>
              <a:schemeClr val="bg1"/>
            </a:solidFill>
            <a:miter lim="800000"/>
            <a:headEnd type="none" w="sm" len="sm"/>
            <a:tailEnd type="none" w="sm" len="sm"/>
          </a:ln>
          <a:effectLst/>
        </p:spPr>
        <p:txBody>
          <a:bodyPr vert="horz" wrap="square" lIns="91432" tIns="45716" rIns="91432" bIns="4571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a:extLst>
              <a:ext uri="{FF2B5EF4-FFF2-40B4-BE49-F238E27FC236}">
                <a16:creationId xmlns:a16="http://schemas.microsoft.com/office/drawing/2014/main" id="{F8DAA443-2374-48EA-9580-D05E8AB68D2B}"/>
              </a:ext>
            </a:extLst>
          </p:cNvPr>
          <p:cNvSpPr>
            <a:spLocks noGrp="1" noChangeArrowheads="1"/>
          </p:cNvSpPr>
          <p:nvPr>
            <p:ph type="ftr" sz="quarter" idx="4"/>
          </p:nvPr>
        </p:nvSpPr>
        <p:spPr bwMode="auto">
          <a:xfrm>
            <a:off x="1066800" y="8686800"/>
            <a:ext cx="4724400" cy="228600"/>
          </a:xfrm>
          <a:prstGeom prst="rect">
            <a:avLst/>
          </a:prstGeom>
          <a:noFill/>
          <a:ln w="12700">
            <a:noFill/>
            <a:miter lim="800000"/>
            <a:headEnd type="none" w="sm" len="sm"/>
            <a:tailEnd type="none" w="sm" len="sm"/>
          </a:ln>
          <a:effectLst/>
        </p:spPr>
        <p:txBody>
          <a:bodyPr vert="horz" wrap="square" lIns="91432" tIns="45716" rIns="91432" bIns="45716" numCol="1" anchor="b" anchorCtr="0" compatLnSpc="1">
            <a:prstTxWarp prst="textNoShape">
              <a:avLst/>
            </a:prstTxWarp>
          </a:bodyPr>
          <a:lstStyle>
            <a:lvl1pPr algn="ctr">
              <a:defRPr sz="1000" b="0" i="1">
                <a:latin typeface="Garamond" pitchFamily="18" charset="0"/>
              </a:defRPr>
            </a:lvl1pPr>
          </a:lstStyle>
          <a:p>
            <a:pPr>
              <a:defRPr/>
            </a:pPr>
            <a:r>
              <a:rPr lang="en-US"/>
              <a:t>Copyright © 2008 M. E. Kabay.                                                            All rights reserved.</a:t>
            </a:r>
          </a:p>
        </p:txBody>
      </p:sp>
      <p:sp>
        <p:nvSpPr>
          <p:cNvPr id="5127" name="Rectangle 7">
            <a:extLst>
              <a:ext uri="{FF2B5EF4-FFF2-40B4-BE49-F238E27FC236}">
                <a16:creationId xmlns:a16="http://schemas.microsoft.com/office/drawing/2014/main" id="{209F7F73-13DB-44D2-AA69-30A838A17FC8}"/>
              </a:ext>
            </a:extLst>
          </p:cNvPr>
          <p:cNvSpPr>
            <a:spLocks noGrp="1" noChangeArrowheads="1"/>
          </p:cNvSpPr>
          <p:nvPr>
            <p:ph type="sldNum" sz="quarter" idx="5"/>
          </p:nvPr>
        </p:nvSpPr>
        <p:spPr bwMode="auto">
          <a:xfrm>
            <a:off x="3048000" y="8686800"/>
            <a:ext cx="990600" cy="228600"/>
          </a:xfrm>
          <a:prstGeom prst="rect">
            <a:avLst/>
          </a:prstGeom>
          <a:noFill/>
          <a:ln w="12700">
            <a:noFill/>
            <a:miter lim="800000"/>
            <a:headEnd type="none" w="sm" len="sm"/>
            <a:tailEnd type="none" w="sm" len="sm"/>
          </a:ln>
          <a:effectLst/>
        </p:spPr>
        <p:txBody>
          <a:bodyPr vert="horz" wrap="square" lIns="91432" tIns="45716" rIns="91432" bIns="45716" numCol="1" anchor="b" anchorCtr="0" compatLnSpc="1">
            <a:prstTxWarp prst="textNoShape">
              <a:avLst/>
            </a:prstTxWarp>
          </a:bodyPr>
          <a:lstStyle>
            <a:lvl1pPr algn="ctr">
              <a:defRPr sz="1000" b="0" smtClean="0">
                <a:latin typeface="Garamond" panose="02020404030301010803" pitchFamily="18" charset="0"/>
              </a:defRPr>
            </a:lvl1pPr>
          </a:lstStyle>
          <a:p>
            <a:pPr>
              <a:defRPr/>
            </a:pPr>
            <a:fld id="{4CC90CC9-45C7-474F-8434-31969B399212}" type="slidenum">
              <a:rPr lang="en-US" altLang="en-US"/>
              <a:pPr>
                <a:defRPr/>
              </a:pPr>
              <a:t>‹#›</a:t>
            </a:fld>
            <a:endParaRPr lang="en-US" altLang="en-US" sz="1200">
              <a:latin typeface="Times New Roman" panose="02020603050405020304" pitchFamily="18" charset="0"/>
            </a:endParaRPr>
          </a:p>
        </p:txBody>
      </p:sp>
    </p:spTree>
  </p:cSld>
  <p:clrMap bg1="lt1" tx1="dk1" bg2="lt2" tx2="dk2" accent1="accent1" accent2="accent2" accent3="accent3" accent4="accent4" accent5="accent5" accent6="accent6" hlink="hlink" folHlink="folHlink"/>
  <p:hf hdr="0" dt="0"/>
  <p:notesStyle>
    <a:lvl1pPr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1pPr>
    <a:lvl2pPr marL="114300"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2pPr>
    <a:lvl3pPr marL="228600"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3pPr>
    <a:lvl4pPr marL="342900"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4pPr>
    <a:lvl5pPr marL="457200"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6">
            <a:extLst>
              <a:ext uri="{FF2B5EF4-FFF2-40B4-BE49-F238E27FC236}">
                <a16:creationId xmlns:a16="http://schemas.microsoft.com/office/drawing/2014/main" id="{00F827F7-22C3-4F81-B7E4-BF4654F1902C}"/>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2008 M. E. Kabay.                                                            All rights reserved.</a:t>
            </a:r>
          </a:p>
        </p:txBody>
      </p:sp>
      <p:sp>
        <p:nvSpPr>
          <p:cNvPr id="5123" name="Rectangle 7">
            <a:extLst>
              <a:ext uri="{FF2B5EF4-FFF2-40B4-BE49-F238E27FC236}">
                <a16:creationId xmlns:a16="http://schemas.microsoft.com/office/drawing/2014/main" id="{BF988D77-FD90-429A-A396-1EE3244FC107}"/>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fld id="{A77E21AE-BDB3-4798-962E-5E5AC47D24FD}" type="slidenum">
              <a:rPr lang="en-US" altLang="en-US" sz="1000" b="0">
                <a:latin typeface="Garamond" panose="02020404030301010803" pitchFamily="18" charset="0"/>
              </a:rPr>
              <a:pPr/>
              <a:t>1</a:t>
            </a:fld>
            <a:endParaRPr lang="en-US" altLang="en-US" sz="1200" b="0">
              <a:latin typeface="Times New Roman" panose="02020603050405020304" pitchFamily="18" charset="0"/>
            </a:endParaRPr>
          </a:p>
        </p:txBody>
      </p:sp>
      <p:sp>
        <p:nvSpPr>
          <p:cNvPr id="5124" name="Rectangle 2">
            <a:extLst>
              <a:ext uri="{FF2B5EF4-FFF2-40B4-BE49-F238E27FC236}">
                <a16:creationId xmlns:a16="http://schemas.microsoft.com/office/drawing/2014/main" id="{5C57198E-87D4-4AAE-8B26-BC8734691243}"/>
              </a:ext>
            </a:extLst>
          </p:cNvPr>
          <p:cNvSpPr>
            <a:spLocks noGrp="1" noRot="1" noChangeAspect="1" noChangeArrowheads="1" noTextEdit="1"/>
          </p:cNvSpPr>
          <p:nvPr>
            <p:ph type="sldImg"/>
          </p:nvPr>
        </p:nvSpPr>
        <p:spPr>
          <a:ln/>
        </p:spPr>
      </p:sp>
      <p:sp>
        <p:nvSpPr>
          <p:cNvPr id="5125" name="Rectangle 3">
            <a:extLst>
              <a:ext uri="{FF2B5EF4-FFF2-40B4-BE49-F238E27FC236}">
                <a16:creationId xmlns:a16="http://schemas.microsoft.com/office/drawing/2014/main" id="{EC9BD27D-7FB8-47B0-B4CB-AB62C93D6941}"/>
              </a:ext>
            </a:extLst>
          </p:cNvPr>
          <p:cNvSpPr>
            <a:spLocks noGrp="1" noChangeArrowheads="1"/>
          </p:cNvSpPr>
          <p:nvPr>
            <p:ph type="body" idx="1"/>
          </p:nvPr>
        </p:nvSpPr>
        <p:spPr>
          <a:xfrm>
            <a:off x="571500" y="3341688"/>
            <a:ext cx="5715000" cy="5116512"/>
          </a:xfrm>
          <a:noFill/>
          <a:extLst>
            <a:ext uri="{909E8E84-426E-40DD-AFC4-6F175D3DCCD1}">
              <a14:hiddenFill xmlns:a14="http://schemas.microsoft.com/office/drawing/2010/main">
                <a:solidFill>
                  <a:srgbClr val="FFFFFF"/>
                </a:solidFill>
              </a14:hiddenFill>
            </a:ext>
          </a:extLst>
        </p:spPr>
        <p:txBody>
          <a:bodyPr/>
          <a:lstStyle/>
          <a:p>
            <a:r>
              <a:rPr lang="en-US" altLang="en-US" sz="2000" b="1"/>
              <a:t>Hello – This is Mich Kabay.  Welcome to a brief lecture on making ethical decisions.</a:t>
            </a:r>
          </a:p>
          <a:p>
            <a:endParaRPr lang="en-US" altLang="en-US" sz="2000" b="1"/>
          </a:p>
          <a:p>
            <a:endParaRPr lang="en-US" altLang="en-US" sz="2000" b="1"/>
          </a:p>
          <a:p>
            <a:endParaRPr lang="en-US" altLang="en-US" sz="2000" b="1"/>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6">
            <a:extLst>
              <a:ext uri="{FF2B5EF4-FFF2-40B4-BE49-F238E27FC236}">
                <a16:creationId xmlns:a16="http://schemas.microsoft.com/office/drawing/2014/main" id="{4057A5DD-B97D-46E5-BDCF-58BAB1EF23B1}"/>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2008 M. E. Kabay.                                                            All rights reserved.</a:t>
            </a:r>
          </a:p>
        </p:txBody>
      </p:sp>
      <p:sp>
        <p:nvSpPr>
          <p:cNvPr id="21507" name="Rectangle 7">
            <a:extLst>
              <a:ext uri="{FF2B5EF4-FFF2-40B4-BE49-F238E27FC236}">
                <a16:creationId xmlns:a16="http://schemas.microsoft.com/office/drawing/2014/main" id="{614781E8-ABED-419A-AC9C-F21621EAFBD2}"/>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fld id="{C43E55D4-8FE7-4CA8-9F67-5F9774953A3C}" type="slidenum">
              <a:rPr lang="en-US" altLang="en-US" sz="1000" b="0">
                <a:latin typeface="Garamond" panose="02020404030301010803" pitchFamily="18" charset="0"/>
              </a:rPr>
              <a:pPr/>
              <a:t>10</a:t>
            </a:fld>
            <a:endParaRPr lang="en-US" altLang="en-US" sz="1200" b="0">
              <a:latin typeface="Times New Roman" panose="02020603050405020304" pitchFamily="18" charset="0"/>
            </a:endParaRPr>
          </a:p>
        </p:txBody>
      </p:sp>
      <p:sp>
        <p:nvSpPr>
          <p:cNvPr id="21508" name="Rectangle 2">
            <a:extLst>
              <a:ext uri="{FF2B5EF4-FFF2-40B4-BE49-F238E27FC236}">
                <a16:creationId xmlns:a16="http://schemas.microsoft.com/office/drawing/2014/main" id="{41723C98-4C6F-44DB-AAB3-45EBE362F8A4}"/>
              </a:ext>
            </a:extLst>
          </p:cNvPr>
          <p:cNvSpPr>
            <a:spLocks noGrp="1" noRot="1" noChangeAspect="1" noChangeArrowheads="1" noTextEdit="1"/>
          </p:cNvSpPr>
          <p:nvPr>
            <p:ph type="sldImg"/>
          </p:nvPr>
        </p:nvSpPr>
        <p:spPr>
          <a:ln/>
        </p:spPr>
      </p:sp>
      <p:sp>
        <p:nvSpPr>
          <p:cNvPr id="21509" name="Rectangle 3">
            <a:extLst>
              <a:ext uri="{FF2B5EF4-FFF2-40B4-BE49-F238E27FC236}">
                <a16:creationId xmlns:a16="http://schemas.microsoft.com/office/drawing/2014/main" id="{F34D341D-E3A3-4050-BD3D-4ABCFB4FAD1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r>
              <a:rPr lang="en-US" altLang="en-US"/>
              <a:t>Now, there are other ways of approaching the decision about what’s appropriate and what’s not. Sometimes we use ethical principles, and we’ll take a quick look at some of these in a little more detail.  We have the notion which is called in philosophical literature </a:t>
            </a:r>
            <a:r>
              <a:rPr lang="en-US" altLang="en-US" i="1"/>
              <a:t>deontology,</a:t>
            </a:r>
            <a:r>
              <a:rPr lang="en-US" altLang="en-US"/>
              <a:t> the study of rights and duties -- the rights pertaining to groups and individuals and duties towards others.</a:t>
            </a:r>
          </a:p>
          <a:p>
            <a:r>
              <a:rPr lang="en-US" altLang="en-US"/>
              <a:t>There’s also </a:t>
            </a:r>
            <a:r>
              <a:rPr lang="en-US" altLang="en-US" i="1"/>
              <a:t>consequentialism</a:t>
            </a:r>
            <a:r>
              <a:rPr lang="en-US" altLang="en-US"/>
              <a:t>, that is, the observation of what happens to other people.</a:t>
            </a:r>
          </a:p>
          <a:p>
            <a:r>
              <a:rPr lang="en-US" altLang="en-US"/>
              <a:t>There’s the notion that Immanual Kant enunciated called the </a:t>
            </a:r>
            <a:r>
              <a:rPr lang="en-US" altLang="en-US" i="1"/>
              <a:t>categorical imperative</a:t>
            </a:r>
            <a:r>
              <a:rPr lang="en-US" altLang="en-US"/>
              <a:t> and some related thought.</a:t>
            </a:r>
          </a:p>
          <a:p>
            <a:r>
              <a:rPr lang="en-US" altLang="en-US"/>
              <a:t>And then there’s the general conception of looking at everyone involved; we call that sensitivity to </a:t>
            </a:r>
            <a:r>
              <a:rPr lang="en-US" altLang="en-US" i="1"/>
              <a:t>stakeholder interests</a:t>
            </a:r>
            <a:r>
              <a:rPr lang="en-US" altLang="en-US"/>
              <a:t>.</a:t>
            </a:r>
          </a:p>
          <a:p>
            <a:r>
              <a:rPr lang="en-US" altLang="en-US"/>
              <a:t>So let’s progress and take these one by one.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
            <a:extLst>
              <a:ext uri="{FF2B5EF4-FFF2-40B4-BE49-F238E27FC236}">
                <a16:creationId xmlns:a16="http://schemas.microsoft.com/office/drawing/2014/main" id="{CE3D6B25-DE75-4BDF-BAFE-84239ADF335F}"/>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2008 M. E. Kabay.                                                            All rights reserved.</a:t>
            </a:r>
          </a:p>
        </p:txBody>
      </p:sp>
      <p:sp>
        <p:nvSpPr>
          <p:cNvPr id="23555" name="Rectangle 7">
            <a:extLst>
              <a:ext uri="{FF2B5EF4-FFF2-40B4-BE49-F238E27FC236}">
                <a16:creationId xmlns:a16="http://schemas.microsoft.com/office/drawing/2014/main" id="{E35CE5DC-5DBB-49C2-BEAC-CD40D7D39654}"/>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fld id="{053B7258-ECC7-46A1-8858-2705C59C8969}" type="slidenum">
              <a:rPr lang="en-US" altLang="en-US" sz="1000" b="0">
                <a:latin typeface="Garamond" panose="02020404030301010803" pitchFamily="18" charset="0"/>
              </a:rPr>
              <a:pPr/>
              <a:t>11</a:t>
            </a:fld>
            <a:endParaRPr lang="en-US" altLang="en-US" sz="1200" b="0">
              <a:latin typeface="Times New Roman" panose="02020603050405020304" pitchFamily="18" charset="0"/>
            </a:endParaRPr>
          </a:p>
        </p:txBody>
      </p:sp>
      <p:sp>
        <p:nvSpPr>
          <p:cNvPr id="23556" name="Rectangle 2">
            <a:extLst>
              <a:ext uri="{FF2B5EF4-FFF2-40B4-BE49-F238E27FC236}">
                <a16:creationId xmlns:a16="http://schemas.microsoft.com/office/drawing/2014/main" id="{0A5DBE5C-4C88-43C4-B30B-B38506F7E610}"/>
              </a:ext>
            </a:extLst>
          </p:cNvPr>
          <p:cNvSpPr>
            <a:spLocks noGrp="1" noRot="1" noChangeAspect="1" noChangeArrowheads="1" noTextEdit="1"/>
          </p:cNvSpPr>
          <p:nvPr>
            <p:ph type="sldImg"/>
          </p:nvPr>
        </p:nvSpPr>
        <p:spPr>
          <a:ln/>
        </p:spPr>
      </p:sp>
      <p:sp>
        <p:nvSpPr>
          <p:cNvPr id="23557" name="Rectangle 3">
            <a:extLst>
              <a:ext uri="{FF2B5EF4-FFF2-40B4-BE49-F238E27FC236}">
                <a16:creationId xmlns:a16="http://schemas.microsoft.com/office/drawing/2014/main" id="{A4B7485B-F670-4DDF-A532-80F6BB711EC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r>
              <a:rPr lang="en-US" altLang="en-US"/>
              <a:t>In discussing deontology, we often speak about rights we expect others to allow us, but we also expect that we will have duties.  And so we can examine our proposed actions in the light of our duties to others.  And also the rights of others.  Both of these become important consideration in deciding whether we are proposing a reasonable course of action or we are proposing something that would violate our normal standards.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6">
            <a:extLst>
              <a:ext uri="{FF2B5EF4-FFF2-40B4-BE49-F238E27FC236}">
                <a16:creationId xmlns:a16="http://schemas.microsoft.com/office/drawing/2014/main" id="{A92AB3C5-DB73-4536-87C3-69298AAE25D4}"/>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2008 M. E. Kabay.                                                            All rights reserved.</a:t>
            </a:r>
          </a:p>
        </p:txBody>
      </p:sp>
      <p:sp>
        <p:nvSpPr>
          <p:cNvPr id="25603" name="Rectangle 7">
            <a:extLst>
              <a:ext uri="{FF2B5EF4-FFF2-40B4-BE49-F238E27FC236}">
                <a16:creationId xmlns:a16="http://schemas.microsoft.com/office/drawing/2014/main" id="{A5FF2E93-AB62-462B-9E9D-1C67B63BB768}"/>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fld id="{9E46F933-69BC-415C-B3A0-249686E2F0E8}" type="slidenum">
              <a:rPr lang="en-US" altLang="en-US" sz="1000" b="0">
                <a:latin typeface="Garamond" panose="02020404030301010803" pitchFamily="18" charset="0"/>
              </a:rPr>
              <a:pPr/>
              <a:t>12</a:t>
            </a:fld>
            <a:endParaRPr lang="en-US" altLang="en-US" sz="1200" b="0">
              <a:latin typeface="Times New Roman" panose="02020603050405020304" pitchFamily="18" charset="0"/>
            </a:endParaRPr>
          </a:p>
        </p:txBody>
      </p:sp>
      <p:sp>
        <p:nvSpPr>
          <p:cNvPr id="25604" name="Rectangle 2">
            <a:extLst>
              <a:ext uri="{FF2B5EF4-FFF2-40B4-BE49-F238E27FC236}">
                <a16:creationId xmlns:a16="http://schemas.microsoft.com/office/drawing/2014/main" id="{802CE46E-F0C7-42D3-B939-4081DD76BC45}"/>
              </a:ext>
            </a:extLst>
          </p:cNvPr>
          <p:cNvSpPr>
            <a:spLocks noGrp="1" noRot="1" noChangeAspect="1" noChangeArrowheads="1" noTextEdit="1"/>
          </p:cNvSpPr>
          <p:nvPr>
            <p:ph type="sldImg"/>
          </p:nvPr>
        </p:nvSpPr>
        <p:spPr>
          <a:ln/>
        </p:spPr>
      </p:sp>
      <p:sp>
        <p:nvSpPr>
          <p:cNvPr id="25605" name="Rectangle 3">
            <a:extLst>
              <a:ext uri="{FF2B5EF4-FFF2-40B4-BE49-F238E27FC236}">
                <a16:creationId xmlns:a16="http://schemas.microsoft.com/office/drawing/2014/main" id="{9A192B23-CB09-46A6-B893-D321C4B8AF5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r>
              <a:rPr lang="en-US" altLang="en-US"/>
              <a:t>Sometimes, as professionals, we have special obligations.  I’ll just give you an example.  My wife is a doctor -- Deborah is a neuropsychiatrist.  Sometimes she comes home and tells me about cases.  But </a:t>
            </a:r>
            <a:r>
              <a:rPr lang="en-US" altLang="en-US" i="1"/>
              <a:t>never</a:t>
            </a:r>
            <a:r>
              <a:rPr lang="en-US" altLang="en-US"/>
              <a:t> would she tell me the </a:t>
            </a:r>
            <a:r>
              <a:rPr lang="en-US" altLang="en-US" i="1"/>
              <a:t>name</a:t>
            </a:r>
            <a:r>
              <a:rPr lang="en-US" altLang="en-US"/>
              <a:t> of a patient.  And similarly, I, as a computer security consultant, may describe some interesting event that I’ve encountered, but I would never tell even my wife the </a:t>
            </a:r>
            <a:r>
              <a:rPr lang="en-US" altLang="en-US" i="1"/>
              <a:t>name </a:t>
            </a:r>
            <a:r>
              <a:rPr lang="en-US" altLang="en-US"/>
              <a:t>of a </a:t>
            </a:r>
            <a:r>
              <a:rPr lang="en-US" altLang="en-US" i="1"/>
              <a:t>client.  </a:t>
            </a:r>
            <a:r>
              <a:rPr lang="en-US" altLang="en-US"/>
              <a:t>You just don’t do that.  It’s inappropriate.</a:t>
            </a:r>
          </a:p>
          <a:p>
            <a:r>
              <a:rPr lang="en-US" altLang="en-US"/>
              <a:t>Those are examples of professional duties – in this case, protecting confidentiality.  And similarly you can come up with your own list of professional duties, for your own specific job functions, specializations and the like.  These are just examples.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6">
            <a:extLst>
              <a:ext uri="{FF2B5EF4-FFF2-40B4-BE49-F238E27FC236}">
                <a16:creationId xmlns:a16="http://schemas.microsoft.com/office/drawing/2014/main" id="{B3AC1602-E1F7-40BD-B1C2-45DC608268DD}"/>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2008 M. E. Kabay.                                                            All rights reserved.</a:t>
            </a:r>
          </a:p>
        </p:txBody>
      </p:sp>
      <p:sp>
        <p:nvSpPr>
          <p:cNvPr id="27651" name="Rectangle 7">
            <a:extLst>
              <a:ext uri="{FF2B5EF4-FFF2-40B4-BE49-F238E27FC236}">
                <a16:creationId xmlns:a16="http://schemas.microsoft.com/office/drawing/2014/main" id="{2DDB370D-65E3-4D1B-A13C-55230B54BCBF}"/>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fld id="{A2538F7F-7E47-4D54-B2A1-6D9CFD4BDB9A}" type="slidenum">
              <a:rPr lang="en-US" altLang="en-US" sz="1000" b="0">
                <a:latin typeface="Garamond" panose="02020404030301010803" pitchFamily="18" charset="0"/>
              </a:rPr>
              <a:pPr/>
              <a:t>13</a:t>
            </a:fld>
            <a:endParaRPr lang="en-US" altLang="en-US" sz="1200" b="0">
              <a:latin typeface="Times New Roman" panose="02020603050405020304" pitchFamily="18" charset="0"/>
            </a:endParaRPr>
          </a:p>
        </p:txBody>
      </p:sp>
      <p:sp>
        <p:nvSpPr>
          <p:cNvPr id="27652" name="Rectangle 2">
            <a:extLst>
              <a:ext uri="{FF2B5EF4-FFF2-40B4-BE49-F238E27FC236}">
                <a16:creationId xmlns:a16="http://schemas.microsoft.com/office/drawing/2014/main" id="{B419384A-083C-495F-B843-CA3A9A8A1945}"/>
              </a:ext>
            </a:extLst>
          </p:cNvPr>
          <p:cNvSpPr>
            <a:spLocks noGrp="1" noRot="1" noChangeAspect="1" noChangeArrowheads="1" noTextEdit="1"/>
          </p:cNvSpPr>
          <p:nvPr>
            <p:ph type="sldImg"/>
          </p:nvPr>
        </p:nvSpPr>
        <p:spPr>
          <a:ln/>
        </p:spPr>
      </p:sp>
      <p:sp>
        <p:nvSpPr>
          <p:cNvPr id="27653" name="Rectangle 3">
            <a:extLst>
              <a:ext uri="{FF2B5EF4-FFF2-40B4-BE49-F238E27FC236}">
                <a16:creationId xmlns:a16="http://schemas.microsoft.com/office/drawing/2014/main" id="{22E8D13A-C2F7-4A62-810E-58701FFB51E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r>
              <a:rPr lang="en-US" altLang="en-US"/>
              <a:t>As a general rule, if you exercise rights, then there will usually be a corresponding duty.  And similarly, if you have a duty, then there is likely to be a corresponding right.  The example is selling a license to use proprietary software.  As a general principle, you would argue that under such a contract, the seller offers the right to use the intellectual property in specific ways and the buyer undertakes to respect the agreements of that contract.  That’s an example of rights and duties being exchanged on both sides.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6">
            <a:extLst>
              <a:ext uri="{FF2B5EF4-FFF2-40B4-BE49-F238E27FC236}">
                <a16:creationId xmlns:a16="http://schemas.microsoft.com/office/drawing/2014/main" id="{DEA61B18-46C3-469C-96E9-50BCD7323C66}"/>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2008 M. E. Kabay.                                                            All rights reserved.</a:t>
            </a:r>
          </a:p>
        </p:txBody>
      </p:sp>
      <p:sp>
        <p:nvSpPr>
          <p:cNvPr id="29699" name="Rectangle 7">
            <a:extLst>
              <a:ext uri="{FF2B5EF4-FFF2-40B4-BE49-F238E27FC236}">
                <a16:creationId xmlns:a16="http://schemas.microsoft.com/office/drawing/2014/main" id="{66F13716-CEDA-42FE-9186-E1FF881F92E3}"/>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fld id="{E5D8EA61-8E79-4114-8E09-9C8D52424BAF}" type="slidenum">
              <a:rPr lang="en-US" altLang="en-US" sz="1000" b="0">
                <a:latin typeface="Garamond" panose="02020404030301010803" pitchFamily="18" charset="0"/>
              </a:rPr>
              <a:pPr/>
              <a:t>14</a:t>
            </a:fld>
            <a:endParaRPr lang="en-US" altLang="en-US" sz="1200" b="0">
              <a:latin typeface="Times New Roman" panose="02020603050405020304" pitchFamily="18" charset="0"/>
            </a:endParaRPr>
          </a:p>
        </p:txBody>
      </p:sp>
      <p:sp>
        <p:nvSpPr>
          <p:cNvPr id="29700" name="Rectangle 2">
            <a:extLst>
              <a:ext uri="{FF2B5EF4-FFF2-40B4-BE49-F238E27FC236}">
                <a16:creationId xmlns:a16="http://schemas.microsoft.com/office/drawing/2014/main" id="{4105F039-C596-4DEA-A1E5-2B97ED4A3405}"/>
              </a:ext>
            </a:extLst>
          </p:cNvPr>
          <p:cNvSpPr>
            <a:spLocks noGrp="1" noRot="1" noChangeAspect="1" noChangeArrowheads="1" noTextEdit="1"/>
          </p:cNvSpPr>
          <p:nvPr>
            <p:ph type="sldImg"/>
          </p:nvPr>
        </p:nvSpPr>
        <p:spPr>
          <a:ln/>
        </p:spPr>
      </p:sp>
      <p:sp>
        <p:nvSpPr>
          <p:cNvPr id="29701" name="Rectangle 3">
            <a:extLst>
              <a:ext uri="{FF2B5EF4-FFF2-40B4-BE49-F238E27FC236}">
                <a16:creationId xmlns:a16="http://schemas.microsoft.com/office/drawing/2014/main" id="{4E7C84A9-3E0E-4DF8-A618-FE828E6747C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marL="190500" indent="-190500"/>
            <a:r>
              <a:rPr lang="en-US" altLang="en-US" sz="900"/>
              <a:t>If we look at the </a:t>
            </a:r>
            <a:r>
              <a:rPr lang="en-US" altLang="en-US" sz="900" i="1"/>
              <a:t>consequences</a:t>
            </a:r>
            <a:r>
              <a:rPr lang="en-US" altLang="en-US" sz="900"/>
              <a:t> of actions, one approach that is kind of childish is a completely egoistic approach to decision-making, where everything revolves around oneself, and that’s a very primitive view.  And in the long run, it doesn’t work very well.  It’s a crude, not very </a:t>
            </a:r>
            <a:r>
              <a:rPr lang="en-US" altLang="en-US" sz="900" i="1"/>
              <a:t>social</a:t>
            </a:r>
            <a:r>
              <a:rPr lang="en-US" altLang="en-US" sz="900"/>
              <a:t> approach that doesn’t take into account the consequences to the wider society of the actions that would benefit oneself.  An example would be stealing something from somebody else because it would be useful – but on the other hand, there are consequences to that act.  There’s degradation of trust, increase in suspiciousness, there’s the actual loss of utility of the stolen material or object from the original owner or user – many consequences.</a:t>
            </a:r>
          </a:p>
          <a:p>
            <a:pPr marL="190500" indent="-190500"/>
            <a:r>
              <a:rPr lang="en-US" altLang="en-US" sz="900"/>
              <a:t>Utilitarianism goes one step beyond egoism and tries to look at group benefits – but once again – this is better, but if it’s done with a narrow definition of the groups, we can optimize for one group and yet cause damage to a wider group such as </a:t>
            </a:r>
            <a:r>
              <a:rPr lang="en-US" altLang="en-US" sz="900" i="1"/>
              <a:t>society </a:t>
            </a:r>
            <a:r>
              <a:rPr lang="en-US" altLang="en-US" sz="900"/>
              <a:t>or </a:t>
            </a:r>
            <a:r>
              <a:rPr lang="en-US" altLang="en-US" sz="900" i="1"/>
              <a:t>the planet</a:t>
            </a:r>
            <a:r>
              <a:rPr lang="en-US" altLang="en-US" sz="900"/>
              <a:t> or so on.</a:t>
            </a:r>
          </a:p>
          <a:p>
            <a:pPr marL="190500" indent="-190500"/>
            <a:r>
              <a:rPr lang="en-US" altLang="en-US" sz="900"/>
              <a:t>Another approach is to maximize the benefit </a:t>
            </a:r>
            <a:r>
              <a:rPr lang="en-US" altLang="en-US" sz="900" i="1"/>
              <a:t>even if </a:t>
            </a:r>
            <a:r>
              <a:rPr lang="en-US" altLang="en-US" sz="900"/>
              <a:t>there is an expense or a cost on the part of the actor.  And sometimes that can be useful in the long run – but sometimes it can be destructive.  One has to examine carefully… A completely neurotic, totally altruistic life could be very short of little benefit to anyone else.  On the other hand, a complete lack of altruism could make for a life devoid of kindness or generosity.  </a:t>
            </a:r>
          </a:p>
          <a:p>
            <a:pPr marL="190500" indent="-190500"/>
            <a:r>
              <a:rPr lang="en-US" altLang="en-US" sz="900"/>
              <a:t>* * *</a:t>
            </a:r>
          </a:p>
          <a:p>
            <a:pPr marL="190500" indent="-190500"/>
            <a:r>
              <a:rPr lang="en-US" altLang="en-US" sz="900"/>
              <a:t>al·tru·ism </a:t>
            </a:r>
            <a:r>
              <a:rPr lang="en-US" altLang="en-US" sz="900" i="1"/>
              <a:t>n</a:t>
            </a:r>
            <a:r>
              <a:rPr lang="en-US" altLang="en-US" sz="900"/>
              <a:t> </a:t>
            </a:r>
            <a:endParaRPr lang="en-US" altLang="en-US" sz="900" b="1"/>
          </a:p>
          <a:p>
            <a:pPr marL="190500" indent="-190500"/>
            <a:r>
              <a:rPr lang="en-US" altLang="en-US" sz="900" b="1"/>
              <a:t>1. selflessness: </a:t>
            </a:r>
            <a:r>
              <a:rPr lang="en-US" altLang="en-US" sz="900"/>
              <a:t>an attitude or way of behaving marked by unselfish concern for the welfare of others </a:t>
            </a:r>
            <a:r>
              <a:rPr lang="en-US" altLang="en-US" sz="900" b="1"/>
              <a:t>2. belief in acting for others’ good: </a:t>
            </a:r>
            <a:r>
              <a:rPr lang="en-US" altLang="en-US" sz="900"/>
              <a:t>the belief that acting for the benefit of others is right and good </a:t>
            </a:r>
          </a:p>
          <a:p>
            <a:pPr marL="190500" indent="-190500"/>
            <a:r>
              <a:rPr lang="en-US" altLang="en-US" sz="900"/>
              <a:t>* * *</a:t>
            </a:r>
          </a:p>
          <a:p>
            <a:pPr marL="190500" indent="-190500"/>
            <a:r>
              <a:rPr lang="en-US" altLang="en-US" sz="900"/>
              <a:t>con·se·quen·tial·ism </a:t>
            </a:r>
            <a:r>
              <a:rPr lang="en-US" altLang="en-US" sz="900" i="1"/>
              <a:t>n</a:t>
            </a:r>
            <a:r>
              <a:rPr lang="en-US" altLang="en-US" sz="900"/>
              <a:t> </a:t>
            </a:r>
            <a:endParaRPr lang="en-US" altLang="en-US" sz="900" b="1"/>
          </a:p>
          <a:p>
            <a:pPr marL="190500" indent="-190500"/>
            <a:r>
              <a:rPr lang="en-US" altLang="en-US" sz="900" b="1"/>
              <a:t>doctrine in ethics: </a:t>
            </a:r>
            <a:r>
              <a:rPr lang="en-US" altLang="en-US" sz="900"/>
              <a:t>the tenet by which an action is considered right or wrong depending on whether its outcome is good or bad.</a:t>
            </a:r>
          </a:p>
          <a:p>
            <a:pPr marL="190500" indent="-190500"/>
            <a:r>
              <a:rPr lang="en-US" altLang="en-US" sz="900"/>
              <a:t>* * *</a:t>
            </a:r>
          </a:p>
          <a:p>
            <a:pPr marL="190500" indent="-190500"/>
            <a:r>
              <a:rPr lang="en-US" altLang="en-US" sz="900"/>
              <a:t>e·go·ism </a:t>
            </a:r>
            <a:r>
              <a:rPr lang="en-US" altLang="en-US" sz="900" i="1"/>
              <a:t>n</a:t>
            </a:r>
            <a:r>
              <a:rPr lang="en-US" altLang="en-US" sz="900"/>
              <a:t> </a:t>
            </a:r>
            <a:endParaRPr lang="en-US" altLang="en-US" sz="900" b="1"/>
          </a:p>
          <a:p>
            <a:pPr marL="190500" indent="-190500">
              <a:buFontTx/>
              <a:buAutoNum type="arabicPeriod"/>
            </a:pPr>
            <a:r>
              <a:rPr lang="en-US" altLang="en-US" sz="900" i="1"/>
              <a:t>See </a:t>
            </a:r>
            <a:r>
              <a:rPr lang="en-US" altLang="en-US" sz="900"/>
              <a:t>egotism </a:t>
            </a:r>
            <a:r>
              <a:rPr lang="en-US" altLang="en-US" sz="900" i="1"/>
              <a:t>n.</a:t>
            </a:r>
            <a:r>
              <a:rPr lang="en-US" altLang="en-US" sz="900"/>
              <a:t>1</a:t>
            </a:r>
          </a:p>
          <a:p>
            <a:pPr marL="190500" indent="-190500"/>
            <a:r>
              <a:rPr lang="en-US" altLang="en-US" sz="900" b="1"/>
              <a:t>2. </a:t>
            </a:r>
            <a:r>
              <a:rPr lang="en-US" altLang="en-US" sz="900"/>
              <a:t>PHILOSOPHY </a:t>
            </a:r>
            <a:r>
              <a:rPr lang="en-US" altLang="en-US" sz="900" b="1"/>
              <a:t>pursuit of your own welfare and interests: </a:t>
            </a:r>
            <a:r>
              <a:rPr lang="en-US" altLang="en-US" sz="900"/>
              <a:t>making personal welfare and interests your primary or only concern, sometimes at the expense of others </a:t>
            </a:r>
          </a:p>
          <a:p>
            <a:pPr marL="190500" indent="-190500"/>
            <a:r>
              <a:rPr lang="en-US" altLang="en-US" sz="900" b="1"/>
              <a:t>3. </a:t>
            </a:r>
            <a:r>
              <a:rPr lang="en-US" altLang="en-US" sz="900"/>
              <a:t>ETHICS </a:t>
            </a:r>
            <a:r>
              <a:rPr lang="en-US" altLang="en-US" sz="900" b="1"/>
              <a:t>morality derived from self-interest: </a:t>
            </a:r>
            <a:r>
              <a:rPr lang="en-US" altLang="en-US" sz="900"/>
              <a:t>the belief that the correct basis for a moral code is every person’s concern for his or her own best interests, or the doctrine supporting this belief </a:t>
            </a:r>
          </a:p>
          <a:p>
            <a:pPr marL="190500" indent="-190500"/>
            <a:r>
              <a:rPr lang="en-US" altLang="en-US" sz="900"/>
              <a:t>* * *</a:t>
            </a:r>
          </a:p>
          <a:p>
            <a:pPr marL="190500" indent="-190500"/>
            <a:r>
              <a:rPr lang="en-US" altLang="en-US" sz="900"/>
              <a:t>u·til·i·tar·i·an·ism </a:t>
            </a:r>
            <a:r>
              <a:rPr lang="en-US" altLang="en-US" sz="900" i="1"/>
              <a:t>n</a:t>
            </a:r>
            <a:r>
              <a:rPr lang="en-US" altLang="en-US" sz="900"/>
              <a:t> </a:t>
            </a:r>
            <a:endParaRPr lang="en-US" altLang="en-US" sz="900" b="1"/>
          </a:p>
          <a:p>
            <a:pPr marL="190500" indent="-190500">
              <a:buFontTx/>
              <a:buAutoNum type="arabicPeriod"/>
            </a:pPr>
            <a:r>
              <a:rPr lang="en-US" altLang="en-US" sz="900" b="1"/>
              <a:t>ethical doctrine: </a:t>
            </a:r>
            <a:r>
              <a:rPr lang="en-US" altLang="en-US" sz="900"/>
              <a:t>the ethical doctrine that the greatest happiness of the greatest number should be the criterion of the virtue of action </a:t>
            </a:r>
          </a:p>
          <a:p>
            <a:pPr marL="190500" indent="-190500"/>
            <a:r>
              <a:rPr lang="en-US" altLang="en-US" sz="900" b="1"/>
              <a:t>2. utilitarian quality: </a:t>
            </a:r>
            <a:r>
              <a:rPr lang="en-US" altLang="en-US" sz="900"/>
              <a:t>the quality of being designed primarily for practical use rather than beauty </a:t>
            </a:r>
          </a:p>
          <a:p>
            <a:pPr marL="190500" indent="-190500"/>
            <a:endParaRPr lang="en-US" altLang="en-US" sz="900" b="1"/>
          </a:p>
          <a:p>
            <a:pPr marL="190500" indent="-190500"/>
            <a:r>
              <a:rPr lang="en-US" altLang="en-US" sz="900" b="1"/>
              <a:t>Microsoft® Encarta® Reference Library 2004. </a:t>
            </a:r>
            <a:endParaRPr lang="en-US" altLang="en-US" sz="9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a:extLst>
              <a:ext uri="{FF2B5EF4-FFF2-40B4-BE49-F238E27FC236}">
                <a16:creationId xmlns:a16="http://schemas.microsoft.com/office/drawing/2014/main" id="{D1816343-285C-47DB-BD99-4D10EF098FBE}"/>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2008 M. E. Kabay.                                                            All rights reserved.</a:t>
            </a:r>
          </a:p>
        </p:txBody>
      </p:sp>
      <p:sp>
        <p:nvSpPr>
          <p:cNvPr id="31747" name="Rectangle 7">
            <a:extLst>
              <a:ext uri="{FF2B5EF4-FFF2-40B4-BE49-F238E27FC236}">
                <a16:creationId xmlns:a16="http://schemas.microsoft.com/office/drawing/2014/main" id="{0240412B-A903-4F54-A605-5B2D0205CB54}"/>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fld id="{B805F872-D969-40C3-8661-83C95F70EBE2}" type="slidenum">
              <a:rPr lang="en-US" altLang="en-US" sz="1000" b="0">
                <a:latin typeface="Garamond" panose="02020404030301010803" pitchFamily="18" charset="0"/>
              </a:rPr>
              <a:pPr/>
              <a:t>15</a:t>
            </a:fld>
            <a:endParaRPr lang="en-US" altLang="en-US" sz="1200" b="0">
              <a:latin typeface="Times New Roman" panose="02020603050405020304" pitchFamily="18" charset="0"/>
            </a:endParaRPr>
          </a:p>
        </p:txBody>
      </p:sp>
      <p:sp>
        <p:nvSpPr>
          <p:cNvPr id="31748" name="Rectangle 2">
            <a:extLst>
              <a:ext uri="{FF2B5EF4-FFF2-40B4-BE49-F238E27FC236}">
                <a16:creationId xmlns:a16="http://schemas.microsoft.com/office/drawing/2014/main" id="{CE8A0981-3842-452F-AF08-75C4E538A462}"/>
              </a:ext>
            </a:extLst>
          </p:cNvPr>
          <p:cNvSpPr>
            <a:spLocks noGrp="1" noRot="1" noChangeAspect="1" noChangeArrowheads="1" noTextEdit="1"/>
          </p:cNvSpPr>
          <p:nvPr>
            <p:ph type="sldImg"/>
          </p:nvPr>
        </p:nvSpPr>
        <p:spPr>
          <a:ln/>
        </p:spPr>
      </p:sp>
      <p:sp>
        <p:nvSpPr>
          <p:cNvPr id="31749" name="Rectangle 3">
            <a:extLst>
              <a:ext uri="{FF2B5EF4-FFF2-40B4-BE49-F238E27FC236}">
                <a16:creationId xmlns:a16="http://schemas.microsoft.com/office/drawing/2014/main" id="{2E597180-519E-4DC5-944D-5E64C3E8139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marL="190500" indent="-190500">
              <a:lnSpc>
                <a:spcPct val="80000"/>
              </a:lnSpc>
            </a:pPr>
            <a:r>
              <a:rPr lang="en-US" altLang="en-US" sz="900"/>
              <a:t>Immanuel Kant enunciated a principle that’s shown first on this slide.  The categorical imperative can be expressed as “What would happen if </a:t>
            </a:r>
            <a:r>
              <a:rPr lang="en-US" altLang="en-US" sz="900" i="1"/>
              <a:t>everyone</a:t>
            </a:r>
            <a:r>
              <a:rPr lang="en-US" altLang="en-US" sz="900"/>
              <a:t> did what we are proposing to do?”  So for example, I try not to cut corners across grassy areas on campus or elsewhere.  Now surely, one person walking across the grass isn’t going to hurt anything, right?  But the basic idea is that there’s nothing special about me; so if I were to cut corners across the grass, I have to ask what would happen if </a:t>
            </a:r>
            <a:r>
              <a:rPr lang="en-US" altLang="en-US" sz="900" i="1"/>
              <a:t>everyone</a:t>
            </a:r>
            <a:r>
              <a:rPr lang="en-US" altLang="en-US" sz="900"/>
              <a:t> cut corners.  Well naturally there’d be dead grass across the corners – ugly muddy strips in the green.  Not a big deal, but something I’d rather not see happen.  Therefore </a:t>
            </a:r>
            <a:r>
              <a:rPr lang="en-US" altLang="en-US" sz="900" i="1"/>
              <a:t>I</a:t>
            </a:r>
            <a:r>
              <a:rPr lang="en-US" altLang="en-US" sz="900"/>
              <a:t>  can’t cut corners either.  That’s the categorical imperative in action.</a:t>
            </a:r>
          </a:p>
          <a:p>
            <a:pPr marL="190500" indent="-190500">
              <a:lnSpc>
                <a:spcPct val="80000"/>
              </a:lnSpc>
            </a:pPr>
            <a:r>
              <a:rPr lang="en-US" altLang="en-US" sz="900"/>
              <a:t>The second principle is sometimes known as the doctrine of </a:t>
            </a:r>
            <a:r>
              <a:rPr lang="en-US" altLang="en-US" sz="900" i="1"/>
              <a:t>non-instrumentality</a:t>
            </a:r>
            <a:r>
              <a:rPr lang="en-US" altLang="en-US" sz="900"/>
              <a:t>.  It’s an extension of the categorical imperative.  It teaches us that when we consider how we interact with other people, it’s to the global benefit of all that we not treat people like disposable tools – that is, as if they were devoid of any individuality, devoid of any human respect.</a:t>
            </a:r>
          </a:p>
          <a:p>
            <a:pPr marL="190500" indent="-190500">
              <a:lnSpc>
                <a:spcPct val="80000"/>
              </a:lnSpc>
            </a:pPr>
            <a:r>
              <a:rPr lang="en-US" altLang="en-US" sz="900"/>
              <a:t>So those are some principles that we can use in deciding if what’s being proposed makes sense from an ethical standpoint.</a:t>
            </a:r>
          </a:p>
          <a:p>
            <a:pPr marL="190500" indent="-190500">
              <a:lnSpc>
                <a:spcPct val="80000"/>
              </a:lnSpc>
            </a:pPr>
            <a:r>
              <a:rPr lang="en-US" altLang="en-US" sz="900"/>
              <a:t>* * *</a:t>
            </a:r>
          </a:p>
          <a:p>
            <a:pPr marL="190500" indent="-190500">
              <a:lnSpc>
                <a:spcPct val="80000"/>
              </a:lnSpc>
            </a:pPr>
            <a:r>
              <a:rPr lang="en-US" altLang="en-US" sz="900"/>
              <a:t>in·stru·men·tal·i·ty </a:t>
            </a:r>
          </a:p>
          <a:p>
            <a:pPr marL="190500" indent="-190500">
              <a:lnSpc>
                <a:spcPct val="80000"/>
              </a:lnSpc>
            </a:pPr>
            <a:r>
              <a:rPr lang="en-US" altLang="en-US" sz="900" b="1"/>
              <a:t>in·stru·men·tal·i·ty </a:t>
            </a:r>
            <a:r>
              <a:rPr lang="en-US" altLang="en-US" sz="900"/>
              <a:t> (</a:t>
            </a:r>
            <a:r>
              <a:rPr lang="en-US" altLang="en-US" sz="900" i="1"/>
              <a:t>plural</a:t>
            </a:r>
            <a:r>
              <a:rPr lang="en-US" altLang="en-US" sz="900"/>
              <a:t> </a:t>
            </a:r>
            <a:r>
              <a:rPr lang="en-US" altLang="en-US" sz="900" b="1"/>
              <a:t>in·stru·men·tal·i·ties</a:t>
            </a:r>
            <a:r>
              <a:rPr lang="en-US" altLang="en-US" sz="900"/>
              <a:t>) </a:t>
            </a:r>
          </a:p>
          <a:p>
            <a:pPr marL="190500" indent="-190500">
              <a:lnSpc>
                <a:spcPct val="80000"/>
              </a:lnSpc>
            </a:pPr>
            <a:r>
              <a:rPr lang="en-US" altLang="en-US" sz="900" i="1"/>
              <a:t>n</a:t>
            </a:r>
            <a:r>
              <a:rPr lang="en-US" altLang="en-US" sz="900"/>
              <a:t> (</a:t>
            </a:r>
            <a:r>
              <a:rPr lang="en-US" altLang="en-US" sz="900" i="1"/>
              <a:t>formal</a:t>
            </a:r>
            <a:r>
              <a:rPr lang="en-US" altLang="en-US" sz="900"/>
              <a:t>) </a:t>
            </a:r>
            <a:endParaRPr lang="en-US" altLang="en-US" sz="900" b="1"/>
          </a:p>
          <a:p>
            <a:pPr marL="190500" indent="-190500">
              <a:lnSpc>
                <a:spcPct val="80000"/>
              </a:lnSpc>
              <a:buFontTx/>
              <a:buAutoNum type="arabicPeriod"/>
            </a:pPr>
            <a:r>
              <a:rPr lang="en-US" altLang="en-US" sz="900" b="1"/>
              <a:t>action or use: </a:t>
            </a:r>
            <a:r>
              <a:rPr lang="en-US" altLang="en-US" sz="900"/>
              <a:t>somebody’s action or the use of somebody or something in getting something done </a:t>
            </a:r>
            <a:r>
              <a:rPr lang="en-US" altLang="en-US" sz="900" i="1"/>
              <a:t>“But for her instrumentality, the fatal knowledge would not have been imparted.”</a:t>
            </a:r>
            <a:r>
              <a:rPr lang="en-US" altLang="en-US" sz="900"/>
              <a:t> Elizabeth Gaskell </a:t>
            </a:r>
            <a:r>
              <a:rPr lang="en-US" altLang="en-US" sz="900" i="1"/>
              <a:t>Some Passages from the History of the Chomley Family</a:t>
            </a:r>
            <a:r>
              <a:rPr lang="en-US" altLang="en-US" sz="900"/>
              <a:t> 1865</a:t>
            </a:r>
            <a:r>
              <a:rPr lang="en-US" altLang="en-US" sz="900" b="1"/>
              <a:t>. . . .</a:t>
            </a:r>
            <a:r>
              <a:rPr lang="en-US" altLang="en-US" sz="900"/>
              <a:t> </a:t>
            </a:r>
          </a:p>
          <a:p>
            <a:pPr marL="190500" indent="-190500">
              <a:lnSpc>
                <a:spcPct val="80000"/>
              </a:lnSpc>
            </a:pPr>
            <a:r>
              <a:rPr lang="en-US" altLang="en-US" sz="900"/>
              <a:t>[Mid-17th century]</a:t>
            </a:r>
          </a:p>
          <a:p>
            <a:pPr marL="190500" indent="-190500">
              <a:lnSpc>
                <a:spcPct val="80000"/>
              </a:lnSpc>
            </a:pPr>
            <a:r>
              <a:rPr lang="en-US" altLang="en-US" sz="900" b="1"/>
              <a:t>Microsoft® Encarta® Reference Library 2004.</a:t>
            </a:r>
          </a:p>
          <a:p>
            <a:pPr marL="190500" indent="-190500">
              <a:lnSpc>
                <a:spcPct val="80000"/>
              </a:lnSpc>
            </a:pPr>
            <a:r>
              <a:rPr lang="en-US" altLang="en-US" sz="900"/>
              <a:t>* * *</a:t>
            </a:r>
          </a:p>
          <a:p>
            <a:pPr marL="190500" indent="-190500">
              <a:lnSpc>
                <a:spcPct val="80000"/>
              </a:lnSpc>
            </a:pPr>
            <a:r>
              <a:rPr lang="en-US" altLang="en-US" sz="900" i="1"/>
              <a:t>In his ethical writings Kant held that moral principles are categorical imperatives, absolute commands of reason that permit no exceptions and are not related to pleasure or practical benefit. Kant argued that human beings should act as members of an ideal “kingdom of ends” in which every person is treated as an end in himself or herself, and never as a means to someone else’s ends. In addition, everyone should govern their conduct as if their actions were to be made law—a law that applies equally to all without exception. Kant thereby postulated a freedom of action based on moral order and equality. His moral philosophy contributed to modern political ideas about freedom and democracy. Kant was a leading figure of the movement for reason and liberty against tradition and authority, and in his religious teachings he emphasized individual conscience and represented God primarily as a moral ideal. </a:t>
            </a:r>
          </a:p>
          <a:p>
            <a:pPr marL="190500" indent="-190500">
              <a:lnSpc>
                <a:spcPct val="80000"/>
              </a:lnSpc>
            </a:pPr>
            <a:endParaRPr lang="en-US" altLang="en-US" sz="900" i="1"/>
          </a:p>
          <a:p>
            <a:pPr marL="190500" indent="-190500">
              <a:lnSpc>
                <a:spcPct val="80000"/>
              </a:lnSpc>
            </a:pPr>
            <a:r>
              <a:rPr lang="en-US" altLang="en-US" sz="900"/>
              <a:t>From Encarta 2004 © 1993-2003 Microsoft Corporation. All rights reserved.</a:t>
            </a:r>
          </a:p>
          <a:p>
            <a:pPr marL="190500" indent="-190500">
              <a:lnSpc>
                <a:spcPct val="80000"/>
              </a:lnSpc>
            </a:pPr>
            <a:endParaRPr lang="en-US" altLang="en-US" sz="900"/>
          </a:p>
          <a:p>
            <a:pPr marL="190500" indent="-190500">
              <a:lnSpc>
                <a:spcPct val="80000"/>
              </a:lnSpc>
            </a:pPr>
            <a:endParaRPr lang="en-US" altLang="en-US" sz="9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6">
            <a:extLst>
              <a:ext uri="{FF2B5EF4-FFF2-40B4-BE49-F238E27FC236}">
                <a16:creationId xmlns:a16="http://schemas.microsoft.com/office/drawing/2014/main" id="{AB1BD00A-4227-49A2-8839-3EC909B33EE4}"/>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2008 M. E. Kabay.                                                            All rights reserved.</a:t>
            </a:r>
          </a:p>
        </p:txBody>
      </p:sp>
      <p:sp>
        <p:nvSpPr>
          <p:cNvPr id="33795" name="Rectangle 7">
            <a:extLst>
              <a:ext uri="{FF2B5EF4-FFF2-40B4-BE49-F238E27FC236}">
                <a16:creationId xmlns:a16="http://schemas.microsoft.com/office/drawing/2014/main" id="{7419BCB8-3D3F-4339-B8E8-8B200432D288}"/>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fld id="{37B9C0C0-BE6B-4E53-9215-476F4966DC77}" type="slidenum">
              <a:rPr lang="en-US" altLang="en-US" sz="1000" b="0">
                <a:latin typeface="Garamond" panose="02020404030301010803" pitchFamily="18" charset="0"/>
              </a:rPr>
              <a:pPr/>
              <a:t>16</a:t>
            </a:fld>
            <a:endParaRPr lang="en-US" altLang="en-US" sz="1200" b="0">
              <a:latin typeface="Times New Roman" panose="02020603050405020304" pitchFamily="18" charset="0"/>
            </a:endParaRPr>
          </a:p>
        </p:txBody>
      </p:sp>
      <p:sp>
        <p:nvSpPr>
          <p:cNvPr id="33796" name="Rectangle 2">
            <a:extLst>
              <a:ext uri="{FF2B5EF4-FFF2-40B4-BE49-F238E27FC236}">
                <a16:creationId xmlns:a16="http://schemas.microsoft.com/office/drawing/2014/main" id="{CE5E78DE-B8B0-4CFC-AF8C-007EDA0EC9B5}"/>
              </a:ext>
            </a:extLst>
          </p:cNvPr>
          <p:cNvSpPr>
            <a:spLocks noGrp="1" noRot="1" noChangeAspect="1" noChangeArrowheads="1" noTextEdit="1"/>
          </p:cNvSpPr>
          <p:nvPr>
            <p:ph type="sldImg"/>
          </p:nvPr>
        </p:nvSpPr>
        <p:spPr>
          <a:ln/>
        </p:spPr>
      </p:sp>
      <p:sp>
        <p:nvSpPr>
          <p:cNvPr id="33797" name="Rectangle 3">
            <a:extLst>
              <a:ext uri="{FF2B5EF4-FFF2-40B4-BE49-F238E27FC236}">
                <a16:creationId xmlns:a16="http://schemas.microsoft.com/office/drawing/2014/main" id="{24FD5743-5341-4FAC-B33A-7292040B682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r>
              <a:rPr lang="en-US" altLang="en-US"/>
              <a:t>Well finally, I just wanted to point out that when you are making an ethical decision, it can be very helpful to identify the </a:t>
            </a:r>
            <a:r>
              <a:rPr lang="en-US" altLang="en-US" i="1"/>
              <a:t>stakeholders</a:t>
            </a:r>
            <a:r>
              <a:rPr lang="en-US" altLang="en-US"/>
              <a:t>, which is all the people affected by a decision.  And that’s not necessarily a narrow definition such as the owners or the shareholders:  it could include the employees, their families, people who use the resources – it could even go so far as – if you were deciding whether to close a plant, the stakeholders could include the entire community around the plant.</a:t>
            </a:r>
          </a:p>
          <a:p>
            <a:r>
              <a:rPr lang="en-US" altLang="en-US"/>
              <a:t>So that’s a useful concept to broaden one’s analysis of the consequences of one’s proposed acts.</a:t>
            </a:r>
          </a:p>
          <a:p>
            <a:r>
              <a:rPr lang="en-US" altLang="en-US"/>
              <a:t>* * *</a:t>
            </a:r>
          </a:p>
          <a:p>
            <a:r>
              <a:rPr lang="en-US" altLang="en-US"/>
              <a:t>stake·hold·er </a:t>
            </a:r>
          </a:p>
          <a:p>
            <a:r>
              <a:rPr lang="en-US" altLang="en-US" b="1"/>
              <a:t>stake·hold·er </a:t>
            </a:r>
            <a:r>
              <a:rPr lang="en-US" altLang="en-US"/>
              <a:t>(</a:t>
            </a:r>
            <a:r>
              <a:rPr lang="en-US" altLang="en-US" i="1"/>
              <a:t>plural</a:t>
            </a:r>
            <a:r>
              <a:rPr lang="en-US" altLang="en-US"/>
              <a:t> </a:t>
            </a:r>
            <a:r>
              <a:rPr lang="en-US" altLang="en-US" b="1"/>
              <a:t>stake·hold·ers</a:t>
            </a:r>
            <a:r>
              <a:rPr lang="en-US" altLang="en-US"/>
              <a:t>) </a:t>
            </a:r>
          </a:p>
          <a:p>
            <a:r>
              <a:rPr lang="en-US" altLang="en-US" i="1"/>
              <a:t>n</a:t>
            </a:r>
            <a:r>
              <a:rPr lang="en-US" altLang="en-US"/>
              <a:t> </a:t>
            </a:r>
            <a:endParaRPr lang="en-US" altLang="en-US" b="1"/>
          </a:p>
          <a:p>
            <a:r>
              <a:rPr lang="en-US" altLang="en-US" b="1"/>
              <a:t>1. somebody or something with direct interest: </a:t>
            </a:r>
            <a:r>
              <a:rPr lang="en-US" altLang="en-US"/>
              <a:t>a person or group with a direct interest, involvement, or investment in something, for example, the employees, shareholders, and customers of a business concern </a:t>
            </a:r>
            <a:r>
              <a:rPr lang="en-US" altLang="en-US" i="1"/>
              <a:t>“…demonstrating how to build powerful stakeholder relationships based on trust…”</a:t>
            </a:r>
            <a:r>
              <a:rPr lang="en-US" altLang="en-US"/>
              <a:t> </a:t>
            </a:r>
            <a:r>
              <a:rPr lang="en-US" altLang="en-US" i="1"/>
              <a:t>Marketing Week</a:t>
            </a:r>
            <a:r>
              <a:rPr lang="en-US" altLang="en-US"/>
              <a:t> December 1998</a:t>
            </a:r>
          </a:p>
          <a:p>
            <a:endParaRPr lang="en-US" altLang="en-US" b="1"/>
          </a:p>
          <a:p>
            <a:r>
              <a:rPr lang="en-US" altLang="en-US" b="1"/>
              <a:t>Microsoft® Encarta® Reference Library 2004. </a:t>
            </a:r>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a:extLst>
              <a:ext uri="{FF2B5EF4-FFF2-40B4-BE49-F238E27FC236}">
                <a16:creationId xmlns:a16="http://schemas.microsoft.com/office/drawing/2014/main" id="{29876EC2-F3E6-4617-A2E8-FC27952C805C}"/>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2008 M. E. Kabay.                                                            All rights reserved.</a:t>
            </a:r>
          </a:p>
        </p:txBody>
      </p:sp>
      <p:sp>
        <p:nvSpPr>
          <p:cNvPr id="35843" name="Rectangle 7">
            <a:extLst>
              <a:ext uri="{FF2B5EF4-FFF2-40B4-BE49-F238E27FC236}">
                <a16:creationId xmlns:a16="http://schemas.microsoft.com/office/drawing/2014/main" id="{BFD10022-0CF9-48FF-982F-94A768CB7167}"/>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fld id="{D2963940-6F38-4735-A1B8-509B7903E2D5}" type="slidenum">
              <a:rPr lang="en-US" altLang="en-US" sz="1000" b="0">
                <a:latin typeface="Garamond" panose="02020404030301010803" pitchFamily="18" charset="0"/>
              </a:rPr>
              <a:pPr/>
              <a:t>17</a:t>
            </a:fld>
            <a:endParaRPr lang="en-US" altLang="en-US" sz="1200" b="0">
              <a:latin typeface="Times New Roman" panose="02020603050405020304" pitchFamily="18" charset="0"/>
            </a:endParaRPr>
          </a:p>
        </p:txBody>
      </p:sp>
      <p:sp>
        <p:nvSpPr>
          <p:cNvPr id="35844" name="Rectangle 2">
            <a:extLst>
              <a:ext uri="{FF2B5EF4-FFF2-40B4-BE49-F238E27FC236}">
                <a16:creationId xmlns:a16="http://schemas.microsoft.com/office/drawing/2014/main" id="{0C16C34F-1F02-47C0-9C2A-936C095E8732}"/>
              </a:ext>
            </a:extLst>
          </p:cNvPr>
          <p:cNvSpPr>
            <a:spLocks noGrp="1" noRot="1" noChangeAspect="1" noChangeArrowheads="1" noTextEdit="1"/>
          </p:cNvSpPr>
          <p:nvPr>
            <p:ph type="sldImg"/>
          </p:nvPr>
        </p:nvSpPr>
        <p:spPr>
          <a:ln/>
        </p:spPr>
      </p:sp>
      <p:sp>
        <p:nvSpPr>
          <p:cNvPr id="35845" name="Rectangle 3">
            <a:extLst>
              <a:ext uri="{FF2B5EF4-FFF2-40B4-BE49-F238E27FC236}">
                <a16:creationId xmlns:a16="http://schemas.microsoft.com/office/drawing/2014/main" id="{AFCA81A2-4685-43DD-98B4-58FE5868993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r>
              <a:rPr lang="en-US" altLang="en-US"/>
              <a:t>A related concept is that when you are deciding on a course of action and looking at stakeholders, you should be careful about situations where the people who are bearing the consequences of a decision are different from those who are benefiting from the decision.  Those are warning signs that something may be wrong.  If people are benefiting at the expense of others – especially if they’re unwilling to pay the costs of those benefits for others – then the chances are high that we’re looking at an unethical situation.  And you can try this out for yourselves as you examine different ethical decisions.</a:t>
            </a:r>
          </a:p>
          <a:p>
            <a:r>
              <a:rPr lang="en-US" altLang="en-US"/>
              <a:t>* * *</a:t>
            </a:r>
          </a:p>
          <a:p>
            <a:r>
              <a:rPr lang="en-US" altLang="en-US"/>
              <a:t>cui bo·no </a:t>
            </a:r>
          </a:p>
          <a:p>
            <a:r>
              <a:rPr lang="en-US" altLang="en-US" b="1"/>
              <a:t>cui bo·no </a:t>
            </a:r>
            <a:r>
              <a:rPr lang="en-US" altLang="en-US"/>
              <a:t>[kwee bṓnō] </a:t>
            </a:r>
            <a:r>
              <a:rPr lang="en-US" altLang="en-US" i="1"/>
              <a:t>n</a:t>
            </a:r>
            <a:r>
              <a:rPr lang="en-US" altLang="en-US"/>
              <a:t> </a:t>
            </a:r>
            <a:endParaRPr lang="en-US" altLang="en-US" b="1"/>
          </a:p>
          <a:p>
            <a:r>
              <a:rPr lang="en-US" altLang="en-US" b="1"/>
              <a:t>1. legal principle: </a:t>
            </a:r>
            <a:r>
              <a:rPr lang="en-US" altLang="en-US"/>
              <a:t>the legal principle that somebody who would gain something from a particular action or event is probably responsible for it </a:t>
            </a:r>
            <a:r>
              <a:rPr lang="en-US" altLang="en-US" b="1"/>
              <a:t>2. usefulness as measure of value: </a:t>
            </a:r>
            <a:r>
              <a:rPr lang="en-US" altLang="en-US"/>
              <a:t>the usefulness of something used to measure its value </a:t>
            </a:r>
          </a:p>
          <a:p>
            <a:r>
              <a:rPr lang="en-US" altLang="en-US"/>
              <a:t>[Early 17th century. From Latin , literally “to whom is the benefit.”]</a:t>
            </a:r>
          </a:p>
          <a:p>
            <a:endParaRPr lang="en-US" altLang="en-US" b="1"/>
          </a:p>
          <a:p>
            <a:r>
              <a:rPr lang="en-US" altLang="en-US" b="1"/>
              <a:t>Microsoft® Encarta® Reference Library 2004. </a:t>
            </a:r>
          </a:p>
          <a:p>
            <a:endParaRPr lang="en-US" altLang="en-US" b="1"/>
          </a:p>
          <a:p>
            <a:endParaRPr lang="en-US" altLang="en-US"/>
          </a:p>
          <a:p>
            <a:endParaRPr lang="en-US" altLang="en-US"/>
          </a:p>
          <a:p>
            <a:endParaRPr lang="en-US" altLang="en-US"/>
          </a:p>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6">
            <a:extLst>
              <a:ext uri="{FF2B5EF4-FFF2-40B4-BE49-F238E27FC236}">
                <a16:creationId xmlns:a16="http://schemas.microsoft.com/office/drawing/2014/main" id="{BA9ADB1A-F604-4298-83A3-386EA945F8A1}"/>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2008 M. E. Kabay.                                                            All rights reserved.</a:t>
            </a:r>
          </a:p>
        </p:txBody>
      </p:sp>
      <p:sp>
        <p:nvSpPr>
          <p:cNvPr id="37891" name="Rectangle 7">
            <a:extLst>
              <a:ext uri="{FF2B5EF4-FFF2-40B4-BE49-F238E27FC236}">
                <a16:creationId xmlns:a16="http://schemas.microsoft.com/office/drawing/2014/main" id="{D424D34C-E473-4A9E-8B14-9F37D7B11056}"/>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fld id="{F4CEE609-9EA6-42C4-9661-0FE46D35A33D}" type="slidenum">
              <a:rPr lang="en-US" altLang="en-US" sz="1000" b="0">
                <a:latin typeface="Garamond" panose="02020404030301010803" pitchFamily="18" charset="0"/>
              </a:rPr>
              <a:pPr/>
              <a:t>18</a:t>
            </a:fld>
            <a:endParaRPr lang="en-US" altLang="en-US" sz="1200" b="0">
              <a:latin typeface="Times New Roman" panose="02020603050405020304" pitchFamily="18" charset="0"/>
            </a:endParaRPr>
          </a:p>
        </p:txBody>
      </p:sp>
      <p:sp>
        <p:nvSpPr>
          <p:cNvPr id="37892" name="Rectangle 2">
            <a:extLst>
              <a:ext uri="{FF2B5EF4-FFF2-40B4-BE49-F238E27FC236}">
                <a16:creationId xmlns:a16="http://schemas.microsoft.com/office/drawing/2014/main" id="{14BF2884-FDB4-44B7-B33C-3861A01F7C5C}"/>
              </a:ext>
            </a:extLst>
          </p:cNvPr>
          <p:cNvSpPr>
            <a:spLocks noGrp="1" noRot="1" noChangeAspect="1" noChangeArrowheads="1" noTextEdit="1"/>
          </p:cNvSpPr>
          <p:nvPr>
            <p:ph type="sldImg"/>
          </p:nvPr>
        </p:nvSpPr>
        <p:spPr>
          <a:ln/>
        </p:spPr>
      </p:sp>
      <p:sp>
        <p:nvSpPr>
          <p:cNvPr id="37893" name="Rectangle 3">
            <a:extLst>
              <a:ext uri="{FF2B5EF4-FFF2-40B4-BE49-F238E27FC236}">
                <a16:creationId xmlns:a16="http://schemas.microsoft.com/office/drawing/2014/main" id="{FC8D10D2-6719-4D1E-94F6-E60A4F350EE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r>
              <a:rPr lang="en-US" altLang="en-US"/>
              <a:t>Well, that’s all I have to say.  It’s a pretty short introduction to ideas that often take one or more entire semesters of college courses to explore and I hope you found it useful.  </a:t>
            </a:r>
          </a:p>
          <a:p>
            <a:r>
              <a:rPr lang="en-US" altLang="en-US"/>
              <a:t>Feel free to use them at any time (without having to ask for permission) in creating your own presentations or simply as-is for any non-commercial use, including awareness, training and education programs within your own organization.  Just don’t post them on a public Web site, please.</a:t>
            </a:r>
          </a:p>
          <a:p>
            <a:r>
              <a:rPr lang="en-US" altLang="en-US"/>
              <a:t>And so as I always say, “Now go and study!”</a:t>
            </a:r>
          </a:p>
          <a:p>
            <a:r>
              <a:rPr lang="en-US" altLang="en-US"/>
              <a:t>Bye-bye!</a:t>
            </a:r>
          </a:p>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a:defRPr/>
            </a:pPr>
            <a:r>
              <a:rPr lang="en-US"/>
              <a:t>Copyright © 2008 M. E. Kabay.                                                            All rights reserved.</a:t>
            </a:r>
          </a:p>
        </p:txBody>
      </p:sp>
      <p:sp>
        <p:nvSpPr>
          <p:cNvPr id="5" name="Slide Number Placeholder 4"/>
          <p:cNvSpPr>
            <a:spLocks noGrp="1"/>
          </p:cNvSpPr>
          <p:nvPr>
            <p:ph type="sldNum" sz="quarter" idx="5"/>
          </p:nvPr>
        </p:nvSpPr>
        <p:spPr/>
        <p:txBody>
          <a:bodyPr/>
          <a:lstStyle/>
          <a:p>
            <a:pPr>
              <a:defRPr/>
            </a:pPr>
            <a:fld id="{4CC90CC9-45C7-474F-8434-31969B399212}" type="slidenum">
              <a:rPr lang="en-US" altLang="en-US" smtClean="0"/>
              <a:pPr>
                <a:defRPr/>
              </a:pPr>
              <a:t>2</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4106082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6">
            <a:extLst>
              <a:ext uri="{FF2B5EF4-FFF2-40B4-BE49-F238E27FC236}">
                <a16:creationId xmlns:a16="http://schemas.microsoft.com/office/drawing/2014/main" id="{BA367794-DA52-4297-893C-0398EFB28145}"/>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2008 M. E. Kabay.                                                            All rights reserved.</a:t>
            </a:r>
          </a:p>
        </p:txBody>
      </p:sp>
      <p:sp>
        <p:nvSpPr>
          <p:cNvPr id="7171" name="Rectangle 7">
            <a:extLst>
              <a:ext uri="{FF2B5EF4-FFF2-40B4-BE49-F238E27FC236}">
                <a16:creationId xmlns:a16="http://schemas.microsoft.com/office/drawing/2014/main" id="{CD237B38-260F-4C86-90E6-920111D2EFD7}"/>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fld id="{FAC89867-F5C3-4CA0-82BA-98B561F3C553}" type="slidenum">
              <a:rPr lang="en-US" altLang="en-US" sz="1000" b="0">
                <a:latin typeface="Garamond" panose="02020404030301010803" pitchFamily="18" charset="0"/>
              </a:rPr>
              <a:pPr/>
              <a:t>3</a:t>
            </a:fld>
            <a:endParaRPr lang="en-US" altLang="en-US" sz="1200" b="0">
              <a:latin typeface="Times New Roman" panose="02020603050405020304" pitchFamily="18" charset="0"/>
            </a:endParaRPr>
          </a:p>
        </p:txBody>
      </p:sp>
      <p:sp>
        <p:nvSpPr>
          <p:cNvPr id="7172" name="Rectangle 2">
            <a:extLst>
              <a:ext uri="{FF2B5EF4-FFF2-40B4-BE49-F238E27FC236}">
                <a16:creationId xmlns:a16="http://schemas.microsoft.com/office/drawing/2014/main" id="{BF8524A3-E07C-4EB5-B951-17DDD3CC3CE1}"/>
              </a:ext>
            </a:extLst>
          </p:cNvPr>
          <p:cNvSpPr>
            <a:spLocks noGrp="1" noRot="1" noChangeAspect="1" noChangeArrowheads="1" noTextEdit="1"/>
          </p:cNvSpPr>
          <p:nvPr>
            <p:ph type="sldImg"/>
          </p:nvPr>
        </p:nvSpPr>
        <p:spPr>
          <a:ln/>
        </p:spPr>
      </p:sp>
      <p:sp>
        <p:nvSpPr>
          <p:cNvPr id="7173" name="Rectangle 3">
            <a:extLst>
              <a:ext uri="{FF2B5EF4-FFF2-40B4-BE49-F238E27FC236}">
                <a16:creationId xmlns:a16="http://schemas.microsoft.com/office/drawing/2014/main" id="{327F8E04-2BE0-4A5F-9F84-4A206DE7410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r>
              <a:rPr lang="en-US" altLang="en-US" sz="2000" b="1"/>
              <a:t>There are many times in your work as security officers that you will be forced to discuss the ethical dimensions of security rules, and laws, regulations, policies and the like.  It makes a lot of sense for you to have a sound theoretical background that can inform your discussions.</a:t>
            </a:r>
          </a:p>
          <a:p>
            <a:endParaRPr lang="en-US" altLang="en-US"/>
          </a:p>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6">
            <a:extLst>
              <a:ext uri="{FF2B5EF4-FFF2-40B4-BE49-F238E27FC236}">
                <a16:creationId xmlns:a16="http://schemas.microsoft.com/office/drawing/2014/main" id="{C81AC8D3-AE8C-49ED-9B08-24A6110822DC}"/>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2008 M. E. Kabay.                                                            All rights reserved.</a:t>
            </a:r>
          </a:p>
        </p:txBody>
      </p:sp>
      <p:sp>
        <p:nvSpPr>
          <p:cNvPr id="9219" name="Rectangle 7">
            <a:extLst>
              <a:ext uri="{FF2B5EF4-FFF2-40B4-BE49-F238E27FC236}">
                <a16:creationId xmlns:a16="http://schemas.microsoft.com/office/drawing/2014/main" id="{7877FA74-5F1B-47C7-9FC8-0C101FA93413}"/>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fld id="{1833D892-C1BC-4973-8194-F804EBF5B202}" type="slidenum">
              <a:rPr lang="en-US" altLang="en-US" sz="1000" b="0">
                <a:latin typeface="Garamond" panose="02020404030301010803" pitchFamily="18" charset="0"/>
              </a:rPr>
              <a:pPr/>
              <a:t>4</a:t>
            </a:fld>
            <a:endParaRPr lang="en-US" altLang="en-US" sz="1200" b="0">
              <a:latin typeface="Times New Roman" panose="02020603050405020304" pitchFamily="18" charset="0"/>
            </a:endParaRPr>
          </a:p>
        </p:txBody>
      </p:sp>
      <p:sp>
        <p:nvSpPr>
          <p:cNvPr id="9220" name="Rectangle 2">
            <a:extLst>
              <a:ext uri="{FF2B5EF4-FFF2-40B4-BE49-F238E27FC236}">
                <a16:creationId xmlns:a16="http://schemas.microsoft.com/office/drawing/2014/main" id="{9CBEE675-F69F-4EB7-ACB5-E21E011E7A3B}"/>
              </a:ext>
            </a:extLst>
          </p:cNvPr>
          <p:cNvSpPr>
            <a:spLocks noGrp="1" noRot="1" noChangeAspect="1" noChangeArrowheads="1" noTextEdit="1"/>
          </p:cNvSpPr>
          <p:nvPr>
            <p:ph type="sldImg"/>
          </p:nvPr>
        </p:nvSpPr>
        <p:spPr>
          <a:xfrm>
            <a:off x="2024063" y="615950"/>
            <a:ext cx="2811462" cy="2108200"/>
          </a:xfrm>
          <a:ln w="12700" cap="flat">
            <a:solidFill>
              <a:schemeClr val="tx1"/>
            </a:solidFill>
          </a:ln>
        </p:spPr>
      </p:sp>
      <p:sp>
        <p:nvSpPr>
          <p:cNvPr id="9221" name="Rectangle 3">
            <a:extLst>
              <a:ext uri="{FF2B5EF4-FFF2-40B4-BE49-F238E27FC236}">
                <a16:creationId xmlns:a16="http://schemas.microsoft.com/office/drawing/2014/main" id="{98BA7239-1A49-49AF-83BF-6DC3D51F2349}"/>
              </a:ext>
            </a:extLst>
          </p:cNvPr>
          <p:cNvSpPr>
            <a:spLocks noGrp="1" noChangeArrowheads="1"/>
          </p:cNvSpPr>
          <p:nvPr>
            <p:ph type="body" idx="1"/>
          </p:nvPr>
        </p:nvSpPr>
        <p:spPr>
          <a:xfrm>
            <a:off x="661988" y="3038475"/>
            <a:ext cx="5534025" cy="5316538"/>
          </a:xfrm>
          <a:solidFill>
            <a:schemeClr val="bg1"/>
          </a:solidFill>
          <a:ln w="9525">
            <a:noFill/>
          </a:ln>
          <a:extLst>
            <a:ext uri="{91240B29-F687-4F45-9708-019B960494DF}">
              <a14:hiddenLine xmlns:a14="http://schemas.microsoft.com/office/drawing/2010/main" w="12700">
                <a:solidFill>
                  <a:schemeClr val="bg1"/>
                </a:solidFill>
                <a:miter lim="800000"/>
                <a:headEnd type="none" w="sm" len="sm"/>
                <a:tailEnd type="none" w="sm" len="sm"/>
              </a14:hiddenLine>
            </a:ext>
          </a:extLst>
        </p:spPr>
        <p:txBody>
          <a:bodyPr lIns="92722" tIns="46361" rIns="92722" bIns="46361"/>
          <a:lstStyle/>
          <a:p>
            <a:pPr>
              <a:spcBef>
                <a:spcPct val="0"/>
              </a:spcBef>
            </a:pPr>
            <a:r>
              <a:rPr lang="en-US" altLang="en-US"/>
              <a:t>We generally refer to ethics as a set of skills – these are operational skills – we need to be able to choose among different alternative actions.  We need to identify the existence of an ethical question – we have to to know that something might be right or wrong.  And we have to be able to make a rational decision, as opposed to simply acting on preference or habit.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6">
            <a:extLst>
              <a:ext uri="{FF2B5EF4-FFF2-40B4-BE49-F238E27FC236}">
                <a16:creationId xmlns:a16="http://schemas.microsoft.com/office/drawing/2014/main" id="{A739A6EA-6E18-4AA1-9616-F092D499657B}"/>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2008 M. E. Kabay.                                                            All rights reserved.</a:t>
            </a:r>
          </a:p>
        </p:txBody>
      </p:sp>
      <p:sp>
        <p:nvSpPr>
          <p:cNvPr id="11267" name="Rectangle 7">
            <a:extLst>
              <a:ext uri="{FF2B5EF4-FFF2-40B4-BE49-F238E27FC236}">
                <a16:creationId xmlns:a16="http://schemas.microsoft.com/office/drawing/2014/main" id="{34D14F01-5598-4FA7-8E94-FB39B622EAF0}"/>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fld id="{6FAB5FBC-C638-4B99-AE0C-5676DB16F3CE}" type="slidenum">
              <a:rPr lang="en-US" altLang="en-US" sz="1000" b="0">
                <a:latin typeface="Garamond" panose="02020404030301010803" pitchFamily="18" charset="0"/>
              </a:rPr>
              <a:pPr/>
              <a:t>5</a:t>
            </a:fld>
            <a:endParaRPr lang="en-US" altLang="en-US" sz="1200" b="0">
              <a:latin typeface="Times New Roman" panose="02020603050405020304" pitchFamily="18" charset="0"/>
            </a:endParaRPr>
          </a:p>
        </p:txBody>
      </p:sp>
      <p:sp>
        <p:nvSpPr>
          <p:cNvPr id="11268" name="Rectangle 2">
            <a:extLst>
              <a:ext uri="{FF2B5EF4-FFF2-40B4-BE49-F238E27FC236}">
                <a16:creationId xmlns:a16="http://schemas.microsoft.com/office/drawing/2014/main" id="{9ED155C5-947F-466A-AB49-C5410B3A9639}"/>
              </a:ext>
            </a:extLst>
          </p:cNvPr>
          <p:cNvSpPr>
            <a:spLocks noGrp="1" noRot="1" noChangeAspect="1" noChangeArrowheads="1" noTextEdit="1"/>
          </p:cNvSpPr>
          <p:nvPr>
            <p:ph type="sldImg"/>
          </p:nvPr>
        </p:nvSpPr>
        <p:spPr>
          <a:ln/>
        </p:spPr>
      </p:sp>
      <p:sp>
        <p:nvSpPr>
          <p:cNvPr id="11269" name="Rectangle 3">
            <a:extLst>
              <a:ext uri="{FF2B5EF4-FFF2-40B4-BE49-F238E27FC236}">
                <a16:creationId xmlns:a16="http://schemas.microsoft.com/office/drawing/2014/main" id="{9EF9154B-7F4F-4F85-8EA7-175674E68FD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r>
              <a:rPr lang="en-US" altLang="en-US"/>
              <a:t>There’s a number of developmental stages in normal human development.  We tend to have a very limited sense of ethics in our infant years – very small children are not particularly good at enunciating ethical rules or even following them. At the very earliest stages, we can use the Freudian model to describe basic, old-style brain functions we call “id.”  And then, as the person develops, there’s a sense of identity and self-awareness (we call this “ego”).  Eventually, most people develop a sense of “superego”, or pressures that move people toward conformity with customs, laws and the expectations of other people.  In a formal sense, we become sensitive to </a:t>
            </a:r>
            <a:r>
              <a:rPr lang="en-US" altLang="en-US" i="1"/>
              <a:t>peer pressure</a:t>
            </a:r>
            <a:r>
              <a:rPr lang="en-US" altLang="en-US"/>
              <a:t>.  People in the teenaged years are especially sensitive in this way and we recognize the shift.  But we also recognize that there are codified standards that we can call rules or laws or codes of ethics.  At the highest level, we become aware that our actions have consequences, and these consequences impinge on the highest brain centers – the frontal lobes of the brain.  It is the full myelination of the frontal lobes that gives us that most human of abilities, the ability to foresee the consequences of our actions and to restrict or inhibit impulses and apply ethical standards to what we intend to do.</a:t>
            </a:r>
          </a:p>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a:extLst>
              <a:ext uri="{FF2B5EF4-FFF2-40B4-BE49-F238E27FC236}">
                <a16:creationId xmlns:a16="http://schemas.microsoft.com/office/drawing/2014/main" id="{009C6F15-E9E3-4B40-8747-16B0125CDD29}"/>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2008 M. E. Kabay.                                                            All rights reserved.</a:t>
            </a:r>
          </a:p>
        </p:txBody>
      </p:sp>
      <p:sp>
        <p:nvSpPr>
          <p:cNvPr id="13315" name="Rectangle 7">
            <a:extLst>
              <a:ext uri="{FF2B5EF4-FFF2-40B4-BE49-F238E27FC236}">
                <a16:creationId xmlns:a16="http://schemas.microsoft.com/office/drawing/2014/main" id="{32E62D75-6D60-4872-A776-DEB4F4D028DB}"/>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fld id="{F6B45FD4-9AD0-4C5F-B2EC-E66D4EE4D4BB}" type="slidenum">
              <a:rPr lang="en-US" altLang="en-US" sz="1000" b="0">
                <a:latin typeface="Garamond" panose="02020404030301010803" pitchFamily="18" charset="0"/>
              </a:rPr>
              <a:pPr/>
              <a:t>6</a:t>
            </a:fld>
            <a:endParaRPr lang="en-US" altLang="en-US" sz="1200" b="0">
              <a:latin typeface="Times New Roman" panose="02020603050405020304" pitchFamily="18" charset="0"/>
            </a:endParaRPr>
          </a:p>
        </p:txBody>
      </p:sp>
      <p:sp>
        <p:nvSpPr>
          <p:cNvPr id="13316" name="Rectangle 2">
            <a:extLst>
              <a:ext uri="{FF2B5EF4-FFF2-40B4-BE49-F238E27FC236}">
                <a16:creationId xmlns:a16="http://schemas.microsoft.com/office/drawing/2014/main" id="{36CE5BAA-B780-45B9-B547-E313849226B6}"/>
              </a:ext>
            </a:extLst>
          </p:cNvPr>
          <p:cNvSpPr>
            <a:spLocks noGrp="1" noRot="1" noChangeAspect="1" noChangeArrowheads="1" noTextEdit="1"/>
          </p:cNvSpPr>
          <p:nvPr>
            <p:ph type="sldImg"/>
          </p:nvPr>
        </p:nvSpPr>
        <p:spPr>
          <a:ln/>
        </p:spPr>
      </p:sp>
      <p:sp>
        <p:nvSpPr>
          <p:cNvPr id="13317" name="Rectangle 3">
            <a:extLst>
              <a:ext uri="{FF2B5EF4-FFF2-40B4-BE49-F238E27FC236}">
                <a16:creationId xmlns:a16="http://schemas.microsoft.com/office/drawing/2014/main" id="{F512B7CF-C0EC-48A3-95A3-7B4131CCA51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r>
              <a:rPr lang="en-US" altLang="en-US"/>
              <a:t>Well – are computers particularly different from an ethical standpoint?  Not if we look at them from the standpoint of fundamentals.  The difficulty is that we’re still not particularly used to computers.  They’re so new on the human scene – being only a few generations old at most – that we are blown away by such elements as the speed of processing, the ability to correlate large amounts of information, and even the sheer impersonality of the medium – things we didn’t use to do and therefore have not grown up thinking about and integrating at a gut-level into our normal modes of interaction with each other.  We haven’t made the rules explicit, and even where we have, we haven’t internalized those rules.  So in some cases, people behave in the use of computers in ways that they wouldn’t dream of behaving in the normal world.  I’m sure you can think of examples – I bet you can even think of family members who think nothing of making illegal copies of software yet would be horrified if you suggested that they walk into a store and steal the very same software from a shelf – it would just strike them as absolute appalling.  Yet Aunt Gladys is perfectly willing to have you make a copy – or ask you to make a copy – of – I don’t know – Microsoft Word – and install it on her computer without a license.  It doesn’t penetrate.  The rules either aren’t there or they don’t make sense to most people yet.  They haven’t integrated this whole area into their moral universe yet.</a:t>
            </a:r>
          </a:p>
          <a:p>
            <a:r>
              <a:rPr lang="en-US" altLang="en-US"/>
              <a:t>So let’s go back for a minute to the ideas I just mentioned.</a:t>
            </a:r>
          </a:p>
          <a:p>
            <a:r>
              <a:rPr lang="en-US" altLang="en-US"/>
              <a:t>For example, computers can gather information quickly about many people, or send communications or affect many other people and systems. So now ethical decisions which used to affect only a few people now have potentially enormous consequences.  Compare the damage that someone with only a quill pen could do in sending unwanted advertising vs. the current explosion of spam due to near-universal, essentially free and unauthenticated e-mail.</a:t>
            </a:r>
          </a:p>
          <a:p>
            <a:r>
              <a:rPr lang="en-US" altLang="en-US"/>
              <a:t>From the standpoint of privacy, the ability to search and compare enormous amounts of information at hitherto unimagined speed has changed the nature of what we think of as private and public data.  I remember (this is where I have to adopt my “old crock” voice) when getting information about the tax roles in a neighborhood meant going down to the town hall and manually leafing through a big book.  And we weren’t allowed to make photocopies or photograph the pages, either – it was pen and paper or pure memory.  So finding out who had the most expensive houses in the neighborhood might take a while – and there’d be a record in the visitor’s book about who used the records.  So now compare Web-based access to the same records from the point of view of a thief:  don’t you think that downloading all the tax records and sorting them downward by total costs might be a useful tool in figuring out which houses to rob?</a:t>
            </a:r>
          </a:p>
          <a:p>
            <a:r>
              <a:rPr lang="en-US" altLang="en-US"/>
              <a:t>Another problem is the difficulty some people have in realizing that there are </a:t>
            </a:r>
            <a:r>
              <a:rPr lang="en-US" altLang="en-US" i="1"/>
              <a:t>people</a:t>
            </a:r>
            <a:r>
              <a:rPr lang="en-US" altLang="en-US"/>
              <a:t> on the other end of an Internet connection.  In some circles, depersonalizing victims of computer abuse or crimes is known as the Video Game Fallacy:  the belief that because video games and the Internet use much the same user interface (monitors, keyboards, mouse/joystick) therefore what you do on the Internet is no more important than what you do in a video game.</a:t>
            </a:r>
          </a:p>
          <a:p>
            <a:r>
              <a:rPr lang="en-US" altLang="en-US"/>
              <a:t>So with all of this change in the medium of communication and access to information, you will understand that it’s quite possible for many people not even to realize that what they’re doing with the help of computer-based communication may have ethical dimensions.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a:extLst>
              <a:ext uri="{FF2B5EF4-FFF2-40B4-BE49-F238E27FC236}">
                <a16:creationId xmlns:a16="http://schemas.microsoft.com/office/drawing/2014/main" id="{D642A257-7FC1-46CE-B915-B437FACFF5A1}"/>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2008 M. E. Kabay.                                                            All rights reserved.</a:t>
            </a:r>
          </a:p>
        </p:txBody>
      </p:sp>
      <p:sp>
        <p:nvSpPr>
          <p:cNvPr id="15363" name="Rectangle 7">
            <a:extLst>
              <a:ext uri="{FF2B5EF4-FFF2-40B4-BE49-F238E27FC236}">
                <a16:creationId xmlns:a16="http://schemas.microsoft.com/office/drawing/2014/main" id="{F05FF9F2-0985-4443-B373-A3D0684AC91C}"/>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fld id="{ADD92219-99E5-4B17-95D9-77458D399828}" type="slidenum">
              <a:rPr lang="en-US" altLang="en-US" sz="1000" b="0">
                <a:latin typeface="Garamond" panose="02020404030301010803" pitchFamily="18" charset="0"/>
              </a:rPr>
              <a:pPr/>
              <a:t>7</a:t>
            </a:fld>
            <a:endParaRPr lang="en-US" altLang="en-US" sz="1200" b="0">
              <a:latin typeface="Times New Roman" panose="02020603050405020304" pitchFamily="18" charset="0"/>
            </a:endParaRPr>
          </a:p>
        </p:txBody>
      </p:sp>
      <p:sp>
        <p:nvSpPr>
          <p:cNvPr id="15364" name="Rectangle 2">
            <a:extLst>
              <a:ext uri="{FF2B5EF4-FFF2-40B4-BE49-F238E27FC236}">
                <a16:creationId xmlns:a16="http://schemas.microsoft.com/office/drawing/2014/main" id="{BED1F48C-328C-4A9E-AEAC-9C7AD51730C9}"/>
              </a:ext>
            </a:extLst>
          </p:cNvPr>
          <p:cNvSpPr>
            <a:spLocks noGrp="1" noRot="1" noChangeAspect="1" noChangeArrowheads="1" noTextEdit="1"/>
          </p:cNvSpPr>
          <p:nvPr>
            <p:ph type="sldImg"/>
          </p:nvPr>
        </p:nvSpPr>
        <p:spPr>
          <a:ln/>
        </p:spPr>
      </p:sp>
      <p:sp>
        <p:nvSpPr>
          <p:cNvPr id="15365" name="Rectangle 3">
            <a:extLst>
              <a:ext uri="{FF2B5EF4-FFF2-40B4-BE49-F238E27FC236}">
                <a16:creationId xmlns:a16="http://schemas.microsoft.com/office/drawing/2014/main" id="{53F6D772-6640-4F7D-BD3E-A3D74FBDF23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r>
              <a:rPr lang="en-US" altLang="en-US"/>
              <a:t>There are a number of different ways to make ethical decisions.</a:t>
            </a:r>
          </a:p>
          <a:p>
            <a:r>
              <a:rPr lang="en-US" altLang="en-US"/>
              <a:t>In the world of information assurance and organizations, one of the most important rules is that you have to know what the laws are, and you’re not going to know that unless you have some sound assistance.  So do be careful – do use your corporate counsel – get to know your corporate counsel – and be able to recognize when it’s time to ask her for advice.</a:t>
            </a:r>
          </a:p>
          <a:p>
            <a:r>
              <a:rPr lang="en-US" altLang="en-US"/>
              <a:t>But there are many other ways we make ethical decisions – we’re not limited simply by law.</a:t>
            </a:r>
          </a:p>
          <a:p>
            <a:r>
              <a:rPr lang="en-US" altLang="en-US"/>
              <a:t>We also have relatively formal guidelines or less formal principles, so let’s take a look at these these factors.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a:extLst>
              <a:ext uri="{FF2B5EF4-FFF2-40B4-BE49-F238E27FC236}">
                <a16:creationId xmlns:a16="http://schemas.microsoft.com/office/drawing/2014/main" id="{9C40F0C7-7AC7-4916-9FEA-8B71F02E047F}"/>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2008 M. E. Kabay.                                                            All rights reserved.</a:t>
            </a:r>
          </a:p>
        </p:txBody>
      </p:sp>
      <p:sp>
        <p:nvSpPr>
          <p:cNvPr id="17411" name="Rectangle 7">
            <a:extLst>
              <a:ext uri="{FF2B5EF4-FFF2-40B4-BE49-F238E27FC236}">
                <a16:creationId xmlns:a16="http://schemas.microsoft.com/office/drawing/2014/main" id="{7A053685-32B6-431A-A6A5-5051684B89E7}"/>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fld id="{AC1FB753-9AF3-47BF-8E69-EFB8A580FF50}" type="slidenum">
              <a:rPr lang="en-US" altLang="en-US" sz="1000" b="0">
                <a:latin typeface="Garamond" panose="02020404030301010803" pitchFamily="18" charset="0"/>
              </a:rPr>
              <a:pPr/>
              <a:t>8</a:t>
            </a:fld>
            <a:endParaRPr lang="en-US" altLang="en-US" sz="1200" b="0">
              <a:latin typeface="Times New Roman" panose="02020603050405020304" pitchFamily="18" charset="0"/>
            </a:endParaRPr>
          </a:p>
        </p:txBody>
      </p:sp>
      <p:sp>
        <p:nvSpPr>
          <p:cNvPr id="17412" name="Rectangle 2">
            <a:extLst>
              <a:ext uri="{FF2B5EF4-FFF2-40B4-BE49-F238E27FC236}">
                <a16:creationId xmlns:a16="http://schemas.microsoft.com/office/drawing/2014/main" id="{CC6A09F3-F5FF-422C-9C7E-CD890829DE79}"/>
              </a:ext>
            </a:extLst>
          </p:cNvPr>
          <p:cNvSpPr>
            <a:spLocks noGrp="1" noRot="1" noChangeAspect="1" noChangeArrowheads="1" noTextEdit="1"/>
          </p:cNvSpPr>
          <p:nvPr>
            <p:ph type="sldImg"/>
          </p:nvPr>
        </p:nvSpPr>
        <p:spPr>
          <a:ln/>
        </p:spPr>
      </p:sp>
      <p:sp>
        <p:nvSpPr>
          <p:cNvPr id="17413" name="Rectangle 3">
            <a:extLst>
              <a:ext uri="{FF2B5EF4-FFF2-40B4-BE49-F238E27FC236}">
                <a16:creationId xmlns:a16="http://schemas.microsoft.com/office/drawing/2014/main" id="{CEF2BD37-E4FC-4F1F-A58D-038A56E5B56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r>
              <a:rPr lang="en-US" altLang="en-US"/>
              <a:t>It’s important to understand that legal issues and ethical issues overlap but are not identical, as you can see in the diagram.</a:t>
            </a:r>
          </a:p>
          <a:p>
            <a:r>
              <a:rPr lang="en-US" altLang="en-US"/>
              <a:t>In certain circumstances, we may argue that a law has been passed in an illegitimate way, or violates standards of ethical conduct.</a:t>
            </a:r>
          </a:p>
          <a:p>
            <a:r>
              <a:rPr lang="en-US" altLang="en-US"/>
              <a:t>And similarly, there may be some behavior which is unethical and yet isn’t strictly illegal in a particular jurisdiction.</a:t>
            </a:r>
          </a:p>
          <a:p>
            <a:r>
              <a:rPr lang="en-US" altLang="en-US"/>
              <a:t>We have to distinguish clearly between those concepts.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a:extLst>
              <a:ext uri="{FF2B5EF4-FFF2-40B4-BE49-F238E27FC236}">
                <a16:creationId xmlns:a16="http://schemas.microsoft.com/office/drawing/2014/main" id="{CE6D144E-9CE6-4E37-A5FA-5F441805AC4A}"/>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2008 M. E. Kabay.                                                            All rights reserved.</a:t>
            </a:r>
          </a:p>
        </p:txBody>
      </p:sp>
      <p:sp>
        <p:nvSpPr>
          <p:cNvPr id="19459" name="Rectangle 7">
            <a:extLst>
              <a:ext uri="{FF2B5EF4-FFF2-40B4-BE49-F238E27FC236}">
                <a16:creationId xmlns:a16="http://schemas.microsoft.com/office/drawing/2014/main" id="{5009A1DC-41A1-47AC-99B1-6A19F6E9CCFC}"/>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fld id="{13093306-4256-4904-820D-07E86F90056C}" type="slidenum">
              <a:rPr lang="en-US" altLang="en-US" sz="1000" b="0">
                <a:latin typeface="Garamond" panose="02020404030301010803" pitchFamily="18" charset="0"/>
              </a:rPr>
              <a:pPr/>
              <a:t>9</a:t>
            </a:fld>
            <a:endParaRPr lang="en-US" altLang="en-US" sz="1200" b="0">
              <a:latin typeface="Times New Roman" panose="02020603050405020304" pitchFamily="18" charset="0"/>
            </a:endParaRPr>
          </a:p>
        </p:txBody>
      </p:sp>
      <p:sp>
        <p:nvSpPr>
          <p:cNvPr id="19460" name="Rectangle 2">
            <a:extLst>
              <a:ext uri="{FF2B5EF4-FFF2-40B4-BE49-F238E27FC236}">
                <a16:creationId xmlns:a16="http://schemas.microsoft.com/office/drawing/2014/main" id="{B0D5AC1D-50EF-4AE3-8F32-CDC6179BEDBB}"/>
              </a:ext>
            </a:extLst>
          </p:cNvPr>
          <p:cNvSpPr>
            <a:spLocks noGrp="1" noRot="1" noChangeAspect="1" noChangeArrowheads="1" noTextEdit="1"/>
          </p:cNvSpPr>
          <p:nvPr>
            <p:ph type="sldImg"/>
          </p:nvPr>
        </p:nvSpPr>
        <p:spPr>
          <a:ln/>
        </p:spPr>
      </p:sp>
      <p:sp>
        <p:nvSpPr>
          <p:cNvPr id="19461" name="Rectangle 3">
            <a:extLst>
              <a:ext uri="{FF2B5EF4-FFF2-40B4-BE49-F238E27FC236}">
                <a16:creationId xmlns:a16="http://schemas.microsoft.com/office/drawing/2014/main" id="{01B98C00-936A-4F63-B713-24B1F625214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r>
              <a:rPr lang="en-US" altLang="en-US"/>
              <a:t>Now, some of the guidelines we depend on may be codified.  They may, for example, be corporate policy – that’s in addition to legal standards.  These may be guidelines or absolute rules, but they apply to a specific organization rather than to society at large.  Sometimes organizations develop codes of conduct; for example, the (ISC)^2 has developed a code of conduct – a Code of Ethics – for people who have certifications such as the CISSP or SSCP and so on from (ISC)^2.  Sometimes the guidelines are much more generic – the Golden Rule tells us to put ourselves in the other person’s shoes – and can help guide decision-making.</a:t>
            </a:r>
          </a:p>
          <a:p>
            <a:r>
              <a:rPr lang="en-US" altLang="en-US"/>
              <a:t>Sometimes we are influenced by much more informal – not even written-down –rules.  These are an intuitive grasp that there’s a factor that we should take into account as we decide what to do.  For example, sometimes people try to keep us quiet – they’re what Kallman and Grillo – the authors on whose book I’m basing this presentation – call “shushers.”  There’s also the idea of how you would feel if someone you cared about – prototypically your Mom, just as an example – would feel about your proposed course of action.  Would you be pleased --would you be proud to tell such a person about your proposed action?</a:t>
            </a:r>
          </a:p>
          <a:p>
            <a:r>
              <a:rPr lang="en-US" altLang="en-US"/>
              <a:t>How about general publicity?  Would it be OK with you if everyone in your town or – I dunno – everyone who reads your professional journals – happened to read a professional article or a newspaper story about your proposed action?  If the answer is, “O my goodness, no, I wouldn’t like that!” then you had better examine the proposal and see just why it isn’t something you’d want people to know about.  Now, it could be that there are perfectly good reasons for that – but it could also be that you’re identifying an intuitive grasp that there’s something shady or improper about the procedure.  It doesn’t follow all the time, but it’s worth pursuing.</a:t>
            </a:r>
          </a:p>
          <a:p>
            <a:r>
              <a:rPr lang="en-US" altLang="en-US"/>
              <a:t>Would your proposed course of action increase your market share if it were known?  Well, if the answer is yes, and if people knew about it and it would increase your reputation, that’s good. If, on the other hand, the answer is “Yikes!  We could never let our industry know what we’re doing because they would think badly of us,” you had better analyze your proposal.  It should be clear just what’s going on.</a:t>
            </a:r>
          </a:p>
          <a:p>
            <a:r>
              <a:rPr lang="en-US" altLang="en-US"/>
              <a:t>And sometimes it’s very vague.  There’s just something wrong.   In a simple way, people might call that right-brain or intuitive knowledge.  Don’t ignore that.  If you </a:t>
            </a:r>
            <a:r>
              <a:rPr lang="en-US" altLang="en-US" i="1"/>
              <a:t>feel</a:t>
            </a:r>
            <a:r>
              <a:rPr lang="en-US" altLang="en-US"/>
              <a:t> strongly that there’s something wrong, it’s probably worth analyzing further and exploring the feeling so that you can find out just exactly what’s troubling you.  Don’t let it go.  Pay attention to such intuitive feelings.</a:t>
            </a:r>
          </a:p>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62269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2374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2700" y="152400"/>
            <a:ext cx="1790700"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90600" y="152400"/>
            <a:ext cx="5219700"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2506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2998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43337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1676400"/>
            <a:ext cx="3505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3505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9878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2908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19122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1829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6237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25753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D00"/>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16EE38A-AD86-4006-AB3E-0F913FC391D2}"/>
              </a:ext>
            </a:extLst>
          </p:cNvPr>
          <p:cNvSpPr>
            <a:spLocks noGrp="1" noChangeArrowheads="1"/>
          </p:cNvSpPr>
          <p:nvPr>
            <p:ph type="title"/>
          </p:nvPr>
        </p:nvSpPr>
        <p:spPr bwMode="auto">
          <a:xfrm>
            <a:off x="990600" y="152400"/>
            <a:ext cx="716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SLIDE TITLE</a:t>
            </a:r>
          </a:p>
        </p:txBody>
      </p:sp>
      <p:sp>
        <p:nvSpPr>
          <p:cNvPr id="1027" name="Rectangle 3">
            <a:extLst>
              <a:ext uri="{FF2B5EF4-FFF2-40B4-BE49-F238E27FC236}">
                <a16:creationId xmlns:a16="http://schemas.microsoft.com/office/drawing/2014/main" id="{6BBE5D13-FCD1-4C9C-AB3E-0E1F83CED790}"/>
              </a:ext>
            </a:extLst>
          </p:cNvPr>
          <p:cNvSpPr>
            <a:spLocks noGrp="1" noChangeArrowheads="1"/>
          </p:cNvSpPr>
          <p:nvPr>
            <p:ph type="body" idx="1"/>
          </p:nvPr>
        </p:nvSpPr>
        <p:spPr bwMode="auto">
          <a:xfrm>
            <a:off x="990600" y="1676400"/>
            <a:ext cx="7162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Body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89860" name="Rectangle 4">
            <a:extLst>
              <a:ext uri="{FF2B5EF4-FFF2-40B4-BE49-F238E27FC236}">
                <a16:creationId xmlns:a16="http://schemas.microsoft.com/office/drawing/2014/main" id="{14735DEA-E367-4446-92C0-5246C3C4D092}"/>
              </a:ext>
            </a:extLst>
          </p:cNvPr>
          <p:cNvSpPr>
            <a:spLocks noChangeArrowheads="1"/>
          </p:cNvSpPr>
          <p:nvPr/>
        </p:nvSpPr>
        <p:spPr bwMode="auto">
          <a:xfrm>
            <a:off x="0" y="6494463"/>
            <a:ext cx="460375" cy="363537"/>
          </a:xfrm>
          <a:prstGeom prst="rect">
            <a:avLst/>
          </a:prstGeom>
          <a:noFill/>
          <a:ln w="12700">
            <a:noFill/>
            <a:miter lim="800000"/>
            <a:headEnd/>
            <a:tailEnd/>
          </a:ln>
          <a:effectLst/>
        </p:spPr>
        <p:txBody>
          <a:bodyPr wrap="none" lIns="90488" tIns="44450" rIns="90488" bIns="44450">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defRPr/>
            </a:pPr>
            <a:fld id="{DF740AFB-1CB5-4863-84DD-6EDE88A59031}" type="slidenum">
              <a:rPr lang="en-US" altLang="en-US" sz="1800" smtClean="0"/>
              <a:pPr>
                <a:defRPr/>
              </a:pPr>
              <a:t>‹#›</a:t>
            </a:fld>
            <a:endParaRPr lang="en-US" altLang="en-US" sz="1800"/>
          </a:p>
        </p:txBody>
      </p:sp>
      <p:sp>
        <p:nvSpPr>
          <p:cNvPr id="1029" name="Text Box 5">
            <a:extLst>
              <a:ext uri="{FF2B5EF4-FFF2-40B4-BE49-F238E27FC236}">
                <a16:creationId xmlns:a16="http://schemas.microsoft.com/office/drawing/2014/main" id="{969D5ABB-9873-445D-9537-2B9703AE46DC}"/>
              </a:ext>
            </a:extLst>
          </p:cNvPr>
          <p:cNvSpPr txBox="1">
            <a:spLocks noChangeArrowheads="1"/>
          </p:cNvSpPr>
          <p:nvPr/>
        </p:nvSpPr>
        <p:spPr bwMode="auto">
          <a:xfrm>
            <a:off x="8839200" y="1524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sz="2400" b="0">
              <a:latin typeface="Times New Roman" panose="02020603050405020304" pitchFamily="18" charset="0"/>
            </a:endParaRPr>
          </a:p>
        </p:txBody>
      </p:sp>
      <p:sp>
        <p:nvSpPr>
          <p:cNvPr id="1030" name="Text Box 7">
            <a:extLst>
              <a:ext uri="{FF2B5EF4-FFF2-40B4-BE49-F238E27FC236}">
                <a16:creationId xmlns:a16="http://schemas.microsoft.com/office/drawing/2014/main" id="{7675C07A-E5BD-4062-9963-754008BA3896}"/>
              </a:ext>
            </a:extLst>
          </p:cNvPr>
          <p:cNvSpPr txBox="1">
            <a:spLocks noChangeArrowheads="1"/>
          </p:cNvSpPr>
          <p:nvPr userDrawn="1"/>
        </p:nvSpPr>
        <p:spPr bwMode="auto">
          <a:xfrm>
            <a:off x="1295400" y="6643688"/>
            <a:ext cx="6453188"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800" i="1"/>
              <a:t>Copyright © 2008 M. E. Kabay.  All rights reserved.  Nonexclusive license granted to Norwich University for use in MSIA Program.</a:t>
            </a:r>
          </a:p>
        </p:txBody>
      </p:sp>
      <p:pic>
        <p:nvPicPr>
          <p:cNvPr id="1031" name="Picture 8" descr="NWU_2c_stacked_logo">
            <a:extLst>
              <a:ext uri="{FF2B5EF4-FFF2-40B4-BE49-F238E27FC236}">
                <a16:creationId xmlns:a16="http://schemas.microsoft.com/office/drawing/2014/main" id="{995E6694-1466-4BE7-B8B0-9CE03A2011BE}"/>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077200" y="0"/>
            <a:ext cx="10668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l" defTabSz="917575" rtl="0" eaLnBrk="0" fontAlgn="base" hangingPunct="0">
        <a:lnSpc>
          <a:spcPct val="90000"/>
        </a:lnSpc>
        <a:spcBef>
          <a:spcPct val="0"/>
        </a:spcBef>
        <a:spcAft>
          <a:spcPct val="0"/>
        </a:spcAft>
        <a:defRPr sz="3600" b="1">
          <a:solidFill>
            <a:srgbClr val="800000"/>
          </a:solidFill>
          <a:latin typeface="+mj-lt"/>
          <a:ea typeface="+mj-ea"/>
          <a:cs typeface="+mj-cs"/>
        </a:defRPr>
      </a:lvl1pPr>
      <a:lvl2pPr algn="l" defTabSz="917575" rtl="0" eaLnBrk="0" fontAlgn="base" hangingPunct="0">
        <a:lnSpc>
          <a:spcPct val="90000"/>
        </a:lnSpc>
        <a:spcBef>
          <a:spcPct val="0"/>
        </a:spcBef>
        <a:spcAft>
          <a:spcPct val="0"/>
        </a:spcAft>
        <a:defRPr sz="3600" b="1">
          <a:solidFill>
            <a:srgbClr val="800000"/>
          </a:solidFill>
          <a:latin typeface="Bookman Old Style" pitchFamily="18" charset="0"/>
        </a:defRPr>
      </a:lvl2pPr>
      <a:lvl3pPr algn="l" defTabSz="917575" rtl="0" eaLnBrk="0" fontAlgn="base" hangingPunct="0">
        <a:lnSpc>
          <a:spcPct val="90000"/>
        </a:lnSpc>
        <a:spcBef>
          <a:spcPct val="0"/>
        </a:spcBef>
        <a:spcAft>
          <a:spcPct val="0"/>
        </a:spcAft>
        <a:defRPr sz="3600" b="1">
          <a:solidFill>
            <a:srgbClr val="800000"/>
          </a:solidFill>
          <a:latin typeface="Bookman Old Style" pitchFamily="18" charset="0"/>
        </a:defRPr>
      </a:lvl3pPr>
      <a:lvl4pPr algn="l" defTabSz="917575" rtl="0" eaLnBrk="0" fontAlgn="base" hangingPunct="0">
        <a:lnSpc>
          <a:spcPct val="90000"/>
        </a:lnSpc>
        <a:spcBef>
          <a:spcPct val="0"/>
        </a:spcBef>
        <a:spcAft>
          <a:spcPct val="0"/>
        </a:spcAft>
        <a:defRPr sz="3600" b="1">
          <a:solidFill>
            <a:srgbClr val="800000"/>
          </a:solidFill>
          <a:latin typeface="Bookman Old Style" pitchFamily="18" charset="0"/>
        </a:defRPr>
      </a:lvl4pPr>
      <a:lvl5pPr algn="l" defTabSz="917575" rtl="0" eaLnBrk="0" fontAlgn="base" hangingPunct="0">
        <a:lnSpc>
          <a:spcPct val="90000"/>
        </a:lnSpc>
        <a:spcBef>
          <a:spcPct val="0"/>
        </a:spcBef>
        <a:spcAft>
          <a:spcPct val="0"/>
        </a:spcAft>
        <a:defRPr sz="3600" b="1">
          <a:solidFill>
            <a:srgbClr val="800000"/>
          </a:solidFill>
          <a:latin typeface="Bookman Old Style" pitchFamily="18" charset="0"/>
        </a:defRPr>
      </a:lvl5pPr>
      <a:lvl6pPr marL="457200" algn="l" defTabSz="917575" rtl="0" eaLnBrk="0" fontAlgn="base" hangingPunct="0">
        <a:lnSpc>
          <a:spcPct val="90000"/>
        </a:lnSpc>
        <a:spcBef>
          <a:spcPct val="0"/>
        </a:spcBef>
        <a:spcAft>
          <a:spcPct val="0"/>
        </a:spcAft>
        <a:defRPr sz="3600" b="1">
          <a:solidFill>
            <a:srgbClr val="800000"/>
          </a:solidFill>
          <a:latin typeface="Bookman Old Style" pitchFamily="18" charset="0"/>
        </a:defRPr>
      </a:lvl6pPr>
      <a:lvl7pPr marL="914400" algn="l" defTabSz="917575" rtl="0" eaLnBrk="0" fontAlgn="base" hangingPunct="0">
        <a:lnSpc>
          <a:spcPct val="90000"/>
        </a:lnSpc>
        <a:spcBef>
          <a:spcPct val="0"/>
        </a:spcBef>
        <a:spcAft>
          <a:spcPct val="0"/>
        </a:spcAft>
        <a:defRPr sz="3600" b="1">
          <a:solidFill>
            <a:srgbClr val="800000"/>
          </a:solidFill>
          <a:latin typeface="Bookman Old Style" pitchFamily="18" charset="0"/>
        </a:defRPr>
      </a:lvl7pPr>
      <a:lvl8pPr marL="1371600" algn="l" defTabSz="917575" rtl="0" eaLnBrk="0" fontAlgn="base" hangingPunct="0">
        <a:lnSpc>
          <a:spcPct val="90000"/>
        </a:lnSpc>
        <a:spcBef>
          <a:spcPct val="0"/>
        </a:spcBef>
        <a:spcAft>
          <a:spcPct val="0"/>
        </a:spcAft>
        <a:defRPr sz="3600" b="1">
          <a:solidFill>
            <a:srgbClr val="800000"/>
          </a:solidFill>
          <a:latin typeface="Bookman Old Style" pitchFamily="18" charset="0"/>
        </a:defRPr>
      </a:lvl8pPr>
      <a:lvl9pPr marL="1828800" algn="l" defTabSz="917575" rtl="0" eaLnBrk="0" fontAlgn="base" hangingPunct="0">
        <a:lnSpc>
          <a:spcPct val="90000"/>
        </a:lnSpc>
        <a:spcBef>
          <a:spcPct val="0"/>
        </a:spcBef>
        <a:spcAft>
          <a:spcPct val="0"/>
        </a:spcAft>
        <a:defRPr sz="3600" b="1">
          <a:solidFill>
            <a:srgbClr val="800000"/>
          </a:solidFill>
          <a:latin typeface="Bookman Old Style" pitchFamily="18" charset="0"/>
        </a:defRPr>
      </a:lvl9pPr>
    </p:titleStyle>
    <p:bodyStyle>
      <a:lvl1pPr marL="285750" indent="-285750" algn="l" rtl="0" eaLnBrk="0" fontAlgn="base" hangingPunct="0">
        <a:lnSpc>
          <a:spcPct val="90000"/>
        </a:lnSpc>
        <a:spcBef>
          <a:spcPct val="30000"/>
        </a:spcBef>
        <a:spcAft>
          <a:spcPct val="0"/>
        </a:spcAft>
        <a:buClr>
          <a:schemeClr val="tx1"/>
        </a:buClr>
        <a:buFont typeface="Wingdings" panose="05000000000000000000" pitchFamily="2" charset="2"/>
        <a:buChar char="Ø"/>
        <a:defRPr sz="2400" b="1">
          <a:solidFill>
            <a:schemeClr val="tx1"/>
          </a:solidFill>
          <a:latin typeface="+mn-lt"/>
          <a:ea typeface="+mn-ea"/>
          <a:cs typeface="+mn-cs"/>
        </a:defRPr>
      </a:lvl1pPr>
      <a:lvl2pPr marL="685800" indent="-228600" algn="l" rtl="0" eaLnBrk="0" fontAlgn="base" hangingPunct="0">
        <a:lnSpc>
          <a:spcPct val="90000"/>
        </a:lnSpc>
        <a:spcBef>
          <a:spcPct val="30000"/>
        </a:spcBef>
        <a:spcAft>
          <a:spcPct val="0"/>
        </a:spcAft>
        <a:buClr>
          <a:schemeClr val="tx1"/>
        </a:buClr>
        <a:buSzPct val="85000"/>
        <a:buFont typeface="Wingdings" panose="05000000000000000000" pitchFamily="2" charset="2"/>
        <a:buChar char="q"/>
        <a:defRPr sz="2400" b="1">
          <a:solidFill>
            <a:schemeClr val="tx1"/>
          </a:solidFill>
          <a:latin typeface="+mn-lt"/>
        </a:defRPr>
      </a:lvl2pPr>
      <a:lvl3pPr marL="1143000" indent="-228600" algn="l" rtl="0" eaLnBrk="0" fontAlgn="base" hangingPunct="0">
        <a:lnSpc>
          <a:spcPct val="90000"/>
        </a:lnSpc>
        <a:spcBef>
          <a:spcPct val="30000"/>
        </a:spcBef>
        <a:spcAft>
          <a:spcPct val="0"/>
        </a:spcAft>
        <a:buClr>
          <a:schemeClr val="tx1"/>
        </a:buClr>
        <a:buSzPct val="100000"/>
        <a:buFont typeface="Wingdings" panose="05000000000000000000" pitchFamily="2" charset="2"/>
        <a:buChar char="ü"/>
        <a:defRPr sz="2400" b="1">
          <a:solidFill>
            <a:schemeClr val="tx1"/>
          </a:solidFill>
          <a:latin typeface="+mn-lt"/>
        </a:defRPr>
      </a:lvl3pPr>
      <a:lvl4pPr marL="1543050" indent="-171450" algn="l" rtl="0" eaLnBrk="0" fontAlgn="base" hangingPunct="0">
        <a:lnSpc>
          <a:spcPct val="90000"/>
        </a:lnSpc>
        <a:spcBef>
          <a:spcPct val="30000"/>
        </a:spcBef>
        <a:spcAft>
          <a:spcPct val="0"/>
        </a:spcAft>
        <a:buClr>
          <a:schemeClr val="tx1"/>
        </a:buClr>
        <a:buSzPct val="100000"/>
        <a:buFont typeface="Wingdings" panose="05000000000000000000" pitchFamily="2" charset="2"/>
        <a:buChar char="§"/>
        <a:defRPr sz="2400" b="1">
          <a:solidFill>
            <a:schemeClr val="tx1"/>
          </a:solidFill>
          <a:latin typeface="+mn-lt"/>
        </a:defRPr>
      </a:lvl4pPr>
      <a:lvl5pPr marL="2000250" indent="-171450" algn="l" rtl="0" eaLnBrk="0" fontAlgn="base" hangingPunct="0">
        <a:lnSpc>
          <a:spcPct val="90000"/>
        </a:lnSpc>
        <a:spcBef>
          <a:spcPct val="30000"/>
        </a:spcBef>
        <a:spcAft>
          <a:spcPct val="0"/>
        </a:spcAft>
        <a:buClr>
          <a:schemeClr val="tx1"/>
        </a:buClr>
        <a:buSzPct val="100000"/>
        <a:buChar char="•"/>
        <a:defRPr sz="2400" b="1">
          <a:solidFill>
            <a:schemeClr val="tx1"/>
          </a:solidFill>
          <a:latin typeface="+mn-lt"/>
        </a:defRPr>
      </a:lvl5pPr>
      <a:lvl6pPr marL="2457450" indent="-171450" algn="l" rtl="0" eaLnBrk="0" fontAlgn="base" hangingPunct="0">
        <a:lnSpc>
          <a:spcPct val="90000"/>
        </a:lnSpc>
        <a:spcBef>
          <a:spcPct val="30000"/>
        </a:spcBef>
        <a:spcAft>
          <a:spcPct val="0"/>
        </a:spcAft>
        <a:buClr>
          <a:schemeClr val="tx1"/>
        </a:buClr>
        <a:buSzPct val="100000"/>
        <a:buChar char="•"/>
        <a:defRPr sz="2400" b="1">
          <a:solidFill>
            <a:schemeClr val="tx1"/>
          </a:solidFill>
          <a:latin typeface="+mn-lt"/>
        </a:defRPr>
      </a:lvl6pPr>
      <a:lvl7pPr marL="2914650" indent="-171450" algn="l" rtl="0" eaLnBrk="0" fontAlgn="base" hangingPunct="0">
        <a:lnSpc>
          <a:spcPct val="90000"/>
        </a:lnSpc>
        <a:spcBef>
          <a:spcPct val="30000"/>
        </a:spcBef>
        <a:spcAft>
          <a:spcPct val="0"/>
        </a:spcAft>
        <a:buClr>
          <a:schemeClr val="tx1"/>
        </a:buClr>
        <a:buSzPct val="100000"/>
        <a:buChar char="•"/>
        <a:defRPr sz="2400" b="1">
          <a:solidFill>
            <a:schemeClr val="tx1"/>
          </a:solidFill>
          <a:latin typeface="+mn-lt"/>
        </a:defRPr>
      </a:lvl7pPr>
      <a:lvl8pPr marL="3371850" indent="-171450" algn="l" rtl="0" eaLnBrk="0" fontAlgn="base" hangingPunct="0">
        <a:lnSpc>
          <a:spcPct val="90000"/>
        </a:lnSpc>
        <a:spcBef>
          <a:spcPct val="30000"/>
        </a:spcBef>
        <a:spcAft>
          <a:spcPct val="0"/>
        </a:spcAft>
        <a:buClr>
          <a:schemeClr val="tx1"/>
        </a:buClr>
        <a:buSzPct val="100000"/>
        <a:buChar char="•"/>
        <a:defRPr sz="2400" b="1">
          <a:solidFill>
            <a:schemeClr val="tx1"/>
          </a:solidFill>
          <a:latin typeface="+mn-lt"/>
        </a:defRPr>
      </a:lvl8pPr>
      <a:lvl9pPr marL="3829050" indent="-171450" algn="l" rtl="0" eaLnBrk="0" fontAlgn="base" hangingPunct="0">
        <a:lnSpc>
          <a:spcPct val="90000"/>
        </a:lnSpc>
        <a:spcBef>
          <a:spcPct val="30000"/>
        </a:spcBef>
        <a:spcAft>
          <a:spcPct val="0"/>
        </a:spcAft>
        <a:buClr>
          <a:schemeClr val="tx1"/>
        </a:buClr>
        <a:buSzPct val="100000"/>
        <a:buChar char="•"/>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audio" Target="../media/audio1.wav"/><Relationship Id="rId5" Type="http://schemas.openxmlformats.org/officeDocument/2006/relationships/image" Target="../media/image2.png"/><Relationship Id="rId4" Type="http://schemas.openxmlformats.org/officeDocument/2006/relationships/hyperlink" Target="mailto:mekabay@gmail.com"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media/audio7.wav"/><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audio" Target="../media/audio8.wav"/><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audio" Target="../media/audio9.wav"/><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audio" Target="../media/audio10.wav"/><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audio" Target="../media/audio11.wav"/><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audio" Target="../media/audio12.wav"/><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audio" Target="../media/audio13.wav"/><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audio" Target="../media/audio14.wav"/><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audio" Target="../media/audio15.wav"/><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2.wa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3.wav"/><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audio" Target="../media/audio4.wav"/><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file:///C:\XFR\msia_s3_w03\WAV\sound005.wav" TargetMode="Externa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audio" Target="../media/audio5.wav"/><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audio" Target="../media/audio6.wav"/><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file:///C:\XFR\msia_s3_w03\WAV\sound008.wav" TargetMode="Externa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B97548F9-594F-4EC3-A075-00C9278BF11C}"/>
              </a:ext>
            </a:extLst>
          </p:cNvPr>
          <p:cNvSpPr>
            <a:spLocks noGrp="1" noChangeArrowheads="1"/>
          </p:cNvSpPr>
          <p:nvPr>
            <p:ph type="title"/>
          </p:nvPr>
        </p:nvSpPr>
        <p:spPr>
          <a:xfrm>
            <a:off x="0" y="838200"/>
            <a:ext cx="9144000" cy="2590800"/>
          </a:xfrm>
        </p:spPr>
        <p:txBody>
          <a:bodyPr/>
          <a:lstStyle/>
          <a:p>
            <a:pPr algn="ctr"/>
            <a:r>
              <a:rPr lang="en-US" altLang="en-US" sz="8800" dirty="0"/>
              <a:t>Making Ethical Decisions</a:t>
            </a:r>
          </a:p>
        </p:txBody>
      </p:sp>
      <p:sp>
        <p:nvSpPr>
          <p:cNvPr id="4099" name="Rectangle 5">
            <a:extLst>
              <a:ext uri="{FF2B5EF4-FFF2-40B4-BE49-F238E27FC236}">
                <a16:creationId xmlns:a16="http://schemas.microsoft.com/office/drawing/2014/main" id="{22D6D60A-2B72-4F4A-8E9C-7BF20152D8C1}"/>
              </a:ext>
            </a:extLst>
          </p:cNvPr>
          <p:cNvSpPr>
            <a:spLocks noGrp="1" noChangeArrowheads="1"/>
          </p:cNvSpPr>
          <p:nvPr>
            <p:ph type="body" idx="1"/>
          </p:nvPr>
        </p:nvSpPr>
        <p:spPr>
          <a:xfrm>
            <a:off x="0" y="3352800"/>
            <a:ext cx="9144000" cy="3124200"/>
          </a:xfrm>
        </p:spPr>
        <p:txBody>
          <a:bodyPr/>
          <a:lstStyle/>
          <a:p>
            <a:pPr algn="ctr">
              <a:buFont typeface="Wingdings" panose="05000000000000000000" pitchFamily="2" charset="2"/>
              <a:buNone/>
            </a:pPr>
            <a:r>
              <a:rPr lang="en-US" altLang="en-US" sz="4000" dirty="0"/>
              <a:t>MSIA Seminar 3, Week 3</a:t>
            </a:r>
          </a:p>
          <a:p>
            <a:pPr algn="ctr">
              <a:buFont typeface="Wingdings" panose="05000000000000000000" pitchFamily="2" charset="2"/>
              <a:buNone/>
            </a:pPr>
            <a:r>
              <a:rPr lang="en-US" altLang="en-US" dirty="0"/>
              <a:t>M. E. Kabay, PhD, CISSP-ISSMP</a:t>
            </a:r>
          </a:p>
          <a:p>
            <a:pPr algn="ctr">
              <a:buFont typeface="Wingdings" panose="05000000000000000000" pitchFamily="2" charset="2"/>
              <a:buNone/>
            </a:pPr>
            <a:r>
              <a:rPr lang="en-US" altLang="en-US" dirty="0"/>
              <a:t>School of Graduate Studies </a:t>
            </a:r>
            <a:br>
              <a:rPr lang="en-US" altLang="en-US" dirty="0"/>
            </a:br>
            <a:r>
              <a:rPr lang="en-US" altLang="en-US" dirty="0"/>
              <a:t>Program Director, MSIA</a:t>
            </a:r>
          </a:p>
          <a:p>
            <a:pPr algn="ctr">
              <a:buFont typeface="Wingdings" panose="05000000000000000000" pitchFamily="2" charset="2"/>
              <a:buNone/>
            </a:pPr>
            <a:r>
              <a:rPr lang="en-US" altLang="en-US" dirty="0"/>
              <a:t>Norwich University </a:t>
            </a:r>
          </a:p>
          <a:p>
            <a:pPr algn="ctr">
              <a:buFont typeface="Wingdings" panose="05000000000000000000" pitchFamily="2" charset="2"/>
              <a:buNone/>
            </a:pPr>
            <a:r>
              <a:rPr lang="en-US" altLang="en-US" dirty="0">
                <a:hlinkClick r:id="rId4"/>
              </a:rPr>
              <a:t>mekabay@gmail</a:t>
            </a:r>
            <a:r>
              <a:rPr lang="en-US" altLang="en-US">
                <a:hlinkClick r:id="rId4"/>
              </a:rPr>
              <a:t>.com</a:t>
            </a:r>
            <a:r>
              <a:rPr lang="en-US" altLang="en-US"/>
              <a:t>  </a:t>
            </a:r>
            <a:endParaRPr lang="en-US" altLang="en-US" dirty="0"/>
          </a:p>
        </p:txBody>
      </p:sp>
      <p:pic>
        <p:nvPicPr>
          <p:cNvPr id="5" name="sound001.wav">
            <a:hlinkClick r:id="" action="ppaction://media"/>
            <a:extLst>
              <a:ext uri="{FF2B5EF4-FFF2-40B4-BE49-F238E27FC236}">
                <a16:creationId xmlns:a16="http://schemas.microsoft.com/office/drawing/2014/main" id="{8F9BA55F-9E40-4D57-8CDC-3160448BC9E5}"/>
              </a:ext>
            </a:extLst>
          </p:cNvPr>
          <p:cNvPicPr>
            <a:picLocks noRot="1" noChangeAspect="1"/>
          </p:cNvPicPr>
          <p:nvPr>
            <a:wavAudioFile r:embed="rId1" name="sound001.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692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9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44971E7B-44B1-4925-9408-43F7E4AD6E2B}"/>
              </a:ext>
            </a:extLst>
          </p:cNvPr>
          <p:cNvSpPr>
            <a:spLocks noGrp="1" noChangeArrowheads="1"/>
          </p:cNvSpPr>
          <p:nvPr>
            <p:ph type="title"/>
          </p:nvPr>
        </p:nvSpPr>
        <p:spPr>
          <a:noFill/>
        </p:spPr>
        <p:txBody>
          <a:bodyPr lIns="92075" tIns="46038" rIns="92075" bIns="46038"/>
          <a:lstStyle/>
          <a:p>
            <a:r>
              <a:rPr lang="en-US" altLang="en-US"/>
              <a:t>Ethical Principles</a:t>
            </a:r>
          </a:p>
        </p:txBody>
      </p:sp>
      <p:sp>
        <p:nvSpPr>
          <p:cNvPr id="20483" name="Rectangle 3">
            <a:extLst>
              <a:ext uri="{FF2B5EF4-FFF2-40B4-BE49-F238E27FC236}">
                <a16:creationId xmlns:a16="http://schemas.microsoft.com/office/drawing/2014/main" id="{C227C823-0768-42BB-A5EF-15F7B2ED218B}"/>
              </a:ext>
            </a:extLst>
          </p:cNvPr>
          <p:cNvSpPr>
            <a:spLocks noGrp="1" noChangeArrowheads="1"/>
          </p:cNvSpPr>
          <p:nvPr>
            <p:ph type="body" idx="1"/>
          </p:nvPr>
        </p:nvSpPr>
        <p:spPr>
          <a:noFill/>
        </p:spPr>
        <p:txBody>
          <a:bodyPr lIns="92075" tIns="46038" rIns="92075" bIns="46038"/>
          <a:lstStyle/>
          <a:p>
            <a:r>
              <a:rPr lang="en-US" altLang="en-US"/>
              <a:t>Deontology (Rights and Duties)</a:t>
            </a:r>
          </a:p>
          <a:p>
            <a:r>
              <a:rPr lang="en-US" altLang="en-US"/>
              <a:t>Consequentialism</a:t>
            </a:r>
          </a:p>
          <a:p>
            <a:r>
              <a:rPr lang="en-US" altLang="en-US"/>
              <a:t>Categorical Imperative</a:t>
            </a:r>
          </a:p>
          <a:p>
            <a:r>
              <a:rPr lang="en-US" altLang="en-US"/>
              <a:t>Stakeholders</a:t>
            </a:r>
          </a:p>
        </p:txBody>
      </p:sp>
      <p:pic>
        <p:nvPicPr>
          <p:cNvPr id="5" name="sound009.wav">
            <a:hlinkClick r:id="" action="ppaction://media"/>
            <a:extLst>
              <a:ext uri="{FF2B5EF4-FFF2-40B4-BE49-F238E27FC236}">
                <a16:creationId xmlns:a16="http://schemas.microsoft.com/office/drawing/2014/main" id="{34B1F53D-31C7-4B3E-8A3B-CE5AB8D1A643}"/>
              </a:ext>
            </a:extLst>
          </p:cNvPr>
          <p:cNvPicPr>
            <a:picLocks noRot="1" noChangeAspect="1"/>
          </p:cNvPicPr>
          <p:nvPr>
            <a:wavAudioFile r:embed="rId1" name="sound009.wav"/>
          </p:nvPr>
        </p:nvPicPr>
        <p:blipFill>
          <a:blip r:embed="rId4">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618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61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A6088583-E135-4921-8D02-72AF83B7657A}"/>
              </a:ext>
            </a:extLst>
          </p:cNvPr>
          <p:cNvSpPr>
            <a:spLocks noGrp="1" noChangeArrowheads="1"/>
          </p:cNvSpPr>
          <p:nvPr>
            <p:ph type="title"/>
          </p:nvPr>
        </p:nvSpPr>
        <p:spPr>
          <a:noFill/>
        </p:spPr>
        <p:txBody>
          <a:bodyPr lIns="92075" tIns="46038" rIns="92075" bIns="46038"/>
          <a:lstStyle/>
          <a:p>
            <a:r>
              <a:rPr lang="en-US" altLang="en-US"/>
              <a:t>Deontology </a:t>
            </a:r>
            <a:br>
              <a:rPr lang="en-US" altLang="en-US"/>
            </a:br>
            <a:r>
              <a:rPr lang="en-US" altLang="en-US"/>
              <a:t>(Rights and Duties)</a:t>
            </a:r>
          </a:p>
        </p:txBody>
      </p:sp>
      <p:sp>
        <p:nvSpPr>
          <p:cNvPr id="22531" name="Rectangle 3">
            <a:extLst>
              <a:ext uri="{FF2B5EF4-FFF2-40B4-BE49-F238E27FC236}">
                <a16:creationId xmlns:a16="http://schemas.microsoft.com/office/drawing/2014/main" id="{E276BA34-227D-4653-AC1D-199702E65F2A}"/>
              </a:ext>
            </a:extLst>
          </p:cNvPr>
          <p:cNvSpPr>
            <a:spLocks noGrp="1" noChangeArrowheads="1"/>
          </p:cNvSpPr>
          <p:nvPr>
            <p:ph type="body" idx="1"/>
          </p:nvPr>
        </p:nvSpPr>
        <p:spPr>
          <a:noFill/>
        </p:spPr>
        <p:txBody>
          <a:bodyPr lIns="92075" tIns="46038" rIns="92075" bIns="46038"/>
          <a:lstStyle/>
          <a:p>
            <a:r>
              <a:rPr lang="en-US" altLang="en-US" sz="2000"/>
              <a:t>Rights to</a:t>
            </a:r>
          </a:p>
          <a:p>
            <a:pPr lvl="1"/>
            <a:r>
              <a:rPr lang="en-US" altLang="en-US" sz="2000"/>
              <a:t>know</a:t>
            </a:r>
          </a:p>
          <a:p>
            <a:pPr lvl="1"/>
            <a:r>
              <a:rPr lang="en-US" altLang="en-US" sz="2000"/>
              <a:t>privacy</a:t>
            </a:r>
          </a:p>
          <a:p>
            <a:pPr lvl="1"/>
            <a:r>
              <a:rPr lang="en-US" altLang="en-US" sz="2000"/>
              <a:t>property</a:t>
            </a:r>
          </a:p>
          <a:p>
            <a:r>
              <a:rPr lang="en-US" altLang="en-US" sz="2000"/>
              <a:t>Duties to</a:t>
            </a:r>
          </a:p>
          <a:p>
            <a:pPr lvl="1"/>
            <a:r>
              <a:rPr lang="en-US" altLang="en-US" sz="2000"/>
              <a:t>foster trust</a:t>
            </a:r>
          </a:p>
          <a:p>
            <a:pPr lvl="1"/>
            <a:r>
              <a:rPr lang="en-US" altLang="en-US" sz="2000"/>
              <a:t>act with integrity</a:t>
            </a:r>
          </a:p>
          <a:p>
            <a:pPr lvl="1"/>
            <a:r>
              <a:rPr lang="en-US" altLang="en-US" sz="2000"/>
              <a:t>be truthful</a:t>
            </a:r>
          </a:p>
          <a:p>
            <a:pPr lvl="1"/>
            <a:r>
              <a:rPr lang="en-US" altLang="en-US" sz="2000"/>
              <a:t>do justice</a:t>
            </a:r>
          </a:p>
          <a:p>
            <a:pPr lvl="1"/>
            <a:r>
              <a:rPr lang="en-US" altLang="en-US" sz="2000"/>
              <a:t>do good and avoid harm</a:t>
            </a:r>
          </a:p>
          <a:p>
            <a:pPr lvl="1"/>
            <a:r>
              <a:rPr lang="en-US" altLang="en-US" sz="2000"/>
              <a:t>be grateful and to correct our wrongs</a:t>
            </a:r>
          </a:p>
          <a:p>
            <a:pPr lvl="1"/>
            <a:r>
              <a:rPr lang="en-US" altLang="en-US" sz="2000"/>
              <a:t>work to improve ourselves</a:t>
            </a:r>
          </a:p>
        </p:txBody>
      </p:sp>
      <p:sp>
        <p:nvSpPr>
          <p:cNvPr id="22532" name="Text Box 5">
            <a:extLst>
              <a:ext uri="{FF2B5EF4-FFF2-40B4-BE49-F238E27FC236}">
                <a16:creationId xmlns:a16="http://schemas.microsoft.com/office/drawing/2014/main" id="{0BD7232B-3E15-434F-8C79-FB0EA3B8FAAB}"/>
              </a:ext>
            </a:extLst>
          </p:cNvPr>
          <p:cNvSpPr txBox="1">
            <a:spLocks noChangeArrowheads="1"/>
          </p:cNvSpPr>
          <p:nvPr/>
        </p:nvSpPr>
        <p:spPr bwMode="auto">
          <a:xfrm>
            <a:off x="4038600" y="1295400"/>
            <a:ext cx="4876800" cy="2609850"/>
          </a:xfrm>
          <a:prstGeom prst="rect">
            <a:avLst/>
          </a:prstGeom>
          <a:solidFill>
            <a:srgbClr val="FF9966"/>
          </a:solidFill>
          <a:ln w="12700">
            <a:solidFill>
              <a:schemeClr val="tx1"/>
            </a:solidFill>
            <a:miter lim="800000"/>
            <a:headEnd type="none" w="sm" len="sm"/>
            <a:tailEnd type="none" w="sm" len="sm"/>
          </a:ln>
        </p:spPr>
        <p:txBody>
          <a:bodyPr>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a:t>de·on·tol·o·gy, </a:t>
            </a:r>
            <a:r>
              <a:rPr lang="en-US" altLang="en-US" b="0" i="1"/>
              <a:t>n</a:t>
            </a:r>
            <a:r>
              <a:rPr lang="en-US" altLang="en-US" sz="1600" b="0"/>
              <a:t> </a:t>
            </a:r>
            <a:endParaRPr lang="en-US" altLang="en-US" sz="1600"/>
          </a:p>
          <a:p>
            <a:r>
              <a:rPr lang="en-US" altLang="en-US" sz="1600"/>
              <a:t>logic of moral obligation: </a:t>
            </a:r>
            <a:r>
              <a:rPr lang="en-US" altLang="en-US" sz="1600" b="0"/>
              <a:t>the study of what is obligatory, permissible, right, or wrong, in moral terms </a:t>
            </a:r>
          </a:p>
          <a:p>
            <a:endParaRPr lang="en-US" altLang="en-US" sz="1600" b="0"/>
          </a:p>
          <a:p>
            <a:r>
              <a:rPr lang="en-US" altLang="en-US" sz="1600" b="0" i="1"/>
              <a:t>[Early 19th century. Coined from Greek deont- , the present participle stem of dein “to be wanting, be needful” + -logy .] </a:t>
            </a:r>
          </a:p>
          <a:p>
            <a:endParaRPr lang="en-US" altLang="en-US" sz="1600" b="0" i="1"/>
          </a:p>
          <a:p>
            <a:r>
              <a:rPr lang="en-US" altLang="en-US" sz="1600"/>
              <a:t>Microsoft® Encarta® Reference Library 2004.</a:t>
            </a:r>
          </a:p>
        </p:txBody>
      </p:sp>
      <p:pic>
        <p:nvPicPr>
          <p:cNvPr id="6" name="sound010.wav">
            <a:hlinkClick r:id="" action="ppaction://media"/>
            <a:extLst>
              <a:ext uri="{FF2B5EF4-FFF2-40B4-BE49-F238E27FC236}">
                <a16:creationId xmlns:a16="http://schemas.microsoft.com/office/drawing/2014/main" id="{9AC2B9C4-D3E8-466D-A015-F714BCC42D3D}"/>
              </a:ext>
            </a:extLst>
          </p:cNvPr>
          <p:cNvPicPr>
            <a:picLocks noRot="1" noChangeAspect="1"/>
          </p:cNvPicPr>
          <p:nvPr>
            <a:wavAudioFile r:embed="rId1" name="sound010.wav"/>
          </p:nvPr>
        </p:nvPicPr>
        <p:blipFill>
          <a:blip r:embed="rId4">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380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38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3FD22F66-CDE5-4A66-9EE6-B70035AA80DA}"/>
              </a:ext>
            </a:extLst>
          </p:cNvPr>
          <p:cNvSpPr>
            <a:spLocks noGrp="1" noChangeArrowheads="1"/>
          </p:cNvSpPr>
          <p:nvPr>
            <p:ph type="title"/>
          </p:nvPr>
        </p:nvSpPr>
        <p:spPr>
          <a:noFill/>
        </p:spPr>
        <p:txBody>
          <a:bodyPr lIns="92075" tIns="46038" rIns="92075" bIns="46038"/>
          <a:lstStyle/>
          <a:p>
            <a:r>
              <a:rPr lang="en-US" altLang="en-US"/>
              <a:t>Professional Duties</a:t>
            </a:r>
          </a:p>
        </p:txBody>
      </p:sp>
      <p:sp>
        <p:nvSpPr>
          <p:cNvPr id="24579" name="Rectangle 3">
            <a:extLst>
              <a:ext uri="{FF2B5EF4-FFF2-40B4-BE49-F238E27FC236}">
                <a16:creationId xmlns:a16="http://schemas.microsoft.com/office/drawing/2014/main" id="{C0BC5703-B833-47A7-AD08-9F0E18C1F60C}"/>
              </a:ext>
            </a:extLst>
          </p:cNvPr>
          <p:cNvSpPr>
            <a:spLocks noGrp="1" noChangeArrowheads="1"/>
          </p:cNvSpPr>
          <p:nvPr>
            <p:ph type="body" idx="1"/>
          </p:nvPr>
        </p:nvSpPr>
        <p:spPr>
          <a:noFill/>
        </p:spPr>
        <p:txBody>
          <a:bodyPr lIns="92075" tIns="46038" rIns="92075" bIns="46038"/>
          <a:lstStyle/>
          <a:p>
            <a:r>
              <a:rPr lang="en-US" altLang="en-US"/>
              <a:t>Respect our professional relationships</a:t>
            </a:r>
          </a:p>
          <a:p>
            <a:r>
              <a:rPr lang="en-US" altLang="en-US"/>
              <a:t>Exercise professional efficacy</a:t>
            </a:r>
          </a:p>
          <a:p>
            <a:r>
              <a:rPr lang="en-US" altLang="en-US"/>
              <a:t>Protect confidentiality</a:t>
            </a:r>
          </a:p>
          <a:p>
            <a:r>
              <a:rPr lang="en-US" altLang="en-US"/>
              <a:t>Exercise impartiality</a:t>
            </a:r>
          </a:p>
        </p:txBody>
      </p:sp>
      <p:pic>
        <p:nvPicPr>
          <p:cNvPr id="5" name="sound011.wav">
            <a:hlinkClick r:id="" action="ppaction://media"/>
            <a:extLst>
              <a:ext uri="{FF2B5EF4-FFF2-40B4-BE49-F238E27FC236}">
                <a16:creationId xmlns:a16="http://schemas.microsoft.com/office/drawing/2014/main" id="{14BA9163-F5F2-4FFA-9AEA-8320B043D84D}"/>
              </a:ext>
            </a:extLst>
          </p:cNvPr>
          <p:cNvPicPr>
            <a:picLocks noRot="1" noChangeAspect="1"/>
          </p:cNvPicPr>
          <p:nvPr>
            <a:wavAudioFile r:embed="rId1" name="sound011.wav"/>
          </p:nvPr>
        </p:nvPicPr>
        <p:blipFill>
          <a:blip r:embed="rId4">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729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72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B4DE4170-FDBA-448D-A449-CF8584B2222A}"/>
              </a:ext>
            </a:extLst>
          </p:cNvPr>
          <p:cNvSpPr>
            <a:spLocks noGrp="1" noChangeArrowheads="1"/>
          </p:cNvSpPr>
          <p:nvPr>
            <p:ph type="title"/>
          </p:nvPr>
        </p:nvSpPr>
        <p:spPr>
          <a:noFill/>
        </p:spPr>
        <p:txBody>
          <a:bodyPr lIns="92075" tIns="46038" rIns="92075" bIns="46038"/>
          <a:lstStyle/>
          <a:p>
            <a:r>
              <a:rPr lang="en-US" altLang="en-US"/>
              <a:t>Relation Between Rights and Duties</a:t>
            </a:r>
          </a:p>
        </p:txBody>
      </p:sp>
      <p:sp>
        <p:nvSpPr>
          <p:cNvPr id="26627" name="Rectangle 3">
            <a:extLst>
              <a:ext uri="{FF2B5EF4-FFF2-40B4-BE49-F238E27FC236}">
                <a16:creationId xmlns:a16="http://schemas.microsoft.com/office/drawing/2014/main" id="{B02705B0-FEF4-4B8F-BCBB-90FA3DEBDE06}"/>
              </a:ext>
            </a:extLst>
          </p:cNvPr>
          <p:cNvSpPr>
            <a:spLocks noGrp="1" noChangeArrowheads="1"/>
          </p:cNvSpPr>
          <p:nvPr>
            <p:ph type="body" idx="1"/>
          </p:nvPr>
        </p:nvSpPr>
        <p:spPr>
          <a:noFill/>
        </p:spPr>
        <p:txBody>
          <a:bodyPr lIns="92075" tIns="46038" rIns="92075" bIns="46038"/>
          <a:lstStyle/>
          <a:p>
            <a:r>
              <a:rPr lang="en-US" altLang="en-US"/>
              <a:t>Any right implies a corresponding duty</a:t>
            </a:r>
          </a:p>
          <a:p>
            <a:r>
              <a:rPr lang="en-US" altLang="en-US"/>
              <a:t>Any duty implies a corresponding right</a:t>
            </a:r>
          </a:p>
          <a:p>
            <a:r>
              <a:rPr lang="en-US" altLang="en-US"/>
              <a:t>Example:  selling license to use proprietary software</a:t>
            </a:r>
          </a:p>
          <a:p>
            <a:pPr lvl="1"/>
            <a:r>
              <a:rPr lang="en-US" altLang="en-US"/>
              <a:t>The seller provides rights for specific kinds of use by the buyer.</a:t>
            </a:r>
          </a:p>
          <a:p>
            <a:pPr lvl="1"/>
            <a:r>
              <a:rPr lang="en-US" altLang="en-US"/>
              <a:t>The buyer has a duty to stand by the agreements in the terms of use.</a:t>
            </a:r>
          </a:p>
        </p:txBody>
      </p:sp>
      <p:pic>
        <p:nvPicPr>
          <p:cNvPr id="5" name="sound012.wav">
            <a:hlinkClick r:id="" action="ppaction://media"/>
            <a:extLst>
              <a:ext uri="{FF2B5EF4-FFF2-40B4-BE49-F238E27FC236}">
                <a16:creationId xmlns:a16="http://schemas.microsoft.com/office/drawing/2014/main" id="{2F2873FA-EA3F-40BD-B18D-E80DCFAF32A0}"/>
              </a:ext>
            </a:extLst>
          </p:cNvPr>
          <p:cNvPicPr>
            <a:picLocks noRot="1" noChangeAspect="1"/>
          </p:cNvPicPr>
          <p:nvPr>
            <a:wavAudioFile r:embed="rId1" name="sound012.wav"/>
          </p:nvPr>
        </p:nvPicPr>
        <p:blipFill>
          <a:blip r:embed="rId4">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487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48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5C629F2B-5CA6-4FEE-9D5D-A9D4C50D34BF}"/>
              </a:ext>
            </a:extLst>
          </p:cNvPr>
          <p:cNvSpPr>
            <a:spLocks noGrp="1" noChangeArrowheads="1"/>
          </p:cNvSpPr>
          <p:nvPr>
            <p:ph type="title"/>
          </p:nvPr>
        </p:nvSpPr>
        <p:spPr>
          <a:noFill/>
        </p:spPr>
        <p:txBody>
          <a:bodyPr lIns="92075" tIns="46038" rIns="92075" bIns="46038"/>
          <a:lstStyle/>
          <a:p>
            <a:r>
              <a:rPr lang="en-US" altLang="en-US"/>
              <a:t>Consequentialism</a:t>
            </a:r>
          </a:p>
        </p:txBody>
      </p:sp>
      <p:sp>
        <p:nvSpPr>
          <p:cNvPr id="28675" name="Rectangle 3">
            <a:extLst>
              <a:ext uri="{FF2B5EF4-FFF2-40B4-BE49-F238E27FC236}">
                <a16:creationId xmlns:a16="http://schemas.microsoft.com/office/drawing/2014/main" id="{A533D15A-89E6-4C90-822C-201116060DD1}"/>
              </a:ext>
            </a:extLst>
          </p:cNvPr>
          <p:cNvSpPr>
            <a:spLocks noGrp="1" noChangeArrowheads="1"/>
          </p:cNvSpPr>
          <p:nvPr>
            <p:ph type="body" idx="1"/>
          </p:nvPr>
        </p:nvSpPr>
        <p:spPr>
          <a:noFill/>
        </p:spPr>
        <p:txBody>
          <a:bodyPr lIns="92075" tIns="46038" rIns="92075" bIns="46038"/>
          <a:lstStyle/>
          <a:p>
            <a:r>
              <a:rPr lang="en-US" altLang="en-US"/>
              <a:t>Egoism — maximize benefit to oneself (or minimize harm to oneself)</a:t>
            </a:r>
          </a:p>
          <a:p>
            <a:r>
              <a:rPr lang="en-US" altLang="en-US"/>
              <a:t>Utilitarianism — maximize benefit (or minimize harm) to one’s group</a:t>
            </a:r>
          </a:p>
          <a:p>
            <a:r>
              <a:rPr lang="en-US" altLang="en-US"/>
              <a:t>Altruism — maximize benefit (or minimize harm) to others at one’s expense</a:t>
            </a:r>
          </a:p>
        </p:txBody>
      </p:sp>
      <p:pic>
        <p:nvPicPr>
          <p:cNvPr id="5" name="sound013.wav">
            <a:hlinkClick r:id="" action="ppaction://media"/>
            <a:extLst>
              <a:ext uri="{FF2B5EF4-FFF2-40B4-BE49-F238E27FC236}">
                <a16:creationId xmlns:a16="http://schemas.microsoft.com/office/drawing/2014/main" id="{E21A3DA2-E240-404B-A055-787AF6AC55EA}"/>
              </a:ext>
            </a:extLst>
          </p:cNvPr>
          <p:cNvPicPr>
            <a:picLocks noRot="1" noChangeAspect="1"/>
          </p:cNvPicPr>
          <p:nvPr>
            <a:wavAudioFile r:embed="rId1" name="sound013.wav"/>
          </p:nvPr>
        </p:nvPicPr>
        <p:blipFill>
          <a:blip r:embed="rId4">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9032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03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F4237B6-AFA9-4F80-98F9-DC7EA4715818}"/>
              </a:ext>
            </a:extLst>
          </p:cNvPr>
          <p:cNvSpPr>
            <a:spLocks noGrp="1" noChangeArrowheads="1"/>
          </p:cNvSpPr>
          <p:nvPr>
            <p:ph type="title"/>
          </p:nvPr>
        </p:nvSpPr>
        <p:spPr>
          <a:noFill/>
        </p:spPr>
        <p:txBody>
          <a:bodyPr lIns="92075" tIns="46038" rIns="92075" bIns="46038"/>
          <a:lstStyle/>
          <a:p>
            <a:r>
              <a:rPr lang="en-US" altLang="en-US"/>
              <a:t>Kant’s Categorical Imperative</a:t>
            </a:r>
          </a:p>
        </p:txBody>
      </p:sp>
      <p:sp>
        <p:nvSpPr>
          <p:cNvPr id="30723" name="Rectangle 3">
            <a:extLst>
              <a:ext uri="{FF2B5EF4-FFF2-40B4-BE49-F238E27FC236}">
                <a16:creationId xmlns:a16="http://schemas.microsoft.com/office/drawing/2014/main" id="{6B0FE367-C3E9-4CC9-9183-4B00710C2326}"/>
              </a:ext>
            </a:extLst>
          </p:cNvPr>
          <p:cNvSpPr>
            <a:spLocks noGrp="1" noChangeArrowheads="1"/>
          </p:cNvSpPr>
          <p:nvPr>
            <p:ph type="body" idx="1"/>
          </p:nvPr>
        </p:nvSpPr>
        <p:spPr>
          <a:noFill/>
        </p:spPr>
        <p:txBody>
          <a:bodyPr lIns="92075" tIns="46038" rIns="92075" bIns="46038"/>
          <a:lstStyle/>
          <a:p>
            <a:r>
              <a:rPr lang="en-US" altLang="en-US"/>
              <a:t>Consistency — would harm result if everyone did what we propose?</a:t>
            </a:r>
          </a:p>
          <a:p>
            <a:r>
              <a:rPr lang="en-US" altLang="en-US"/>
              <a:t>Respect — treat people with dignity, not as tools</a:t>
            </a:r>
          </a:p>
        </p:txBody>
      </p:sp>
      <p:pic>
        <p:nvPicPr>
          <p:cNvPr id="5" name="sound014.wav">
            <a:hlinkClick r:id="" action="ppaction://media"/>
            <a:extLst>
              <a:ext uri="{FF2B5EF4-FFF2-40B4-BE49-F238E27FC236}">
                <a16:creationId xmlns:a16="http://schemas.microsoft.com/office/drawing/2014/main" id="{D924539C-D934-4D6C-9E5D-FEF15F33D73D}"/>
              </a:ext>
            </a:extLst>
          </p:cNvPr>
          <p:cNvPicPr>
            <a:picLocks noRot="1" noChangeAspect="1"/>
          </p:cNvPicPr>
          <p:nvPr>
            <a:wavAudioFile r:embed="rId1" name="sound014.wav"/>
          </p:nvPr>
        </p:nvPicPr>
        <p:blipFill>
          <a:blip r:embed="rId4">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8438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43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0BF11E73-AC53-4FFF-B400-52846E3DDC1D}"/>
              </a:ext>
            </a:extLst>
          </p:cNvPr>
          <p:cNvSpPr>
            <a:spLocks noGrp="1" noChangeArrowheads="1"/>
          </p:cNvSpPr>
          <p:nvPr>
            <p:ph type="title"/>
          </p:nvPr>
        </p:nvSpPr>
        <p:spPr>
          <a:noFill/>
        </p:spPr>
        <p:txBody>
          <a:bodyPr lIns="92075" tIns="46038" rIns="92075" bIns="46038"/>
          <a:lstStyle/>
          <a:p>
            <a:r>
              <a:rPr lang="en-US" altLang="en-US"/>
              <a:t>Stakeholders</a:t>
            </a:r>
          </a:p>
        </p:txBody>
      </p:sp>
      <p:sp>
        <p:nvSpPr>
          <p:cNvPr id="32771" name="Rectangle 3">
            <a:extLst>
              <a:ext uri="{FF2B5EF4-FFF2-40B4-BE49-F238E27FC236}">
                <a16:creationId xmlns:a16="http://schemas.microsoft.com/office/drawing/2014/main" id="{E8795AD1-25C2-444E-8688-ED9818AF2723}"/>
              </a:ext>
            </a:extLst>
          </p:cNvPr>
          <p:cNvSpPr>
            <a:spLocks noGrp="1" noChangeArrowheads="1"/>
          </p:cNvSpPr>
          <p:nvPr>
            <p:ph type="body" idx="1"/>
          </p:nvPr>
        </p:nvSpPr>
        <p:spPr>
          <a:noFill/>
        </p:spPr>
        <p:txBody>
          <a:bodyPr lIns="92075" tIns="46038" rIns="92075" bIns="46038"/>
          <a:lstStyle/>
          <a:p>
            <a:r>
              <a:rPr lang="en-US" altLang="en-US"/>
              <a:t>Everyone affected by a decision</a:t>
            </a:r>
          </a:p>
          <a:p>
            <a:r>
              <a:rPr lang="en-US" altLang="en-US"/>
              <a:t>Wide category</a:t>
            </a:r>
          </a:p>
          <a:p>
            <a:pPr lvl="1"/>
            <a:r>
              <a:rPr lang="en-US" altLang="en-US"/>
              <a:t>owners</a:t>
            </a:r>
          </a:p>
          <a:p>
            <a:pPr lvl="1"/>
            <a:r>
              <a:rPr lang="en-US" altLang="en-US"/>
              <a:t>shareholders</a:t>
            </a:r>
          </a:p>
          <a:p>
            <a:pPr lvl="1"/>
            <a:r>
              <a:rPr lang="en-US" altLang="en-US"/>
              <a:t>employees</a:t>
            </a:r>
          </a:p>
          <a:p>
            <a:pPr lvl="1"/>
            <a:r>
              <a:rPr lang="en-US" altLang="en-US"/>
              <a:t>customers</a:t>
            </a:r>
          </a:p>
          <a:p>
            <a:pPr lvl="1"/>
            <a:r>
              <a:rPr lang="en-US" altLang="en-US"/>
              <a:t>families of affected people</a:t>
            </a:r>
          </a:p>
          <a:p>
            <a:pPr lvl="1"/>
            <a:r>
              <a:rPr lang="en-US" altLang="en-US"/>
              <a:t>anyone dependent on an organization</a:t>
            </a:r>
          </a:p>
        </p:txBody>
      </p:sp>
      <p:pic>
        <p:nvPicPr>
          <p:cNvPr id="5" name="sound015.wav">
            <a:hlinkClick r:id="" action="ppaction://media"/>
            <a:extLst>
              <a:ext uri="{FF2B5EF4-FFF2-40B4-BE49-F238E27FC236}">
                <a16:creationId xmlns:a16="http://schemas.microsoft.com/office/drawing/2014/main" id="{7361803C-BA16-46DE-8EB5-553802420CFC}"/>
              </a:ext>
            </a:extLst>
          </p:cNvPr>
          <p:cNvPicPr>
            <a:picLocks noRot="1" noChangeAspect="1"/>
          </p:cNvPicPr>
          <p:nvPr>
            <a:wavAudioFile r:embed="rId1" name="sound015.wav"/>
          </p:nvPr>
        </p:nvPicPr>
        <p:blipFill>
          <a:blip r:embed="rId4">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107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10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EB06744B-2BA9-4040-B56E-182FFC944D11}"/>
              </a:ext>
            </a:extLst>
          </p:cNvPr>
          <p:cNvSpPr>
            <a:spLocks noGrp="1" noChangeArrowheads="1"/>
          </p:cNvSpPr>
          <p:nvPr>
            <p:ph type="title"/>
          </p:nvPr>
        </p:nvSpPr>
        <p:spPr/>
        <p:txBody>
          <a:bodyPr/>
          <a:lstStyle/>
          <a:p>
            <a:r>
              <a:rPr lang="en-US" altLang="en-US"/>
              <a:t>Beware Disjunction of Costs and Benefits</a:t>
            </a:r>
          </a:p>
        </p:txBody>
      </p:sp>
      <p:sp>
        <p:nvSpPr>
          <p:cNvPr id="34819" name="Rectangle 3">
            <a:extLst>
              <a:ext uri="{FF2B5EF4-FFF2-40B4-BE49-F238E27FC236}">
                <a16:creationId xmlns:a16="http://schemas.microsoft.com/office/drawing/2014/main" id="{2AA1C5EB-5B37-4005-9D86-329AAED62A7C}"/>
              </a:ext>
            </a:extLst>
          </p:cNvPr>
          <p:cNvSpPr>
            <a:spLocks noGrp="1" noChangeArrowheads="1"/>
          </p:cNvSpPr>
          <p:nvPr>
            <p:ph type="body" idx="1"/>
          </p:nvPr>
        </p:nvSpPr>
        <p:spPr/>
        <p:txBody>
          <a:bodyPr/>
          <a:lstStyle/>
          <a:p>
            <a:pPr>
              <a:lnSpc>
                <a:spcPct val="80000"/>
              </a:lnSpc>
            </a:pPr>
            <a:r>
              <a:rPr lang="en-US" altLang="en-US" i="1"/>
              <a:t>Cui bono?</a:t>
            </a:r>
          </a:p>
          <a:p>
            <a:pPr lvl="1">
              <a:lnSpc>
                <a:spcPct val="80000"/>
              </a:lnSpc>
            </a:pPr>
            <a:r>
              <a:rPr lang="en-US" altLang="en-US"/>
              <a:t>Who benefits?  And who pays?</a:t>
            </a:r>
          </a:p>
          <a:p>
            <a:pPr lvl="1">
              <a:lnSpc>
                <a:spcPct val="80000"/>
              </a:lnSpc>
            </a:pPr>
            <a:r>
              <a:rPr lang="en-US" altLang="en-US"/>
              <a:t>If the beneficiaries are different from those who pay the costs, there may be an ethical problem</a:t>
            </a:r>
          </a:p>
          <a:p>
            <a:pPr lvl="2">
              <a:lnSpc>
                <a:spcPct val="80000"/>
              </a:lnSpc>
            </a:pPr>
            <a:r>
              <a:rPr lang="en-US" altLang="en-US"/>
              <a:t>Are those who pay willing participants?</a:t>
            </a:r>
          </a:p>
          <a:p>
            <a:pPr lvl="2">
              <a:lnSpc>
                <a:spcPct val="80000"/>
              </a:lnSpc>
            </a:pPr>
            <a:r>
              <a:rPr lang="en-US" altLang="en-US"/>
              <a:t>Or are they victims?</a:t>
            </a:r>
          </a:p>
          <a:p>
            <a:pPr>
              <a:lnSpc>
                <a:spcPct val="80000"/>
              </a:lnSpc>
            </a:pPr>
            <a:r>
              <a:rPr lang="en-US" altLang="en-US"/>
              <a:t>E.g., consider software / music theft</a:t>
            </a:r>
          </a:p>
          <a:p>
            <a:pPr lvl="1">
              <a:lnSpc>
                <a:spcPct val="80000"/>
              </a:lnSpc>
            </a:pPr>
            <a:r>
              <a:rPr lang="en-US" altLang="en-US"/>
              <a:t>Who benefits?</a:t>
            </a:r>
          </a:p>
          <a:p>
            <a:pPr lvl="1">
              <a:lnSpc>
                <a:spcPct val="80000"/>
              </a:lnSpc>
            </a:pPr>
            <a:r>
              <a:rPr lang="en-US" altLang="en-US"/>
              <a:t>Who pays?</a:t>
            </a:r>
          </a:p>
          <a:p>
            <a:pPr>
              <a:lnSpc>
                <a:spcPct val="80000"/>
              </a:lnSpc>
            </a:pPr>
            <a:r>
              <a:rPr lang="en-US" altLang="en-US"/>
              <a:t>Look at the ethics of the ENRON Corporation scandal from this point of view</a:t>
            </a:r>
          </a:p>
        </p:txBody>
      </p:sp>
      <p:pic>
        <p:nvPicPr>
          <p:cNvPr id="5" name="sound016.wav">
            <a:hlinkClick r:id="" action="ppaction://media"/>
            <a:extLst>
              <a:ext uri="{FF2B5EF4-FFF2-40B4-BE49-F238E27FC236}">
                <a16:creationId xmlns:a16="http://schemas.microsoft.com/office/drawing/2014/main" id="{63B87F4E-9362-4AF6-AD61-90EA7CFBDF18}"/>
              </a:ext>
            </a:extLst>
          </p:cNvPr>
          <p:cNvPicPr>
            <a:picLocks noRot="1" noChangeAspect="1"/>
          </p:cNvPicPr>
          <p:nvPr>
            <a:wavAudioFile r:embed="rId1" name="sound016.wav"/>
          </p:nvPr>
        </p:nvPicPr>
        <p:blipFill>
          <a:blip r:embed="rId4">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559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55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DA4071D6-93F7-4354-A194-E8A63C17C0F0}"/>
              </a:ext>
            </a:extLst>
          </p:cNvPr>
          <p:cNvSpPr>
            <a:spLocks noGrp="1" noChangeArrowheads="1"/>
          </p:cNvSpPr>
          <p:nvPr>
            <p:ph type="title"/>
          </p:nvPr>
        </p:nvSpPr>
        <p:spPr>
          <a:xfrm>
            <a:off x="990600" y="152400"/>
            <a:ext cx="7162800" cy="5486400"/>
          </a:xfrm>
        </p:spPr>
        <p:txBody>
          <a:bodyPr/>
          <a:lstStyle/>
          <a:p>
            <a:pPr algn="ctr"/>
            <a:r>
              <a:rPr lang="en-US" altLang="en-US" sz="4800"/>
              <a:t>NOW GO AND STUDY</a:t>
            </a:r>
          </a:p>
        </p:txBody>
      </p:sp>
      <p:pic>
        <p:nvPicPr>
          <p:cNvPr id="4" name="sound017.wav">
            <a:hlinkClick r:id="" action="ppaction://media"/>
            <a:extLst>
              <a:ext uri="{FF2B5EF4-FFF2-40B4-BE49-F238E27FC236}">
                <a16:creationId xmlns:a16="http://schemas.microsoft.com/office/drawing/2014/main" id="{516299E8-710C-401C-A6CA-6405BA5CBA5A}"/>
              </a:ext>
            </a:extLst>
          </p:cNvPr>
          <p:cNvPicPr>
            <a:picLocks noRot="1" noChangeAspect="1"/>
          </p:cNvPicPr>
          <p:nvPr>
            <a:wavAudioFile r:embed="rId1" name="sound017.wav"/>
          </p:nvPr>
        </p:nvPicPr>
        <p:blipFill>
          <a:blip r:embed="rId4">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466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46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8EBA9-FF24-46EF-8F74-F5056F327428}"/>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BE9DE717-D8FE-4930-8ADC-0FE077BF1456}"/>
              </a:ext>
            </a:extLst>
          </p:cNvPr>
          <p:cNvSpPr>
            <a:spLocks noGrp="1"/>
          </p:cNvSpPr>
          <p:nvPr>
            <p:ph idx="1"/>
          </p:nvPr>
        </p:nvSpPr>
        <p:spPr>
          <a:xfrm>
            <a:off x="990600" y="990600"/>
            <a:ext cx="7162800" cy="5562600"/>
          </a:xfrm>
        </p:spPr>
        <p:txBody>
          <a:bodyPr/>
          <a:lstStyle/>
          <a:p>
            <a:r>
              <a:rPr lang="en-US" sz="2000" dirty="0"/>
              <a:t>Ethics in Computing</a:t>
            </a:r>
          </a:p>
          <a:p>
            <a:r>
              <a:rPr lang="en-US" sz="2000" dirty="0"/>
              <a:t>What is Ethics</a:t>
            </a:r>
          </a:p>
          <a:p>
            <a:r>
              <a:rPr lang="en-US" sz="2000" dirty="0"/>
              <a:t>Why Do We Care about</a:t>
            </a:r>
            <a:r>
              <a:rPr lang="en-US" sz="2000" baseline="0" dirty="0"/>
              <a:t> Ethics?</a:t>
            </a:r>
          </a:p>
          <a:p>
            <a:r>
              <a:rPr lang="en-US" sz="2000" dirty="0"/>
              <a:t>What’s Special about Computers?</a:t>
            </a:r>
          </a:p>
          <a:p>
            <a:r>
              <a:rPr lang="en-US" sz="2000" dirty="0"/>
              <a:t>Steps to Ethical Decision-Making</a:t>
            </a:r>
          </a:p>
          <a:p>
            <a:r>
              <a:rPr lang="en-US" sz="2000" dirty="0"/>
              <a:t>The Law and Ethics</a:t>
            </a:r>
          </a:p>
          <a:p>
            <a:r>
              <a:rPr lang="en-US" sz="2000" dirty="0"/>
              <a:t>Guidelines</a:t>
            </a:r>
          </a:p>
          <a:p>
            <a:r>
              <a:rPr lang="en-US" sz="2000" dirty="0"/>
              <a:t>Ethical Principles</a:t>
            </a:r>
          </a:p>
          <a:p>
            <a:r>
              <a:rPr lang="en-US" sz="2000" dirty="0"/>
              <a:t>Deontology (Rights &amp; Duties)</a:t>
            </a:r>
          </a:p>
          <a:p>
            <a:r>
              <a:rPr lang="en-US" sz="2000" dirty="0"/>
              <a:t>Professional Duties</a:t>
            </a:r>
          </a:p>
          <a:p>
            <a:r>
              <a:rPr lang="en-US" sz="2000" dirty="0"/>
              <a:t>Relation Between Rights and Duties</a:t>
            </a:r>
          </a:p>
          <a:p>
            <a:r>
              <a:rPr lang="en-US" sz="2000" dirty="0"/>
              <a:t>Consequentialism</a:t>
            </a:r>
          </a:p>
          <a:p>
            <a:r>
              <a:rPr lang="en-US" sz="2000" dirty="0"/>
              <a:t>Kant’s Categorical Imperatives</a:t>
            </a:r>
          </a:p>
          <a:p>
            <a:r>
              <a:rPr lang="en-US" sz="2000" dirty="0"/>
              <a:t>Stakeholders</a:t>
            </a:r>
          </a:p>
          <a:p>
            <a:r>
              <a:rPr lang="en-US" sz="2000" dirty="0"/>
              <a:t>Beware Disjunction of Costs and Benefits</a:t>
            </a:r>
          </a:p>
        </p:txBody>
      </p:sp>
    </p:spTree>
    <p:extLst>
      <p:ext uri="{BB962C8B-B14F-4D97-AF65-F5344CB8AC3E}">
        <p14:creationId xmlns:p14="http://schemas.microsoft.com/office/powerpoint/2010/main" val="560521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119E3F7F-1DC0-461A-B9FC-B8AFD579A50F}"/>
              </a:ext>
            </a:extLst>
          </p:cNvPr>
          <p:cNvSpPr>
            <a:spLocks noGrp="1" noChangeArrowheads="1"/>
          </p:cNvSpPr>
          <p:nvPr>
            <p:ph type="title"/>
          </p:nvPr>
        </p:nvSpPr>
        <p:spPr/>
        <p:txBody>
          <a:bodyPr/>
          <a:lstStyle/>
          <a:p>
            <a:r>
              <a:rPr lang="en-US" altLang="en-US" dirty="0"/>
              <a:t>Ethics in Computing</a:t>
            </a:r>
          </a:p>
        </p:txBody>
      </p:sp>
      <p:sp>
        <p:nvSpPr>
          <p:cNvPr id="6147" name="Rectangle 3">
            <a:extLst>
              <a:ext uri="{FF2B5EF4-FFF2-40B4-BE49-F238E27FC236}">
                <a16:creationId xmlns:a16="http://schemas.microsoft.com/office/drawing/2014/main" id="{C08EC70B-E644-4DF5-9FEA-684FFDF49DA4}"/>
              </a:ext>
            </a:extLst>
          </p:cNvPr>
          <p:cNvSpPr>
            <a:spLocks noGrp="1" noChangeArrowheads="1"/>
          </p:cNvSpPr>
          <p:nvPr>
            <p:ph type="body" idx="1"/>
          </p:nvPr>
        </p:nvSpPr>
        <p:spPr/>
        <p:txBody>
          <a:bodyPr/>
          <a:lstStyle/>
          <a:p>
            <a:r>
              <a:rPr lang="en-US" altLang="en-US"/>
              <a:t>Many applications of computing where ethical questions can be raised</a:t>
            </a:r>
          </a:p>
          <a:p>
            <a:r>
              <a:rPr lang="en-US" altLang="en-US"/>
              <a:t>Think of examples from</a:t>
            </a:r>
          </a:p>
          <a:p>
            <a:pPr lvl="1"/>
            <a:r>
              <a:rPr lang="en-US" altLang="en-US"/>
              <a:t>Medicine</a:t>
            </a:r>
          </a:p>
          <a:p>
            <a:pPr lvl="1"/>
            <a:r>
              <a:rPr lang="en-US" altLang="en-US"/>
              <a:t>Consumer privacy</a:t>
            </a:r>
          </a:p>
          <a:p>
            <a:pPr lvl="1"/>
            <a:r>
              <a:rPr lang="en-US" altLang="en-US"/>
              <a:t>Industrial espionage</a:t>
            </a:r>
          </a:p>
          <a:p>
            <a:pPr lvl="1"/>
            <a:r>
              <a:rPr lang="en-US" altLang="en-US"/>
              <a:t>Criminal hacking</a:t>
            </a:r>
          </a:p>
          <a:p>
            <a:pPr lvl="1"/>
            <a:r>
              <a:rPr lang="en-US" altLang="en-US"/>
              <a:t>Illegal copying of software and music</a:t>
            </a:r>
          </a:p>
          <a:p>
            <a:pPr lvl="1"/>
            <a:r>
              <a:rPr lang="en-US" altLang="en-US"/>
              <a:t>Microsoft anti-trust case</a:t>
            </a:r>
          </a:p>
        </p:txBody>
      </p:sp>
      <p:pic>
        <p:nvPicPr>
          <p:cNvPr id="5" name="sound002.wav">
            <a:hlinkClick r:id="" action="ppaction://media"/>
            <a:extLst>
              <a:ext uri="{FF2B5EF4-FFF2-40B4-BE49-F238E27FC236}">
                <a16:creationId xmlns:a16="http://schemas.microsoft.com/office/drawing/2014/main" id="{7365CA4B-8403-41A3-BE30-2DFA6EF64F8C}"/>
              </a:ext>
            </a:extLst>
          </p:cNvPr>
          <p:cNvPicPr>
            <a:picLocks noRot="1" noChangeAspect="1"/>
          </p:cNvPicPr>
          <p:nvPr>
            <a:wavAudioFile r:embed="rId1" name="sound002.wav"/>
          </p:nvPr>
        </p:nvPicPr>
        <p:blipFill>
          <a:blip r:embed="rId4">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736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73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6223EB8C-266A-44BC-BC51-8CF1C5EF65E8}"/>
              </a:ext>
            </a:extLst>
          </p:cNvPr>
          <p:cNvSpPr>
            <a:spLocks noGrp="1" noChangeArrowheads="1"/>
          </p:cNvSpPr>
          <p:nvPr>
            <p:ph type="title"/>
          </p:nvPr>
        </p:nvSpPr>
        <p:spPr>
          <a:noFill/>
        </p:spPr>
        <p:txBody>
          <a:bodyPr lIns="92075" tIns="46038" rIns="92075" bIns="46038"/>
          <a:lstStyle/>
          <a:p>
            <a:r>
              <a:rPr lang="en-US" altLang="en-US"/>
              <a:t>What is Ethics?</a:t>
            </a:r>
          </a:p>
        </p:txBody>
      </p:sp>
      <p:sp>
        <p:nvSpPr>
          <p:cNvPr id="8195" name="Rectangle 3">
            <a:extLst>
              <a:ext uri="{FF2B5EF4-FFF2-40B4-BE49-F238E27FC236}">
                <a16:creationId xmlns:a16="http://schemas.microsoft.com/office/drawing/2014/main" id="{EB4C765D-8B7B-4320-B97B-50C9D12E3185}"/>
              </a:ext>
            </a:extLst>
          </p:cNvPr>
          <p:cNvSpPr>
            <a:spLocks noGrp="1" noChangeArrowheads="1"/>
          </p:cNvSpPr>
          <p:nvPr>
            <p:ph type="body" idx="1"/>
          </p:nvPr>
        </p:nvSpPr>
        <p:spPr>
          <a:xfrm>
            <a:off x="381000" y="1143000"/>
            <a:ext cx="8382000" cy="5410200"/>
          </a:xfrm>
          <a:noFill/>
        </p:spPr>
        <p:txBody>
          <a:bodyPr lIns="92075" tIns="46038" rIns="92075" bIns="46038"/>
          <a:lstStyle/>
          <a:p>
            <a:pPr marL="381000" indent="-381000">
              <a:lnSpc>
                <a:spcPct val="70000"/>
              </a:lnSpc>
            </a:pPr>
            <a:r>
              <a:rPr lang="en-US" altLang="en-US"/>
              <a:t>Making choices among alternative actions</a:t>
            </a:r>
          </a:p>
          <a:p>
            <a:pPr marL="381000" indent="-381000">
              <a:lnSpc>
                <a:spcPct val="70000"/>
              </a:lnSpc>
            </a:pPr>
            <a:r>
              <a:rPr lang="en-US" altLang="en-US"/>
              <a:t>Recognizing an ethical dilemma (right/wrong)</a:t>
            </a:r>
          </a:p>
          <a:p>
            <a:pPr marL="381000" indent="-381000">
              <a:lnSpc>
                <a:spcPct val="70000"/>
              </a:lnSpc>
            </a:pPr>
            <a:r>
              <a:rPr lang="en-US" altLang="en-US"/>
              <a:t>Applying ethical decision-making to problem</a:t>
            </a:r>
          </a:p>
          <a:p>
            <a:pPr marL="381000" indent="-381000">
              <a:lnSpc>
                <a:spcPct val="70000"/>
              </a:lnSpc>
              <a:buFont typeface="Wingdings" panose="05000000000000000000" pitchFamily="2" charset="2"/>
              <a:buNone/>
            </a:pPr>
            <a:r>
              <a:rPr lang="en-US" altLang="en-US" sz="2000"/>
              <a:t>__________________________________________________________</a:t>
            </a:r>
          </a:p>
          <a:p>
            <a:pPr marL="381000" indent="-381000">
              <a:lnSpc>
                <a:spcPct val="70000"/>
              </a:lnSpc>
              <a:spcBef>
                <a:spcPct val="0"/>
              </a:spcBef>
            </a:pPr>
            <a:endParaRPr lang="en-US" altLang="en-US" sz="2000"/>
          </a:p>
          <a:p>
            <a:pPr marL="381000" indent="-381000">
              <a:lnSpc>
                <a:spcPct val="70000"/>
              </a:lnSpc>
              <a:spcBef>
                <a:spcPct val="0"/>
              </a:spcBef>
            </a:pPr>
            <a:r>
              <a:rPr lang="en-US" altLang="en-US" sz="2000"/>
              <a:t>eth·ics, n. </a:t>
            </a:r>
          </a:p>
          <a:p>
            <a:pPr marL="838200" lvl="1" indent="-381000">
              <a:lnSpc>
                <a:spcPct val="70000"/>
              </a:lnSpc>
              <a:spcBef>
                <a:spcPct val="0"/>
              </a:spcBef>
              <a:buFont typeface="Wingdings" panose="05000000000000000000" pitchFamily="2" charset="2"/>
              <a:buAutoNum type="arabicPeriod"/>
            </a:pPr>
            <a:r>
              <a:rPr lang="en-US" altLang="en-US" sz="2000"/>
              <a:t>the study of standards of right and wrong; that part of science and philosophy dealing with moral conduct, duty, and judgment (used with a singular verb ). </a:t>
            </a:r>
          </a:p>
          <a:p>
            <a:pPr marL="838200" lvl="1" indent="-381000">
              <a:lnSpc>
                <a:spcPct val="70000"/>
              </a:lnSpc>
              <a:spcBef>
                <a:spcPct val="0"/>
              </a:spcBef>
              <a:buFont typeface="Wingdings" panose="05000000000000000000" pitchFamily="2" charset="2"/>
              <a:buAutoNum type="arabicPeriod"/>
            </a:pPr>
            <a:r>
              <a:rPr lang="en-US" altLang="en-US" sz="2000"/>
              <a:t>formal or professional rules of right and wrong; system of conduct or behavior ( used with a plural verb ): </a:t>
            </a:r>
            <a:r>
              <a:rPr lang="en-US" altLang="en-US" sz="2000" i="1"/>
              <a:t>Medical ethics do not permit doctors and surgeons to advertise.</a:t>
            </a:r>
            <a:r>
              <a:rPr lang="en-US" altLang="en-US" sz="2000"/>
              <a:t> </a:t>
            </a:r>
          </a:p>
          <a:p>
            <a:pPr marL="381000" indent="-381000">
              <a:lnSpc>
                <a:spcPct val="70000"/>
              </a:lnSpc>
              <a:spcBef>
                <a:spcPct val="0"/>
              </a:spcBef>
            </a:pPr>
            <a:endParaRPr lang="en-US" altLang="en-US" sz="2000"/>
          </a:p>
          <a:p>
            <a:pPr marL="838200" lvl="1" indent="-381000">
              <a:lnSpc>
                <a:spcPct val="70000"/>
              </a:lnSpc>
              <a:spcBef>
                <a:spcPct val="0"/>
              </a:spcBef>
              <a:buFont typeface="Wingdings" panose="05000000000000000000" pitchFamily="2" charset="2"/>
              <a:buNone/>
            </a:pPr>
            <a:r>
              <a:rPr lang="en-US" altLang="en-US" sz="2000"/>
              <a:t>mor·als n.: </a:t>
            </a:r>
          </a:p>
          <a:p>
            <a:pPr marL="838200" lvl="1" indent="-381000">
              <a:lnSpc>
                <a:spcPct val="70000"/>
              </a:lnSpc>
              <a:spcBef>
                <a:spcPct val="0"/>
              </a:spcBef>
              <a:buFont typeface="Wingdings" panose="05000000000000000000" pitchFamily="2" charset="2"/>
              <a:buAutoNum type="arabicPeriod"/>
            </a:pPr>
            <a:r>
              <a:rPr lang="en-US" altLang="en-US" sz="2000"/>
              <a:t>character or behavior in matters of right and wrong: </a:t>
            </a:r>
            <a:r>
              <a:rPr lang="en-US" altLang="en-US" sz="2000" i="1"/>
              <a:t>The boy's morals were excellent.</a:t>
            </a:r>
            <a:r>
              <a:rPr lang="en-US" altLang="en-US" sz="2000"/>
              <a:t> </a:t>
            </a:r>
          </a:p>
          <a:p>
            <a:pPr marL="838200" lvl="1" indent="-381000">
              <a:lnSpc>
                <a:spcPct val="70000"/>
              </a:lnSpc>
              <a:spcBef>
                <a:spcPct val="0"/>
              </a:spcBef>
              <a:buFont typeface="Wingdings" panose="05000000000000000000" pitchFamily="2" charset="2"/>
              <a:buAutoNum type="arabicPeriod"/>
            </a:pPr>
            <a:r>
              <a:rPr lang="en-US" altLang="en-US" sz="2000"/>
              <a:t>one's principles in regard to conduct. </a:t>
            </a:r>
          </a:p>
          <a:p>
            <a:pPr marL="381000" indent="-381000">
              <a:lnSpc>
                <a:spcPct val="70000"/>
              </a:lnSpc>
              <a:spcBef>
                <a:spcPct val="0"/>
              </a:spcBef>
              <a:buFont typeface="Wingdings" panose="05000000000000000000" pitchFamily="2" charset="2"/>
              <a:buNone/>
            </a:pPr>
            <a:r>
              <a:rPr lang="en-US" altLang="en-US" sz="2000"/>
              <a:t>  </a:t>
            </a:r>
          </a:p>
          <a:p>
            <a:pPr marL="381000" indent="-381000">
              <a:lnSpc>
                <a:spcPct val="70000"/>
              </a:lnSpc>
              <a:spcBef>
                <a:spcPct val="0"/>
              </a:spcBef>
              <a:buFont typeface="Wingdings" panose="05000000000000000000" pitchFamily="2" charset="2"/>
              <a:buNone/>
            </a:pPr>
            <a:r>
              <a:rPr lang="en-US" altLang="en-US" sz="1400"/>
              <a:t>________________________________________</a:t>
            </a:r>
          </a:p>
          <a:p>
            <a:pPr marL="381000" indent="-381000">
              <a:lnSpc>
                <a:spcPct val="70000"/>
              </a:lnSpc>
              <a:spcBef>
                <a:spcPct val="0"/>
              </a:spcBef>
              <a:buFont typeface="Wingdings" panose="05000000000000000000" pitchFamily="2" charset="2"/>
              <a:buNone/>
            </a:pPr>
            <a:r>
              <a:rPr lang="en-US" altLang="en-US" sz="1400"/>
              <a:t>The Canadian Encyclopedia Plus, copyright © 1996 by McClelland &amp; Stewart Inc.</a:t>
            </a:r>
          </a:p>
          <a:p>
            <a:pPr marL="381000" indent="-381000">
              <a:lnSpc>
                <a:spcPct val="70000"/>
              </a:lnSpc>
              <a:spcBef>
                <a:spcPct val="0"/>
              </a:spcBef>
              <a:buFont typeface="Wingdings" panose="05000000000000000000" pitchFamily="2" charset="2"/>
              <a:buNone/>
            </a:pPr>
            <a:r>
              <a:rPr lang="en-US" altLang="en-US" sz="1400"/>
              <a:t>Gage Canadian Dictionary.  Copyright © 1983 by Gage Educational Publishing Company.</a:t>
            </a:r>
          </a:p>
        </p:txBody>
      </p:sp>
      <p:pic>
        <p:nvPicPr>
          <p:cNvPr id="5" name="sound003.wav">
            <a:hlinkClick r:id="" action="ppaction://media"/>
            <a:extLst>
              <a:ext uri="{FF2B5EF4-FFF2-40B4-BE49-F238E27FC236}">
                <a16:creationId xmlns:a16="http://schemas.microsoft.com/office/drawing/2014/main" id="{7C505990-B493-4E2D-B5A4-8E4B71422C57}"/>
              </a:ext>
            </a:extLst>
          </p:cNvPr>
          <p:cNvPicPr>
            <a:picLocks noRot="1" noChangeAspect="1"/>
          </p:cNvPicPr>
          <p:nvPr>
            <a:wavAudioFile r:embed="rId1" name="sound003.wav"/>
          </p:nvPr>
        </p:nvPicPr>
        <p:blipFill>
          <a:blip r:embed="rId4">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74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73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DC9D738C-3FCF-42B5-81B3-95DA24E74EA4}"/>
              </a:ext>
            </a:extLst>
          </p:cNvPr>
          <p:cNvSpPr>
            <a:spLocks noGrp="1" noChangeArrowheads="1"/>
          </p:cNvSpPr>
          <p:nvPr>
            <p:ph type="title"/>
          </p:nvPr>
        </p:nvSpPr>
        <p:spPr>
          <a:noFill/>
        </p:spPr>
        <p:txBody>
          <a:bodyPr lIns="92075" tIns="46038" rIns="92075" bIns="46038"/>
          <a:lstStyle/>
          <a:p>
            <a:r>
              <a:rPr lang="en-US" altLang="en-US"/>
              <a:t>Why Do We Care about Ethics?</a:t>
            </a:r>
          </a:p>
        </p:txBody>
      </p:sp>
      <p:sp>
        <p:nvSpPr>
          <p:cNvPr id="10243" name="Rectangle 3">
            <a:extLst>
              <a:ext uri="{FF2B5EF4-FFF2-40B4-BE49-F238E27FC236}">
                <a16:creationId xmlns:a16="http://schemas.microsoft.com/office/drawing/2014/main" id="{218F015C-9F10-4AA7-BF93-736E5279C138}"/>
              </a:ext>
            </a:extLst>
          </p:cNvPr>
          <p:cNvSpPr>
            <a:spLocks noGrp="1" noChangeArrowheads="1"/>
          </p:cNvSpPr>
          <p:nvPr>
            <p:ph type="body" idx="1"/>
          </p:nvPr>
        </p:nvSpPr>
        <p:spPr>
          <a:noFill/>
        </p:spPr>
        <p:txBody>
          <a:bodyPr lIns="92075" tIns="46038" rIns="92075" bIns="46038"/>
          <a:lstStyle/>
          <a:p>
            <a:pPr>
              <a:lnSpc>
                <a:spcPct val="80000"/>
              </a:lnSpc>
            </a:pPr>
            <a:r>
              <a:rPr lang="en-US" altLang="en-US"/>
              <a:t>Moral growth:  the Freudian model</a:t>
            </a:r>
          </a:p>
          <a:p>
            <a:pPr lvl="1">
              <a:lnSpc>
                <a:spcPct val="80000"/>
              </a:lnSpc>
            </a:pPr>
            <a:r>
              <a:rPr lang="en-US" altLang="en-US"/>
              <a:t>id</a:t>
            </a:r>
          </a:p>
          <a:p>
            <a:pPr lvl="1">
              <a:lnSpc>
                <a:spcPct val="80000"/>
              </a:lnSpc>
            </a:pPr>
            <a:r>
              <a:rPr lang="en-US" altLang="en-US"/>
              <a:t>ego</a:t>
            </a:r>
          </a:p>
          <a:p>
            <a:pPr lvl="1">
              <a:lnSpc>
                <a:spcPct val="80000"/>
              </a:lnSpc>
            </a:pPr>
            <a:r>
              <a:rPr lang="en-US" altLang="en-US"/>
              <a:t>superego</a:t>
            </a:r>
          </a:p>
          <a:p>
            <a:pPr>
              <a:lnSpc>
                <a:spcPct val="80000"/>
              </a:lnSpc>
            </a:pPr>
            <a:r>
              <a:rPr lang="en-US" altLang="en-US"/>
              <a:t>Peer pressure</a:t>
            </a:r>
          </a:p>
          <a:p>
            <a:pPr>
              <a:lnSpc>
                <a:spcPct val="80000"/>
              </a:lnSpc>
            </a:pPr>
            <a:r>
              <a:rPr lang="en-US" altLang="en-US"/>
              <a:t>Law</a:t>
            </a:r>
          </a:p>
          <a:p>
            <a:pPr>
              <a:lnSpc>
                <a:spcPct val="80000"/>
              </a:lnSpc>
            </a:pPr>
            <a:r>
              <a:rPr lang="en-US" altLang="en-US"/>
              <a:t>Consequences</a:t>
            </a:r>
          </a:p>
          <a:p>
            <a:pPr lvl="1">
              <a:lnSpc>
                <a:spcPct val="80000"/>
              </a:lnSpc>
            </a:pPr>
            <a:r>
              <a:rPr lang="en-US" altLang="en-US"/>
              <a:t>for others</a:t>
            </a:r>
          </a:p>
          <a:p>
            <a:pPr lvl="1">
              <a:lnSpc>
                <a:spcPct val="80000"/>
              </a:lnSpc>
            </a:pPr>
            <a:r>
              <a:rPr lang="en-US" altLang="en-US"/>
              <a:t>for us</a:t>
            </a:r>
          </a:p>
          <a:p>
            <a:pPr lvl="1">
              <a:lnSpc>
                <a:spcPct val="80000"/>
              </a:lnSpc>
            </a:pPr>
            <a:r>
              <a:rPr lang="en-US" altLang="en-US"/>
              <a:t>for employer</a:t>
            </a:r>
          </a:p>
          <a:p>
            <a:pPr lvl="1">
              <a:lnSpc>
                <a:spcPct val="80000"/>
              </a:lnSpc>
            </a:pPr>
            <a:r>
              <a:rPr lang="en-US" altLang="en-US"/>
              <a:t>for society</a:t>
            </a:r>
          </a:p>
        </p:txBody>
      </p:sp>
      <p:pic>
        <p:nvPicPr>
          <p:cNvPr id="5" name="sound004.wav">
            <a:hlinkClick r:id="" action="ppaction://media"/>
            <a:extLst>
              <a:ext uri="{FF2B5EF4-FFF2-40B4-BE49-F238E27FC236}">
                <a16:creationId xmlns:a16="http://schemas.microsoft.com/office/drawing/2014/main" id="{0F1CF7D5-7FB1-485E-8DBE-4F01F4853EDE}"/>
              </a:ext>
            </a:extLst>
          </p:cNvPr>
          <p:cNvPicPr>
            <a:picLocks noRot="1" noChangeAspect="1"/>
          </p:cNvPicPr>
          <p:nvPr>
            <a:wavAudioFile r:embed="rId1" name="sound004.wav"/>
          </p:nvPr>
        </p:nvPicPr>
        <p:blipFill>
          <a:blip r:embed="rId4">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8825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82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9347A5DA-3589-411E-ACC3-24CD36818418}"/>
              </a:ext>
            </a:extLst>
          </p:cNvPr>
          <p:cNvSpPr>
            <a:spLocks noGrp="1" noChangeArrowheads="1"/>
          </p:cNvSpPr>
          <p:nvPr>
            <p:ph type="title"/>
          </p:nvPr>
        </p:nvSpPr>
        <p:spPr>
          <a:noFill/>
        </p:spPr>
        <p:txBody>
          <a:bodyPr lIns="92075" tIns="46038" rIns="92075" bIns="46038"/>
          <a:lstStyle/>
          <a:p>
            <a:r>
              <a:rPr lang="en-US" altLang="en-US"/>
              <a:t>What’s Special about Computers?</a:t>
            </a:r>
          </a:p>
        </p:txBody>
      </p:sp>
      <p:sp>
        <p:nvSpPr>
          <p:cNvPr id="12291" name="Rectangle 3">
            <a:extLst>
              <a:ext uri="{FF2B5EF4-FFF2-40B4-BE49-F238E27FC236}">
                <a16:creationId xmlns:a16="http://schemas.microsoft.com/office/drawing/2014/main" id="{6E3E3BF7-253E-41CF-924A-0345C567FBAD}"/>
              </a:ext>
            </a:extLst>
          </p:cNvPr>
          <p:cNvSpPr>
            <a:spLocks noGrp="1" noChangeArrowheads="1"/>
          </p:cNvSpPr>
          <p:nvPr>
            <p:ph type="body" idx="1"/>
          </p:nvPr>
        </p:nvSpPr>
        <p:spPr>
          <a:noFill/>
        </p:spPr>
        <p:txBody>
          <a:bodyPr lIns="92075" tIns="46038" rIns="92075" bIns="46038"/>
          <a:lstStyle/>
          <a:p>
            <a:r>
              <a:rPr lang="en-US" altLang="en-US"/>
              <a:t>Same principles of ethics</a:t>
            </a:r>
          </a:p>
          <a:p>
            <a:r>
              <a:rPr lang="en-US" altLang="en-US"/>
              <a:t>Speed of processing</a:t>
            </a:r>
          </a:p>
          <a:p>
            <a:r>
              <a:rPr lang="en-US" altLang="en-US"/>
              <a:t>Extent of research or correlation</a:t>
            </a:r>
          </a:p>
          <a:p>
            <a:r>
              <a:rPr lang="en-US" altLang="en-US"/>
              <a:t>Impersonality of the medium</a:t>
            </a:r>
          </a:p>
          <a:p>
            <a:r>
              <a:rPr lang="en-US" altLang="en-US"/>
              <a:t>Subtlety of the dilemmas — people may not recognize there is an ethical dimension</a:t>
            </a:r>
          </a:p>
        </p:txBody>
      </p:sp>
      <p:pic>
        <p:nvPicPr>
          <p:cNvPr id="5" name="sound005.wav">
            <a:hlinkClick r:id="" action="ppaction://media"/>
            <a:extLst>
              <a:ext uri="{FF2B5EF4-FFF2-40B4-BE49-F238E27FC236}">
                <a16:creationId xmlns:a16="http://schemas.microsoft.com/office/drawing/2014/main" id="{1697BA8A-2007-4664-B4F3-3902C61E955A}"/>
              </a:ext>
            </a:extLst>
          </p:cNvPr>
          <p:cNvPicPr>
            <a:picLocks noRot="1" noChangeAspect="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2541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253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BFCE9B88-3DB2-43EA-88F7-0302AFA5540B}"/>
              </a:ext>
            </a:extLst>
          </p:cNvPr>
          <p:cNvSpPr>
            <a:spLocks noGrp="1" noChangeArrowheads="1"/>
          </p:cNvSpPr>
          <p:nvPr>
            <p:ph type="title"/>
          </p:nvPr>
        </p:nvSpPr>
        <p:spPr>
          <a:noFill/>
        </p:spPr>
        <p:txBody>
          <a:bodyPr lIns="92075" tIns="46038" rIns="92075" bIns="46038"/>
          <a:lstStyle/>
          <a:p>
            <a:r>
              <a:rPr lang="en-US" altLang="en-US"/>
              <a:t>Steps to Ethical Decision-Making</a:t>
            </a:r>
          </a:p>
        </p:txBody>
      </p:sp>
      <p:sp>
        <p:nvSpPr>
          <p:cNvPr id="14339" name="Rectangle 3">
            <a:extLst>
              <a:ext uri="{FF2B5EF4-FFF2-40B4-BE49-F238E27FC236}">
                <a16:creationId xmlns:a16="http://schemas.microsoft.com/office/drawing/2014/main" id="{E6455330-87C7-4BAD-88EE-A6E5893270E9}"/>
              </a:ext>
            </a:extLst>
          </p:cNvPr>
          <p:cNvSpPr>
            <a:spLocks noGrp="1" noChangeArrowheads="1"/>
          </p:cNvSpPr>
          <p:nvPr>
            <p:ph type="body" idx="1"/>
          </p:nvPr>
        </p:nvSpPr>
        <p:spPr>
          <a:noFill/>
        </p:spPr>
        <p:txBody>
          <a:bodyPr lIns="92075" tIns="46038" rIns="92075" bIns="46038"/>
          <a:lstStyle/>
          <a:p>
            <a:r>
              <a:rPr lang="en-US" altLang="en-US"/>
              <a:t>Examine the law (use an attorney)</a:t>
            </a:r>
          </a:p>
          <a:p>
            <a:r>
              <a:rPr lang="en-US" altLang="en-US"/>
              <a:t>Look at guidelines</a:t>
            </a:r>
          </a:p>
          <a:p>
            <a:r>
              <a:rPr lang="en-US" altLang="en-US"/>
              <a:t>Examine ethical principles</a:t>
            </a:r>
          </a:p>
        </p:txBody>
      </p:sp>
      <p:pic>
        <p:nvPicPr>
          <p:cNvPr id="5" name="sound006.wav">
            <a:hlinkClick r:id="" action="ppaction://media"/>
            <a:extLst>
              <a:ext uri="{FF2B5EF4-FFF2-40B4-BE49-F238E27FC236}">
                <a16:creationId xmlns:a16="http://schemas.microsoft.com/office/drawing/2014/main" id="{B20E73EF-4493-4B03-BF3F-B992B09E5E2E}"/>
              </a:ext>
            </a:extLst>
          </p:cNvPr>
          <p:cNvPicPr>
            <a:picLocks noRot="1" noChangeAspect="1"/>
          </p:cNvPicPr>
          <p:nvPr>
            <a:wavAudioFile r:embed="rId1" name="sound006.wav"/>
          </p:nvPr>
        </p:nvPicPr>
        <p:blipFill>
          <a:blip r:embed="rId4">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891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89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471CC183-F6CC-4643-84F0-A45536E2010F}"/>
              </a:ext>
            </a:extLst>
          </p:cNvPr>
          <p:cNvSpPr>
            <a:spLocks noGrp="1" noChangeArrowheads="1"/>
          </p:cNvSpPr>
          <p:nvPr>
            <p:ph type="title"/>
          </p:nvPr>
        </p:nvSpPr>
        <p:spPr>
          <a:noFill/>
        </p:spPr>
        <p:txBody>
          <a:bodyPr lIns="92075" tIns="46038" rIns="92075" bIns="46038"/>
          <a:lstStyle/>
          <a:p>
            <a:r>
              <a:rPr lang="en-US" altLang="en-US"/>
              <a:t>The Law and Ethics</a:t>
            </a:r>
          </a:p>
        </p:txBody>
      </p:sp>
      <p:grpSp>
        <p:nvGrpSpPr>
          <p:cNvPr id="16387" name="Group 3">
            <a:extLst>
              <a:ext uri="{FF2B5EF4-FFF2-40B4-BE49-F238E27FC236}">
                <a16:creationId xmlns:a16="http://schemas.microsoft.com/office/drawing/2014/main" id="{B7ABCA7E-9501-4D57-9889-E3743400895E}"/>
              </a:ext>
            </a:extLst>
          </p:cNvPr>
          <p:cNvGrpSpPr>
            <a:grpSpLocks/>
          </p:cNvGrpSpPr>
          <p:nvPr/>
        </p:nvGrpSpPr>
        <p:grpSpPr bwMode="auto">
          <a:xfrm>
            <a:off x="1355725" y="2011363"/>
            <a:ext cx="6486525" cy="2859087"/>
            <a:chOff x="854" y="1267"/>
            <a:chExt cx="4086" cy="1801"/>
          </a:xfrm>
        </p:grpSpPr>
        <p:sp>
          <p:nvSpPr>
            <p:cNvPr id="16389" name="Rectangle 4">
              <a:extLst>
                <a:ext uri="{FF2B5EF4-FFF2-40B4-BE49-F238E27FC236}">
                  <a16:creationId xmlns:a16="http://schemas.microsoft.com/office/drawing/2014/main" id="{EDFA6BD9-1B6D-4160-A496-5F54E52F5F41}"/>
                </a:ext>
              </a:extLst>
            </p:cNvPr>
            <p:cNvSpPr>
              <a:spLocks noChangeArrowheads="1"/>
            </p:cNvSpPr>
            <p:nvPr/>
          </p:nvSpPr>
          <p:spPr bwMode="auto">
            <a:xfrm>
              <a:off x="1492" y="1636"/>
              <a:ext cx="1720" cy="7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16390" name="Rectangle 5">
              <a:extLst>
                <a:ext uri="{FF2B5EF4-FFF2-40B4-BE49-F238E27FC236}">
                  <a16:creationId xmlns:a16="http://schemas.microsoft.com/office/drawing/2014/main" id="{F91FE5CE-3047-4F70-A1B6-45E043CD4B3B}"/>
                </a:ext>
              </a:extLst>
            </p:cNvPr>
            <p:cNvSpPr>
              <a:spLocks noChangeArrowheads="1"/>
            </p:cNvSpPr>
            <p:nvPr/>
          </p:nvSpPr>
          <p:spPr bwMode="auto">
            <a:xfrm>
              <a:off x="3220" y="1636"/>
              <a:ext cx="1720" cy="7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16391" name="Rectangle 6">
              <a:extLst>
                <a:ext uri="{FF2B5EF4-FFF2-40B4-BE49-F238E27FC236}">
                  <a16:creationId xmlns:a16="http://schemas.microsoft.com/office/drawing/2014/main" id="{4216BD87-F6B4-4040-8E26-7FA5F6C97544}"/>
                </a:ext>
              </a:extLst>
            </p:cNvPr>
            <p:cNvSpPr>
              <a:spLocks noChangeArrowheads="1"/>
            </p:cNvSpPr>
            <p:nvPr/>
          </p:nvSpPr>
          <p:spPr bwMode="auto">
            <a:xfrm>
              <a:off x="1492" y="2356"/>
              <a:ext cx="1720" cy="7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16392" name="Rectangle 7">
              <a:extLst>
                <a:ext uri="{FF2B5EF4-FFF2-40B4-BE49-F238E27FC236}">
                  <a16:creationId xmlns:a16="http://schemas.microsoft.com/office/drawing/2014/main" id="{EF01A428-DE1B-48C6-9615-98F4D0ED4961}"/>
                </a:ext>
              </a:extLst>
            </p:cNvPr>
            <p:cNvSpPr>
              <a:spLocks noChangeArrowheads="1"/>
            </p:cNvSpPr>
            <p:nvPr/>
          </p:nvSpPr>
          <p:spPr bwMode="auto">
            <a:xfrm>
              <a:off x="3220" y="2356"/>
              <a:ext cx="1720" cy="7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16393" name="Rectangle 8">
              <a:extLst>
                <a:ext uri="{FF2B5EF4-FFF2-40B4-BE49-F238E27FC236}">
                  <a16:creationId xmlns:a16="http://schemas.microsoft.com/office/drawing/2014/main" id="{75A3709C-C44C-48B5-9A25-F4CE5A987B0E}"/>
                </a:ext>
              </a:extLst>
            </p:cNvPr>
            <p:cNvSpPr>
              <a:spLocks noChangeArrowheads="1"/>
            </p:cNvSpPr>
            <p:nvPr/>
          </p:nvSpPr>
          <p:spPr bwMode="auto">
            <a:xfrm>
              <a:off x="2039" y="1267"/>
              <a:ext cx="241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a:t>Legal                          Not Legal</a:t>
              </a:r>
            </a:p>
          </p:txBody>
        </p:sp>
        <p:sp>
          <p:nvSpPr>
            <p:cNvPr id="16394" name="Rectangle 9">
              <a:extLst>
                <a:ext uri="{FF2B5EF4-FFF2-40B4-BE49-F238E27FC236}">
                  <a16:creationId xmlns:a16="http://schemas.microsoft.com/office/drawing/2014/main" id="{26788E5F-92E4-4E13-BBA9-8C7458AB9301}"/>
                </a:ext>
              </a:extLst>
            </p:cNvPr>
            <p:cNvSpPr>
              <a:spLocks noChangeArrowheads="1"/>
            </p:cNvSpPr>
            <p:nvPr/>
          </p:nvSpPr>
          <p:spPr bwMode="auto">
            <a:xfrm>
              <a:off x="854" y="1843"/>
              <a:ext cx="641" cy="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r"/>
              <a:r>
                <a:rPr lang="en-US" altLang="en-US"/>
                <a:t>Ethical</a:t>
              </a:r>
            </a:p>
            <a:p>
              <a:pPr algn="r"/>
              <a:endParaRPr lang="en-US" altLang="en-US"/>
            </a:p>
            <a:p>
              <a:pPr algn="r"/>
              <a:endParaRPr lang="en-US" altLang="en-US"/>
            </a:p>
            <a:p>
              <a:pPr algn="r"/>
              <a:r>
                <a:rPr lang="en-US" altLang="en-US"/>
                <a:t>Not</a:t>
              </a:r>
            </a:p>
            <a:p>
              <a:pPr algn="r"/>
              <a:r>
                <a:rPr lang="en-US" altLang="en-US"/>
                <a:t>Ethical</a:t>
              </a:r>
            </a:p>
          </p:txBody>
        </p:sp>
        <p:sp>
          <p:nvSpPr>
            <p:cNvPr id="16395" name="Rectangle 10">
              <a:extLst>
                <a:ext uri="{FF2B5EF4-FFF2-40B4-BE49-F238E27FC236}">
                  <a16:creationId xmlns:a16="http://schemas.microsoft.com/office/drawing/2014/main" id="{B8D2BD48-6677-4331-9CA9-53E11A7D0463}"/>
                </a:ext>
              </a:extLst>
            </p:cNvPr>
            <p:cNvSpPr>
              <a:spLocks noChangeArrowheads="1"/>
            </p:cNvSpPr>
            <p:nvPr/>
          </p:nvSpPr>
          <p:spPr bwMode="auto">
            <a:xfrm>
              <a:off x="1676" y="1843"/>
              <a:ext cx="137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a:solidFill>
                    <a:srgbClr val="33CC33"/>
                  </a:solidFill>
                </a:rPr>
                <a:t>Ethical and legal</a:t>
              </a:r>
            </a:p>
          </p:txBody>
        </p:sp>
        <p:sp>
          <p:nvSpPr>
            <p:cNvPr id="16396" name="Rectangle 11">
              <a:extLst>
                <a:ext uri="{FF2B5EF4-FFF2-40B4-BE49-F238E27FC236}">
                  <a16:creationId xmlns:a16="http://schemas.microsoft.com/office/drawing/2014/main" id="{9C22EEAC-1894-4EF2-B1B1-32600A91D09B}"/>
                </a:ext>
              </a:extLst>
            </p:cNvPr>
            <p:cNvSpPr>
              <a:spLocks noChangeArrowheads="1"/>
            </p:cNvSpPr>
            <p:nvPr/>
          </p:nvSpPr>
          <p:spPr bwMode="auto">
            <a:xfrm>
              <a:off x="3404" y="1843"/>
              <a:ext cx="146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a:solidFill>
                    <a:srgbClr val="FF9900"/>
                  </a:solidFill>
                </a:rPr>
                <a:t>Ethical and illegal</a:t>
              </a:r>
            </a:p>
          </p:txBody>
        </p:sp>
        <p:sp>
          <p:nvSpPr>
            <p:cNvPr id="16397" name="Rectangle 12">
              <a:extLst>
                <a:ext uri="{FF2B5EF4-FFF2-40B4-BE49-F238E27FC236}">
                  <a16:creationId xmlns:a16="http://schemas.microsoft.com/office/drawing/2014/main" id="{3A7FDF98-6555-420F-925E-B2AA32D95955}"/>
                </a:ext>
              </a:extLst>
            </p:cNvPr>
            <p:cNvSpPr>
              <a:spLocks noChangeArrowheads="1"/>
            </p:cNvSpPr>
            <p:nvPr/>
          </p:nvSpPr>
          <p:spPr bwMode="auto">
            <a:xfrm>
              <a:off x="1580" y="2563"/>
              <a:ext cx="157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a:solidFill>
                    <a:schemeClr val="tx2"/>
                  </a:solidFill>
                </a:rPr>
                <a:t>Unethical and legal</a:t>
              </a:r>
            </a:p>
          </p:txBody>
        </p:sp>
        <p:sp>
          <p:nvSpPr>
            <p:cNvPr id="16398" name="Rectangle 13">
              <a:extLst>
                <a:ext uri="{FF2B5EF4-FFF2-40B4-BE49-F238E27FC236}">
                  <a16:creationId xmlns:a16="http://schemas.microsoft.com/office/drawing/2014/main" id="{FB99D0AB-F7D1-47AD-BA26-93184FABFBB8}"/>
                </a:ext>
              </a:extLst>
            </p:cNvPr>
            <p:cNvSpPr>
              <a:spLocks noChangeArrowheads="1"/>
            </p:cNvSpPr>
            <p:nvPr/>
          </p:nvSpPr>
          <p:spPr bwMode="auto">
            <a:xfrm>
              <a:off x="3260" y="2563"/>
              <a:ext cx="166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a:solidFill>
                    <a:schemeClr val="tx2"/>
                  </a:solidFill>
                </a:rPr>
                <a:t>Unethical and illegal</a:t>
              </a:r>
            </a:p>
          </p:txBody>
        </p:sp>
      </p:grpSp>
      <p:pic>
        <p:nvPicPr>
          <p:cNvPr id="15" name="sound007.wav">
            <a:hlinkClick r:id="" action="ppaction://media"/>
            <a:extLst>
              <a:ext uri="{FF2B5EF4-FFF2-40B4-BE49-F238E27FC236}">
                <a16:creationId xmlns:a16="http://schemas.microsoft.com/office/drawing/2014/main" id="{743437B1-22DB-4557-8539-CBF1AB450B02}"/>
              </a:ext>
            </a:extLst>
          </p:cNvPr>
          <p:cNvPicPr>
            <a:picLocks noRot="1" noChangeAspect="1"/>
          </p:cNvPicPr>
          <p:nvPr>
            <a:wavAudioFile r:embed="rId1" name="sound007.wav"/>
          </p:nvPr>
        </p:nvPicPr>
        <p:blipFill>
          <a:blip r:embed="rId4">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278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278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47910AFC-00D8-4915-9033-FA515C1F7EC9}"/>
              </a:ext>
            </a:extLst>
          </p:cNvPr>
          <p:cNvSpPr>
            <a:spLocks noGrp="1" noChangeArrowheads="1"/>
          </p:cNvSpPr>
          <p:nvPr>
            <p:ph type="title"/>
          </p:nvPr>
        </p:nvSpPr>
        <p:spPr>
          <a:noFill/>
        </p:spPr>
        <p:txBody>
          <a:bodyPr lIns="92075" tIns="46038" rIns="92075" bIns="46038"/>
          <a:lstStyle/>
          <a:p>
            <a:r>
              <a:rPr lang="en-US" altLang="en-US"/>
              <a:t>Guidelines</a:t>
            </a:r>
          </a:p>
        </p:txBody>
      </p:sp>
      <p:sp>
        <p:nvSpPr>
          <p:cNvPr id="18435" name="Rectangle 3">
            <a:extLst>
              <a:ext uri="{FF2B5EF4-FFF2-40B4-BE49-F238E27FC236}">
                <a16:creationId xmlns:a16="http://schemas.microsoft.com/office/drawing/2014/main" id="{3358CA61-5428-4D8C-AB39-9145C12830D8}"/>
              </a:ext>
            </a:extLst>
          </p:cNvPr>
          <p:cNvSpPr>
            <a:spLocks noGrp="1" noChangeArrowheads="1"/>
          </p:cNvSpPr>
          <p:nvPr>
            <p:ph type="body" idx="1"/>
          </p:nvPr>
        </p:nvSpPr>
        <p:spPr>
          <a:noFill/>
        </p:spPr>
        <p:txBody>
          <a:bodyPr lIns="92075" tIns="46038" rIns="92075" bIns="46038"/>
          <a:lstStyle/>
          <a:p>
            <a:r>
              <a:rPr lang="en-US" altLang="en-US"/>
              <a:t>Formal</a:t>
            </a:r>
          </a:p>
          <a:p>
            <a:pPr lvl="1"/>
            <a:r>
              <a:rPr lang="en-US" altLang="en-US"/>
              <a:t>corporate policy</a:t>
            </a:r>
          </a:p>
          <a:p>
            <a:pPr lvl="1"/>
            <a:r>
              <a:rPr lang="en-US" altLang="en-US"/>
              <a:t>professional codes of conduct</a:t>
            </a:r>
          </a:p>
          <a:p>
            <a:pPr lvl="1"/>
            <a:r>
              <a:rPr lang="en-US" altLang="en-US"/>
              <a:t>Golden Rule: reverse roles</a:t>
            </a:r>
          </a:p>
          <a:p>
            <a:r>
              <a:rPr lang="en-US" altLang="en-US"/>
              <a:t>Informal</a:t>
            </a:r>
          </a:p>
          <a:p>
            <a:pPr lvl="1"/>
            <a:r>
              <a:rPr lang="en-US" altLang="en-US"/>
              <a:t>“Shushers”</a:t>
            </a:r>
          </a:p>
          <a:p>
            <a:pPr lvl="1"/>
            <a:r>
              <a:rPr lang="en-US" altLang="en-US"/>
              <a:t>Mom</a:t>
            </a:r>
          </a:p>
          <a:p>
            <a:pPr lvl="1"/>
            <a:r>
              <a:rPr lang="en-US" altLang="en-US"/>
              <a:t>TV</a:t>
            </a:r>
          </a:p>
          <a:p>
            <a:pPr lvl="1"/>
            <a:r>
              <a:rPr lang="en-US" altLang="en-US"/>
              <a:t>Market</a:t>
            </a:r>
          </a:p>
          <a:p>
            <a:pPr lvl="1"/>
            <a:r>
              <a:rPr lang="en-US" altLang="en-US"/>
              <a:t>Instinct or “smell”</a:t>
            </a:r>
          </a:p>
        </p:txBody>
      </p:sp>
      <p:pic>
        <p:nvPicPr>
          <p:cNvPr id="5" name="sound008.wav">
            <a:hlinkClick r:id="" action="ppaction://media"/>
            <a:extLst>
              <a:ext uri="{FF2B5EF4-FFF2-40B4-BE49-F238E27FC236}">
                <a16:creationId xmlns:a16="http://schemas.microsoft.com/office/drawing/2014/main" id="{B3835DBC-714A-4154-9660-232093756150}"/>
              </a:ext>
            </a:extLst>
          </p:cNvPr>
          <p:cNvPicPr>
            <a:picLocks noRot="1" noChangeAspect="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7733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772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IS 101 Class Notes">
  <a:themeElements>
    <a:clrScheme name="IS 101 Class Notes 9">
      <a:dk1>
        <a:srgbClr val="000000"/>
      </a:dk1>
      <a:lt1>
        <a:srgbClr val="FFFFFF"/>
      </a:lt1>
      <a:dk2>
        <a:srgbClr val="800000"/>
      </a:dk2>
      <a:lt2>
        <a:srgbClr val="A0A0A0"/>
      </a:lt2>
      <a:accent1>
        <a:srgbClr val="FFFFFF"/>
      </a:accent1>
      <a:accent2>
        <a:srgbClr val="0000FF"/>
      </a:accent2>
      <a:accent3>
        <a:srgbClr val="FFFFFF"/>
      </a:accent3>
      <a:accent4>
        <a:srgbClr val="000000"/>
      </a:accent4>
      <a:accent5>
        <a:srgbClr val="FFFFFF"/>
      </a:accent5>
      <a:accent6>
        <a:srgbClr val="0000E7"/>
      </a:accent6>
      <a:hlink>
        <a:srgbClr val="000000"/>
      </a:hlink>
      <a:folHlink>
        <a:srgbClr val="000000"/>
      </a:folHlink>
    </a:clrScheme>
    <a:fontScheme name="IS 101 Class Notes">
      <a:majorFont>
        <a:latin typeface="Bookman Old Style"/>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2"/>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IS 101 Class Not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S 101 Class Not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S 101 Class Not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S 101 Class Not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S 101 Class Not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S 101 Class Not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S 101 Class Not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S 101 Class Notes 8">
        <a:dk1>
          <a:srgbClr val="000000"/>
        </a:dk1>
        <a:lt1>
          <a:srgbClr val="FFFFFF"/>
        </a:lt1>
        <a:dk2>
          <a:srgbClr val="FF0000"/>
        </a:dk2>
        <a:lt2>
          <a:srgbClr val="A0A0A0"/>
        </a:lt2>
        <a:accent1>
          <a:srgbClr val="FFFFFF"/>
        </a:accent1>
        <a:accent2>
          <a:srgbClr val="0000FF"/>
        </a:accent2>
        <a:accent3>
          <a:srgbClr val="FFFFFF"/>
        </a:accent3>
        <a:accent4>
          <a:srgbClr val="000000"/>
        </a:accent4>
        <a:accent5>
          <a:srgbClr val="FFFFFF"/>
        </a:accent5>
        <a:accent6>
          <a:srgbClr val="0000E7"/>
        </a:accent6>
        <a:hlink>
          <a:srgbClr val="000000"/>
        </a:hlink>
        <a:folHlink>
          <a:srgbClr val="000000"/>
        </a:folHlink>
      </a:clrScheme>
      <a:clrMap bg1="lt1" tx1="dk1" bg2="lt2" tx2="dk2" accent1="accent1" accent2="accent2" accent3="accent3" accent4="accent4" accent5="accent5" accent6="accent6" hlink="hlink" folHlink="folHlink"/>
    </a:extraClrScheme>
    <a:extraClrScheme>
      <a:clrScheme name="IS 101 Class Notes 9">
        <a:dk1>
          <a:srgbClr val="000000"/>
        </a:dk1>
        <a:lt1>
          <a:srgbClr val="FFFFFF"/>
        </a:lt1>
        <a:dk2>
          <a:srgbClr val="800000"/>
        </a:dk2>
        <a:lt2>
          <a:srgbClr val="A0A0A0"/>
        </a:lt2>
        <a:accent1>
          <a:srgbClr val="FFFFFF"/>
        </a:accent1>
        <a:accent2>
          <a:srgbClr val="0000FF"/>
        </a:accent2>
        <a:accent3>
          <a:srgbClr val="FFFFFF"/>
        </a:accent3>
        <a:accent4>
          <a:srgbClr val="000000"/>
        </a:accent4>
        <a:accent5>
          <a:srgbClr val="FFFFFF"/>
        </a:accent5>
        <a:accent6>
          <a:srgbClr val="0000E7"/>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C:\WINDOWS\Application Data\Microsoft\Templates\IS 101 Class Notes.pot</Template>
  <TotalTime>562</TotalTime>
  <Words>4781</Words>
  <Application>Microsoft Office PowerPoint</Application>
  <PresentationFormat>On-screen Show (4:3)</PresentationFormat>
  <Paragraphs>281</Paragraphs>
  <Slides>18</Slides>
  <Notes>18</Notes>
  <HiddenSlides>0</HiddenSlides>
  <MMClips>17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Bookman Old Style</vt:lpstr>
      <vt:lpstr>Garamond</vt:lpstr>
      <vt:lpstr>Times New Roman</vt:lpstr>
      <vt:lpstr>Wingdings</vt:lpstr>
      <vt:lpstr>IS 101 Class Notes</vt:lpstr>
      <vt:lpstr>Making Ethical Decisions</vt:lpstr>
      <vt:lpstr>Overview</vt:lpstr>
      <vt:lpstr>Ethics in Computing</vt:lpstr>
      <vt:lpstr>What is Ethics?</vt:lpstr>
      <vt:lpstr>Why Do We Care about Ethics?</vt:lpstr>
      <vt:lpstr>What’s Special about Computers?</vt:lpstr>
      <vt:lpstr>Steps to Ethical Decision-Making</vt:lpstr>
      <vt:lpstr>The Law and Ethics</vt:lpstr>
      <vt:lpstr>Guidelines</vt:lpstr>
      <vt:lpstr>Ethical Principles</vt:lpstr>
      <vt:lpstr>Deontology  (Rights and Duties)</vt:lpstr>
      <vt:lpstr>Professional Duties</vt:lpstr>
      <vt:lpstr>Relation Between Rights and Duties</vt:lpstr>
      <vt:lpstr>Consequentialism</vt:lpstr>
      <vt:lpstr>Kant’s Categorical Imperative</vt:lpstr>
      <vt:lpstr>Stakeholders</vt:lpstr>
      <vt:lpstr>Beware Disjunction of Costs and Benefits</vt:lpstr>
      <vt:lpstr>NOW GO AND STUDY</vt:lpstr>
    </vt:vector>
  </TitlesOfParts>
  <Manager>Bill Clements, PhD</Manager>
  <Company>Norwich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Ethics</dc:title>
  <dc:subject>MSIA Seminar 3 Week 3</dc:subject>
  <dc:creator>M. E. Kabay, PhD, CISSP-ISSMP</dc:creator>
  <cp:keywords/>
  <dc:description>Updated by MK 2006-07-11 with transcription and new recording for better quality._x000d_
Updated by MK 2006-01-24 with addition of narration and new logo.</dc:description>
  <cp:lastModifiedBy>Mich Kabay</cp:lastModifiedBy>
  <cp:revision>39</cp:revision>
  <cp:lastPrinted>2000-03-28T00:08:39Z</cp:lastPrinted>
  <dcterms:created xsi:type="dcterms:W3CDTF">2002-09-11T01:13:15Z</dcterms:created>
  <dcterms:modified xsi:type="dcterms:W3CDTF">2023-01-02T21:28:59Z</dcterms:modified>
  <cp:category/>
</cp:coreProperties>
</file>