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257" r:id="rId2"/>
    <p:sldId id="634" r:id="rId3"/>
    <p:sldId id="656" r:id="rId4"/>
    <p:sldId id="655" r:id="rId5"/>
    <p:sldId id="654" r:id="rId6"/>
    <p:sldId id="653" r:id="rId7"/>
    <p:sldId id="652" r:id="rId8"/>
    <p:sldId id="651" r:id="rId9"/>
    <p:sldId id="650" r:id="rId10"/>
    <p:sldId id="649" r:id="rId11"/>
    <p:sldId id="661" r:id="rId12"/>
    <p:sldId id="666" r:id="rId13"/>
    <p:sldId id="648" r:id="rId14"/>
    <p:sldId id="647" r:id="rId15"/>
    <p:sldId id="646" r:id="rId16"/>
    <p:sldId id="645" r:id="rId17"/>
    <p:sldId id="657" r:id="rId18"/>
    <p:sldId id="660" r:id="rId19"/>
    <p:sldId id="578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94626" autoAdjust="0"/>
  </p:normalViewPr>
  <p:slideViewPr>
    <p:cSldViewPr>
      <p:cViewPr varScale="1">
        <p:scale>
          <a:sx n="106" d="100"/>
          <a:sy n="106" d="100"/>
        </p:scale>
        <p:origin x="17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216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D5776A90-FE6E-4DE7-9BC6-A935EB0EFC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>
              <a:defRPr sz="1200" b="0" i="1" dirty="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CA"/>
              <a:t>E-mail &amp; Internet Use</a:t>
            </a:r>
            <a:endParaRPr lang="en-US"/>
          </a:p>
        </p:txBody>
      </p:sp>
      <p:sp>
        <p:nvSpPr>
          <p:cNvPr id="503812" name="Rectangle 4">
            <a:extLst>
              <a:ext uri="{FF2B5EF4-FFF2-40B4-BE49-F238E27FC236}">
                <a16:creationId xmlns:a16="http://schemas.microsoft.com/office/drawing/2014/main" id="{CC8F8E29-6879-4C17-BEFB-B4D481C8B5B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Copyright © 2008  M. E. Kabay                             </a:t>
            </a:r>
            <a:fld id="{B2273201-5094-4271-8633-3B612CEC57F7}" type="slidenum">
              <a:rPr lang="en-US" altLang="en-US"/>
              <a:pPr/>
              <a:t>‹#›</a:t>
            </a:fld>
            <a:r>
              <a:rPr lang="en-US" altLang="en-US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40D4609-E66E-4459-9FAD-C8CC565C29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 smtClean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IS 342  Class Notes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8B0A6953-0934-4F2E-8E51-446FCEA30A5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A65C1F2-2B92-484F-B165-023E9AB279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7CA3F04E-917E-40C6-932B-C8770A21AB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 i="1" smtClean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3630EA8D-BB51-4288-920E-E7EFDC145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>
                <a:latin typeface="Garamond" panose="02020404030301010803" pitchFamily="18" charset="0"/>
              </a:defRPr>
            </a:lvl1pPr>
          </a:lstStyle>
          <a:p>
            <a:fld id="{48A8084C-F51A-4F94-ADE9-46BAA4E4B713}" type="slidenum">
              <a:rPr lang="en-US" altLang="en-US"/>
              <a:pPr/>
              <a:t>‹#›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17256CB1-F7C4-4CA5-B923-160FB428C0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D6AC1856-F323-4242-AECE-162CC604C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20DC83-B0DF-4764-8061-CEACCB5BB5B8}" type="slidenum">
              <a:rPr lang="en-US" altLang="en-US" sz="1100" b="0">
                <a:latin typeface="Garamond" panose="02020404030301010803" pitchFamily="18" charset="0"/>
              </a:rPr>
              <a:pPr/>
              <a:t>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7D78C7EF-B56C-4D7F-865E-079CB6D96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4F0EBD3D-CAB4-46C4-A966-E79DEE8D1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2000" b="1"/>
              <a:t>M. E. Kabay, PhD, CISSP-ISSMP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854F7447-21E8-48F2-A227-8B13711A62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A295A119-C8AB-4AA8-8875-571F459796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C0B31A-1CDE-4F0D-A2C0-8DB3E1034600}" type="slidenum">
              <a:rPr lang="en-US" altLang="en-US" sz="1100" b="0">
                <a:latin typeface="Garamond" panose="02020404030301010803" pitchFamily="18" charset="0"/>
              </a:rPr>
              <a:pPr/>
              <a:t>10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BCF77176-A201-461B-B8F8-EB721C7F5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175022B-C456-4BA5-ABF2-5B4E59206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851ABE9A-2AD6-41D5-ADEB-7DC92FDFA3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D0B8F6DF-FB75-4953-9472-3DFCA76D8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EC3FD1-3DEB-42D0-AF57-81C0E30DD29A}" type="slidenum">
              <a:rPr lang="en-US" altLang="en-US" sz="1100" b="0">
                <a:latin typeface="Garamond" panose="02020404030301010803" pitchFamily="18" charset="0"/>
              </a:rPr>
              <a:pPr/>
              <a:t>11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A2469953-76D5-4E5D-9369-A235CCD9E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A0B4A229-8B01-47A3-BE00-DE2FAE055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D1CEA9A9-20CB-49EC-93DB-A7287A9240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E03E5E0F-C54F-4C61-98EA-4C558CF09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7F16C3-3A7E-498A-B81C-68799103B473}" type="slidenum">
              <a:rPr lang="en-US" altLang="en-US" sz="1100" b="0">
                <a:latin typeface="Garamond" panose="02020404030301010803" pitchFamily="18" charset="0"/>
              </a:rPr>
              <a:pPr/>
              <a:t>12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84AFA9D7-F5F9-4D0D-8F22-F8D6456D3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E706C8A8-654D-4D27-8C01-2425F4EFD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2465BFF8-1752-4ECE-BA6C-E00F97F32D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07FF76B9-ED59-4079-B255-D1CA9D9F1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171D30-C68D-4862-9A79-5A5403D41112}" type="slidenum">
              <a:rPr lang="en-US" altLang="en-US" sz="1100" b="0">
                <a:latin typeface="Garamond" panose="02020404030301010803" pitchFamily="18" charset="0"/>
              </a:rPr>
              <a:pPr/>
              <a:t>13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E7689072-42C8-4C5B-BC78-97A87760B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3B682A84-1502-4899-8D76-310E10E4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F6070F4A-9AFA-4832-BE06-BA372242DE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0726D35A-D1E6-4CC6-BFC8-23B708629E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EAF637-7A73-4772-B74D-9DF2BE5D466D}" type="slidenum">
              <a:rPr lang="en-US" altLang="en-US" sz="1100" b="0">
                <a:latin typeface="Garamond" panose="02020404030301010803" pitchFamily="18" charset="0"/>
              </a:rPr>
              <a:pPr/>
              <a:t>14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B99A9983-6765-4C1D-9E22-21A2775AA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0E87385D-1B7A-485D-9D0F-DB1DFBD7B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53461FBA-23F7-49AE-A72F-8541932A76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EA139073-6675-4E60-97E7-F7E620925F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611CCE-C91D-4CA0-AF59-271612CBA657}" type="slidenum">
              <a:rPr lang="en-US" altLang="en-US" sz="1100" b="0">
                <a:latin typeface="Garamond" panose="02020404030301010803" pitchFamily="18" charset="0"/>
              </a:rPr>
              <a:pPr/>
              <a:t>15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24FAE2E-4619-447F-ABD3-2D1C06CFD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20898F58-A27F-434F-8C81-35E7F5222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6592C659-BC1C-4414-887C-5054D5DCE9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18A03322-B4C9-461F-BB31-737470F26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858E13-61F7-4E20-9187-0A0F9CC553F7}" type="slidenum">
              <a:rPr lang="en-US" altLang="en-US" sz="1100" b="0">
                <a:latin typeface="Garamond" panose="02020404030301010803" pitchFamily="18" charset="0"/>
              </a:rPr>
              <a:pPr/>
              <a:t>16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FEE0166B-D395-4001-8F46-815C0AF6EF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B52CAF29-65C0-4C12-9E01-469AEA504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F944F06E-D232-4B54-9360-71C695C85F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13E5C29C-9BE6-4D50-BC20-F975DAF0F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704D6F-15CC-4AE4-AB86-5CA514B4EA61}" type="slidenum">
              <a:rPr lang="en-US" altLang="en-US" sz="1100" b="0">
                <a:latin typeface="Garamond" panose="02020404030301010803" pitchFamily="18" charset="0"/>
              </a:rPr>
              <a:pPr/>
              <a:t>17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BA4F9749-914B-474F-B358-F5BD17D6A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3C210D9F-C83A-4E96-A32C-7E2164231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A27473BF-507E-44F9-93D2-C541713294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1DDF7EE7-CFFD-47C5-9165-BAF7EC7A5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00A4CB-4DC4-4A42-BC71-2A260074664F}" type="slidenum">
              <a:rPr lang="en-US" altLang="en-US" sz="1100" b="0">
                <a:latin typeface="Garamond" panose="02020404030301010803" pitchFamily="18" charset="0"/>
              </a:rPr>
              <a:pPr/>
              <a:t>18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E8600CD-19CC-4B35-909C-7C3D43ABE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C4E8E756-E030-4E00-BFF0-30861C1C5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8FA2B66D-69D0-4F82-A0F1-A5D453CF7D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ACB415CF-3D5F-4C5A-977D-41A095611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2E62F1-7514-4737-98EB-BE5C4D6F61FE}" type="slidenum">
              <a:rPr lang="en-US" altLang="en-US" sz="1100" b="0">
                <a:latin typeface="Garamond" panose="02020404030301010803" pitchFamily="18" charset="0"/>
              </a:rPr>
              <a:pPr/>
              <a:t>19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C44E03FF-42C7-41F8-9E1B-EF7D4912B8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2A652E1D-E8C9-4378-88B1-E940A32D8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275B3A3E-585C-455D-BDFD-C0FE743C93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058325EF-07E8-468D-B821-C28763A17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E7609B-8617-4E12-A644-8E14A8CE4C82}" type="slidenum">
              <a:rPr lang="en-US" altLang="en-US" sz="1100" b="0">
                <a:latin typeface="Garamond" panose="02020404030301010803" pitchFamily="18" charset="0"/>
              </a:rPr>
              <a:pPr/>
              <a:t>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F9A96924-D1F6-406F-B6C2-CF8ADDC12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31C2324B-858C-41EE-BF14-99E0EF4EC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B4B4B8A9-798B-4565-8357-3AFFDF9318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42D8E293-5AD5-482D-AA50-383717991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0113ED-73B4-4570-994D-2E1A97B0F405}" type="slidenum">
              <a:rPr lang="en-US" altLang="en-US" sz="1100" b="0">
                <a:latin typeface="Garamond" panose="02020404030301010803" pitchFamily="18" charset="0"/>
              </a:rPr>
              <a:pPr/>
              <a:t>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F892A0A-5237-46B8-A31A-85C72674FD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798B9B41-A748-4A94-9B37-847EF0513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32EAB18A-011F-44B1-B406-BDFF3AE874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A119AD17-9737-46C6-8908-62FA34421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5D76B-78D6-448B-9903-32C0403956EB}" type="slidenum">
              <a:rPr lang="en-US" altLang="en-US" sz="1100" b="0">
                <a:latin typeface="Garamond" panose="02020404030301010803" pitchFamily="18" charset="0"/>
              </a:rPr>
              <a:pPr/>
              <a:t>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E17B5ED9-3801-4FFF-9E4F-9A7FC6358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8FC44D51-6AF4-4FEE-9411-23E73EB6F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56EBF65B-9107-4455-8B2E-16A683BD4F5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2926A4CA-ED98-4C08-97CD-310717105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87C1B6-1D5C-4B4F-AD6B-BEA77B171B70}" type="slidenum">
              <a:rPr lang="en-US" altLang="en-US" sz="1100" b="0">
                <a:latin typeface="Garamond" panose="02020404030301010803" pitchFamily="18" charset="0"/>
              </a:rPr>
              <a:pPr/>
              <a:t>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60151148-07ED-4399-A4BB-898024737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747E686C-0C26-476B-A023-8221C470B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3DC4C98A-AB34-4027-966A-1563CAB393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BBD4BD26-A122-4CA3-9DE9-B62187AB13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EB9FD8-DCF4-4599-931E-F9F47B327991}" type="slidenum">
              <a:rPr lang="en-US" altLang="en-US" sz="1100" b="0">
                <a:latin typeface="Garamond" panose="02020404030301010803" pitchFamily="18" charset="0"/>
              </a:rPr>
              <a:pPr/>
              <a:t>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1EB415B7-0822-4088-978B-CACAE055E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D55C16ED-549F-4E46-A723-2067EBC7B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2B04DC5C-7750-4837-B16D-10E06B8352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CCAE4557-4B3D-4DEF-8CD5-61B3C7ECB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ADE1BB-455E-4C66-ADE4-AE8C0C1FD9B2}" type="slidenum">
              <a:rPr lang="en-US" altLang="en-US" sz="1100" b="0">
                <a:latin typeface="Garamond" panose="02020404030301010803" pitchFamily="18" charset="0"/>
              </a:rPr>
              <a:pPr/>
              <a:t>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FFB565DD-CF36-49C0-AE80-83FEABF91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43F9E8CC-18A1-4E8F-9E95-23C9329C5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EFAF8006-FD27-47A5-B495-2E2D278EDCE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B533BBA6-4114-4BF8-93A9-5E862C2184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762A95-45FE-40AD-9429-22F727207AD3}" type="slidenum">
              <a:rPr lang="en-US" altLang="en-US" sz="1100" b="0">
                <a:latin typeface="Garamond" panose="02020404030301010803" pitchFamily="18" charset="0"/>
              </a:rPr>
              <a:pPr/>
              <a:t>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03CD7F38-2AE0-4F72-9A60-DE0455C26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id="{99279245-D52A-4E7E-AB03-536085B6B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7F187202-DCC8-4C68-9F74-37E7B4AC5B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2005 M. E. Kabay.                                                            All rights reserved.</a:t>
            </a: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EF08D305-2B7A-4FF5-97A2-548E08818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AEFCAB-4EF2-4AB0-A437-767F3C3E83FC}" type="slidenum">
              <a:rPr lang="en-US" altLang="en-US" sz="1100" b="0">
                <a:latin typeface="Garamond" panose="02020404030301010803" pitchFamily="18" charset="0"/>
              </a:rPr>
              <a:pPr/>
              <a:t>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0C32621B-4F41-44AF-8A6E-C299DF5DD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1F39743D-AA86-4F73-8662-B86CA9623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97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22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22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25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75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3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46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90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78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33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75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925839-7A35-49EA-A0AB-24F274E3A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90679E-6CF0-4673-8131-A75F5659C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89860" name="Rectangle 4">
            <a:extLst>
              <a:ext uri="{FF2B5EF4-FFF2-40B4-BE49-F238E27FC236}">
                <a16:creationId xmlns:a16="http://schemas.microsoft.com/office/drawing/2014/main" id="{99115B42-28BC-464A-9833-3888CDC02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4E289A-CF84-4ACA-943C-B971806F1194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  <p:sp>
        <p:nvSpPr>
          <p:cNvPr id="889861" name="Text Box 5">
            <a:extLst>
              <a:ext uri="{FF2B5EF4-FFF2-40B4-BE49-F238E27FC236}">
                <a16:creationId xmlns:a16="http://schemas.microsoft.com/office/drawing/2014/main" id="{465DA49E-6165-407A-A6E4-18C45BF73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 New Roman" pitchFamily="18" charset="0"/>
            </a:endParaRPr>
          </a:p>
        </p:txBody>
      </p:sp>
      <p:sp>
        <p:nvSpPr>
          <p:cNvPr id="889863" name="Text Box 7">
            <a:extLst>
              <a:ext uri="{FF2B5EF4-FFF2-40B4-BE49-F238E27FC236}">
                <a16:creationId xmlns:a16="http://schemas.microsoft.com/office/drawing/2014/main" id="{9419A41F-4C4A-44ED-80CE-CE242BB2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6643688"/>
            <a:ext cx="2497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0" i="1" dirty="0">
                <a:latin typeface="Arial" charset="0"/>
              </a:rPr>
              <a:t>Copyright © 2008 M. E. Kabay.  All rights reserved.</a:t>
            </a:r>
          </a:p>
        </p:txBody>
      </p:sp>
      <p:pic>
        <p:nvPicPr>
          <p:cNvPr id="1031" name="Picture 8" descr="NWU_2c_stacked_logo">
            <a:extLst>
              <a:ext uri="{FF2B5EF4-FFF2-40B4-BE49-F238E27FC236}">
                <a16:creationId xmlns:a16="http://schemas.microsoft.com/office/drawing/2014/main" id="{C66BFBC1-6269-451B-990F-DF6768CD1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2.png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2.png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2.png"/><Relationship Id="rId5" Type="http://schemas.openxmlformats.org/officeDocument/2006/relationships/image" Target="../media/image9.wmf"/><Relationship Id="rId4" Type="http://schemas.openxmlformats.org/officeDocument/2006/relationships/hyperlink" Target="http://www.detritus.org/sounds/real/spam-skit.r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1A256773-9F7E-4BF8-9698-A84587E9A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3200400"/>
          </a:xfrm>
        </p:spPr>
        <p:txBody>
          <a:bodyPr/>
          <a:lstStyle/>
          <a:p>
            <a:pPr algn="ctr"/>
            <a:r>
              <a:rPr lang="en-US" altLang="en-US" sz="7200"/>
              <a:t>E-mail &amp; Internet </a:t>
            </a:r>
            <a:br>
              <a:rPr lang="en-US" altLang="en-US" sz="7200"/>
            </a:br>
            <a:r>
              <a:rPr lang="en-US" altLang="en-US" sz="7200"/>
              <a:t>Use Policies</a:t>
            </a:r>
          </a:p>
        </p:txBody>
      </p:sp>
      <p:sp>
        <p:nvSpPr>
          <p:cNvPr id="2051" name="Rectangle 26">
            <a:extLst>
              <a:ext uri="{FF2B5EF4-FFF2-40B4-BE49-F238E27FC236}">
                <a16:creationId xmlns:a16="http://schemas.microsoft.com/office/drawing/2014/main" id="{F617CD0F-568D-47D6-8A63-9FF939705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048000"/>
            <a:ext cx="9144000" cy="3429000"/>
          </a:xfrm>
          <a:noFill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000" dirty="0"/>
              <a:t>MSIA Seminar 3 Week 6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dirty="0"/>
              <a:t>M. E. Kabay, PhD, CISSP-ISSMP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Assoc. Prof. Information Assurance</a:t>
            </a:r>
            <a:br>
              <a:rPr lang="en-US" altLang="en-US" sz="2000" dirty="0"/>
            </a:br>
            <a:r>
              <a:rPr lang="en-US" altLang="en-US" sz="2000" dirty="0"/>
              <a:t>Division of Business &amp; Management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Program Director, MSIA</a:t>
            </a:r>
            <a:br>
              <a:rPr lang="en-US" altLang="en-US" sz="2000" dirty="0"/>
            </a:br>
            <a:r>
              <a:rPr lang="en-US" altLang="en-US" sz="2000" dirty="0"/>
              <a:t>School of Graduate Studies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Norwich University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hlinkClick r:id="rId4"/>
              </a:rPr>
              <a:t>mailto:</a:t>
            </a:r>
            <a:r>
              <a:rPr lang="en-US" altLang="en-US" sz="2000">
                <a:hlinkClick r:id="rId4"/>
              </a:rPr>
              <a:t>mekabay@gmail.com</a:t>
            </a:r>
            <a:r>
              <a:rPr lang="en-US" altLang="en-US" sz="2000"/>
              <a:t>                                   </a:t>
            </a:r>
            <a:r>
              <a:rPr lang="en-US" altLang="en-US" sz="2000" dirty="0"/>
              <a:t>V: 802.479.7937</a:t>
            </a:r>
          </a:p>
        </p:txBody>
      </p:sp>
      <p:pic>
        <p:nvPicPr>
          <p:cNvPr id="6171" name="Picture 27">
            <a:hlinkClick r:id="" action="ppaction://media"/>
            <a:extLst>
              <a:ext uri="{FF2B5EF4-FFF2-40B4-BE49-F238E27FC236}">
                <a16:creationId xmlns:a16="http://schemas.microsoft.com/office/drawing/2014/main" id="{45A42CA8-5E30-4A13-B289-55511AC60ACB}"/>
              </a:ext>
            </a:extLst>
          </p:cNvPr>
          <p:cNvPicPr>
            <a:picLocks noRot="1" noChangeAspect="1" noChangeArrowheads="1"/>
          </p:cNvPicPr>
          <p:nvPr>
            <a:wavAudioFile r:embed="rId1" name="~PP351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3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436BEF0-B5E7-40FF-8EA1-1C9482D31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Get-Rich-Quick Schemes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CA81166-E927-4B11-B5B6-7ABDA1034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7162800" cy="5410200"/>
          </a:xfrm>
        </p:spPr>
        <p:txBody>
          <a:bodyPr/>
          <a:lstStyle/>
          <a:p>
            <a:r>
              <a:rPr lang="en-US" altLang="en-US"/>
              <a:t>Infinite variety of schemes for suckers</a:t>
            </a:r>
          </a:p>
          <a:p>
            <a:r>
              <a:rPr lang="en-US" altLang="en-US"/>
              <a:t>Too good to be true = not true</a:t>
            </a:r>
          </a:p>
          <a:p>
            <a:r>
              <a:rPr lang="en-US" altLang="en-US"/>
              <a:t>Nigerian 4-1-9 (advance-fee) scams a plague</a:t>
            </a:r>
          </a:p>
          <a:p>
            <a:pPr lvl="1"/>
            <a:r>
              <a:rPr lang="en-US" altLang="en-US"/>
              <a:t>I have lots of stolen/unclaimed money</a:t>
            </a:r>
          </a:p>
          <a:p>
            <a:pPr lvl="1"/>
            <a:r>
              <a:rPr lang="en-US" altLang="en-US"/>
              <a:t>“I’ll give you some if you help me steal it”</a:t>
            </a:r>
          </a:p>
          <a:p>
            <a:r>
              <a:rPr lang="en-US" altLang="en-US"/>
              <a:t>Policy:  constant awareness</a:t>
            </a:r>
          </a:p>
          <a:p>
            <a:pPr lvl="1"/>
            <a:r>
              <a:rPr lang="en-US" altLang="en-US"/>
              <a:t>Ensure employees know </a:t>
            </a:r>
            <a:br>
              <a:rPr lang="en-US" altLang="en-US"/>
            </a:br>
            <a:r>
              <a:rPr lang="en-US" altLang="en-US"/>
              <a:t>about scams</a:t>
            </a:r>
          </a:p>
          <a:p>
            <a:pPr lvl="1"/>
            <a:r>
              <a:rPr lang="en-US" altLang="en-US"/>
              <a:t>Make fun of scams in your </a:t>
            </a:r>
            <a:br>
              <a:rPr lang="en-US" altLang="en-US"/>
            </a:br>
            <a:r>
              <a:rPr lang="en-US" altLang="en-US"/>
              <a:t>newsletters</a:t>
            </a:r>
          </a:p>
          <a:p>
            <a:pPr lvl="1"/>
            <a:r>
              <a:rPr lang="en-US" altLang="en-US"/>
              <a:t>Tell employees about </a:t>
            </a:r>
            <a:br>
              <a:rPr lang="en-US" altLang="en-US"/>
            </a:br>
            <a:r>
              <a:rPr lang="en-US" altLang="en-US"/>
              <a:t>gullible (stupid) victims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FF26982C-7B67-433A-84A5-405554AF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65500"/>
            <a:ext cx="39624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1238" name="Picture 6">
            <a:hlinkClick r:id="" action="ppaction://media"/>
            <a:extLst>
              <a:ext uri="{FF2B5EF4-FFF2-40B4-BE49-F238E27FC236}">
                <a16:creationId xmlns:a16="http://schemas.microsoft.com/office/drawing/2014/main" id="{78D8B53F-3DC2-45FF-ABD9-675D1972F59B}"/>
              </a:ext>
            </a:extLst>
          </p:cNvPr>
          <p:cNvPicPr>
            <a:picLocks noRot="1" noChangeAspect="1" noChangeArrowheads="1"/>
          </p:cNvPicPr>
          <p:nvPr>
            <a:wavAudioFile r:embed="rId1" name="~PP263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552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1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12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F6067BC-AF88-4ED8-90F4-E8F4B52DE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Mail Storms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0D760BF-3915-4EF7-904B-8201A9A12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5943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Autoforwarding between 2 e-mail addresses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List servers that allow autoresponse to entire list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Full mailboxes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Out-of-office replies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Reply to entire list instead of to single person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Quoting entire messages instead of extracts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Especially quotations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Of quotations</a:t>
            </a:r>
          </a:p>
          <a:p>
            <a:pPr lvl="3">
              <a:lnSpc>
                <a:spcPct val="80000"/>
              </a:lnSpc>
            </a:pPr>
            <a:r>
              <a:rPr lang="en-US" altLang="en-US"/>
              <a:t>Of quotations</a:t>
            </a:r>
          </a:p>
          <a:p>
            <a:pPr lvl="4">
              <a:lnSpc>
                <a:spcPct val="80000"/>
              </a:lnSpc>
            </a:pPr>
            <a:r>
              <a:rPr lang="en-US" altLang="en-US"/>
              <a:t>Of quotations….</a:t>
            </a:r>
          </a:p>
        </p:txBody>
      </p:sp>
      <p:grpSp>
        <p:nvGrpSpPr>
          <p:cNvPr id="12292" name="Group 13">
            <a:extLst>
              <a:ext uri="{FF2B5EF4-FFF2-40B4-BE49-F238E27FC236}">
                <a16:creationId xmlns:a16="http://schemas.microsoft.com/office/drawing/2014/main" id="{C89BEAE0-CEEC-47BA-A638-6637AB9FEDC6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914400"/>
            <a:ext cx="2971800" cy="5943600"/>
            <a:chOff x="3888" y="576"/>
            <a:chExt cx="1872" cy="3744"/>
          </a:xfrm>
        </p:grpSpPr>
        <p:pic>
          <p:nvPicPr>
            <p:cNvPr id="12294" name="Picture 4" descr="MCSY00877_0000[1]">
              <a:extLst>
                <a:ext uri="{FF2B5EF4-FFF2-40B4-BE49-F238E27FC236}">
                  <a16:creationId xmlns:a16="http://schemas.microsoft.com/office/drawing/2014/main" id="{65DDE980-46AE-41FB-B75A-883D202E5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576"/>
              <a:ext cx="187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5" descr="ENVELOPE">
              <a:extLst>
                <a:ext uri="{FF2B5EF4-FFF2-40B4-BE49-F238E27FC236}">
                  <a16:creationId xmlns:a16="http://schemas.microsoft.com/office/drawing/2014/main" id="{64C4285B-2764-496B-8AFC-5E1690825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912"/>
              <a:ext cx="432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6" descr="ENVELOPE">
              <a:extLst>
                <a:ext uri="{FF2B5EF4-FFF2-40B4-BE49-F238E27FC236}">
                  <a16:creationId xmlns:a16="http://schemas.microsoft.com/office/drawing/2014/main" id="{37338ACE-43E5-4916-BA32-CAF54715F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392"/>
              <a:ext cx="57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7" descr="ENVELOPE">
              <a:extLst>
                <a:ext uri="{FF2B5EF4-FFF2-40B4-BE49-F238E27FC236}">
                  <a16:creationId xmlns:a16="http://schemas.microsoft.com/office/drawing/2014/main" id="{B7441FC2-F959-4EA1-8607-3FB19E2F7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488"/>
              <a:ext cx="57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8" descr="ENVELOPE">
              <a:extLst>
                <a:ext uri="{FF2B5EF4-FFF2-40B4-BE49-F238E27FC236}">
                  <a16:creationId xmlns:a16="http://schemas.microsoft.com/office/drawing/2014/main" id="{B1C813DC-FF3F-4B6B-A9D3-3761FA246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864"/>
              <a:ext cx="432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9" descr="ENVELOPE">
              <a:extLst>
                <a:ext uri="{FF2B5EF4-FFF2-40B4-BE49-F238E27FC236}">
                  <a16:creationId xmlns:a16="http://schemas.microsoft.com/office/drawing/2014/main" id="{44CF45B3-E673-493D-8435-D6BE07EB3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016"/>
              <a:ext cx="7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0" descr="ENVELOPE">
              <a:extLst>
                <a:ext uri="{FF2B5EF4-FFF2-40B4-BE49-F238E27FC236}">
                  <a16:creationId xmlns:a16="http://schemas.microsoft.com/office/drawing/2014/main" id="{612A6F9C-9E76-4607-9C21-1030B818B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576"/>
              <a:ext cx="33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1" descr="ENVELOPE">
              <a:extLst>
                <a:ext uri="{FF2B5EF4-FFF2-40B4-BE49-F238E27FC236}">
                  <a16:creationId xmlns:a16="http://schemas.microsoft.com/office/drawing/2014/main" id="{96421D58-45F8-446E-88AF-EA2CEB42C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576"/>
              <a:ext cx="33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2" descr="ENVELOPE">
              <a:extLst>
                <a:ext uri="{FF2B5EF4-FFF2-40B4-BE49-F238E27FC236}">
                  <a16:creationId xmlns:a16="http://schemas.microsoft.com/office/drawing/2014/main" id="{E070F670-59C7-47D9-827B-7D39FFC74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056"/>
              <a:ext cx="480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9918" name="Picture 14">
            <a:hlinkClick r:id="" action="ppaction://media"/>
            <a:extLst>
              <a:ext uri="{FF2B5EF4-FFF2-40B4-BE49-F238E27FC236}">
                <a16:creationId xmlns:a16="http://schemas.microsoft.com/office/drawing/2014/main" id="{7B4D8F64-F5D7-481B-ABEC-1FDB81089D08}"/>
              </a:ext>
            </a:extLst>
          </p:cNvPr>
          <p:cNvPicPr>
            <a:picLocks noRot="1" noChangeAspect="1" noChangeArrowheads="1"/>
          </p:cNvPicPr>
          <p:nvPr>
            <a:wavAudioFile r:embed="rId1" name="~PP279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645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9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99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BFD718B-524D-4A1E-AB2D-EBF0FF3FB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Stolen Intellectual Property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412D325-83F5-4DFF-AB55-C8F0C7AE4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Serious legal issues for employers</a:t>
            </a:r>
          </a:p>
          <a:p>
            <a:pPr lvl="1"/>
            <a:r>
              <a:rPr lang="en-US" altLang="en-US"/>
              <a:t>RIAA has threatened companies, universities with lawsuits</a:t>
            </a:r>
          </a:p>
          <a:p>
            <a:pPr lvl="1"/>
            <a:r>
              <a:rPr lang="en-US" altLang="en-US"/>
              <a:t>SPA / BSA have sued organizations</a:t>
            </a:r>
          </a:p>
          <a:p>
            <a:r>
              <a:rPr lang="en-US" altLang="en-US"/>
              <a:t>Webmasters get employers into trouble by posting materials without permission</a:t>
            </a:r>
          </a:p>
          <a:p>
            <a:pPr lvl="1"/>
            <a:r>
              <a:rPr lang="en-US" altLang="en-US"/>
              <a:t>Embarrassing, risky</a:t>
            </a:r>
          </a:p>
          <a:p>
            <a:r>
              <a:rPr lang="en-US" altLang="en-US"/>
              <a:t>Must train employees to respect legal restrictions for software, music, text</a:t>
            </a:r>
          </a:p>
        </p:txBody>
      </p:sp>
      <p:pic>
        <p:nvPicPr>
          <p:cNvPr id="1052676" name="Picture 4">
            <a:hlinkClick r:id="" action="ppaction://media"/>
            <a:extLst>
              <a:ext uri="{FF2B5EF4-FFF2-40B4-BE49-F238E27FC236}">
                <a16:creationId xmlns:a16="http://schemas.microsoft.com/office/drawing/2014/main" id="{0E720777-8E62-49BC-A446-885A8EEA4A08}"/>
              </a:ext>
            </a:extLst>
          </p:cNvPr>
          <p:cNvPicPr>
            <a:picLocks noRot="1" noChangeAspect="1" noChangeArrowheads="1"/>
          </p:cNvPicPr>
          <p:nvPr>
            <a:wavAudioFile r:embed="rId1" name="~PP260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716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2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267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3">
            <a:extLst>
              <a:ext uri="{FF2B5EF4-FFF2-40B4-BE49-F238E27FC236}">
                <a16:creationId xmlns:a16="http://schemas.microsoft.com/office/drawing/2014/main" id="{0B759B62-596C-4F32-B01C-4837BCC13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Serious legal issues for employers</a:t>
            </a:r>
          </a:p>
          <a:p>
            <a:pPr lvl="1"/>
            <a:r>
              <a:rPr lang="en-US" altLang="en-US"/>
              <a:t>RIAA has threatened companies, universities with lawsuits</a:t>
            </a:r>
          </a:p>
          <a:p>
            <a:pPr lvl="1"/>
            <a:r>
              <a:rPr lang="en-US" altLang="en-US"/>
              <a:t>SPA / BSA have sued organizations</a:t>
            </a:r>
          </a:p>
          <a:p>
            <a:r>
              <a:rPr lang="en-US" altLang="en-US"/>
              <a:t>Webmasters get employers into trouble by posting materials without permission</a:t>
            </a:r>
          </a:p>
          <a:p>
            <a:pPr lvl="1"/>
            <a:r>
              <a:rPr lang="en-US" altLang="en-US"/>
              <a:t>Embarrassing, risky</a:t>
            </a:r>
          </a:p>
          <a:p>
            <a:r>
              <a:rPr lang="en-US" altLang="en-US"/>
              <a:t>Must train employees to respect legal restrictions for software, music, text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6686497-AEB4-4964-B705-F3C39FEF0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Stolen Intellectual Property</a:t>
            </a:r>
          </a:p>
        </p:txBody>
      </p:sp>
      <p:pic>
        <p:nvPicPr>
          <p:cNvPr id="990304" name="Picture 96">
            <a:extLst>
              <a:ext uri="{FF2B5EF4-FFF2-40B4-BE49-F238E27FC236}">
                <a16:creationId xmlns:a16="http://schemas.microsoft.com/office/drawing/2014/main" id="{F985A55D-A60D-4F76-AD37-181BAD4F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05" name="Picture 97">
            <a:extLst>
              <a:ext uri="{FF2B5EF4-FFF2-40B4-BE49-F238E27FC236}">
                <a16:creationId xmlns:a16="http://schemas.microsoft.com/office/drawing/2014/main" id="{791FF9EC-5649-4DC4-8BFD-26757EE9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10668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06" name="Picture 98">
            <a:extLst>
              <a:ext uri="{FF2B5EF4-FFF2-40B4-BE49-F238E27FC236}">
                <a16:creationId xmlns:a16="http://schemas.microsoft.com/office/drawing/2014/main" id="{0CFFB862-03E1-428B-B1E1-F9F23E6F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07" name="Picture 99">
            <a:extLst>
              <a:ext uri="{FF2B5EF4-FFF2-40B4-BE49-F238E27FC236}">
                <a16:creationId xmlns:a16="http://schemas.microsoft.com/office/drawing/2014/main" id="{80203868-40EF-4F71-8C44-D852FDB7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08" name="Picture 100">
            <a:extLst>
              <a:ext uri="{FF2B5EF4-FFF2-40B4-BE49-F238E27FC236}">
                <a16:creationId xmlns:a16="http://schemas.microsoft.com/office/drawing/2014/main" id="{1311161A-2B75-409E-91F3-0C389640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09" name="Picture 101">
            <a:extLst>
              <a:ext uri="{FF2B5EF4-FFF2-40B4-BE49-F238E27FC236}">
                <a16:creationId xmlns:a16="http://schemas.microsoft.com/office/drawing/2014/main" id="{A846D3F4-DDC6-4C38-98F8-E0480AC7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29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0" name="Picture 102">
            <a:extLst>
              <a:ext uri="{FF2B5EF4-FFF2-40B4-BE49-F238E27FC236}">
                <a16:creationId xmlns:a16="http://schemas.microsoft.com/office/drawing/2014/main" id="{C92A3566-F10D-4C89-8795-880B45B2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1" name="Picture 103">
            <a:extLst>
              <a:ext uri="{FF2B5EF4-FFF2-40B4-BE49-F238E27FC236}">
                <a16:creationId xmlns:a16="http://schemas.microsoft.com/office/drawing/2014/main" id="{EE447224-D696-4C02-B203-CE89B1CD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813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2" name="Picture 104">
            <a:extLst>
              <a:ext uri="{FF2B5EF4-FFF2-40B4-BE49-F238E27FC236}">
                <a16:creationId xmlns:a16="http://schemas.microsoft.com/office/drawing/2014/main" id="{F1A65E5C-6EA6-4619-BBEC-24E6E3C4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3" name="Picture 105">
            <a:extLst>
              <a:ext uri="{FF2B5EF4-FFF2-40B4-BE49-F238E27FC236}">
                <a16:creationId xmlns:a16="http://schemas.microsoft.com/office/drawing/2014/main" id="{87A7D264-9CEF-400C-BD3D-FE24E6F3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4" name="Picture 106">
            <a:extLst>
              <a:ext uri="{FF2B5EF4-FFF2-40B4-BE49-F238E27FC236}">
                <a16:creationId xmlns:a16="http://schemas.microsoft.com/office/drawing/2014/main" id="{0A4E4570-93BF-4BD9-B26B-93E9B797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52578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5" name="Picture 107">
            <a:extLst>
              <a:ext uri="{FF2B5EF4-FFF2-40B4-BE49-F238E27FC236}">
                <a16:creationId xmlns:a16="http://schemas.microsoft.com/office/drawing/2014/main" id="{7AA622BC-F207-4B8B-B62F-C8E52C6F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6" name="Picture 108">
            <a:extLst>
              <a:ext uri="{FF2B5EF4-FFF2-40B4-BE49-F238E27FC236}">
                <a16:creationId xmlns:a16="http://schemas.microsoft.com/office/drawing/2014/main" id="{2FA65E4E-8760-40E5-9711-C9BC038A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7" name="Picture 109">
            <a:extLst>
              <a:ext uri="{FF2B5EF4-FFF2-40B4-BE49-F238E27FC236}">
                <a16:creationId xmlns:a16="http://schemas.microsoft.com/office/drawing/2014/main" id="{4A454B15-18A4-4757-B610-D931DE3C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8" name="Picture 110">
            <a:extLst>
              <a:ext uri="{FF2B5EF4-FFF2-40B4-BE49-F238E27FC236}">
                <a16:creationId xmlns:a16="http://schemas.microsoft.com/office/drawing/2014/main" id="{331F1681-A1E7-4877-99E0-F069F5CE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19" name="Picture 111">
            <a:extLst>
              <a:ext uri="{FF2B5EF4-FFF2-40B4-BE49-F238E27FC236}">
                <a16:creationId xmlns:a16="http://schemas.microsoft.com/office/drawing/2014/main" id="{2E23FE4B-D935-4367-A07E-5F0E4DC2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0" name="Picture 112">
            <a:extLst>
              <a:ext uri="{FF2B5EF4-FFF2-40B4-BE49-F238E27FC236}">
                <a16:creationId xmlns:a16="http://schemas.microsoft.com/office/drawing/2014/main" id="{A5C864BB-E78F-4A8C-866F-A6DA2A9C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1" name="Picture 113">
            <a:extLst>
              <a:ext uri="{FF2B5EF4-FFF2-40B4-BE49-F238E27FC236}">
                <a16:creationId xmlns:a16="http://schemas.microsoft.com/office/drawing/2014/main" id="{A464EFF1-C521-47D3-B451-F2752418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2" name="Picture 114">
            <a:extLst>
              <a:ext uri="{FF2B5EF4-FFF2-40B4-BE49-F238E27FC236}">
                <a16:creationId xmlns:a16="http://schemas.microsoft.com/office/drawing/2014/main" id="{7BE5CEFE-B05A-44AD-87EF-31CB205D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3" name="Picture 115">
            <a:extLst>
              <a:ext uri="{FF2B5EF4-FFF2-40B4-BE49-F238E27FC236}">
                <a16:creationId xmlns:a16="http://schemas.microsoft.com/office/drawing/2014/main" id="{BD8EB489-717C-4C64-B641-6BFF6FD1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4" name="Picture 116">
            <a:extLst>
              <a:ext uri="{FF2B5EF4-FFF2-40B4-BE49-F238E27FC236}">
                <a16:creationId xmlns:a16="http://schemas.microsoft.com/office/drawing/2014/main" id="{A1BE717B-94AE-4461-82F9-F5FD9C80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5" name="Picture 117">
            <a:extLst>
              <a:ext uri="{FF2B5EF4-FFF2-40B4-BE49-F238E27FC236}">
                <a16:creationId xmlns:a16="http://schemas.microsoft.com/office/drawing/2014/main" id="{36113ADA-A8BD-497F-8F45-A1E20C23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6" name="Picture 118">
            <a:extLst>
              <a:ext uri="{FF2B5EF4-FFF2-40B4-BE49-F238E27FC236}">
                <a16:creationId xmlns:a16="http://schemas.microsoft.com/office/drawing/2014/main" id="{B764C10D-F3F6-4474-A082-CAE58924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27" name="Picture 119">
            <a:extLst>
              <a:ext uri="{FF2B5EF4-FFF2-40B4-BE49-F238E27FC236}">
                <a16:creationId xmlns:a16="http://schemas.microsoft.com/office/drawing/2014/main" id="{167F67E5-50A4-4CA9-A830-013C39C9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813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2" name="Picture 124">
            <a:extLst>
              <a:ext uri="{FF2B5EF4-FFF2-40B4-BE49-F238E27FC236}">
                <a16:creationId xmlns:a16="http://schemas.microsoft.com/office/drawing/2014/main" id="{C7D50DB0-9C69-42CB-BCDC-6FB37B14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3" name="Picture 125">
            <a:extLst>
              <a:ext uri="{FF2B5EF4-FFF2-40B4-BE49-F238E27FC236}">
                <a16:creationId xmlns:a16="http://schemas.microsoft.com/office/drawing/2014/main" id="{ACE464D7-5318-431A-A940-B8FFA983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4" name="Picture 126">
            <a:extLst>
              <a:ext uri="{FF2B5EF4-FFF2-40B4-BE49-F238E27FC236}">
                <a16:creationId xmlns:a16="http://schemas.microsoft.com/office/drawing/2014/main" id="{38D852D2-5B2B-4826-8B92-A3BD0013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5" name="Picture 127">
            <a:extLst>
              <a:ext uri="{FF2B5EF4-FFF2-40B4-BE49-F238E27FC236}">
                <a16:creationId xmlns:a16="http://schemas.microsoft.com/office/drawing/2014/main" id="{A6E4B25E-DF77-4B53-9BC9-431ED59B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813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6" name="Picture 128">
            <a:extLst>
              <a:ext uri="{FF2B5EF4-FFF2-40B4-BE49-F238E27FC236}">
                <a16:creationId xmlns:a16="http://schemas.microsoft.com/office/drawing/2014/main" id="{3F0CC02D-D5E6-44A1-BECD-3AE14DFB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7" name="Picture 129">
            <a:extLst>
              <a:ext uri="{FF2B5EF4-FFF2-40B4-BE49-F238E27FC236}">
                <a16:creationId xmlns:a16="http://schemas.microsoft.com/office/drawing/2014/main" id="{12C827DD-7308-46FE-8CC8-9A7AFC40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8" name="Picture 130">
            <a:extLst>
              <a:ext uri="{FF2B5EF4-FFF2-40B4-BE49-F238E27FC236}">
                <a16:creationId xmlns:a16="http://schemas.microsoft.com/office/drawing/2014/main" id="{5B0B60BC-4BF3-4547-A841-D05765D1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39" name="Picture 131">
            <a:extLst>
              <a:ext uri="{FF2B5EF4-FFF2-40B4-BE49-F238E27FC236}">
                <a16:creationId xmlns:a16="http://schemas.microsoft.com/office/drawing/2014/main" id="{BD33BC83-92F7-444F-9A04-3BF8D7527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21336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0" name="Picture 132">
            <a:extLst>
              <a:ext uri="{FF2B5EF4-FFF2-40B4-BE49-F238E27FC236}">
                <a16:creationId xmlns:a16="http://schemas.microsoft.com/office/drawing/2014/main" id="{F8B4FB1D-F2F6-43EA-B331-2182827C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1" name="Picture 133">
            <a:extLst>
              <a:ext uri="{FF2B5EF4-FFF2-40B4-BE49-F238E27FC236}">
                <a16:creationId xmlns:a16="http://schemas.microsoft.com/office/drawing/2014/main" id="{22CDACA7-8526-45E1-83DF-62A4FA5C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292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2" name="Picture 134">
            <a:extLst>
              <a:ext uri="{FF2B5EF4-FFF2-40B4-BE49-F238E27FC236}">
                <a16:creationId xmlns:a16="http://schemas.microsoft.com/office/drawing/2014/main" id="{81654A76-1118-4FFF-921A-B6524AC6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3" name="Picture 135">
            <a:extLst>
              <a:ext uri="{FF2B5EF4-FFF2-40B4-BE49-F238E27FC236}">
                <a16:creationId xmlns:a16="http://schemas.microsoft.com/office/drawing/2014/main" id="{A2BF5AB2-F9EC-4DE0-A9B3-CFFD4B25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668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4" name="Picture 136">
            <a:extLst>
              <a:ext uri="{FF2B5EF4-FFF2-40B4-BE49-F238E27FC236}">
                <a16:creationId xmlns:a16="http://schemas.microsoft.com/office/drawing/2014/main" id="{0A8B92E4-F3D3-4898-A7B8-9BFDA74A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44958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5" name="Picture 137">
            <a:extLst>
              <a:ext uri="{FF2B5EF4-FFF2-40B4-BE49-F238E27FC236}">
                <a16:creationId xmlns:a16="http://schemas.microsoft.com/office/drawing/2014/main" id="{CC246FC3-168A-4A9D-B95F-4CA7BDD7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3810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6" name="Picture 138">
            <a:extLst>
              <a:ext uri="{FF2B5EF4-FFF2-40B4-BE49-F238E27FC236}">
                <a16:creationId xmlns:a16="http://schemas.microsoft.com/office/drawing/2014/main" id="{D34CA2F8-8EED-4626-B13D-71E6B130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7" name="Picture 139">
            <a:extLst>
              <a:ext uri="{FF2B5EF4-FFF2-40B4-BE49-F238E27FC236}">
                <a16:creationId xmlns:a16="http://schemas.microsoft.com/office/drawing/2014/main" id="{1293A1BC-8943-46C0-95EC-DE8E18A1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8" name="Picture 140">
            <a:extLst>
              <a:ext uri="{FF2B5EF4-FFF2-40B4-BE49-F238E27FC236}">
                <a16:creationId xmlns:a16="http://schemas.microsoft.com/office/drawing/2014/main" id="{1C9A149C-5C04-4C0A-A30E-93D0E394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49" name="Picture 141">
            <a:extLst>
              <a:ext uri="{FF2B5EF4-FFF2-40B4-BE49-F238E27FC236}">
                <a16:creationId xmlns:a16="http://schemas.microsoft.com/office/drawing/2014/main" id="{EF4C0D38-CB36-4981-91D9-FAC1C739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0" name="Picture 142">
            <a:extLst>
              <a:ext uri="{FF2B5EF4-FFF2-40B4-BE49-F238E27FC236}">
                <a16:creationId xmlns:a16="http://schemas.microsoft.com/office/drawing/2014/main" id="{CC467E25-A7C0-4BCB-9C4E-ABB6BE73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62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1" name="Picture 143">
            <a:extLst>
              <a:ext uri="{FF2B5EF4-FFF2-40B4-BE49-F238E27FC236}">
                <a16:creationId xmlns:a16="http://schemas.microsoft.com/office/drawing/2014/main" id="{183AEA38-EF5B-4098-8185-93E1AE2B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2" name="Picture 144">
            <a:extLst>
              <a:ext uri="{FF2B5EF4-FFF2-40B4-BE49-F238E27FC236}">
                <a16:creationId xmlns:a16="http://schemas.microsoft.com/office/drawing/2014/main" id="{8A5B55FE-D6D1-4A90-A447-35CD37A9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14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3" name="Picture 145">
            <a:extLst>
              <a:ext uri="{FF2B5EF4-FFF2-40B4-BE49-F238E27FC236}">
                <a16:creationId xmlns:a16="http://schemas.microsoft.com/office/drawing/2014/main" id="{7F4CF757-A5C0-4595-B621-2A0377B2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4" name="Picture 146">
            <a:extLst>
              <a:ext uri="{FF2B5EF4-FFF2-40B4-BE49-F238E27FC236}">
                <a16:creationId xmlns:a16="http://schemas.microsoft.com/office/drawing/2014/main" id="{AB462424-F6B3-4658-8A05-C530DE61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5" name="Picture 147">
            <a:extLst>
              <a:ext uri="{FF2B5EF4-FFF2-40B4-BE49-F238E27FC236}">
                <a16:creationId xmlns:a16="http://schemas.microsoft.com/office/drawing/2014/main" id="{F765C809-1F85-45F6-87FF-C5A1757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6" name="Picture 148">
            <a:extLst>
              <a:ext uri="{FF2B5EF4-FFF2-40B4-BE49-F238E27FC236}">
                <a16:creationId xmlns:a16="http://schemas.microsoft.com/office/drawing/2014/main" id="{81FCED04-11E7-4636-A604-F56D5EB0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7" name="Picture 149">
            <a:extLst>
              <a:ext uri="{FF2B5EF4-FFF2-40B4-BE49-F238E27FC236}">
                <a16:creationId xmlns:a16="http://schemas.microsoft.com/office/drawing/2014/main" id="{57FA27A4-21DC-423E-AC0C-4BC1C934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91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8" name="Picture 150">
            <a:extLst>
              <a:ext uri="{FF2B5EF4-FFF2-40B4-BE49-F238E27FC236}">
                <a16:creationId xmlns:a16="http://schemas.microsoft.com/office/drawing/2014/main" id="{B5B8869D-3754-4AD2-A4F8-194F87AC9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59" name="Picture 151">
            <a:extLst>
              <a:ext uri="{FF2B5EF4-FFF2-40B4-BE49-F238E27FC236}">
                <a16:creationId xmlns:a16="http://schemas.microsoft.com/office/drawing/2014/main" id="{C6C01D31-17A6-4C56-A2CC-D1725DA9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60" name="Picture 152">
            <a:extLst>
              <a:ext uri="{FF2B5EF4-FFF2-40B4-BE49-F238E27FC236}">
                <a16:creationId xmlns:a16="http://schemas.microsoft.com/office/drawing/2014/main" id="{3FB79D18-11AB-4F79-9C09-E4B8CFC3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62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61" name="Picture 153">
            <a:extLst>
              <a:ext uri="{FF2B5EF4-FFF2-40B4-BE49-F238E27FC236}">
                <a16:creationId xmlns:a16="http://schemas.microsoft.com/office/drawing/2014/main" id="{24D42574-DB0E-4F19-90AF-214C6A95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1295400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62" name="Picture 154">
            <a:extLst>
              <a:ext uri="{FF2B5EF4-FFF2-40B4-BE49-F238E27FC236}">
                <a16:creationId xmlns:a16="http://schemas.microsoft.com/office/drawing/2014/main" id="{36DBCEFE-AD6C-47DE-BF18-86140B46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196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0363" name="Picture 155">
            <a:extLst>
              <a:ext uri="{FF2B5EF4-FFF2-40B4-BE49-F238E27FC236}">
                <a16:creationId xmlns:a16="http://schemas.microsoft.com/office/drawing/2014/main" id="{24C8811A-2257-427F-B1A2-C507FFED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1293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27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212DA27-3A5B-456F-941E-06BA16305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Plagiarism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49D19AB-D6F4-44A9-B1ED-1FCE8B882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71628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Unattributed / misattributed information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Copyright violation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Extreme </a:t>
            </a:r>
            <a:br>
              <a:rPr lang="en-US" altLang="en-US"/>
            </a:br>
            <a:r>
              <a:rPr lang="en-US" altLang="en-US"/>
              <a:t>embarrassment</a:t>
            </a:r>
          </a:p>
          <a:p>
            <a:pPr>
              <a:lnSpc>
                <a:spcPct val="80000"/>
              </a:lnSpc>
            </a:pPr>
            <a:r>
              <a:rPr lang="en-US" altLang="en-US"/>
              <a:t>Discredits </a:t>
            </a:r>
            <a:br>
              <a:rPr lang="en-US" altLang="en-US"/>
            </a:br>
            <a:r>
              <a:rPr lang="en-US" altLang="en-US"/>
              <a:t>organization</a:t>
            </a:r>
          </a:p>
          <a:p>
            <a:pPr>
              <a:lnSpc>
                <a:spcPct val="80000"/>
              </a:lnSpc>
            </a:pPr>
            <a:endParaRPr lang="en-US" altLang="en-US"/>
          </a:p>
          <a:p>
            <a:pPr>
              <a:lnSpc>
                <a:spcPct val="80000"/>
              </a:lnSpc>
            </a:pPr>
            <a:endParaRPr lang="en-US" altLang="en-US"/>
          </a:p>
          <a:p>
            <a:pPr>
              <a:lnSpc>
                <a:spcPct val="80000"/>
              </a:lnSpc>
            </a:pPr>
            <a:endParaRPr lang="en-US" altLang="en-US"/>
          </a:p>
          <a:p>
            <a:pPr>
              <a:lnSpc>
                <a:spcPct val="80000"/>
              </a:lnSpc>
            </a:pPr>
            <a:r>
              <a:rPr lang="en-US" altLang="en-US"/>
              <a:t>Policies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Absolutely forbidden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Check materials using GOOGLE etc.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Tools available for automated checking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E.g., EVE2 &lt; </a:t>
            </a:r>
            <a:r>
              <a:rPr lang="en-US" altLang="en-US" u="sng"/>
              <a:t>http://www.canexus.com</a:t>
            </a:r>
            <a:r>
              <a:rPr lang="en-US" altLang="en-US"/>
              <a:t> &gt;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72D8B20F-246E-4A00-859A-D6DEACED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715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89189" name="Picture 5">
            <a:hlinkClick r:id="" action="ppaction://media"/>
            <a:extLst>
              <a:ext uri="{FF2B5EF4-FFF2-40B4-BE49-F238E27FC236}">
                <a16:creationId xmlns:a16="http://schemas.microsoft.com/office/drawing/2014/main" id="{D7EADCD3-ED75-4EBF-A1F1-840331BE3203}"/>
              </a:ext>
            </a:extLst>
          </p:cNvPr>
          <p:cNvPicPr>
            <a:picLocks noRot="1" noChangeAspect="1" noChangeArrowheads="1"/>
          </p:cNvPicPr>
          <p:nvPr>
            <a:wavAudioFile r:embed="rId1" name="~PP241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36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9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918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MCj03657980000[1]">
            <a:extLst>
              <a:ext uri="{FF2B5EF4-FFF2-40B4-BE49-F238E27FC236}">
                <a16:creationId xmlns:a16="http://schemas.microsoft.com/office/drawing/2014/main" id="{B0318EC4-832A-4AAB-9E22-515F8AD9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80010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0D57C293-0F91-4163-A0A3-557C75E83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Criminal Hacking and Hacktivism</a:t>
            </a:r>
          </a:p>
        </p:txBody>
      </p:sp>
      <p:sp>
        <p:nvSpPr>
          <p:cNvPr id="988163" name="Rectangle 3">
            <a:extLst>
              <a:ext uri="{FF2B5EF4-FFF2-40B4-BE49-F238E27FC236}">
                <a16:creationId xmlns:a16="http://schemas.microsoft.com/office/drawing/2014/main" id="{26738410-040B-4D2B-BA73-010CABC04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2819400"/>
            <a:ext cx="7086600" cy="1981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12900">
                <a:solidFill>
                  <a:srgbClr val="CC0000"/>
                </a:solidFill>
              </a:rPr>
              <a:t>Duhhh…</a:t>
            </a:r>
          </a:p>
        </p:txBody>
      </p:sp>
      <p:pic>
        <p:nvPicPr>
          <p:cNvPr id="988165" name="Picture 5">
            <a:hlinkClick r:id="" action="ppaction://media"/>
            <a:extLst>
              <a:ext uri="{FF2B5EF4-FFF2-40B4-BE49-F238E27FC236}">
                <a16:creationId xmlns:a16="http://schemas.microsoft.com/office/drawing/2014/main" id="{947E8713-AE02-4C77-ADC6-3898EAF2AE10}"/>
              </a:ext>
            </a:extLst>
          </p:cNvPr>
          <p:cNvPicPr>
            <a:picLocks noRot="1" noChangeAspect="1" noChangeArrowheads="1"/>
          </p:cNvPicPr>
          <p:nvPr>
            <a:wavAudioFile r:embed="rId1" name="~PP244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7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8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accel="50000" decel="5000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8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8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8165"/>
                </p:tgtEl>
              </p:cMediaNode>
            </p:audio>
          </p:childTnLst>
        </p:cTn>
      </p:par>
    </p:tnLst>
    <p:bldLst>
      <p:bldP spid="9881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5FB293A-A066-4977-8AD1-AFD6C40AD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Risks to Employees and Families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8806207-DFA6-401E-AF43-6478BF790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3505200" cy="5181600"/>
          </a:xfrm>
        </p:spPr>
        <p:txBody>
          <a:bodyPr/>
          <a:lstStyle/>
          <a:p>
            <a:r>
              <a:rPr lang="en-US" altLang="en-US"/>
              <a:t>Online Auctions</a:t>
            </a:r>
          </a:p>
          <a:p>
            <a:r>
              <a:rPr lang="en-US" altLang="en-US"/>
              <a:t>Online Gambling</a:t>
            </a:r>
          </a:p>
          <a:p>
            <a:r>
              <a:rPr lang="en-US" altLang="en-US"/>
              <a:t>Buying on the Web</a:t>
            </a:r>
          </a:p>
          <a:p>
            <a:r>
              <a:rPr lang="en-US" altLang="en-US"/>
              <a:t>Games</a:t>
            </a:r>
          </a:p>
          <a:p>
            <a:r>
              <a:rPr lang="en-US" altLang="en-US"/>
              <a:t>Spyware</a:t>
            </a:r>
          </a:p>
          <a:p>
            <a:r>
              <a:rPr lang="en-US" altLang="en-US"/>
              <a:t>Internet Addiction</a:t>
            </a:r>
          </a:p>
          <a:p>
            <a:r>
              <a:rPr lang="en-US" altLang="en-US"/>
              <a:t>Online Dating and </a:t>
            </a:r>
            <a:br>
              <a:rPr lang="en-US" altLang="en-US"/>
            </a:br>
            <a:r>
              <a:rPr lang="en-US" altLang="en-US"/>
              <a:t>Cybersex</a:t>
            </a:r>
          </a:p>
          <a:p>
            <a:r>
              <a:rPr lang="en-US" altLang="en-US"/>
              <a:t>Hate Groups</a:t>
            </a:r>
          </a:p>
          <a:p>
            <a:r>
              <a:rPr lang="en-US" altLang="en-US"/>
              <a:t>Pornography</a:t>
            </a:r>
          </a:p>
          <a:p>
            <a:r>
              <a:rPr lang="en-US" altLang="en-US"/>
              <a:t>Pedophiles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D653A8D3-4599-4BEF-98EA-1059BF3C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914400"/>
            <a:ext cx="46751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87141" name="Picture 5">
            <a:hlinkClick r:id="" action="ppaction://media"/>
            <a:extLst>
              <a:ext uri="{FF2B5EF4-FFF2-40B4-BE49-F238E27FC236}">
                <a16:creationId xmlns:a16="http://schemas.microsoft.com/office/drawing/2014/main" id="{3024C4D2-544B-4003-BDCC-D5827CD88B3B}"/>
              </a:ext>
            </a:extLst>
          </p:cNvPr>
          <p:cNvPicPr>
            <a:picLocks noRot="1" noChangeAspect="1" noChangeArrowheads="1"/>
          </p:cNvPicPr>
          <p:nvPr>
            <a:wavAudioFile r:embed="rId1" name="~PP250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52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7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714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336B4A2-F373-4ECD-96B9-5297394C05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 Questions (1)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6469AE1-AD3C-41DF-9BDE-FAEB67A78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Why should an organization expend any effort at all in teaching employees how to protect themselves and their families against Internet &amp; E-mail dangers?  What does this have to do with information assurance?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How can something as minor as violating customs in discussion groups cause harm to an organization?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Why do we say that USENET and corporate e-mail have a potentially permanent lifespan?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Should corporate e-mail be used for non-professional messages?  Why or why not?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How can someone reasonably decide whether to forward an e-mail containing alarming information?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What does “disintermediation” mean in discussions of information quality on the Internet?</a:t>
            </a:r>
          </a:p>
        </p:txBody>
      </p:sp>
      <p:pic>
        <p:nvPicPr>
          <p:cNvPr id="999428" name="Picture 4">
            <a:hlinkClick r:id="" action="ppaction://media"/>
            <a:extLst>
              <a:ext uri="{FF2B5EF4-FFF2-40B4-BE49-F238E27FC236}">
                <a16:creationId xmlns:a16="http://schemas.microsoft.com/office/drawing/2014/main" id="{59C73EC7-72F4-4DE1-B242-B4C2C010C9F4}"/>
              </a:ext>
            </a:extLst>
          </p:cNvPr>
          <p:cNvPicPr>
            <a:picLocks noRot="1" noChangeAspect="1" noChangeArrowheads="1"/>
          </p:cNvPicPr>
          <p:nvPr>
            <a:wavAudioFile r:embed="rId1" name="~PP142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0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9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94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8B2D806-5ED5-4D3B-9AF0-BC20F7D73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 Questions (2)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38AD122-6E32-4F3F-8C70-28663338F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What are some key signs that  message is a hoax?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How can you check a message to find out if it is a hoax?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How should employees respond to threats of violence received in e-mail?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What are the most important principles to teach employees about preventing virus / worm infections?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How should employees respond to junk e-mail?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What is a Ponzi scheme and how should employees respond to one?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Explain how mail storms can arise from autoreplies and mailing lists.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Why should organizations ban the use or exchange of pirated music, software and text?</a:t>
            </a:r>
          </a:p>
        </p:txBody>
      </p:sp>
      <p:pic>
        <p:nvPicPr>
          <p:cNvPr id="1018884" name="Picture 4">
            <a:hlinkClick r:id="" action="ppaction://media"/>
            <a:extLst>
              <a:ext uri="{FF2B5EF4-FFF2-40B4-BE49-F238E27FC236}">
                <a16:creationId xmlns:a16="http://schemas.microsoft.com/office/drawing/2014/main" id="{C98DD049-1732-4847-9C5F-780680999457}"/>
              </a:ext>
            </a:extLst>
          </p:cNvPr>
          <p:cNvPicPr>
            <a:picLocks noRot="1" noChangeAspect="1" noChangeArrowheads="1"/>
          </p:cNvPicPr>
          <p:nvPr>
            <a:wavAudioFile r:embed="rId1" name="~PP393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88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888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9E92381E-BDCE-4CBA-AAF3-C347DFA57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/>
              <a:t>Now go and study</a:t>
            </a:r>
          </a:p>
        </p:txBody>
      </p:sp>
      <p:pic>
        <p:nvPicPr>
          <p:cNvPr id="684038" name="Picture 6">
            <a:hlinkClick r:id="" action="ppaction://media"/>
            <a:extLst>
              <a:ext uri="{FF2B5EF4-FFF2-40B4-BE49-F238E27FC236}">
                <a16:creationId xmlns:a16="http://schemas.microsoft.com/office/drawing/2014/main" id="{34C55CA2-9246-427F-A205-837871ACFCE8}"/>
              </a:ext>
            </a:extLst>
          </p:cNvPr>
          <p:cNvPicPr>
            <a:picLocks noRot="1" noChangeAspect="1" noChangeArrowheads="1"/>
          </p:cNvPicPr>
          <p:nvPr>
            <a:wavAudioFile r:embed="rId1" name="~PP10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4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0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56E7FBF-B143-48B1-8DEE-B2FC970ED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Topics*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EE6B59-210F-419A-ACEF-8310E59B3C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3810000" cy="5105400"/>
          </a:xfrm>
        </p:spPr>
        <p:txBody>
          <a:bodyPr/>
          <a:lstStyle/>
          <a:p>
            <a:r>
              <a:rPr lang="en-US" altLang="en-US" sz="2000"/>
              <a:t>Damaging the Reputation </a:t>
            </a:r>
            <a:br>
              <a:rPr lang="en-US" altLang="en-US" sz="2000"/>
            </a:br>
            <a:r>
              <a:rPr lang="en-US" altLang="en-US" sz="2000"/>
              <a:t>of the Enterprise</a:t>
            </a:r>
          </a:p>
          <a:p>
            <a:r>
              <a:rPr lang="en-US" altLang="en-US" sz="2000"/>
              <a:t>Disseminating and Using Incorrect Information</a:t>
            </a:r>
          </a:p>
          <a:p>
            <a:r>
              <a:rPr lang="en-US" altLang="en-US" sz="2000"/>
              <a:t>Hoaxes</a:t>
            </a:r>
          </a:p>
          <a:p>
            <a:r>
              <a:rPr lang="en-US" altLang="en-US" sz="2000"/>
              <a:t>Threats</a:t>
            </a:r>
          </a:p>
          <a:p>
            <a:r>
              <a:rPr lang="en-US" altLang="en-US" sz="2000"/>
              <a:t>Viruses and Other </a:t>
            </a:r>
            <a:br>
              <a:rPr lang="en-US" altLang="en-US" sz="2000"/>
            </a:br>
            <a:r>
              <a:rPr lang="en-US" altLang="en-US" sz="2000"/>
              <a:t>Malicious Code</a:t>
            </a:r>
          </a:p>
          <a:p>
            <a:r>
              <a:rPr lang="en-US" altLang="en-US" sz="2000"/>
              <a:t>Junk E-mail</a:t>
            </a:r>
          </a:p>
          <a:p>
            <a:r>
              <a:rPr lang="en-US" altLang="en-US" sz="2000"/>
              <a:t>Chain Letters and Ponzi Schemes</a:t>
            </a:r>
          </a:p>
          <a:p>
            <a:r>
              <a:rPr lang="en-US" altLang="en-US" sz="2000"/>
              <a:t>Get-Rich-Quick Schemes</a:t>
            </a:r>
          </a:p>
          <a:p>
            <a:r>
              <a:rPr lang="en-US" altLang="en-US" sz="2000"/>
              <a:t>Mail Storms</a:t>
            </a:r>
          </a:p>
          <a:p>
            <a:r>
              <a:rPr lang="en-US" altLang="en-US" sz="2000"/>
              <a:t>Stolen Intellectual Property</a:t>
            </a:r>
          </a:p>
          <a:p>
            <a:endParaRPr lang="en-US" altLang="en-US" sz="200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45FC69F-733F-4DB3-94A0-0D2CF7A289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219200"/>
            <a:ext cx="4114800" cy="5105400"/>
          </a:xfrm>
        </p:spPr>
        <p:txBody>
          <a:bodyPr/>
          <a:lstStyle/>
          <a:p>
            <a:r>
              <a:rPr lang="en-US" altLang="en-US" sz="2000"/>
              <a:t>Plagiarism</a:t>
            </a:r>
          </a:p>
          <a:p>
            <a:r>
              <a:rPr lang="en-US" altLang="en-US" sz="2000"/>
              <a:t>Criminal Hacking and Hacktivism</a:t>
            </a:r>
          </a:p>
          <a:p>
            <a:r>
              <a:rPr lang="en-US" altLang="en-US" sz="2000"/>
              <a:t>Online Auctions</a:t>
            </a:r>
          </a:p>
          <a:p>
            <a:r>
              <a:rPr lang="en-US" altLang="en-US" sz="2000"/>
              <a:t>Online Gambling</a:t>
            </a:r>
          </a:p>
          <a:p>
            <a:r>
              <a:rPr lang="en-US" altLang="en-US" sz="2000"/>
              <a:t>Buying on the Web</a:t>
            </a:r>
          </a:p>
          <a:p>
            <a:r>
              <a:rPr lang="en-US" altLang="en-US" sz="2000"/>
              <a:t>Games</a:t>
            </a:r>
          </a:p>
          <a:p>
            <a:r>
              <a:rPr lang="en-US" altLang="en-US" sz="2000"/>
              <a:t>Spyware</a:t>
            </a:r>
          </a:p>
          <a:p>
            <a:r>
              <a:rPr lang="en-US" altLang="en-US" sz="2000"/>
              <a:t>Internet Addiction</a:t>
            </a:r>
          </a:p>
          <a:p>
            <a:r>
              <a:rPr lang="en-US" altLang="en-US" sz="2000"/>
              <a:t>Online Dating </a:t>
            </a:r>
            <a:br>
              <a:rPr lang="en-US" altLang="en-US" sz="2000"/>
            </a:br>
            <a:r>
              <a:rPr lang="en-US" altLang="en-US" sz="2000"/>
              <a:t>and Cybersex</a:t>
            </a:r>
          </a:p>
          <a:p>
            <a:r>
              <a:rPr lang="en-US" altLang="en-US" sz="2000"/>
              <a:t>Hate Groups</a:t>
            </a:r>
          </a:p>
          <a:p>
            <a:r>
              <a:rPr lang="en-US" altLang="en-US" sz="2000"/>
              <a:t>Pornography</a:t>
            </a:r>
          </a:p>
          <a:p>
            <a:r>
              <a:rPr lang="en-US" altLang="en-US" sz="2000"/>
              <a:t>Pedophiles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C7FEF09D-B047-4968-B90A-8B69FB2C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4429125"/>
            <a:ext cx="25669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:a16="http://schemas.microsoft.com/office/drawing/2014/main" id="{06168E86-12DD-490C-9FAD-9758B87AA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246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*Based on CSH4 Ch 33 </a:t>
            </a:r>
          </a:p>
        </p:txBody>
      </p:sp>
      <p:pic>
        <p:nvPicPr>
          <p:cNvPr id="906247" name="Picture 7">
            <a:hlinkClick r:id="" action="ppaction://media"/>
            <a:extLst>
              <a:ext uri="{FF2B5EF4-FFF2-40B4-BE49-F238E27FC236}">
                <a16:creationId xmlns:a16="http://schemas.microsoft.com/office/drawing/2014/main" id="{B2BCD34C-2DA0-4E2A-ADFF-3F4E0EDD3DA3}"/>
              </a:ext>
            </a:extLst>
          </p:cNvPr>
          <p:cNvPicPr>
            <a:picLocks noRot="1" noChangeAspect="1" noChangeArrowheads="1"/>
          </p:cNvPicPr>
          <p:nvPr>
            <a:wavAudioFile r:embed="rId1" name="~PP322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88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6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62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BDDA995-3F2D-4C81-935A-7A22E22D6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Damaging the Reputation of the Enterprise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6EC1CC1-DC38-41AE-8837-62E11DEDC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Principle:</a:t>
            </a:r>
          </a:p>
          <a:p>
            <a:pPr lvl="1"/>
            <a:r>
              <a:rPr lang="en-US" altLang="en-US"/>
              <a:t>The USENET is forever</a:t>
            </a:r>
          </a:p>
          <a:p>
            <a:pPr lvl="1"/>
            <a:r>
              <a:rPr lang="en-US" altLang="en-US"/>
              <a:t>E-mail is almost forever</a:t>
            </a:r>
          </a:p>
          <a:p>
            <a:r>
              <a:rPr lang="en-US" altLang="en-US"/>
              <a:t>Violating netiquette</a:t>
            </a:r>
          </a:p>
          <a:p>
            <a:r>
              <a:rPr lang="en-US" altLang="en-US"/>
              <a:t>Violating laws</a:t>
            </a:r>
          </a:p>
          <a:p>
            <a:r>
              <a:rPr lang="en-US" altLang="en-US"/>
              <a:t>Ill-advised e-mail</a:t>
            </a:r>
          </a:p>
          <a:p>
            <a:pPr lvl="1"/>
            <a:r>
              <a:rPr lang="en-US" altLang="en-US"/>
              <a:t>Creating hostile work environment</a:t>
            </a:r>
          </a:p>
          <a:p>
            <a:pPr lvl="1"/>
            <a:r>
              <a:rPr lang="en-US" altLang="en-US"/>
              <a:t>Libeling people or organizations</a:t>
            </a:r>
          </a:p>
          <a:p>
            <a:r>
              <a:rPr lang="en-US" altLang="en-US"/>
              <a:t>Inappropriate use of corporate identifiers</a:t>
            </a:r>
          </a:p>
          <a:p>
            <a:pPr lvl="1"/>
            <a:r>
              <a:rPr lang="en-US" altLang="en-US"/>
              <a:t>Corporate e-mail = corporate letterhead</a:t>
            </a:r>
          </a:p>
        </p:txBody>
      </p:sp>
      <p:pic>
        <p:nvPicPr>
          <p:cNvPr id="4100" name="Picture 4" descr="MCj03519010000[1]">
            <a:extLst>
              <a:ext uri="{FF2B5EF4-FFF2-40B4-BE49-F238E27FC236}">
                <a16:creationId xmlns:a16="http://schemas.microsoft.com/office/drawing/2014/main" id="{F97F952D-4D1E-4FF6-ADD1-4C96F1F4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3657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8405" name="Picture 5">
            <a:hlinkClick r:id="" action="ppaction://media"/>
            <a:extLst>
              <a:ext uri="{FF2B5EF4-FFF2-40B4-BE49-F238E27FC236}">
                <a16:creationId xmlns:a16="http://schemas.microsoft.com/office/drawing/2014/main" id="{D70BE65C-5C2E-4E5F-BA9D-80595E532B99}"/>
              </a:ext>
            </a:extLst>
          </p:cNvPr>
          <p:cNvPicPr>
            <a:picLocks noRot="1" noChangeAspect="1" noChangeArrowheads="1"/>
          </p:cNvPicPr>
          <p:nvPr>
            <a:wavAudioFile r:embed="rId1" name="~PP331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16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8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840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D353B7B-2116-4C32-81B3-C01D6AF62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Disseminating and Using Incorrect Information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7D2DBF2-496A-46C7-A56F-3B67C4A95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Disintermediation and quality</a:t>
            </a:r>
          </a:p>
          <a:p>
            <a:r>
              <a:rPr lang="en-US" altLang="en-US"/>
              <a:t>Libel</a:t>
            </a:r>
          </a:p>
          <a:p>
            <a:r>
              <a:rPr lang="en-US" altLang="en-US"/>
              <a:t>Practical guidelines</a:t>
            </a:r>
          </a:p>
          <a:p>
            <a:pPr lvl="1"/>
            <a:r>
              <a:rPr lang="en-US" altLang="en-US"/>
              <a:t>Judge credibility of source</a:t>
            </a:r>
          </a:p>
          <a:p>
            <a:pPr lvl="1"/>
            <a:r>
              <a:rPr lang="en-US" altLang="en-US"/>
              <a:t>Do not pass on information without checking validity</a:t>
            </a:r>
          </a:p>
        </p:txBody>
      </p:sp>
      <p:pic>
        <p:nvPicPr>
          <p:cNvPr id="5124" name="Picture 4" descr="MCj04158580000[1]">
            <a:extLst>
              <a:ext uri="{FF2B5EF4-FFF2-40B4-BE49-F238E27FC236}">
                <a16:creationId xmlns:a16="http://schemas.microsoft.com/office/drawing/2014/main" id="{C5DD2980-D99D-4DFF-B1F5-F250402F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70388"/>
            <a:ext cx="33528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A1B50397-7E3A-4DC8-83EB-F86E6CEE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24400"/>
            <a:ext cx="9699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CC0000"/>
                </a:solidFill>
                <a:latin typeface="Boink LET" pitchFamily="2" charset="0"/>
              </a:rPr>
              <a:t>X</a:t>
            </a:r>
          </a:p>
        </p:txBody>
      </p:sp>
      <p:pic>
        <p:nvPicPr>
          <p:cNvPr id="997382" name="Picture 6">
            <a:hlinkClick r:id="" action="ppaction://media"/>
            <a:extLst>
              <a:ext uri="{FF2B5EF4-FFF2-40B4-BE49-F238E27FC236}">
                <a16:creationId xmlns:a16="http://schemas.microsoft.com/office/drawing/2014/main" id="{1E823678-A8C5-42AB-A6F4-C704692149B7}"/>
              </a:ext>
            </a:extLst>
          </p:cNvPr>
          <p:cNvPicPr>
            <a:picLocks noRot="1" noChangeAspect="1" noChangeArrowheads="1"/>
          </p:cNvPicPr>
          <p:nvPr>
            <a:wavAudioFile r:embed="rId1" name="~PP110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640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7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738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AD0706C-A9ED-4C2D-A1B6-7E00F46C8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Hoaxes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0DF8C37-CECC-445B-B250-2BB6BE597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Urban myths</a:t>
            </a:r>
          </a:p>
          <a:p>
            <a:r>
              <a:rPr lang="en-US" altLang="en-US"/>
              <a:t>Virus myths</a:t>
            </a:r>
          </a:p>
          <a:p>
            <a:r>
              <a:rPr lang="en-US" altLang="en-US"/>
              <a:t>Clues</a:t>
            </a:r>
          </a:p>
          <a:p>
            <a:pPr lvl="1"/>
            <a:r>
              <a:rPr lang="en-US" altLang="en-US"/>
              <a:t>Style</a:t>
            </a:r>
          </a:p>
          <a:p>
            <a:pPr lvl="1"/>
            <a:r>
              <a:rPr lang="en-US" altLang="en-US"/>
              <a:t>No date</a:t>
            </a:r>
          </a:p>
          <a:p>
            <a:pPr lvl="1"/>
            <a:r>
              <a:rPr lang="en-US" altLang="en-US"/>
              <a:t>No authoritative source</a:t>
            </a:r>
          </a:p>
          <a:p>
            <a:pPr lvl="1"/>
            <a:r>
              <a:rPr lang="en-US" altLang="en-US"/>
              <a:t>Demand to disseminate widely</a:t>
            </a:r>
          </a:p>
          <a:p>
            <a:pPr lvl="1"/>
            <a:r>
              <a:rPr lang="en-US" altLang="en-US"/>
              <a:t>Claims of prizes / money</a:t>
            </a:r>
          </a:p>
          <a:p>
            <a:pPr lvl="1"/>
            <a:r>
              <a:rPr lang="en-US" altLang="en-US"/>
              <a:t>Threats of bad consequences for failing to circulate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500147C-2585-4084-B91C-A85D775F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3575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96357" name="Picture 5">
            <a:hlinkClick r:id="" action="ppaction://media"/>
            <a:extLst>
              <a:ext uri="{FF2B5EF4-FFF2-40B4-BE49-F238E27FC236}">
                <a16:creationId xmlns:a16="http://schemas.microsoft.com/office/drawing/2014/main" id="{913D0B1D-0063-4367-B3D4-FD03F315CBE3}"/>
              </a:ext>
            </a:extLst>
          </p:cNvPr>
          <p:cNvPicPr>
            <a:picLocks noRot="1" noChangeAspect="1" noChangeArrowheads="1"/>
          </p:cNvPicPr>
          <p:nvPr>
            <a:wavAudioFile r:embed="rId1" name="~PP140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9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6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63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A3ADEB3-F7FA-4F25-A26D-7A31467C7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Threats</a:t>
            </a: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3BE30BB4-D03C-4FDD-9996-E0AE85AC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914400"/>
            <a:ext cx="4667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72" name="Rectangle 3">
            <a:extLst>
              <a:ext uri="{FF2B5EF4-FFF2-40B4-BE49-F238E27FC236}">
                <a16:creationId xmlns:a16="http://schemas.microsoft.com/office/drawing/2014/main" id="{DBC4B162-C586-47C4-BFB1-5B580D78E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51054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Do not take lightly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NEVER destroy e-mail of this type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Need evidence</a:t>
            </a:r>
          </a:p>
          <a:p>
            <a:pPr>
              <a:lnSpc>
                <a:spcPct val="80000"/>
              </a:lnSpc>
            </a:pPr>
            <a:r>
              <a:rPr lang="en-US" altLang="en-US"/>
              <a:t>Should usually contact internal security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Security personnel will </a:t>
            </a:r>
            <a:br>
              <a:rPr lang="en-US" altLang="en-US"/>
            </a:br>
            <a:r>
              <a:rPr lang="en-US" altLang="en-US"/>
              <a:t>call law enforcement according to established procedures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Threats of terrorist action (bombs, poison) particularly serious and may require immediate action as part of incident response plan</a:t>
            </a:r>
          </a:p>
        </p:txBody>
      </p:sp>
      <p:pic>
        <p:nvPicPr>
          <p:cNvPr id="995334" name="Picture 6">
            <a:hlinkClick r:id="" action="ppaction://media"/>
            <a:extLst>
              <a:ext uri="{FF2B5EF4-FFF2-40B4-BE49-F238E27FC236}">
                <a16:creationId xmlns:a16="http://schemas.microsoft.com/office/drawing/2014/main" id="{59E6D1AB-130E-4572-92D7-F03E61089238}"/>
              </a:ext>
            </a:extLst>
          </p:cNvPr>
          <p:cNvPicPr>
            <a:picLocks noRot="1" noChangeAspect="1" noChangeArrowheads="1"/>
          </p:cNvPicPr>
          <p:nvPr>
            <a:wavAudioFile r:embed="rId1" name="~PP45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84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11C71C5-E1E2-4C89-9405-74B431F63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Viruses and Other </a:t>
            </a:r>
            <a:br>
              <a:rPr lang="en-US" altLang="en-US"/>
            </a:br>
            <a:r>
              <a:rPr lang="en-US" altLang="en-US"/>
              <a:t>Malicious Code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67198B5-F28D-43E3-A0DF-CB6B7B6D7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5720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Policies forbid all voluntary involvement with malware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 Vx sites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 writing, exchange, distribution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 disabling of AV software</a:t>
            </a:r>
          </a:p>
          <a:p>
            <a:pPr>
              <a:lnSpc>
                <a:spcPct val="80000"/>
              </a:lnSpc>
            </a:pPr>
            <a:r>
              <a:rPr lang="en-US" altLang="en-US"/>
              <a:t>Safety guidelines known to all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Automatic updates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Don’t use illegal / rogue software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Don’t accept executable attachments to e-mail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2EFBCCF8-84C6-454C-BD7B-323F102E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191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94310" name="Picture 6">
            <a:hlinkClick r:id="" action="ppaction://media"/>
            <a:extLst>
              <a:ext uri="{FF2B5EF4-FFF2-40B4-BE49-F238E27FC236}">
                <a16:creationId xmlns:a16="http://schemas.microsoft.com/office/drawing/2014/main" id="{86056FE2-40F9-4F3E-80D8-2E0ABC8EAF19}"/>
              </a:ext>
            </a:extLst>
          </p:cNvPr>
          <p:cNvPicPr>
            <a:picLocks noRot="1" noChangeAspect="1" noChangeArrowheads="1"/>
          </p:cNvPicPr>
          <p:nvPr>
            <a:wavAudioFile r:embed="rId1" name="~PP147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3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4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43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7E2027C-4C88-42DF-AC5D-EC2F9FFB3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Junk E-mail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17D9CE8-9302-4392-B768-C2278BB07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953000" cy="5257800"/>
          </a:xfrm>
        </p:spPr>
        <p:txBody>
          <a:bodyPr/>
          <a:lstStyle/>
          <a:p>
            <a:r>
              <a:rPr lang="en-US" altLang="en-US" sz="2000"/>
              <a:t>The SPAM skit (Monty Python)</a:t>
            </a:r>
            <a:br>
              <a:rPr lang="en-US" altLang="en-US" sz="2000"/>
            </a:br>
            <a:r>
              <a:rPr lang="en-US" altLang="en-US" sz="1800">
                <a:latin typeface="Arial Narrow" panose="020B0606020202030204" pitchFamily="34" charset="0"/>
                <a:hlinkClick r:id="rId4"/>
              </a:rPr>
              <a:t>http://www.detritus.org/sounds/real/spam-skit.ra</a:t>
            </a:r>
            <a:r>
              <a:rPr lang="en-US" altLang="en-US" sz="2000"/>
              <a:t>  </a:t>
            </a:r>
            <a:endParaRPr lang="en-US" altLang="en-US" sz="1800" u="sng">
              <a:latin typeface="Arial Narrow" panose="020B0606020202030204" pitchFamily="34" charset="0"/>
            </a:endParaRPr>
          </a:p>
          <a:p>
            <a:r>
              <a:rPr lang="en-US" altLang="en-US" sz="2000"/>
              <a:t>Major problem – 80% of all e-mail in world (2006)</a:t>
            </a:r>
          </a:p>
          <a:p>
            <a:r>
              <a:rPr lang="en-US" altLang="en-US" sz="2000"/>
              <a:t>Guidelines</a:t>
            </a:r>
          </a:p>
          <a:p>
            <a:pPr lvl="1"/>
            <a:r>
              <a:rPr lang="en-US" altLang="en-US" sz="2000"/>
              <a:t>No employee to create / send spam</a:t>
            </a:r>
          </a:p>
          <a:p>
            <a:pPr lvl="1"/>
            <a:r>
              <a:rPr lang="en-US" altLang="en-US" sz="2000" i="1"/>
              <a:t>Never</a:t>
            </a:r>
            <a:r>
              <a:rPr lang="en-US" altLang="en-US" sz="2000"/>
              <a:t> allow response to spam</a:t>
            </a:r>
          </a:p>
          <a:p>
            <a:pPr lvl="1"/>
            <a:r>
              <a:rPr lang="en-US" altLang="en-US" sz="2000" i="1"/>
              <a:t>Never</a:t>
            </a:r>
            <a:r>
              <a:rPr lang="en-US" altLang="en-US" sz="2000"/>
              <a:t> buy anything from spammers</a:t>
            </a:r>
          </a:p>
          <a:p>
            <a:pPr lvl="1"/>
            <a:r>
              <a:rPr lang="en-US" altLang="en-US" sz="2000" i="1"/>
              <a:t>Don’t click</a:t>
            </a:r>
            <a:r>
              <a:rPr lang="en-US" altLang="en-US" sz="2000"/>
              <a:t> on addresses in spam</a:t>
            </a:r>
          </a:p>
          <a:p>
            <a:pPr lvl="1"/>
            <a:r>
              <a:rPr lang="en-US" altLang="en-US" sz="2000"/>
              <a:t>Make sure your SMTP server </a:t>
            </a:r>
            <a:r>
              <a:rPr lang="en-US" altLang="en-US" sz="2000" i="1"/>
              <a:t>forbids spam relay</a:t>
            </a:r>
          </a:p>
          <a:p>
            <a:pPr lvl="2"/>
            <a:r>
              <a:rPr lang="en-US" altLang="en-US" sz="2000"/>
              <a:t>i.e., use of outbound SMTP server without authentication</a:t>
            </a:r>
          </a:p>
        </p:txBody>
      </p:sp>
      <p:pic>
        <p:nvPicPr>
          <p:cNvPr id="9220" name="Picture 4" descr="MCj02151920000[1]">
            <a:extLst>
              <a:ext uri="{FF2B5EF4-FFF2-40B4-BE49-F238E27FC236}">
                <a16:creationId xmlns:a16="http://schemas.microsoft.com/office/drawing/2014/main" id="{F63DA8A7-9CCF-45FF-9F90-DB67912E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403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285" name="Picture 5">
            <a:hlinkClick r:id="" action="ppaction://media"/>
            <a:extLst>
              <a:ext uri="{FF2B5EF4-FFF2-40B4-BE49-F238E27FC236}">
                <a16:creationId xmlns:a16="http://schemas.microsoft.com/office/drawing/2014/main" id="{264AEA65-48A4-49D2-8C24-E5368E6845A2}"/>
              </a:ext>
            </a:extLst>
          </p:cNvPr>
          <p:cNvPicPr>
            <a:picLocks noRot="1" noChangeAspect="1" noChangeArrowheads="1"/>
          </p:cNvPicPr>
          <p:nvPr>
            <a:wavAudioFile r:embed="rId1" name="~PP163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521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3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28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3629E49-0506-4726-A3D4-AF2A98A55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Chain Letters and Ponzi Schemes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DC934BF-8970-4250-AB6D-AD53F8625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86200" y="1219200"/>
            <a:ext cx="4953000" cy="5334000"/>
          </a:xfrm>
        </p:spPr>
        <p:txBody>
          <a:bodyPr/>
          <a:lstStyle/>
          <a:p>
            <a:r>
              <a:rPr lang="en-US" altLang="en-US"/>
              <a:t>Pyramid fraud</a:t>
            </a:r>
          </a:p>
          <a:p>
            <a:pPr lvl="1"/>
            <a:r>
              <a:rPr lang="en-US" altLang="en-US"/>
              <a:t>Send money to people higher (earlier) on list</a:t>
            </a:r>
          </a:p>
          <a:p>
            <a:pPr lvl="1"/>
            <a:r>
              <a:rPr lang="en-US" altLang="en-US"/>
              <a:t>Amounts increase as long as new victims recruited</a:t>
            </a:r>
          </a:p>
          <a:p>
            <a:pPr lvl="1"/>
            <a:r>
              <a:rPr lang="en-US" altLang="en-US"/>
              <a:t>When no more new victims, pyramid collapses</a:t>
            </a:r>
          </a:p>
          <a:p>
            <a:pPr lvl="1"/>
            <a:r>
              <a:rPr lang="en-US" altLang="en-US"/>
              <a:t>Last in lose all their money</a:t>
            </a:r>
          </a:p>
          <a:p>
            <a:pPr lvl="1"/>
            <a:r>
              <a:rPr lang="en-US" altLang="en-US"/>
              <a:t>Originators run away rich</a:t>
            </a:r>
          </a:p>
          <a:p>
            <a:r>
              <a:rPr lang="en-US" altLang="en-US"/>
              <a:t>Illegal in USA (USPS regs)</a:t>
            </a:r>
          </a:p>
          <a:p>
            <a:r>
              <a:rPr lang="en-US" altLang="en-US"/>
              <a:t>No employee should be allowed to participate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9D19E58-5691-48FA-96E5-1828695A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5814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92261" name="Picture 5">
            <a:hlinkClick r:id="" action="ppaction://media"/>
            <a:extLst>
              <a:ext uri="{FF2B5EF4-FFF2-40B4-BE49-F238E27FC236}">
                <a16:creationId xmlns:a16="http://schemas.microsoft.com/office/drawing/2014/main" id="{2E8995B8-135C-4FB1-98E0-553C047A2EBE}"/>
              </a:ext>
            </a:extLst>
          </p:cNvPr>
          <p:cNvPicPr>
            <a:picLocks noRot="1" noChangeAspect="1" noChangeArrowheads="1"/>
          </p:cNvPicPr>
          <p:nvPr>
            <a:wavAudioFile r:embed="rId1" name="~PP379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47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2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226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S 342 Class Notes">
  <a:themeElements>
    <a:clrScheme name="IS 342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2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 342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2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 342 Class Notes</Template>
  <TotalTime>311</TotalTime>
  <Words>1235</Words>
  <Application>Microsoft Office PowerPoint</Application>
  <PresentationFormat>On-screen Show (4:3)</PresentationFormat>
  <Paragraphs>211</Paragraphs>
  <Slides>19</Slides>
  <Notes>19</Notes>
  <HiddenSlides>1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Boink LET</vt:lpstr>
      <vt:lpstr>Bookman Old Style</vt:lpstr>
      <vt:lpstr>Garamond</vt:lpstr>
      <vt:lpstr>Times New Roman</vt:lpstr>
      <vt:lpstr>Wingdings</vt:lpstr>
      <vt:lpstr>IS 342 Class Notes</vt:lpstr>
      <vt:lpstr>E-mail &amp; Internet  Use Policies</vt:lpstr>
      <vt:lpstr>Topics*</vt:lpstr>
      <vt:lpstr>Damaging the Reputation of the Enterprise</vt:lpstr>
      <vt:lpstr>Disseminating and Using Incorrect Information</vt:lpstr>
      <vt:lpstr>Hoaxes</vt:lpstr>
      <vt:lpstr>Threats</vt:lpstr>
      <vt:lpstr>Viruses and Other  Malicious Code</vt:lpstr>
      <vt:lpstr>Junk E-mail</vt:lpstr>
      <vt:lpstr>Chain Letters and Ponzi Schemes</vt:lpstr>
      <vt:lpstr>Get-Rich-Quick Schemes</vt:lpstr>
      <vt:lpstr>Mail Storms</vt:lpstr>
      <vt:lpstr>Stolen Intellectual Property</vt:lpstr>
      <vt:lpstr>Stolen Intellectual Property</vt:lpstr>
      <vt:lpstr>Plagiarism</vt:lpstr>
      <vt:lpstr>Criminal Hacking and Hacktivism</vt:lpstr>
      <vt:lpstr>Other Risks to Employees and Families</vt:lpstr>
      <vt:lpstr>Review Questions (1)</vt:lpstr>
      <vt:lpstr>Review Questions (2)</vt:lpstr>
      <vt:lpstr>Now go and study</vt:lpstr>
    </vt:vector>
  </TitlesOfParts>
  <Manager>Bill Clements, PhD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E-mail and Internet Use Policies</dc:title>
  <dc:subject>MSIA Seminar 3 Week 5</dc:subject>
  <dc:creator>M. E. Kabay, PhD, CISSP-ISSMP</dc:creator>
  <cp:keywords>Based on CSH4 Chapter 33 IS IS342 lecture 8</cp:keywords>
  <dc:description>Updated 2006-02-08</dc:description>
  <cp:lastModifiedBy>Mich Kabay</cp:lastModifiedBy>
  <cp:revision>30</cp:revision>
  <cp:lastPrinted>2000-03-28T00:08:39Z</cp:lastPrinted>
  <dcterms:created xsi:type="dcterms:W3CDTF">2005-02-10T01:52:35Z</dcterms:created>
  <dcterms:modified xsi:type="dcterms:W3CDTF">2023-01-02T21:29:42Z</dcterms:modified>
  <cp:category/>
</cp:coreProperties>
</file>