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7" r:id="rId2"/>
    <p:sldId id="308" r:id="rId3"/>
    <p:sldId id="338" r:id="rId4"/>
    <p:sldId id="339" r:id="rId5"/>
    <p:sldId id="317" r:id="rId6"/>
    <p:sldId id="337" r:id="rId7"/>
    <p:sldId id="334" r:id="rId8"/>
    <p:sldId id="335" r:id="rId9"/>
    <p:sldId id="336" r:id="rId10"/>
    <p:sldId id="321" r:id="rId11"/>
    <p:sldId id="333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</p:sldIdLst>
  <p:sldSz cx="9144000" cy="6858000" type="letter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800000"/>
    <a:srgbClr val="A50021"/>
    <a:srgbClr val="FAFD00"/>
    <a:srgbClr val="00D000"/>
    <a:srgbClr val="00BC00"/>
    <a:srgbClr val="00A800"/>
    <a:srgbClr val="009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 autoAdjust="0"/>
    <p:restoredTop sz="94660" autoAdjust="0"/>
  </p:normalViewPr>
  <p:slideViewPr>
    <p:cSldViewPr>
      <p:cViewPr varScale="1">
        <p:scale>
          <a:sx n="113" d="100"/>
          <a:sy n="113" d="100"/>
        </p:scale>
        <p:origin x="2472" y="84"/>
      </p:cViewPr>
      <p:guideLst>
        <p:guide orient="horz" pos="26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6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6628182-A170-42D4-A230-48C9415EC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1675" y="8710613"/>
            <a:ext cx="3714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02" tIns="44445" rIns="87302" bIns="44445">
            <a:spAutoFit/>
          </a:bodyPr>
          <a:lstStyle>
            <a:lvl1pPr defTabSz="868363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8363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8363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8363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8363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fld id="{730B6505-9F70-43BB-B86D-755D774A59B2}" type="slidenum">
              <a:rPr lang="en-US" altLang="en-US" sz="1300" b="0"/>
              <a:pPr algn="ctr">
                <a:lnSpc>
                  <a:spcPct val="90000"/>
                </a:lnSpc>
              </a:pPr>
              <a:t>‹#›</a:t>
            </a:fld>
            <a:endParaRPr lang="en-US" altLang="en-US" sz="1300" b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A945D58-3141-42A4-A08D-4C5371E11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282575"/>
            <a:ext cx="456882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400"/>
              <a:t>MSIA Seminar 2 Week 6</a:t>
            </a: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D7EB779-A0FD-4E2B-A70C-18E5C251FB7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3000" y="4343400"/>
            <a:ext cx="45720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Body Text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BD0BC3F-501A-45BA-8D4D-1C62B4FCB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8" y="8710613"/>
            <a:ext cx="566737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02" tIns="44445" rIns="87302" bIns="44445">
            <a:spAutoFit/>
          </a:bodyPr>
          <a:lstStyle>
            <a:lvl1pPr defTabSz="868363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8363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8363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8363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8363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800" b="0"/>
              <a:t>Page </a:t>
            </a:r>
            <a:fld id="{32F18BEF-887B-474F-870F-3041A85D0EB2}" type="slidenum">
              <a:rPr lang="en-US" altLang="en-US" sz="800" b="0"/>
              <a:pPr algn="ctr">
                <a:lnSpc>
                  <a:spcPct val="90000"/>
                </a:lnSpc>
              </a:pPr>
              <a:t>‹#›</a:t>
            </a:fld>
            <a:endParaRPr lang="en-US" altLang="en-US" sz="800" b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D90A0FE0-5643-44D5-BA60-90D848C3557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4537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A64A874-31DC-46E2-BAFB-703056A87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282575"/>
            <a:ext cx="4568825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78" tIns="44445" rIns="90478" bIns="44445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400"/>
              <a:t>Management Skills</a:t>
            </a:r>
          </a:p>
        </p:txBody>
      </p:sp>
      <p:sp>
        <p:nvSpPr>
          <p:cNvPr id="2054" name="Line 6">
            <a:extLst>
              <a:ext uri="{FF2B5EF4-FFF2-40B4-BE49-F238E27FC236}">
                <a16:creationId xmlns:a16="http://schemas.microsoft.com/office/drawing/2014/main" id="{33989544-4CE8-41C1-88F7-DF34D443A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9350" y="8610600"/>
            <a:ext cx="4559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AACED6FE-95A3-4D77-A200-EE98F8F26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163" y="8710613"/>
            <a:ext cx="3629025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02" tIns="44445" rIns="87302" bIns="44445">
            <a:spAutoFit/>
          </a:bodyPr>
          <a:lstStyle>
            <a:lvl1pPr defTabSz="868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36563" defTabSz="868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68363" defTabSz="868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03338" defTabSz="868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35138" defTabSz="8683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92338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649538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06738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63938" defTabSz="868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US" sz="800" b="0">
                <a:latin typeface="Arial" panose="020B0604020202020204" pitchFamily="34" charset="0"/>
              </a:rPr>
              <a:t>Copyright © 2003 M. E. Kabay.  All rights reserved.</a:t>
            </a:r>
          </a:p>
        </p:txBody>
      </p:sp>
      <p:sp>
        <p:nvSpPr>
          <p:cNvPr id="2056" name="Line 8">
            <a:extLst>
              <a:ext uri="{FF2B5EF4-FFF2-40B4-BE49-F238E27FC236}">
                <a16:creationId xmlns:a16="http://schemas.microsoft.com/office/drawing/2014/main" id="{9EC52315-7F0B-4552-80A6-A17DCDF30D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9350" y="533400"/>
            <a:ext cx="4559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685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C9AC309-600D-42D4-AD7A-253E5F711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644C6AA-DB57-441B-B32E-6F0AFE7DF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Welcome to the slide presentation for Week 6 of Seminar 2 in the Norwich University MSIA.</a:t>
            </a:r>
          </a:p>
          <a:p>
            <a:endParaRPr lang="en-US" altLang="en-US"/>
          </a:p>
          <a:p>
            <a:r>
              <a:rPr lang="en-US" altLang="en-US"/>
              <a:t>The slides and associated lectures examine useful concepts for managers to think about as they adjust their management style for best results.  These ideas are not meant as recipes; they are most useful when they spark thought, discussion and debate.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58B1462-7F37-4F2F-87EB-7422A01BF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5FB291B-7E3E-4D90-A821-A39EFA9B9B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406538B-1F2B-43A4-A92D-3AE0D9598F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2C92121-61AC-46F2-808F-C5EEF8A6B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2B7BDC9A-9287-422B-8640-F967103035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638FB9C-C3FC-4C5A-A2F5-F6EF18A28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AD08E37-5003-4D14-9A95-1F9B500431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CA545EF-FCF8-4739-9E77-DC44E102E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194BEA1-3654-438B-A02B-42B2D9DA52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DA1EB67-B30C-49DA-80D5-186ADC8AE6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A2CAF4F6-EFBD-4AE1-82B7-B41BEA14B5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264881A4-C38A-4F93-AE24-53FA9DC778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33F4629-6CE6-4C5A-8DF6-701DB46552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9B75E76-0FF6-4CC7-85C2-33DE8CE047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5C61188-CFA1-4346-A4D5-C6F9BD4CB7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9E7DBD02-E50A-4DDB-BD02-2DBBEBB161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74804932-4432-43D3-913C-621A8D49A3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3418DB8-0C5C-4F23-A807-3565F64582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03F75CE-E3AC-4721-ABDB-5E50BD14AF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F664E51-1AEE-4BD4-863D-107440115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4F5B062-48E7-4C6C-A815-BFEC78BFFA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7A1160F-A842-4942-93A0-C0DCAA868E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70D020E6-FDC9-4AD7-9151-F0FFEAC6F4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B934DA6C-0181-4011-BA22-33EF0BFDF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5CB40E86-5100-4CE1-962D-245C8A79ED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4DD2E866-DE8A-427F-8634-7798AF2A0C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2CBD4465-EF18-4817-856A-00A206920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F5D5174-EB2B-4426-B22F-47B5FAD93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AC18981-F198-4598-AFFF-07DBA56DAE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0E46A21-6A78-427A-B444-94CC4A7D5E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0C0C38C-B00D-4508-AA48-A895B7C803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F03A678E-E0E4-4E30-A6CD-AB7BC8AFAD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7C932B6-AED7-4A57-9D40-A0112DF66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19BCFB9-6D81-46B1-9139-587CA4BE87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A162DAA4-695B-4A04-9DF8-8A2629D76A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339CDFEE-A3A0-4AEA-9766-578F70E43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B6F3C40F-9F1E-4021-844E-E30BB62CAC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5F3B5E5-30A5-40FC-9885-EA23395B5D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5662FE7E-C5C3-4AEA-BB7F-D08119E86C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6756E281-07B9-4B97-AE6D-1BD92CCFEF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3709C0E3-4934-46A4-BA3E-773FD3D4F1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191CD051-B3B8-43A3-BE94-868F47A464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Image </a:t>
            </a:r>
            <a:r>
              <a:rPr lang="en-US" altLang="en-US" u="sng"/>
              <a:t>http://www.russiandoll.com/images/wooddoll.gif</a:t>
            </a:r>
          </a:p>
          <a:p>
            <a:r>
              <a:rPr lang="en-US" altLang="en-US"/>
              <a:t>used by permission of The Russian Doll Co. </a:t>
            </a:r>
          </a:p>
          <a:p>
            <a:r>
              <a:rPr lang="en-US" altLang="en-US" u="sng"/>
              <a:t>http://www.russiandoll.com/</a:t>
            </a:r>
          </a:p>
          <a:p>
            <a:r>
              <a:rPr lang="en-US" altLang="en-US"/>
              <a:t>Copyright © 2002 Russian Doll Company. All rights reserved.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DC6D622-2BB3-4911-8B01-5D8A9037CF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78275DF-7785-4E35-95B5-7F9AD6F42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7EE8EB1A-D219-4486-8391-DE1274FED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250165D7-EF05-4616-8E36-BA00110FF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1E318292-CD94-4A77-8B6A-B3036B02F9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64711676-39E2-499D-B6C1-AAD5E186D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8A156302-03A2-4C64-B8B6-379362EA44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4DEEFD27-080A-40FC-B5D2-501151EE8A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B817F1CF-17C1-498D-AE32-6A331613EE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381806FB-763A-4095-8F3D-78E23B03AA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A7DAC52B-149E-4CC3-ADE5-5D31BDB10E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BB69B6A4-5F6B-4490-AA7D-024A8723E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E55418AF-8710-4BE0-B38C-F428B85411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7A2A0E23-2D0E-4F4A-92D6-B649D4D0B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EC4C2361-E5C3-4201-AA12-365906BF53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350D2F3D-ACA1-48E8-ABA3-1260DBDAEA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3FD010D7-6D0D-4915-A35B-0A49427274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AAAEC6F9-BB3A-4F38-9629-8AB6C3D18C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574DF02-A5C6-4EFD-AD17-A2835D62A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632B7121-DEC8-4F1E-A649-D5848C4197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085224B7-797C-41BE-AC0C-A3D7EF0EC1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29ECB883-1C7D-443D-A60E-9E9D65ACB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DD64BDA-64EF-4730-A983-49A2F19345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213BC95-71E6-4244-9DCA-84961F64F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D1A32D0-9527-4307-B15D-844998A915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CB0F9F3-9F82-415F-9576-D01D78EAA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F28399E-1929-4954-A85D-35A03FB03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539FF9A-8510-46CB-B7C9-DD1F7C7A2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97BA87A-058E-4273-9D52-151459146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B8DB72C-404F-4ECE-8D8A-1AA37B55BB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BEA0B97-34AD-4E30-9F95-E2ED53D897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7E1F3A9-7B1C-471C-9245-4E5E3BE2D0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0D6C6B0-7132-4F42-A903-98D1944B95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686FCA2-EEC6-4530-8AB4-AF9C51FC82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8555992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0378493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924066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431316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5678477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3611798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427266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846877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03322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32775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742002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307ACF72-D227-4783-BE49-AB879EE64E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27" name="Rectangle 4">
            <a:extLst>
              <a:ext uri="{FF2B5EF4-FFF2-40B4-BE49-F238E27FC236}">
                <a16:creationId xmlns:a16="http://schemas.microsoft.com/office/drawing/2014/main" id="{90159E32-1D50-4F2E-B683-89659805C5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5">
            <a:extLst>
              <a:ext uri="{FF2B5EF4-FFF2-40B4-BE49-F238E27FC236}">
                <a16:creationId xmlns:a16="http://schemas.microsoft.com/office/drawing/2014/main" id="{982A9FBD-55CF-4DBF-AF7A-3205EB5D6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4463"/>
            <a:ext cx="4603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B613D4-7933-48D9-9388-77992E5904B0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  <p:sp>
        <p:nvSpPr>
          <p:cNvPr id="1029" name="Text Box 13">
            <a:extLst>
              <a:ext uri="{FF2B5EF4-FFF2-40B4-BE49-F238E27FC236}">
                <a16:creationId xmlns:a16="http://schemas.microsoft.com/office/drawing/2014/main" id="{3C9B1FB7-56A4-445C-89E1-4AC75764A0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01850" y="6521450"/>
            <a:ext cx="4940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800" i="1"/>
              <a:t>Copyright © 2006 M. E. Kabay, PhD, CISSP-ISSMP.  All rights reserved</a:t>
            </a:r>
            <a:br>
              <a:rPr lang="en-US" altLang="en-US" sz="800" i="1"/>
            </a:br>
            <a:r>
              <a:rPr lang="en-US" altLang="en-US" sz="800" i="1"/>
              <a:t>Nonexclusive license granted to the Trustees of Norwich University for use in the MSIA Program.. </a:t>
            </a:r>
          </a:p>
        </p:txBody>
      </p:sp>
      <p:pic>
        <p:nvPicPr>
          <p:cNvPr id="1030" name="Picture 14" descr="NWU_2c_stacked_logo">
            <a:extLst>
              <a:ext uri="{FF2B5EF4-FFF2-40B4-BE49-F238E27FC236}">
                <a16:creationId xmlns:a16="http://schemas.microsoft.com/office/drawing/2014/main" id="{1A56F1BC-3853-494D-B110-4591C45B66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90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2pPr>
      <a:lvl3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3pPr>
      <a:lvl4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4pPr>
      <a:lvl5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5pPr>
      <a:lvl6pPr marL="4572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6pPr>
      <a:lvl7pPr marL="9144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7pPr>
      <a:lvl8pPr marL="13716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8pPr>
      <a:lvl9pPr marL="18288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q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ü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hyperlink" Target="mailto:mekabay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9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hyperlink" Target="http://www.accel-team.com/motivation/hawthorne_01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>
            <a:extLst>
              <a:ext uri="{FF2B5EF4-FFF2-40B4-BE49-F238E27FC236}">
                <a16:creationId xmlns:a16="http://schemas.microsoft.com/office/drawing/2014/main" id="{CF12E662-2409-462F-9EC2-6B97217796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3048000"/>
          </a:xfrm>
        </p:spPr>
        <p:txBody>
          <a:bodyPr anchor="ctr"/>
          <a:lstStyle/>
          <a:p>
            <a:r>
              <a:rPr lang="en-US" altLang="en-US" sz="8000"/>
              <a:t>Management Skills</a:t>
            </a:r>
            <a:endParaRPr lang="en-US" altLang="en-US" sz="3600"/>
          </a:p>
        </p:txBody>
      </p:sp>
      <p:sp>
        <p:nvSpPr>
          <p:cNvPr id="4099" name="Rectangle 1027">
            <a:extLst>
              <a:ext uri="{FF2B5EF4-FFF2-40B4-BE49-F238E27FC236}">
                <a16:creationId xmlns:a16="http://schemas.microsoft.com/office/drawing/2014/main" id="{0428CC7B-CE1F-4DF7-ADF4-8FB89E465B1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3124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4000" dirty="0"/>
              <a:t>MSIA</a:t>
            </a:r>
          </a:p>
          <a:p>
            <a:pPr>
              <a:lnSpc>
                <a:spcPct val="80000"/>
              </a:lnSpc>
            </a:pPr>
            <a:r>
              <a:rPr lang="en-US" altLang="en-US" sz="3600" dirty="0"/>
              <a:t>Seminar 6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M. E. Kabay, PhD, CISSP-ISSMP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Program Director, MSIA</a:t>
            </a:r>
            <a:br>
              <a:rPr lang="en-US" altLang="en-US" dirty="0"/>
            </a:br>
            <a:r>
              <a:rPr lang="en-US" altLang="en-US" dirty="0"/>
              <a:t>School of Graduate Studies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Norwich University </a:t>
            </a:r>
          </a:p>
          <a:p>
            <a:pPr>
              <a:lnSpc>
                <a:spcPct val="80000"/>
              </a:lnSpc>
            </a:pPr>
            <a:r>
              <a:rPr lang="en-US" altLang="en-US">
                <a:hlinkClick r:id="rId4"/>
              </a:rPr>
              <a:t>mekabay@gmail.com</a:t>
            </a:r>
            <a:r>
              <a:rPr lang="en-US" altLang="en-US"/>
              <a:t> </a:t>
            </a:r>
            <a:endParaRPr lang="en-US" altLang="en-US" sz="3600" dirty="0"/>
          </a:p>
        </p:txBody>
      </p:sp>
      <p:pic>
        <p:nvPicPr>
          <p:cNvPr id="433163" name="Picture 1035">
            <a:hlinkClick r:id="" action="ppaction://media"/>
            <a:extLst>
              <a:ext uri="{FF2B5EF4-FFF2-40B4-BE49-F238E27FC236}">
                <a16:creationId xmlns:a16="http://schemas.microsoft.com/office/drawing/2014/main" id="{3E84A485-A13A-4546-8766-D48153E63F42}"/>
              </a:ext>
            </a:extLst>
          </p:cNvPr>
          <p:cNvPicPr>
            <a:picLocks noRot="1" noChangeAspect="1" noChangeArrowheads="1"/>
          </p:cNvPicPr>
          <p:nvPr>
            <a:wavAudioFile r:embed="rId1" name="~PP253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3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31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52">
            <a:extLst>
              <a:ext uri="{FF2B5EF4-FFF2-40B4-BE49-F238E27FC236}">
                <a16:creationId xmlns:a16="http://schemas.microsoft.com/office/drawing/2014/main" id="{091289FA-494A-489F-A554-BE912D82447F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524000"/>
            <a:ext cx="8237538" cy="4114800"/>
            <a:chOff x="384" y="960"/>
            <a:chExt cx="5189" cy="2592"/>
          </a:xfrm>
        </p:grpSpPr>
        <p:grpSp>
          <p:nvGrpSpPr>
            <p:cNvPr id="22538" name="Group 45">
              <a:extLst>
                <a:ext uri="{FF2B5EF4-FFF2-40B4-BE49-F238E27FC236}">
                  <a16:creationId xmlns:a16="http://schemas.microsoft.com/office/drawing/2014/main" id="{9D280C1A-7547-49A6-B291-345D9DA82D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960"/>
              <a:ext cx="1501" cy="2592"/>
              <a:chOff x="240" y="960"/>
              <a:chExt cx="1501" cy="2592"/>
            </a:xfrm>
          </p:grpSpPr>
          <p:sp>
            <p:nvSpPr>
              <p:cNvPr id="22546" name="Text Box 13">
                <a:extLst>
                  <a:ext uri="{FF2B5EF4-FFF2-40B4-BE49-F238E27FC236}">
                    <a16:creationId xmlns:a16="http://schemas.microsoft.com/office/drawing/2014/main" id="{9B013CE9-C5F2-4B0A-874E-F6F497FF70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" y="1536"/>
                <a:ext cx="150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Self-Fulfillment</a:t>
                </a:r>
              </a:p>
            </p:txBody>
          </p:sp>
          <p:sp>
            <p:nvSpPr>
              <p:cNvPr id="22547" name="Text Box 10">
                <a:extLst>
                  <a:ext uri="{FF2B5EF4-FFF2-40B4-BE49-F238E27FC236}">
                    <a16:creationId xmlns:a16="http://schemas.microsoft.com/office/drawing/2014/main" id="{6FF709C0-81E3-405C-AB60-17D16A08BB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" y="960"/>
                <a:ext cx="110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00" i="1"/>
                  <a:t>In Life</a:t>
                </a:r>
              </a:p>
            </p:txBody>
          </p:sp>
          <p:sp>
            <p:nvSpPr>
              <p:cNvPr id="22548" name="Text Box 17">
                <a:extLst>
                  <a:ext uri="{FF2B5EF4-FFF2-40B4-BE49-F238E27FC236}">
                    <a16:creationId xmlns:a16="http://schemas.microsoft.com/office/drawing/2014/main" id="{EEB75C6A-F475-48CE-AD14-F0837EE888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" y="2208"/>
                <a:ext cx="70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Status</a:t>
                </a:r>
              </a:p>
            </p:txBody>
          </p:sp>
          <p:sp>
            <p:nvSpPr>
              <p:cNvPr id="22549" name="Text Box 21">
                <a:extLst>
                  <a:ext uri="{FF2B5EF4-FFF2-40B4-BE49-F238E27FC236}">
                    <a16:creationId xmlns:a16="http://schemas.microsoft.com/office/drawing/2014/main" id="{8B9EDB74-6D01-4895-930E-7E909AC3CA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" y="2544"/>
                <a:ext cx="109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Friendship</a:t>
                </a:r>
              </a:p>
            </p:txBody>
          </p:sp>
          <p:sp>
            <p:nvSpPr>
              <p:cNvPr id="22550" name="Text Box 25">
                <a:extLst>
                  <a:ext uri="{FF2B5EF4-FFF2-40B4-BE49-F238E27FC236}">
                    <a16:creationId xmlns:a16="http://schemas.microsoft.com/office/drawing/2014/main" id="{69B73344-B39A-4F1A-A705-9DA6E179C5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" y="2880"/>
                <a:ext cx="86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Stability</a:t>
                </a:r>
              </a:p>
            </p:txBody>
          </p:sp>
          <p:sp>
            <p:nvSpPr>
              <p:cNvPr id="22551" name="Text Box 29">
                <a:extLst>
                  <a:ext uri="{FF2B5EF4-FFF2-40B4-BE49-F238E27FC236}">
                    <a16:creationId xmlns:a16="http://schemas.microsoft.com/office/drawing/2014/main" id="{40C0C23B-EB0D-490A-BBF7-00B30C6159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" y="3264"/>
                <a:ext cx="76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Shelter</a:t>
                </a:r>
              </a:p>
            </p:txBody>
          </p:sp>
        </p:grpSp>
        <p:grpSp>
          <p:nvGrpSpPr>
            <p:cNvPr id="22539" name="Group 44">
              <a:extLst>
                <a:ext uri="{FF2B5EF4-FFF2-40B4-BE49-F238E27FC236}">
                  <a16:creationId xmlns:a16="http://schemas.microsoft.com/office/drawing/2014/main" id="{4EADEB5D-FBE9-44CE-964C-095BD3AC17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5" y="960"/>
              <a:ext cx="1738" cy="2592"/>
              <a:chOff x="3691" y="960"/>
              <a:chExt cx="1738" cy="2592"/>
            </a:xfrm>
          </p:grpSpPr>
          <p:sp>
            <p:nvSpPr>
              <p:cNvPr id="22540" name="Text Box 14">
                <a:extLst>
                  <a:ext uri="{FF2B5EF4-FFF2-40B4-BE49-F238E27FC236}">
                    <a16:creationId xmlns:a16="http://schemas.microsoft.com/office/drawing/2014/main" id="{2070F695-290D-4CE1-8A54-430DC4679D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15" y="1421"/>
                <a:ext cx="1214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en-US" altLang="en-US" sz="2400"/>
                  <a:t>Authority &amp; </a:t>
                </a:r>
                <a:br>
                  <a:rPr lang="en-US" altLang="en-US" sz="2400"/>
                </a:br>
                <a:r>
                  <a:rPr lang="en-US" altLang="en-US" sz="2400"/>
                  <a:t>Autonomy</a:t>
                </a:r>
              </a:p>
            </p:txBody>
          </p:sp>
          <p:sp>
            <p:nvSpPr>
              <p:cNvPr id="22541" name="Text Box 11">
                <a:extLst>
                  <a:ext uri="{FF2B5EF4-FFF2-40B4-BE49-F238E27FC236}">
                    <a16:creationId xmlns:a16="http://schemas.microsoft.com/office/drawing/2014/main" id="{076A0A12-AFD2-41FE-88C6-53A6B9F9B0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1" y="960"/>
                <a:ext cx="173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en-US" altLang="en-US" sz="2800" i="1"/>
                  <a:t>At Work</a:t>
                </a:r>
              </a:p>
            </p:txBody>
          </p:sp>
          <p:sp>
            <p:nvSpPr>
              <p:cNvPr id="22542" name="Text Box 18">
                <a:extLst>
                  <a:ext uri="{FF2B5EF4-FFF2-40B4-BE49-F238E27FC236}">
                    <a16:creationId xmlns:a16="http://schemas.microsoft.com/office/drawing/2014/main" id="{31CE6E6F-A7DA-4BCD-A332-26B7A70964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2" y="2208"/>
                <a:ext cx="158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en-US" altLang="en-US" sz="2400"/>
                  <a:t>Responsibilities</a:t>
                </a:r>
              </a:p>
            </p:txBody>
          </p:sp>
          <p:sp>
            <p:nvSpPr>
              <p:cNvPr id="22543" name="Text Box 22">
                <a:extLst>
                  <a:ext uri="{FF2B5EF4-FFF2-40B4-BE49-F238E27FC236}">
                    <a16:creationId xmlns:a16="http://schemas.microsoft.com/office/drawing/2014/main" id="{273BD847-AF9D-4508-81F5-AEDF99CC84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35" y="2544"/>
                <a:ext cx="169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en-US" altLang="en-US" sz="2400"/>
                  <a:t>Good co-workers</a:t>
                </a:r>
              </a:p>
            </p:txBody>
          </p:sp>
          <p:sp>
            <p:nvSpPr>
              <p:cNvPr id="22544" name="Text Box 26">
                <a:extLst>
                  <a:ext uri="{FF2B5EF4-FFF2-40B4-BE49-F238E27FC236}">
                    <a16:creationId xmlns:a16="http://schemas.microsoft.com/office/drawing/2014/main" id="{ACCF0297-1E2A-4064-9E34-CC695833AC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4" y="2880"/>
                <a:ext cx="140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en-US" altLang="en-US" sz="2400"/>
                  <a:t>Long-term job</a:t>
                </a:r>
              </a:p>
            </p:txBody>
          </p:sp>
          <p:sp>
            <p:nvSpPr>
              <p:cNvPr id="22545" name="Text Box 30">
                <a:extLst>
                  <a:ext uri="{FF2B5EF4-FFF2-40B4-BE49-F238E27FC236}">
                    <a16:creationId xmlns:a16="http://schemas.microsoft.com/office/drawing/2014/main" id="{3733BDB8-3911-4DC7-9112-B8A9422B3D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6" y="3264"/>
                <a:ext cx="69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en-US" altLang="en-US" sz="2400"/>
                  <a:t>Salary</a:t>
                </a:r>
              </a:p>
            </p:txBody>
          </p:sp>
        </p:grpSp>
      </p:grpSp>
      <p:sp>
        <p:nvSpPr>
          <p:cNvPr id="745487" name="AutoShape 15">
            <a:extLst>
              <a:ext uri="{FF2B5EF4-FFF2-40B4-BE49-F238E27FC236}">
                <a16:creationId xmlns:a16="http://schemas.microsoft.com/office/drawing/2014/main" id="{27E3B372-A90E-4699-8344-4CD2B62B8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09950" y="1828800"/>
            <a:ext cx="2324100" cy="1847850"/>
          </a:xfrm>
          <a:prstGeom prst="triangle">
            <a:avLst>
              <a:gd name="adj" fmla="val 50000"/>
            </a:avLst>
          </a:prstGeom>
          <a:solidFill>
            <a:srgbClr val="00D000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Self-</a:t>
            </a:r>
          </a:p>
          <a:p>
            <a:pPr algn="ctr" eaLnBrk="1" hangingPunct="1"/>
            <a:r>
              <a:rPr lang="en-US" altLang="en-US"/>
              <a:t>Actualization</a:t>
            </a:r>
          </a:p>
        </p:txBody>
      </p:sp>
      <p:sp>
        <p:nvSpPr>
          <p:cNvPr id="745491" name="AutoShape 19">
            <a:extLst>
              <a:ext uri="{FF2B5EF4-FFF2-40B4-BE49-F238E27FC236}">
                <a16:creationId xmlns:a16="http://schemas.microsoft.com/office/drawing/2014/main" id="{0D7D8685-BE05-4574-BE3F-780F57CF14C4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109913" y="3657600"/>
            <a:ext cx="2924175" cy="481013"/>
          </a:xfrm>
          <a:custGeom>
            <a:avLst/>
            <a:gdLst>
              <a:gd name="T0" fmla="*/ 375618672 w 21600"/>
              <a:gd name="T1" fmla="*/ 5355879 h 21600"/>
              <a:gd name="T2" fmla="*/ 197935240 w 21600"/>
              <a:gd name="T3" fmla="*/ 10711736 h 21600"/>
              <a:gd name="T4" fmla="*/ 20251672 w 21600"/>
              <a:gd name="T5" fmla="*/ 5355879 h 21600"/>
              <a:gd name="T6" fmla="*/ 19793524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05 w 21600"/>
              <a:gd name="T13" fmla="*/ 2905 h 21600"/>
              <a:gd name="T14" fmla="*/ 18695 w 21600"/>
              <a:gd name="T15" fmla="*/ 186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210" y="21600"/>
                </a:lnTo>
                <a:lnTo>
                  <a:pt x="1939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C00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/>
              <a:t>Esteem</a:t>
            </a:r>
          </a:p>
        </p:txBody>
      </p:sp>
      <p:sp>
        <p:nvSpPr>
          <p:cNvPr id="745495" name="AutoShape 23">
            <a:extLst>
              <a:ext uri="{FF2B5EF4-FFF2-40B4-BE49-F238E27FC236}">
                <a16:creationId xmlns:a16="http://schemas.microsoft.com/office/drawing/2014/main" id="{2A386803-72CC-41ED-BE5C-9802FA67D751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2805113" y="4114800"/>
            <a:ext cx="3533775" cy="479425"/>
          </a:xfrm>
          <a:custGeom>
            <a:avLst/>
            <a:gdLst>
              <a:gd name="T0" fmla="*/ 553236362 w 21600"/>
              <a:gd name="T1" fmla="*/ 5320574 h 21600"/>
              <a:gd name="T2" fmla="*/ 289064104 w 21600"/>
              <a:gd name="T3" fmla="*/ 10641126 h 21600"/>
              <a:gd name="T4" fmla="*/ 24891682 w 21600"/>
              <a:gd name="T5" fmla="*/ 5320574 h 21600"/>
              <a:gd name="T6" fmla="*/ 289064104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30 w 21600"/>
              <a:gd name="T13" fmla="*/ 2730 h 21600"/>
              <a:gd name="T14" fmla="*/ 18870 w 21600"/>
              <a:gd name="T15" fmla="*/ 1887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60" y="21600"/>
                </a:lnTo>
                <a:lnTo>
                  <a:pt x="1974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A800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/>
              <a:t>Social</a:t>
            </a:r>
          </a:p>
        </p:txBody>
      </p:sp>
      <p:sp>
        <p:nvSpPr>
          <p:cNvPr id="745499" name="AutoShape 27">
            <a:extLst>
              <a:ext uri="{FF2B5EF4-FFF2-40B4-BE49-F238E27FC236}">
                <a16:creationId xmlns:a16="http://schemas.microsoft.com/office/drawing/2014/main" id="{F6B3CA32-EE37-4B87-A9AE-D8981382A541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2500313" y="4572000"/>
            <a:ext cx="4141787" cy="481013"/>
          </a:xfrm>
          <a:custGeom>
            <a:avLst/>
            <a:gdLst>
              <a:gd name="T0" fmla="*/ 764991510 w 21600"/>
              <a:gd name="T1" fmla="*/ 5355879 h 21600"/>
              <a:gd name="T2" fmla="*/ 397092678 w 21600"/>
              <a:gd name="T3" fmla="*/ 10711736 h 21600"/>
              <a:gd name="T4" fmla="*/ 29193654 w 21600"/>
              <a:gd name="T5" fmla="*/ 5355879 h 21600"/>
              <a:gd name="T6" fmla="*/ 39709267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594 w 21600"/>
              <a:gd name="T13" fmla="*/ 2594 h 21600"/>
              <a:gd name="T14" fmla="*/ 19006 w 21600"/>
              <a:gd name="T15" fmla="*/ 190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588" y="21600"/>
                </a:lnTo>
                <a:lnTo>
                  <a:pt x="2001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400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/>
              <a:t>Security</a:t>
            </a:r>
          </a:p>
        </p:txBody>
      </p:sp>
      <p:sp>
        <p:nvSpPr>
          <p:cNvPr id="745503" name="AutoShape 31">
            <a:extLst>
              <a:ext uri="{FF2B5EF4-FFF2-40B4-BE49-F238E27FC236}">
                <a16:creationId xmlns:a16="http://schemas.microsoft.com/office/drawing/2014/main" id="{769F0217-41EF-468F-A43D-96C074130F5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2195513" y="5029200"/>
            <a:ext cx="4752975" cy="481013"/>
          </a:xfrm>
          <a:custGeom>
            <a:avLst/>
            <a:gdLst>
              <a:gd name="T0" fmla="*/ 1012168911 w 21600"/>
              <a:gd name="T1" fmla="*/ 5355879 h 21600"/>
              <a:gd name="T2" fmla="*/ 522934632 w 21600"/>
              <a:gd name="T3" fmla="*/ 10711736 h 21600"/>
              <a:gd name="T4" fmla="*/ 33700133 w 21600"/>
              <a:gd name="T5" fmla="*/ 5355879 h 21600"/>
              <a:gd name="T6" fmla="*/ 522934632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496 w 21600"/>
              <a:gd name="T13" fmla="*/ 2496 h 21600"/>
              <a:gd name="T14" fmla="*/ 19104 w 21600"/>
              <a:gd name="T15" fmla="*/ 1910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392" y="21600"/>
                </a:lnTo>
                <a:lnTo>
                  <a:pt x="2020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/>
              <a:t>Physiological</a:t>
            </a:r>
          </a:p>
        </p:txBody>
      </p:sp>
      <p:sp>
        <p:nvSpPr>
          <p:cNvPr id="22536" name="Rectangle 49">
            <a:extLst>
              <a:ext uri="{FF2B5EF4-FFF2-40B4-BE49-F238E27FC236}">
                <a16:creationId xmlns:a16="http://schemas.microsoft.com/office/drawing/2014/main" id="{628A3881-354F-4252-ADA1-C60FF30A81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Maslow’s Hierarchy of Needs</a:t>
            </a:r>
          </a:p>
        </p:txBody>
      </p:sp>
      <p:pic>
        <p:nvPicPr>
          <p:cNvPr id="745525" name="Picture 53">
            <a:hlinkClick r:id="" action="ppaction://media"/>
            <a:extLst>
              <a:ext uri="{FF2B5EF4-FFF2-40B4-BE49-F238E27FC236}">
                <a16:creationId xmlns:a16="http://schemas.microsoft.com/office/drawing/2014/main" id="{68004214-1110-4B1D-B591-718465944E10}"/>
              </a:ext>
            </a:extLst>
          </p:cNvPr>
          <p:cNvPicPr>
            <a:picLocks noRot="1" noChangeAspect="1" noChangeArrowheads="1"/>
          </p:cNvPicPr>
          <p:nvPr>
            <a:wavAudioFile r:embed="rId1" name="~PP270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55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45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45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5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5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5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45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5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5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5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5525"/>
                </p:tgtEl>
              </p:cMediaNode>
            </p:audio>
          </p:childTnLst>
        </p:cTn>
      </p:par>
    </p:tnLst>
    <p:bldLst>
      <p:bldP spid="745487" grpId="0" animBg="1" autoUpdateAnimBg="0"/>
      <p:bldP spid="745491" grpId="0" animBg="1" autoUpdateAnimBg="0"/>
      <p:bldP spid="745495" grpId="0" animBg="1" autoUpdateAnimBg="0"/>
      <p:bldP spid="745499" grpId="0" animBg="1" autoUpdateAnimBg="0"/>
      <p:bldP spid="745503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>
            <a:extLst>
              <a:ext uri="{FF2B5EF4-FFF2-40B4-BE49-F238E27FC236}">
                <a16:creationId xmlns:a16="http://schemas.microsoft.com/office/drawing/2014/main" id="{92922222-DD73-4D82-8943-06F7B0D22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Managerial Styles</a:t>
            </a:r>
          </a:p>
        </p:txBody>
      </p:sp>
      <p:sp>
        <p:nvSpPr>
          <p:cNvPr id="24579" name="Rectangle 6">
            <a:extLst>
              <a:ext uri="{FF2B5EF4-FFF2-40B4-BE49-F238E27FC236}">
                <a16:creationId xmlns:a16="http://schemas.microsoft.com/office/drawing/2014/main" id="{0D1A532F-E0C6-42A7-9B68-E218A59207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000"/>
              <a:t>Autocratic Style (accepts Theory X)</a:t>
            </a:r>
          </a:p>
          <a:p>
            <a:pPr lvl="1"/>
            <a:r>
              <a:rPr lang="en-US" altLang="en-US" sz="2000"/>
              <a:t>Managers give orders </a:t>
            </a:r>
          </a:p>
          <a:p>
            <a:pPr lvl="1"/>
            <a:r>
              <a:rPr lang="en-US" altLang="en-US" sz="2000"/>
              <a:t>Employees supposed to obey without question</a:t>
            </a:r>
          </a:p>
          <a:p>
            <a:r>
              <a:rPr lang="en-US" altLang="en-US" sz="2000"/>
              <a:t>Democratic Style</a:t>
            </a:r>
          </a:p>
          <a:p>
            <a:pPr lvl="1"/>
            <a:r>
              <a:rPr lang="en-US" altLang="en-US" sz="2000"/>
              <a:t>Managers ask for input from subordinates </a:t>
            </a:r>
          </a:p>
          <a:p>
            <a:pPr lvl="1"/>
            <a:r>
              <a:rPr lang="en-US" altLang="en-US" sz="2000"/>
              <a:t>Retain final decision-making power</a:t>
            </a:r>
          </a:p>
          <a:p>
            <a:r>
              <a:rPr lang="en-US" altLang="en-US" sz="2000"/>
              <a:t>Free-Rein Style</a:t>
            </a:r>
          </a:p>
          <a:p>
            <a:pPr lvl="1"/>
            <a:r>
              <a:rPr lang="en-US" altLang="en-US" sz="2000"/>
              <a:t>Managers advise subordinates </a:t>
            </a:r>
          </a:p>
          <a:p>
            <a:pPr lvl="1"/>
            <a:r>
              <a:rPr lang="en-US" altLang="en-US" sz="2000"/>
              <a:t>Employees make decisions</a:t>
            </a:r>
          </a:p>
          <a:p>
            <a:r>
              <a:rPr lang="en-US" altLang="en-US" sz="2000"/>
              <a:t>Contingency Approach</a:t>
            </a:r>
          </a:p>
          <a:p>
            <a:pPr lvl="1"/>
            <a:r>
              <a:rPr lang="en-US" altLang="en-US" sz="2000"/>
              <a:t>Appropriate behavior depends on circumstances</a:t>
            </a:r>
          </a:p>
          <a:p>
            <a:pPr lvl="1"/>
            <a:r>
              <a:rPr lang="en-US" altLang="en-US" sz="2000"/>
              <a:t>Maximize flexibility and adaptation</a:t>
            </a:r>
          </a:p>
        </p:txBody>
      </p:sp>
      <p:pic>
        <p:nvPicPr>
          <p:cNvPr id="758791" name="Picture 7">
            <a:hlinkClick r:id="" action="ppaction://media"/>
            <a:extLst>
              <a:ext uri="{FF2B5EF4-FFF2-40B4-BE49-F238E27FC236}">
                <a16:creationId xmlns:a16="http://schemas.microsoft.com/office/drawing/2014/main" id="{91E706C2-7E33-4EF7-A141-A0238B754677}"/>
              </a:ext>
            </a:extLst>
          </p:cNvPr>
          <p:cNvPicPr>
            <a:picLocks noRot="1" noChangeAspect="1" noChangeArrowheads="1"/>
          </p:cNvPicPr>
          <p:nvPr>
            <a:wavAudioFile r:embed="rId1" name="~PP85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87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879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B8686AA-DFC3-4488-BC7D-D2CB0B061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Good Management Style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C8491F6-FF31-4DE6-9C4C-74C62017D1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Involved</a:t>
            </a:r>
          </a:p>
          <a:p>
            <a:pPr>
              <a:lnSpc>
                <a:spcPct val="80000"/>
              </a:lnSpc>
            </a:pPr>
            <a:r>
              <a:rPr lang="en-US" altLang="en-US"/>
              <a:t>Available</a:t>
            </a:r>
          </a:p>
          <a:p>
            <a:pPr>
              <a:lnSpc>
                <a:spcPct val="80000"/>
              </a:lnSpc>
            </a:pPr>
            <a:r>
              <a:rPr lang="en-US" altLang="en-US"/>
              <a:t>Open</a:t>
            </a:r>
          </a:p>
          <a:p>
            <a:pPr>
              <a:lnSpc>
                <a:spcPct val="80000"/>
              </a:lnSpc>
            </a:pPr>
            <a:r>
              <a:rPr lang="en-US" altLang="en-US"/>
              <a:t>Supportive</a:t>
            </a:r>
          </a:p>
          <a:p>
            <a:pPr>
              <a:lnSpc>
                <a:spcPct val="80000"/>
              </a:lnSpc>
            </a:pPr>
            <a:r>
              <a:rPr lang="en-US" altLang="en-US"/>
              <a:t>Fair</a:t>
            </a:r>
          </a:p>
          <a:p>
            <a:pPr>
              <a:lnSpc>
                <a:spcPct val="80000"/>
              </a:lnSpc>
            </a:pPr>
            <a:r>
              <a:rPr lang="en-US" altLang="en-US"/>
              <a:t>Competent</a:t>
            </a:r>
          </a:p>
          <a:p>
            <a:pPr>
              <a:lnSpc>
                <a:spcPct val="80000"/>
              </a:lnSpc>
            </a:pPr>
            <a:r>
              <a:rPr lang="en-US" altLang="en-US"/>
              <a:t>Confident</a:t>
            </a:r>
          </a:p>
          <a:p>
            <a:pPr>
              <a:lnSpc>
                <a:spcPct val="80000"/>
              </a:lnSpc>
            </a:pPr>
            <a:r>
              <a:rPr lang="en-US" altLang="en-US"/>
              <a:t>Consistent</a:t>
            </a:r>
          </a:p>
          <a:p>
            <a:pPr>
              <a:lnSpc>
                <a:spcPct val="80000"/>
              </a:lnSpc>
            </a:pPr>
            <a:r>
              <a:rPr lang="en-US" altLang="en-US"/>
              <a:t>Realistic</a:t>
            </a:r>
          </a:p>
          <a:p>
            <a:pPr>
              <a:lnSpc>
                <a:spcPct val="80000"/>
              </a:lnSpc>
            </a:pPr>
            <a:r>
              <a:rPr lang="en-US" altLang="en-US"/>
              <a:t>Organized</a:t>
            </a:r>
          </a:p>
          <a:p>
            <a:pPr>
              <a:lnSpc>
                <a:spcPct val="80000"/>
              </a:lnSpc>
            </a:pPr>
            <a:r>
              <a:rPr lang="en-US" altLang="en-US"/>
              <a:t>Decisive</a:t>
            </a:r>
          </a:p>
        </p:txBody>
      </p:sp>
      <p:pic>
        <p:nvPicPr>
          <p:cNvPr id="779268" name="Picture 4">
            <a:hlinkClick r:id="" action="ppaction://media"/>
            <a:extLst>
              <a:ext uri="{FF2B5EF4-FFF2-40B4-BE49-F238E27FC236}">
                <a16:creationId xmlns:a16="http://schemas.microsoft.com/office/drawing/2014/main" id="{3502D597-B5EB-40C7-8F79-4820EA5F295B}"/>
              </a:ext>
            </a:extLst>
          </p:cNvPr>
          <p:cNvPicPr>
            <a:picLocks noRot="1" noChangeAspect="1" noChangeArrowheads="1"/>
          </p:cNvPicPr>
          <p:nvPr>
            <a:wavAudioFile r:embed="rId1" name="~PP75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9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926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F53DFFD-D855-4776-A970-AF8B0F649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Involved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55C6B4ED-B6B9-40E7-BB0C-CD938F3C7F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Manager sets example</a:t>
            </a:r>
          </a:p>
          <a:p>
            <a:r>
              <a:rPr lang="en-US" altLang="en-US"/>
              <a:t>Categorical imperative</a:t>
            </a:r>
          </a:p>
          <a:p>
            <a:r>
              <a:rPr lang="en-US" altLang="en-US"/>
              <a:t>Knows people by name</a:t>
            </a:r>
          </a:p>
          <a:p>
            <a:r>
              <a:rPr lang="en-US" altLang="en-US"/>
              <a:t>Management by walking around</a:t>
            </a:r>
          </a:p>
          <a:p>
            <a:r>
              <a:rPr lang="en-US" altLang="en-US"/>
              <a:t>Participates fully during emergencies</a:t>
            </a:r>
          </a:p>
          <a:p>
            <a:r>
              <a:rPr lang="en-US" altLang="en-US"/>
              <a:t>Demands commitment equal to own</a:t>
            </a:r>
          </a:p>
        </p:txBody>
      </p:sp>
      <p:pic>
        <p:nvPicPr>
          <p:cNvPr id="781316" name="Picture 4">
            <a:hlinkClick r:id="" action="ppaction://media"/>
            <a:extLst>
              <a:ext uri="{FF2B5EF4-FFF2-40B4-BE49-F238E27FC236}">
                <a16:creationId xmlns:a16="http://schemas.microsoft.com/office/drawing/2014/main" id="{89D713E7-2A7E-4C7A-8689-32EF332EC657}"/>
              </a:ext>
            </a:extLst>
          </p:cNvPr>
          <p:cNvPicPr>
            <a:picLocks noRot="1" noChangeAspect="1" noChangeArrowheads="1"/>
          </p:cNvPicPr>
          <p:nvPr>
            <a:wavAudioFile r:embed="rId1" name="~PP83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1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13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EEB68F90-66E6-44F8-90C5-BDBA84B343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Available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663CBA1-1605-42EB-9F44-22B84641C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Organizes regular contacts</a:t>
            </a:r>
          </a:p>
          <a:p>
            <a:r>
              <a:rPr lang="en-US" altLang="en-US"/>
              <a:t>Participates as chair for group meetings</a:t>
            </a:r>
          </a:p>
          <a:p>
            <a:r>
              <a:rPr lang="en-US" altLang="en-US"/>
              <a:t>Periodically attends lower-level meetings</a:t>
            </a:r>
          </a:p>
          <a:p>
            <a:r>
              <a:rPr lang="en-US" altLang="en-US"/>
              <a:t>Implements open-door policy</a:t>
            </a:r>
          </a:p>
          <a:p>
            <a:r>
              <a:rPr lang="en-US" altLang="en-US"/>
              <a:t>Talks to user community</a:t>
            </a:r>
          </a:p>
        </p:txBody>
      </p:sp>
      <p:pic>
        <p:nvPicPr>
          <p:cNvPr id="783364" name="Picture 4">
            <a:hlinkClick r:id="" action="ppaction://media"/>
            <a:extLst>
              <a:ext uri="{FF2B5EF4-FFF2-40B4-BE49-F238E27FC236}">
                <a16:creationId xmlns:a16="http://schemas.microsoft.com/office/drawing/2014/main" id="{AA01E57B-8695-46F5-B1E5-242617D354F4}"/>
              </a:ext>
            </a:extLst>
          </p:cNvPr>
          <p:cNvPicPr>
            <a:picLocks noRot="1" noChangeAspect="1" noChangeArrowheads="1"/>
          </p:cNvPicPr>
          <p:nvPr>
            <a:wavAudioFile r:embed="rId1" name="~PP270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3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336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302D088-0650-4366-A4A3-2D3662522E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Open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B4DBCFD-78BB-4A15-938D-3DCDB4D9B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Discards </a:t>
            </a:r>
            <a:r>
              <a:rPr lang="en-US" altLang="en-US" i="1"/>
              <a:t>need-to-know</a:t>
            </a:r>
            <a:r>
              <a:rPr lang="en-US" altLang="en-US"/>
              <a:t> policy</a:t>
            </a:r>
          </a:p>
          <a:p>
            <a:r>
              <a:rPr lang="en-US" altLang="en-US"/>
              <a:t>Adopts </a:t>
            </a:r>
            <a:r>
              <a:rPr lang="en-US" altLang="en-US" i="1"/>
              <a:t>need-to-conceal</a:t>
            </a:r>
            <a:r>
              <a:rPr lang="en-US" altLang="en-US"/>
              <a:t> policy</a:t>
            </a:r>
          </a:p>
          <a:p>
            <a:r>
              <a:rPr lang="en-US" altLang="en-US"/>
              <a:t>Encourages frank discussion at all levels</a:t>
            </a:r>
          </a:p>
          <a:p>
            <a:r>
              <a:rPr lang="en-US" altLang="en-US"/>
              <a:t>Considers suggestions without taking them as a personal affront</a:t>
            </a:r>
          </a:p>
          <a:p>
            <a:pPr lvl="1"/>
            <a:r>
              <a:rPr lang="en-US" altLang="en-US" i="1"/>
              <a:t>Egoless teamwork</a:t>
            </a:r>
            <a:endParaRPr lang="en-US" altLang="en-US"/>
          </a:p>
          <a:p>
            <a:r>
              <a:rPr lang="en-US" altLang="en-US"/>
              <a:t>Listens to criticism without taking it as a life-threatening attack</a:t>
            </a:r>
          </a:p>
        </p:txBody>
      </p:sp>
      <p:pic>
        <p:nvPicPr>
          <p:cNvPr id="785412" name="Picture 4">
            <a:hlinkClick r:id="" action="ppaction://media"/>
            <a:extLst>
              <a:ext uri="{FF2B5EF4-FFF2-40B4-BE49-F238E27FC236}">
                <a16:creationId xmlns:a16="http://schemas.microsoft.com/office/drawing/2014/main" id="{BD7B9BFB-1CDA-4DCF-890C-44AB7D564E81}"/>
              </a:ext>
            </a:extLst>
          </p:cNvPr>
          <p:cNvPicPr>
            <a:picLocks noRot="1" noChangeAspect="1" noChangeArrowheads="1"/>
          </p:cNvPicPr>
          <p:nvPr>
            <a:wavAudioFile r:embed="rId1" name="~PP131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54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54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009F45D-AA5E-4FEA-BA8A-6F4D1381B8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Supportive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A1E43FE-316D-4168-9D32-E048BEA125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990600"/>
            <a:ext cx="7620000" cy="556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Manager owes staff </a:t>
            </a:r>
            <a:r>
              <a:rPr lang="en-US" altLang="en-US" i="1"/>
              <a:t>loyalty</a:t>
            </a:r>
          </a:p>
          <a:p>
            <a:pPr>
              <a:lnSpc>
                <a:spcPct val="80000"/>
              </a:lnSpc>
            </a:pPr>
            <a:r>
              <a:rPr lang="en-US" altLang="en-US"/>
              <a:t>Hires the best people available</a:t>
            </a:r>
          </a:p>
          <a:p>
            <a:pPr>
              <a:lnSpc>
                <a:spcPct val="80000"/>
              </a:lnSpc>
            </a:pPr>
            <a:r>
              <a:rPr lang="en-US" altLang="en-US"/>
              <a:t>Concerned for welfare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Monitors working conditions health, morale, mood, performance</a:t>
            </a:r>
          </a:p>
          <a:p>
            <a:pPr>
              <a:lnSpc>
                <a:spcPct val="80000"/>
              </a:lnSpc>
            </a:pPr>
            <a:r>
              <a:rPr lang="en-US" altLang="en-US"/>
              <a:t>Pushes for good salaries and benefits </a:t>
            </a:r>
          </a:p>
          <a:p>
            <a:pPr>
              <a:lnSpc>
                <a:spcPct val="80000"/>
              </a:lnSpc>
            </a:pPr>
            <a:r>
              <a:rPr lang="en-US" altLang="en-US"/>
              <a:t>Supports education and training</a:t>
            </a:r>
          </a:p>
          <a:p>
            <a:pPr>
              <a:lnSpc>
                <a:spcPct val="80000"/>
              </a:lnSpc>
            </a:pPr>
            <a:r>
              <a:rPr lang="en-US" altLang="en-US"/>
              <a:t>Involved with employee career planning</a:t>
            </a:r>
          </a:p>
          <a:p>
            <a:pPr>
              <a:lnSpc>
                <a:spcPct val="80000"/>
              </a:lnSpc>
            </a:pPr>
            <a:r>
              <a:rPr lang="en-US" altLang="en-US"/>
              <a:t>Protects staff against abuse from users, clients, other managers</a:t>
            </a:r>
          </a:p>
          <a:p>
            <a:pPr>
              <a:lnSpc>
                <a:spcPct val="80000"/>
              </a:lnSpc>
            </a:pPr>
            <a:r>
              <a:rPr lang="en-US" altLang="en-US"/>
              <a:t>Protects staff against bypassing (having another manager order a lower-level employee to do something)</a:t>
            </a:r>
          </a:p>
          <a:p>
            <a:pPr>
              <a:lnSpc>
                <a:spcPct val="80000"/>
              </a:lnSpc>
            </a:pPr>
            <a:r>
              <a:rPr lang="en-US" altLang="en-US"/>
              <a:t>Insists on vacations (also for security)</a:t>
            </a:r>
          </a:p>
        </p:txBody>
      </p:sp>
      <p:pic>
        <p:nvPicPr>
          <p:cNvPr id="787460" name="Picture 4">
            <a:hlinkClick r:id="" action="ppaction://media"/>
            <a:extLst>
              <a:ext uri="{FF2B5EF4-FFF2-40B4-BE49-F238E27FC236}">
                <a16:creationId xmlns:a16="http://schemas.microsoft.com/office/drawing/2014/main" id="{A9EBADC5-DF7C-4BC6-A3AC-D2F16E0F727A}"/>
              </a:ext>
            </a:extLst>
          </p:cNvPr>
          <p:cNvPicPr>
            <a:picLocks noRot="1" noChangeAspect="1" noChangeArrowheads="1"/>
          </p:cNvPicPr>
          <p:nvPr>
            <a:wavAudioFile r:embed="rId1" name="~PP35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7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746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60C812A3-54DF-4BFB-8D17-D742F54EE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Fair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08EA5A8-E953-46C8-B1D5-9A7E059C9A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Too many managers overload their best staff</a:t>
            </a:r>
          </a:p>
          <a:p>
            <a:r>
              <a:rPr lang="en-US" altLang="en-US"/>
              <a:t>Must reassign priorities when staff are saturated</a:t>
            </a:r>
          </a:p>
          <a:p>
            <a:r>
              <a:rPr lang="en-US" altLang="en-US"/>
              <a:t>Overwork leads to burnout</a:t>
            </a:r>
          </a:p>
          <a:p>
            <a:r>
              <a:rPr lang="en-US" altLang="en-US"/>
              <a:t>Under-used staff become ex-staff or deadwood</a:t>
            </a:r>
          </a:p>
          <a:p>
            <a:r>
              <a:rPr lang="en-US" altLang="en-US"/>
              <a:t>Excessive concentration of responsibilities leads to failure of </a:t>
            </a:r>
            <a:r>
              <a:rPr lang="en-US" altLang="en-US" i="1"/>
              <a:t>redundancy </a:t>
            </a:r>
            <a:r>
              <a:rPr lang="en-US" altLang="en-US"/>
              <a:t>(see later)</a:t>
            </a:r>
          </a:p>
          <a:p>
            <a:r>
              <a:rPr lang="en-US" altLang="en-US" i="1"/>
              <a:t>Use functional matrix analysis</a:t>
            </a:r>
            <a:r>
              <a:rPr lang="en-US" altLang="en-US"/>
              <a:t> (see Week 8 lecture) to spot anomalies</a:t>
            </a:r>
          </a:p>
        </p:txBody>
      </p:sp>
      <p:pic>
        <p:nvPicPr>
          <p:cNvPr id="789508" name="Picture 4">
            <a:hlinkClick r:id="" action="ppaction://media"/>
            <a:extLst>
              <a:ext uri="{FF2B5EF4-FFF2-40B4-BE49-F238E27FC236}">
                <a16:creationId xmlns:a16="http://schemas.microsoft.com/office/drawing/2014/main" id="{CA6AD4D0-D2DE-44ED-BFAF-ED7466A034CC}"/>
              </a:ext>
            </a:extLst>
          </p:cNvPr>
          <p:cNvPicPr>
            <a:picLocks noRot="1" noChangeAspect="1" noChangeArrowheads="1"/>
          </p:cNvPicPr>
          <p:nvPr>
            <a:wavAudioFile r:embed="rId1" name="~PP49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9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950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8EAAAF2-7CCD-48D0-A6FB-EDF022023B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Competent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3D14C9B-E3B9-48D1-BECE-F9491BAD09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Technical knowledge is desirable for manager of technical functions</a:t>
            </a:r>
          </a:p>
          <a:p>
            <a:pPr lvl="1"/>
            <a:r>
              <a:rPr lang="en-US" altLang="en-US"/>
              <a:t>Interprets technical issues to upper management</a:t>
            </a:r>
          </a:p>
          <a:p>
            <a:pPr lvl="1"/>
            <a:r>
              <a:rPr lang="en-US" altLang="en-US"/>
              <a:t>Interprets business needs to technical staff</a:t>
            </a:r>
          </a:p>
          <a:p>
            <a:r>
              <a:rPr lang="en-US" altLang="en-US"/>
              <a:t>Stays current in business and technological trends</a:t>
            </a:r>
          </a:p>
          <a:p>
            <a:pPr lvl="1"/>
            <a:r>
              <a:rPr lang="en-US" altLang="en-US"/>
              <a:t>Reads constantly</a:t>
            </a:r>
          </a:p>
          <a:p>
            <a:pPr lvl="1"/>
            <a:r>
              <a:rPr lang="en-US" altLang="en-US"/>
              <a:t>Attends professional meetings</a:t>
            </a:r>
          </a:p>
          <a:p>
            <a:pPr lvl="1"/>
            <a:r>
              <a:rPr lang="en-US" altLang="en-US"/>
              <a:t>Discusses technical issues with staff</a:t>
            </a:r>
          </a:p>
        </p:txBody>
      </p:sp>
      <p:pic>
        <p:nvPicPr>
          <p:cNvPr id="791556" name="Picture 4">
            <a:hlinkClick r:id="" action="ppaction://media"/>
            <a:extLst>
              <a:ext uri="{FF2B5EF4-FFF2-40B4-BE49-F238E27FC236}">
                <a16:creationId xmlns:a16="http://schemas.microsoft.com/office/drawing/2014/main" id="{6B27024D-5D68-4C47-B51C-98CCADBC7F40}"/>
              </a:ext>
            </a:extLst>
          </p:cNvPr>
          <p:cNvPicPr>
            <a:picLocks noRot="1" noChangeAspect="1" noChangeArrowheads="1"/>
          </p:cNvPicPr>
          <p:nvPr>
            <a:wavAudioFile r:embed="rId1" name="~PP158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1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155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21237B6-DA5F-433B-B291-53CDFFCA06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Confident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B8F205D1-7361-4DDA-8B28-284B1F93D4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162800" cy="5029200"/>
          </a:xfrm>
        </p:spPr>
        <p:txBody>
          <a:bodyPr/>
          <a:lstStyle/>
          <a:p>
            <a:r>
              <a:rPr lang="en-US" altLang="en-US"/>
              <a:t>Trusts people or dismisses them</a:t>
            </a:r>
          </a:p>
          <a:p>
            <a:pPr lvl="1"/>
            <a:r>
              <a:rPr lang="en-US" altLang="en-US"/>
              <a:t>Does not </a:t>
            </a:r>
            <a:r>
              <a:rPr lang="en-US" altLang="en-US" i="1"/>
              <a:t>micromanage</a:t>
            </a:r>
            <a:r>
              <a:rPr lang="en-US" altLang="en-US"/>
              <a:t> employees’ work</a:t>
            </a:r>
          </a:p>
          <a:p>
            <a:pPr lvl="1"/>
            <a:r>
              <a:rPr lang="en-US" altLang="en-US"/>
              <a:t>Prevents disaster, but doesn’t interfere with day-to-day decisions</a:t>
            </a:r>
          </a:p>
          <a:p>
            <a:pPr lvl="1"/>
            <a:r>
              <a:rPr lang="en-US" altLang="en-US"/>
              <a:t>If there are errors, participates in group analysis of reasons and fixes</a:t>
            </a:r>
          </a:p>
          <a:p>
            <a:r>
              <a:rPr lang="en-US" altLang="en-US"/>
              <a:t>Delegates </a:t>
            </a:r>
            <a:r>
              <a:rPr lang="en-US" altLang="en-US" i="1"/>
              <a:t>authority</a:t>
            </a:r>
            <a:r>
              <a:rPr lang="en-US" altLang="en-US"/>
              <a:t> in parallel with delegation of </a:t>
            </a:r>
            <a:r>
              <a:rPr lang="en-US" altLang="en-US" i="1"/>
              <a:t>responsibility</a:t>
            </a:r>
          </a:p>
          <a:p>
            <a:pPr lvl="1"/>
            <a:r>
              <a:rPr lang="en-US" altLang="en-US"/>
              <a:t>Beware responsibility without authority</a:t>
            </a:r>
          </a:p>
          <a:p>
            <a:pPr lvl="1"/>
            <a:r>
              <a:rPr lang="en-US" altLang="en-US"/>
              <a:t>Leads to frustration, conflicts, even violence</a:t>
            </a:r>
          </a:p>
          <a:p>
            <a:r>
              <a:rPr lang="en-US" altLang="en-US"/>
              <a:t>Monitors subordinates' management style</a:t>
            </a:r>
          </a:p>
        </p:txBody>
      </p:sp>
      <p:pic>
        <p:nvPicPr>
          <p:cNvPr id="793604" name="Picture 4">
            <a:hlinkClick r:id="" action="ppaction://media"/>
            <a:extLst>
              <a:ext uri="{FF2B5EF4-FFF2-40B4-BE49-F238E27FC236}">
                <a16:creationId xmlns:a16="http://schemas.microsoft.com/office/drawing/2014/main" id="{3AFABE29-624F-4FB7-BFF4-B923FEE3B13A}"/>
              </a:ext>
            </a:extLst>
          </p:cNvPr>
          <p:cNvPicPr>
            <a:picLocks noRot="1" noChangeAspect="1" noChangeArrowheads="1"/>
          </p:cNvPicPr>
          <p:nvPr>
            <a:wavAudioFile r:embed="rId1" name="~PP53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3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360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5F96AF97-AC1B-46CE-8499-B257C327D6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Goals</a:t>
            </a:r>
          </a:p>
        </p:txBody>
      </p:sp>
      <p:sp>
        <p:nvSpPr>
          <p:cNvPr id="6147" name="Rectangle 5">
            <a:extLst>
              <a:ext uri="{FF2B5EF4-FFF2-40B4-BE49-F238E27FC236}">
                <a16:creationId xmlns:a16="http://schemas.microsoft.com/office/drawing/2014/main" id="{82347ADF-F37F-45A9-811A-F8B599A4E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i="1"/>
              <a:t>Support information assurance programs</a:t>
            </a:r>
          </a:p>
          <a:p>
            <a:r>
              <a:rPr lang="en-US" altLang="en-US"/>
              <a:t>Support collaborative, responsive corporate culture</a:t>
            </a:r>
          </a:p>
          <a:p>
            <a:r>
              <a:rPr lang="en-US" altLang="en-US"/>
              <a:t>Articulate different approaches to motivating employees and managers for successful work together</a:t>
            </a:r>
          </a:p>
          <a:p>
            <a:r>
              <a:rPr lang="en-US" altLang="en-US"/>
              <a:t>Recognize and correct counter-productive managerial behavior</a:t>
            </a:r>
          </a:p>
          <a:p>
            <a:r>
              <a:rPr lang="en-US" altLang="en-US"/>
              <a:t>Implement effective management styles conducive to better security</a:t>
            </a:r>
          </a:p>
        </p:txBody>
      </p:sp>
      <p:pic>
        <p:nvPicPr>
          <p:cNvPr id="732168" name="Picture 8">
            <a:hlinkClick r:id="" action="ppaction://media"/>
            <a:extLst>
              <a:ext uri="{FF2B5EF4-FFF2-40B4-BE49-F238E27FC236}">
                <a16:creationId xmlns:a16="http://schemas.microsoft.com/office/drawing/2014/main" id="{15CC2C62-D841-409A-B3B4-D962AF7C9FC5}"/>
              </a:ext>
            </a:extLst>
          </p:cNvPr>
          <p:cNvPicPr>
            <a:picLocks noGrp="1" noRot="1" noChangeAspect="1" noChangeArrowheads="1"/>
          </p:cNvPicPr>
          <p:nvPr>
            <p:ph sz="half" idx="4294967295"/>
            <a:wavAudioFile r:embed="rId1" name="~PP359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2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216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1F19698C-2004-4F90-A5A7-F8A751A74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Consistent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FF2CAF6-A252-4483-B429-45AA10545A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7162800" cy="5029200"/>
          </a:xfrm>
        </p:spPr>
        <p:txBody>
          <a:bodyPr/>
          <a:lstStyle/>
          <a:p>
            <a:r>
              <a:rPr lang="en-US" altLang="en-US"/>
              <a:t>Maintains priorities as long as possible</a:t>
            </a:r>
          </a:p>
          <a:p>
            <a:pPr lvl="1"/>
            <a:r>
              <a:rPr lang="en-US" altLang="en-US"/>
              <a:t>Flip-flops cause frustration, anger</a:t>
            </a:r>
          </a:p>
          <a:p>
            <a:pPr lvl="1"/>
            <a:r>
              <a:rPr lang="en-US" altLang="en-US"/>
              <a:t>Waste time shifting from one project to another</a:t>
            </a:r>
          </a:p>
          <a:p>
            <a:r>
              <a:rPr lang="en-US" altLang="en-US"/>
              <a:t>Avoids bypassing* intermediate managers</a:t>
            </a:r>
          </a:p>
          <a:p>
            <a:pPr lvl="1"/>
            <a:r>
              <a:rPr lang="en-US" altLang="en-US"/>
              <a:t>Bypass destroys managers' credibility</a:t>
            </a:r>
          </a:p>
          <a:p>
            <a:pPr lvl="1"/>
            <a:r>
              <a:rPr lang="en-US" altLang="en-US"/>
              <a:t>Leads to conflicts in priorities</a:t>
            </a:r>
          </a:p>
          <a:p>
            <a:pPr lvl="1"/>
            <a:r>
              <a:rPr lang="en-US" altLang="en-US"/>
              <a:t>Short-circuits information transfer</a:t>
            </a:r>
          </a:p>
          <a:p>
            <a:pPr lvl="1"/>
            <a:r>
              <a:rPr lang="en-US" altLang="en-US"/>
              <a:t>Ultimately leads to employee turnover</a:t>
            </a:r>
          </a:p>
        </p:txBody>
      </p:sp>
      <p:grpSp>
        <p:nvGrpSpPr>
          <p:cNvPr id="43012" name="Group 4">
            <a:extLst>
              <a:ext uri="{FF2B5EF4-FFF2-40B4-BE49-F238E27FC236}">
                <a16:creationId xmlns:a16="http://schemas.microsoft.com/office/drawing/2014/main" id="{92E82B1A-556D-45B8-85E3-54A3C05E7078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5105400"/>
            <a:ext cx="4343400" cy="1752600"/>
            <a:chOff x="3024" y="3216"/>
            <a:chExt cx="2736" cy="1104"/>
          </a:xfrm>
        </p:grpSpPr>
        <p:grpSp>
          <p:nvGrpSpPr>
            <p:cNvPr id="43014" name="Group 5">
              <a:extLst>
                <a:ext uri="{FF2B5EF4-FFF2-40B4-BE49-F238E27FC236}">
                  <a16:creationId xmlns:a16="http://schemas.microsoft.com/office/drawing/2014/main" id="{8FCF437B-7804-471D-B8C6-1B11E5863B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4" y="3216"/>
              <a:ext cx="2736" cy="1104"/>
              <a:chOff x="2736" y="3024"/>
              <a:chExt cx="2736" cy="1104"/>
            </a:xfrm>
          </p:grpSpPr>
          <p:sp>
            <p:nvSpPr>
              <p:cNvPr id="43018" name="Rectangle 6">
                <a:extLst>
                  <a:ext uri="{FF2B5EF4-FFF2-40B4-BE49-F238E27FC236}">
                    <a16:creationId xmlns:a16="http://schemas.microsoft.com/office/drawing/2014/main" id="{C838A56C-AF1D-4DE0-9B92-A0DF78437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3024"/>
                <a:ext cx="2736" cy="1104"/>
              </a:xfrm>
              <a:prstGeom prst="rect">
                <a:avLst/>
              </a:prstGeom>
              <a:solidFill>
                <a:schemeClr val="bg1"/>
              </a:solidFill>
              <a:ln w="76200" cmpd="tri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43019" name="Group 7">
                <a:extLst>
                  <a:ext uri="{FF2B5EF4-FFF2-40B4-BE49-F238E27FC236}">
                    <a16:creationId xmlns:a16="http://schemas.microsoft.com/office/drawing/2014/main" id="{96843A4A-5496-48FC-8F8C-0A851C6B14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52" y="3216"/>
                <a:ext cx="1728" cy="672"/>
                <a:chOff x="2304" y="192"/>
                <a:chExt cx="1728" cy="672"/>
              </a:xfrm>
            </p:grpSpPr>
            <p:sp>
              <p:nvSpPr>
                <p:cNvPr id="43021" name="Rectangle 8">
                  <a:extLst>
                    <a:ext uri="{FF2B5EF4-FFF2-40B4-BE49-F238E27FC236}">
                      <a16:creationId xmlns:a16="http://schemas.microsoft.com/office/drawing/2014/main" id="{111BF3D6-CE58-49D5-8B43-12289BB2F8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192"/>
                  <a:ext cx="336" cy="14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3022" name="Rectangle 9">
                  <a:extLst>
                    <a:ext uri="{FF2B5EF4-FFF2-40B4-BE49-F238E27FC236}">
                      <a16:creationId xmlns:a16="http://schemas.microsoft.com/office/drawing/2014/main" id="{C26D9F77-1453-448A-B5B6-7474C4C6AD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480"/>
                  <a:ext cx="336" cy="14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3023" name="Rectangle 10">
                  <a:extLst>
                    <a:ext uri="{FF2B5EF4-FFF2-40B4-BE49-F238E27FC236}">
                      <a16:creationId xmlns:a16="http://schemas.microsoft.com/office/drawing/2014/main" id="{FBA915D0-E2C2-4171-8542-AD523B33A1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480"/>
                  <a:ext cx="336" cy="14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3024" name="Rectangle 11">
                  <a:extLst>
                    <a:ext uri="{FF2B5EF4-FFF2-40B4-BE49-F238E27FC236}">
                      <a16:creationId xmlns:a16="http://schemas.microsoft.com/office/drawing/2014/main" id="{6D45D3D7-B3CA-4A94-8BFB-85A5A6E7AD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6" y="720"/>
                  <a:ext cx="336" cy="14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3025" name="Rectangle 12">
                  <a:extLst>
                    <a:ext uri="{FF2B5EF4-FFF2-40B4-BE49-F238E27FC236}">
                      <a16:creationId xmlns:a16="http://schemas.microsoft.com/office/drawing/2014/main" id="{B64BB0A7-B50B-44E0-BFFA-D3F7FA7A0B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4" y="720"/>
                  <a:ext cx="336" cy="14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3026" name="Rectangle 13">
                  <a:extLst>
                    <a:ext uri="{FF2B5EF4-FFF2-40B4-BE49-F238E27FC236}">
                      <a16:creationId xmlns:a16="http://schemas.microsoft.com/office/drawing/2014/main" id="{3E02FBEA-41FB-4976-ADD7-94DE8DAC59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12" y="720"/>
                  <a:ext cx="336" cy="14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3027" name="Rectangle 14">
                  <a:extLst>
                    <a:ext uri="{FF2B5EF4-FFF2-40B4-BE49-F238E27FC236}">
                      <a16:creationId xmlns:a16="http://schemas.microsoft.com/office/drawing/2014/main" id="{A0630F8A-94AA-4456-B034-9C3022E27E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720"/>
                  <a:ext cx="336" cy="144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cxnSp>
              <p:nvCxnSpPr>
                <p:cNvPr id="43028" name="AutoShape 15">
                  <a:extLst>
                    <a:ext uri="{FF2B5EF4-FFF2-40B4-BE49-F238E27FC236}">
                      <a16:creationId xmlns:a16="http://schemas.microsoft.com/office/drawing/2014/main" id="{C0D2A9E5-22EB-4C17-9ECC-FB42BCA121CA}"/>
                    </a:ext>
                  </a:extLst>
                </p:cNvPr>
                <p:cNvCxnSpPr>
                  <a:cxnSpLocks noChangeShapeType="1"/>
                  <a:stCxn id="43021" idx="3"/>
                  <a:endCxn id="43025" idx="1"/>
                </p:cNvCxnSpPr>
                <p:nvPr/>
              </p:nvCxnSpPr>
              <p:spPr bwMode="auto">
                <a:xfrm flipH="1">
                  <a:off x="3264" y="264"/>
                  <a:ext cx="48" cy="528"/>
                </a:xfrm>
                <a:prstGeom prst="curvedConnector5">
                  <a:avLst>
                    <a:gd name="adj1" fmla="val -300000"/>
                    <a:gd name="adj2" fmla="val 50000"/>
                    <a:gd name="adj3" fmla="val 400000"/>
                  </a:avLst>
                </a:prstGeom>
                <a:noFill/>
                <a:ln w="76200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3029" name="Text Box 16">
                  <a:extLst>
                    <a:ext uri="{FF2B5EF4-FFF2-40B4-BE49-F238E27FC236}">
                      <a16:creationId xmlns:a16="http://schemas.microsoft.com/office/drawing/2014/main" id="{24DAF53D-3397-46E2-985D-08150E47E3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08" y="192"/>
                  <a:ext cx="17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/>
                    <a:t>*</a:t>
                  </a:r>
                </a:p>
              </p:txBody>
            </p:sp>
          </p:grpSp>
          <p:sp>
            <p:nvSpPr>
              <p:cNvPr id="43020" name="Text Box 17">
                <a:extLst>
                  <a:ext uri="{FF2B5EF4-FFF2-40B4-BE49-F238E27FC236}">
                    <a16:creationId xmlns:a16="http://schemas.microsoft.com/office/drawing/2014/main" id="{BDCAA8FB-9899-45B7-8901-D52808A690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6" y="3127"/>
                <a:ext cx="106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i="1"/>
                  <a:t>The Bypass:</a:t>
                </a:r>
              </a:p>
            </p:txBody>
          </p:sp>
        </p:grpSp>
        <p:sp>
          <p:nvSpPr>
            <p:cNvPr id="43015" name="Text Box 18">
              <a:extLst>
                <a:ext uri="{FF2B5EF4-FFF2-40B4-BE49-F238E27FC236}">
                  <a16:creationId xmlns:a16="http://schemas.microsoft.com/office/drawing/2014/main" id="{49516E1B-9611-4B70-A85F-8274E4AA9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6" y="3254"/>
              <a:ext cx="38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/>
                <a:t>Alice</a:t>
              </a:r>
            </a:p>
          </p:txBody>
        </p:sp>
        <p:sp>
          <p:nvSpPr>
            <p:cNvPr id="43016" name="Text Box 19">
              <a:extLst>
                <a:ext uri="{FF2B5EF4-FFF2-40B4-BE49-F238E27FC236}">
                  <a16:creationId xmlns:a16="http://schemas.microsoft.com/office/drawing/2014/main" id="{2985B17A-2F36-494F-9075-5ACBEF4426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4" y="3536"/>
              <a:ext cx="33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/>
                <a:t>Bob</a:t>
              </a:r>
            </a:p>
          </p:txBody>
        </p:sp>
        <p:sp>
          <p:nvSpPr>
            <p:cNvPr id="43017" name="Text Box 20">
              <a:extLst>
                <a:ext uri="{FF2B5EF4-FFF2-40B4-BE49-F238E27FC236}">
                  <a16:creationId xmlns:a16="http://schemas.microsoft.com/office/drawing/2014/main" id="{23DF8DA0-CD7D-4E45-A70B-B93C41557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1" y="4061"/>
              <a:ext cx="52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/>
                <a:t>Charley</a:t>
              </a:r>
            </a:p>
          </p:txBody>
        </p:sp>
      </p:grpSp>
      <p:pic>
        <p:nvPicPr>
          <p:cNvPr id="795669" name="Picture 21">
            <a:hlinkClick r:id="" action="ppaction://media"/>
            <a:extLst>
              <a:ext uri="{FF2B5EF4-FFF2-40B4-BE49-F238E27FC236}">
                <a16:creationId xmlns:a16="http://schemas.microsoft.com/office/drawing/2014/main" id="{4FFB9A7D-5B75-48D0-B5EC-4FDF7F4B97CC}"/>
              </a:ext>
            </a:extLst>
          </p:cNvPr>
          <p:cNvPicPr>
            <a:picLocks noRot="1" noChangeAspect="1" noChangeArrowheads="1"/>
          </p:cNvPicPr>
          <p:nvPr>
            <a:wavAudioFile r:embed="rId1" name="~PP212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56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566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2D045272-7422-4F66-9B8C-D790D148F9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Realistic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8014EAC-A6E2-42A6-8ED8-13DBC8956F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696200" cy="5410200"/>
          </a:xfrm>
        </p:spPr>
        <p:txBody>
          <a:bodyPr/>
          <a:lstStyle/>
          <a:p>
            <a:r>
              <a:rPr lang="en-US" altLang="en-US"/>
              <a:t>Does not change priorities and schedules lightly</a:t>
            </a:r>
          </a:p>
          <a:p>
            <a:pPr lvl="1"/>
            <a:r>
              <a:rPr lang="en-US" altLang="en-US"/>
              <a:t>Some managers contradict themselves from day to day</a:t>
            </a:r>
          </a:p>
          <a:p>
            <a:pPr lvl="1"/>
            <a:r>
              <a:rPr lang="en-US" altLang="en-US"/>
              <a:t>Respond to every new demand as if it were a crisis</a:t>
            </a:r>
          </a:p>
          <a:p>
            <a:pPr lvl="1"/>
            <a:r>
              <a:rPr lang="en-US" altLang="en-US"/>
              <a:t>Shuffle employees, jobs, dates at</a:t>
            </a:r>
          </a:p>
          <a:p>
            <a:r>
              <a:rPr lang="en-US" altLang="en-US"/>
              <a:t>Some managers impose short deadlines regardless of consequences</a:t>
            </a:r>
          </a:p>
          <a:p>
            <a:pPr lvl="1"/>
            <a:r>
              <a:rPr lang="en-US" altLang="en-US"/>
              <a:t>Shoddy research, bad decisions, rotten results</a:t>
            </a:r>
          </a:p>
          <a:p>
            <a:pPr lvl="1"/>
            <a:r>
              <a:rPr lang="en-US" altLang="en-US"/>
              <a:t>Angry employees, sabotage, mutiny</a:t>
            </a:r>
          </a:p>
          <a:p>
            <a:r>
              <a:rPr lang="en-US" altLang="en-US" i="1"/>
              <a:t>Altering priorities and schedules must not be an attempt to demonstrate high social status</a:t>
            </a:r>
          </a:p>
        </p:txBody>
      </p:sp>
      <p:pic>
        <p:nvPicPr>
          <p:cNvPr id="797700" name="Picture 4">
            <a:hlinkClick r:id="" action="ppaction://media"/>
            <a:extLst>
              <a:ext uri="{FF2B5EF4-FFF2-40B4-BE49-F238E27FC236}">
                <a16:creationId xmlns:a16="http://schemas.microsoft.com/office/drawing/2014/main" id="{5B92B0F1-65E1-4FD4-BF9C-24EB018C21A5}"/>
              </a:ext>
            </a:extLst>
          </p:cNvPr>
          <p:cNvPicPr>
            <a:picLocks noRot="1" noChangeAspect="1" noChangeArrowheads="1"/>
          </p:cNvPicPr>
          <p:nvPr>
            <a:wavAudioFile r:embed="rId1" name="~PP172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7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770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FC170CD-E033-4A4E-8C94-4DA14A2A31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Realistic (cont’d)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23E5F6B-9AA0-4DAB-8962-D8A174619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467600" cy="5105400"/>
          </a:xfrm>
        </p:spPr>
        <p:txBody>
          <a:bodyPr/>
          <a:lstStyle/>
          <a:p>
            <a:r>
              <a:rPr lang="en-US" altLang="en-US"/>
              <a:t>Beware excessive administrative work </a:t>
            </a:r>
          </a:p>
          <a:p>
            <a:pPr lvl="1"/>
            <a:r>
              <a:rPr lang="en-US" altLang="en-US"/>
              <a:t>Technical staff are not paper-pushers</a:t>
            </a:r>
          </a:p>
          <a:p>
            <a:pPr lvl="1"/>
            <a:r>
              <a:rPr lang="en-US" altLang="en-US"/>
              <a:t>Excessive status reports:  fear of decision?</a:t>
            </a:r>
          </a:p>
          <a:p>
            <a:r>
              <a:rPr lang="en-US" altLang="en-US"/>
              <a:t>Documents: useful?</a:t>
            </a:r>
          </a:p>
          <a:p>
            <a:pPr lvl="1"/>
            <a:r>
              <a:rPr lang="en-US" altLang="en-US"/>
              <a:t>Every report / graph / chart:  used </a:t>
            </a:r>
            <a:r>
              <a:rPr lang="en-US" altLang="en-US" i="1"/>
              <a:t>now</a:t>
            </a:r>
            <a:r>
              <a:rPr lang="en-US" altLang="en-US"/>
              <a:t> for a specific purpose</a:t>
            </a:r>
          </a:p>
          <a:p>
            <a:pPr lvl="1"/>
            <a:r>
              <a:rPr lang="en-US" altLang="en-US"/>
              <a:t>Look for piles of unopened, unread reports – beware paper-pushers</a:t>
            </a:r>
          </a:p>
          <a:p>
            <a:r>
              <a:rPr lang="en-US" altLang="en-US"/>
              <a:t>Question demands for new reports:</a:t>
            </a:r>
          </a:p>
          <a:p>
            <a:pPr lvl="1"/>
            <a:r>
              <a:rPr lang="en-US" altLang="en-US"/>
              <a:t>Specific purpose?  What decisions affected?</a:t>
            </a:r>
          </a:p>
          <a:p>
            <a:pPr lvl="1"/>
            <a:r>
              <a:rPr lang="en-US" altLang="en-US"/>
              <a:t>Why on paper?</a:t>
            </a:r>
          </a:p>
          <a:p>
            <a:pPr lvl="1"/>
            <a:r>
              <a:rPr lang="en-US" altLang="en-US"/>
              <a:t>Why not </a:t>
            </a:r>
            <a:r>
              <a:rPr lang="en-US" altLang="en-US" i="1"/>
              <a:t>more</a:t>
            </a:r>
            <a:r>
              <a:rPr lang="en-US" altLang="en-US"/>
              <a:t> frequently?  Why not less?</a:t>
            </a:r>
          </a:p>
        </p:txBody>
      </p:sp>
      <p:pic>
        <p:nvPicPr>
          <p:cNvPr id="799748" name="Picture 4">
            <a:hlinkClick r:id="" action="ppaction://media"/>
            <a:extLst>
              <a:ext uri="{FF2B5EF4-FFF2-40B4-BE49-F238E27FC236}">
                <a16:creationId xmlns:a16="http://schemas.microsoft.com/office/drawing/2014/main" id="{A12813D5-C522-4166-929E-7D721418D1EC}"/>
              </a:ext>
            </a:extLst>
          </p:cNvPr>
          <p:cNvPicPr>
            <a:picLocks noRot="1" noChangeAspect="1" noChangeArrowheads="1"/>
          </p:cNvPicPr>
          <p:nvPr>
            <a:wavAudioFile r:embed="rId1" name="~PP256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9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974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D7A75CE-2972-42E2-B50E-52AC871041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Organized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B2E56DF-9498-4936-BEE6-8232D06BF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Plan vs react</a:t>
            </a:r>
          </a:p>
          <a:p>
            <a:r>
              <a:rPr lang="en-US" altLang="en-US"/>
              <a:t>Off-time included in calculations</a:t>
            </a:r>
          </a:p>
          <a:p>
            <a:r>
              <a:rPr lang="en-US" altLang="en-US"/>
              <a:t>Expect unpredictable events</a:t>
            </a:r>
          </a:p>
          <a:p>
            <a:r>
              <a:rPr lang="en-US" altLang="en-US"/>
              <a:t>Lack of planning not necessarily emergency</a:t>
            </a:r>
          </a:p>
          <a:p>
            <a:r>
              <a:rPr lang="en-US" altLang="en-US"/>
              <a:t>Persistent panic = managerial incompetence</a:t>
            </a:r>
          </a:p>
          <a:p>
            <a:r>
              <a:rPr lang="en-US" altLang="en-US"/>
              <a:t>Consequences of bad planning </a:t>
            </a:r>
          </a:p>
          <a:p>
            <a:pPr lvl="1"/>
            <a:r>
              <a:rPr lang="en-US" altLang="en-US"/>
              <a:t>Should affect the </a:t>
            </a:r>
            <a:r>
              <a:rPr lang="en-US" altLang="en-US" i="1"/>
              <a:t>decision-makers </a:t>
            </a:r>
            <a:r>
              <a:rPr lang="en-US" altLang="en-US"/>
              <a:t>directly</a:t>
            </a:r>
          </a:p>
          <a:p>
            <a:pPr lvl="1"/>
            <a:r>
              <a:rPr lang="en-US" altLang="en-US"/>
              <a:t>Good feedback </a:t>
            </a:r>
          </a:p>
          <a:p>
            <a:pPr lvl="2"/>
            <a:r>
              <a:rPr lang="en-US" altLang="en-US"/>
              <a:t>Self-correction mechanism</a:t>
            </a:r>
            <a:endParaRPr lang="en-US" altLang="en-US" i="1"/>
          </a:p>
        </p:txBody>
      </p:sp>
      <p:pic>
        <p:nvPicPr>
          <p:cNvPr id="800772" name="Picture 4">
            <a:hlinkClick r:id="" action="ppaction://media"/>
            <a:extLst>
              <a:ext uri="{FF2B5EF4-FFF2-40B4-BE49-F238E27FC236}">
                <a16:creationId xmlns:a16="http://schemas.microsoft.com/office/drawing/2014/main" id="{FEA38520-FC80-46C7-B27D-492E369A851D}"/>
              </a:ext>
            </a:extLst>
          </p:cNvPr>
          <p:cNvPicPr>
            <a:picLocks noRot="1" noChangeAspect="1" noChangeArrowheads="1"/>
          </p:cNvPicPr>
          <p:nvPr>
            <a:wavAudioFile r:embed="rId1" name="~PP307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07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077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E672EA3-E9E0-48EC-82B7-ABA9E5AF92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Decisive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B600C4E-B2BD-49FB-8147-BF098CF5F7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543800" cy="4648200"/>
          </a:xfrm>
        </p:spPr>
        <p:txBody>
          <a:bodyPr/>
          <a:lstStyle/>
          <a:p>
            <a:r>
              <a:rPr lang="en-US" altLang="en-US"/>
              <a:t>Defines problems unambiguously</a:t>
            </a:r>
          </a:p>
          <a:p>
            <a:r>
              <a:rPr lang="en-US" altLang="en-US"/>
              <a:t>Gathers data</a:t>
            </a:r>
          </a:p>
          <a:p>
            <a:r>
              <a:rPr lang="en-US" altLang="en-US"/>
              <a:t>Formulates alternatives</a:t>
            </a:r>
          </a:p>
          <a:p>
            <a:r>
              <a:rPr lang="en-US" altLang="en-US"/>
              <a:t>Obtains input from others</a:t>
            </a:r>
          </a:p>
          <a:p>
            <a:r>
              <a:rPr lang="en-US" altLang="en-US"/>
              <a:t>Weighs alternatives rationally</a:t>
            </a:r>
          </a:p>
          <a:p>
            <a:r>
              <a:rPr lang="en-US" altLang="en-US"/>
              <a:t>Makes decision</a:t>
            </a:r>
          </a:p>
          <a:p>
            <a:r>
              <a:rPr lang="en-US" altLang="en-US"/>
              <a:t>Documents process</a:t>
            </a:r>
          </a:p>
          <a:p>
            <a:r>
              <a:rPr lang="en-US" altLang="en-US"/>
              <a:t>Acts knowing that decision may not be perfect</a:t>
            </a:r>
          </a:p>
          <a:p>
            <a:r>
              <a:rPr lang="en-US" altLang="en-US"/>
              <a:t>Solicits feedback on draft / model / prototype</a:t>
            </a:r>
          </a:p>
          <a:p>
            <a:r>
              <a:rPr lang="en-US" altLang="en-US"/>
              <a:t>Improves project over time</a:t>
            </a:r>
          </a:p>
        </p:txBody>
      </p:sp>
      <p:pic>
        <p:nvPicPr>
          <p:cNvPr id="802820" name="Picture 4">
            <a:hlinkClick r:id="" action="ppaction://media"/>
            <a:extLst>
              <a:ext uri="{FF2B5EF4-FFF2-40B4-BE49-F238E27FC236}">
                <a16:creationId xmlns:a16="http://schemas.microsoft.com/office/drawing/2014/main" id="{660E98E5-D587-4849-B67F-23C978BFF211}"/>
              </a:ext>
            </a:extLst>
          </p:cNvPr>
          <p:cNvPicPr>
            <a:picLocks noRot="1" noChangeAspect="1" noChangeArrowheads="1"/>
          </p:cNvPicPr>
          <p:nvPr>
            <a:wavAudioFile r:embed="rId1" name="~PP140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28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282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BD578595-6F26-4316-AC4E-71DDCAEFC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Creating and Maintaining </a:t>
            </a:r>
            <a:br>
              <a:rPr lang="en-US" altLang="en-US"/>
            </a:br>
            <a:r>
              <a:rPr lang="en-US" altLang="en-US"/>
              <a:t>a Good Team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AF23AC1B-D5F6-4708-985B-5DB75859B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MBO – Management by Objectives</a:t>
            </a:r>
          </a:p>
          <a:p>
            <a:r>
              <a:rPr lang="en-US" altLang="en-US"/>
              <a:t>MBWA – Management by Walking Around</a:t>
            </a:r>
          </a:p>
          <a:p>
            <a:r>
              <a:rPr lang="en-US" altLang="en-US"/>
              <a:t>Walk a Mile in Your Employees’ Shoes</a:t>
            </a:r>
          </a:p>
          <a:p>
            <a:r>
              <a:rPr lang="en-US" altLang="en-US"/>
              <a:t>Hire the Best People You Can Find</a:t>
            </a:r>
          </a:p>
          <a:p>
            <a:r>
              <a:rPr lang="en-US" altLang="en-US"/>
              <a:t>Employee Career Development</a:t>
            </a:r>
          </a:p>
          <a:p>
            <a:r>
              <a:rPr lang="en-US" altLang="en-US"/>
              <a:t>What About Losing a Well-Trained Employee?</a:t>
            </a:r>
          </a:p>
          <a:p>
            <a:r>
              <a:rPr lang="en-US" altLang="en-US"/>
              <a:t>How Can We Keep Good Employees?</a:t>
            </a:r>
          </a:p>
          <a:p>
            <a:r>
              <a:rPr lang="en-US" altLang="en-US"/>
              <a:t>Technical Training</a:t>
            </a:r>
          </a:p>
          <a:p>
            <a:r>
              <a:rPr lang="en-US" altLang="en-US"/>
              <a:t>The Redundancy Rule</a:t>
            </a:r>
          </a:p>
        </p:txBody>
      </p:sp>
      <p:pic>
        <p:nvPicPr>
          <p:cNvPr id="804868" name="Picture 4">
            <a:hlinkClick r:id="" action="ppaction://media"/>
            <a:extLst>
              <a:ext uri="{FF2B5EF4-FFF2-40B4-BE49-F238E27FC236}">
                <a16:creationId xmlns:a16="http://schemas.microsoft.com/office/drawing/2014/main" id="{1696C345-CAF1-4C2B-8821-DB54DAA63238}"/>
              </a:ext>
            </a:extLst>
          </p:cNvPr>
          <p:cNvPicPr>
            <a:picLocks noRot="1" noChangeAspect="1" noChangeArrowheads="1"/>
          </p:cNvPicPr>
          <p:nvPr>
            <a:wavAudioFile r:embed="rId1" name="~PP111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48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486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595EC0A-31D3-4F10-8BE1-EBFD1238D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Management by Objectives </a:t>
            </a:r>
          </a:p>
        </p:txBody>
      </p:sp>
      <p:sp>
        <p:nvSpPr>
          <p:cNvPr id="805891" name="Rectangle 3">
            <a:extLst>
              <a:ext uri="{FF2B5EF4-FFF2-40B4-BE49-F238E27FC236}">
                <a16:creationId xmlns:a16="http://schemas.microsoft.com/office/drawing/2014/main" id="{B3995061-35F2-427D-A339-7E7FA5D8C2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895600"/>
            <a:ext cx="2819400" cy="3352800"/>
          </a:xfrm>
        </p:spPr>
        <p:txBody>
          <a:bodyPr/>
          <a:lstStyle/>
          <a:p>
            <a:r>
              <a:rPr lang="en-US" altLang="en-US"/>
              <a:t>MBO respects colleagues:</a:t>
            </a:r>
          </a:p>
          <a:p>
            <a:pPr lvl="1"/>
            <a:r>
              <a:rPr lang="en-US" altLang="en-US"/>
              <a:t>Openness</a:t>
            </a:r>
          </a:p>
          <a:p>
            <a:pPr lvl="1"/>
            <a:r>
              <a:rPr lang="en-US" altLang="en-US"/>
              <a:t>Collegiality</a:t>
            </a:r>
          </a:p>
          <a:p>
            <a:pPr lvl="1"/>
            <a:r>
              <a:rPr lang="en-US" altLang="en-US"/>
              <a:t>Consultation</a:t>
            </a:r>
          </a:p>
          <a:p>
            <a:r>
              <a:rPr lang="en-US" altLang="en-US"/>
              <a:t>MBO supports rational decisions</a:t>
            </a:r>
          </a:p>
        </p:txBody>
      </p:sp>
      <p:sp>
        <p:nvSpPr>
          <p:cNvPr id="805892" name="Rectangle 4">
            <a:extLst>
              <a:ext uri="{FF2B5EF4-FFF2-40B4-BE49-F238E27FC236}">
                <a16:creationId xmlns:a16="http://schemas.microsoft.com/office/drawing/2014/main" id="{51B0FC8C-3E2D-476A-968D-3DC734A4B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1752600" cy="114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 Narrow" panose="020B0606020202030204" pitchFamily="34" charset="0"/>
              </a:rPr>
              <a:t>Starting the MBO Program</a:t>
            </a:r>
          </a:p>
        </p:txBody>
      </p:sp>
      <p:sp>
        <p:nvSpPr>
          <p:cNvPr id="805893" name="Rectangle 5">
            <a:extLst>
              <a:ext uri="{FF2B5EF4-FFF2-40B4-BE49-F238E27FC236}">
                <a16:creationId xmlns:a16="http://schemas.microsoft.com/office/drawing/2014/main" id="{0C9828A4-2910-4483-A823-8E2873D6D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1371600"/>
            <a:ext cx="1752600" cy="114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 Narrow" panose="020B0606020202030204" pitchFamily="34" charset="0"/>
              </a:rPr>
              <a:t>Establishing Organizational Goals &amp; Plans</a:t>
            </a:r>
          </a:p>
        </p:txBody>
      </p:sp>
      <p:sp>
        <p:nvSpPr>
          <p:cNvPr id="805894" name="Rectangle 6">
            <a:extLst>
              <a:ext uri="{FF2B5EF4-FFF2-40B4-BE49-F238E27FC236}">
                <a16:creationId xmlns:a16="http://schemas.microsoft.com/office/drawing/2014/main" id="{14840E0B-B6BC-499C-A6A8-F7B22E38C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800" y="1371600"/>
            <a:ext cx="1752600" cy="114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Arial Narrow" panose="020B0606020202030204" pitchFamily="34" charset="0"/>
              </a:rPr>
              <a:t>Collaborative Goal Setting &amp; Planning</a:t>
            </a:r>
          </a:p>
        </p:txBody>
      </p:sp>
      <p:cxnSp>
        <p:nvCxnSpPr>
          <p:cNvPr id="805895" name="AutoShape 7">
            <a:extLst>
              <a:ext uri="{FF2B5EF4-FFF2-40B4-BE49-F238E27FC236}">
                <a16:creationId xmlns:a16="http://schemas.microsoft.com/office/drawing/2014/main" id="{E9728CC0-9A13-4E22-882C-C0DD40246DE2}"/>
              </a:ext>
            </a:extLst>
          </p:cNvPr>
          <p:cNvCxnSpPr>
            <a:cxnSpLocks noChangeShapeType="1"/>
            <a:stCxn id="805892" idx="3"/>
            <a:endCxn id="805893" idx="1"/>
          </p:cNvCxnSpPr>
          <p:nvPr/>
        </p:nvCxnSpPr>
        <p:spPr bwMode="auto">
          <a:xfrm>
            <a:off x="2076450" y="1943100"/>
            <a:ext cx="3683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5896" name="AutoShape 8">
            <a:extLst>
              <a:ext uri="{FF2B5EF4-FFF2-40B4-BE49-F238E27FC236}">
                <a16:creationId xmlns:a16="http://schemas.microsoft.com/office/drawing/2014/main" id="{CCFE2A36-0CED-41B1-B2BC-48A2A4F36F98}"/>
              </a:ext>
            </a:extLst>
          </p:cNvPr>
          <p:cNvCxnSpPr>
            <a:cxnSpLocks noChangeShapeType="1"/>
            <a:stCxn id="805893" idx="3"/>
            <a:endCxn id="805894" idx="1"/>
          </p:cNvCxnSpPr>
          <p:nvPr/>
        </p:nvCxnSpPr>
        <p:spPr bwMode="auto">
          <a:xfrm>
            <a:off x="4235450" y="1943100"/>
            <a:ext cx="3683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5897" name="AutoShape 9">
            <a:extLst>
              <a:ext uri="{FF2B5EF4-FFF2-40B4-BE49-F238E27FC236}">
                <a16:creationId xmlns:a16="http://schemas.microsoft.com/office/drawing/2014/main" id="{A246BBAC-BC56-4D63-8EBA-F183DFD6C848}"/>
              </a:ext>
            </a:extLst>
          </p:cNvPr>
          <p:cNvCxnSpPr>
            <a:cxnSpLocks noChangeShapeType="1"/>
            <a:stCxn id="805894" idx="3"/>
            <a:endCxn id="55316" idx="1"/>
          </p:cNvCxnSpPr>
          <p:nvPr/>
        </p:nvCxnSpPr>
        <p:spPr bwMode="auto">
          <a:xfrm>
            <a:off x="6394450" y="1943100"/>
            <a:ext cx="3683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05898" name="Group 10">
            <a:extLst>
              <a:ext uri="{FF2B5EF4-FFF2-40B4-BE49-F238E27FC236}">
                <a16:creationId xmlns:a16="http://schemas.microsoft.com/office/drawing/2014/main" id="{A3A628DD-AEA9-4849-8E22-B2121BE893B3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1371600"/>
            <a:ext cx="1905000" cy="3992563"/>
            <a:chOff x="4272" y="864"/>
            <a:chExt cx="1200" cy="2515"/>
          </a:xfrm>
        </p:grpSpPr>
        <p:grpSp>
          <p:nvGrpSpPr>
            <p:cNvPr id="55310" name="Group 11">
              <a:extLst>
                <a:ext uri="{FF2B5EF4-FFF2-40B4-BE49-F238E27FC236}">
                  <a16:creationId xmlns:a16="http://schemas.microsoft.com/office/drawing/2014/main" id="{E5A1E275-2A42-46C2-9C1A-178B2B577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864"/>
              <a:ext cx="1188" cy="2515"/>
              <a:chOff x="4272" y="864"/>
              <a:chExt cx="1188" cy="2515"/>
            </a:xfrm>
          </p:grpSpPr>
          <p:sp>
            <p:nvSpPr>
              <p:cNvPr id="55312" name="Rectangle 12">
                <a:extLst>
                  <a:ext uri="{FF2B5EF4-FFF2-40B4-BE49-F238E27FC236}">
                    <a16:creationId xmlns:a16="http://schemas.microsoft.com/office/drawing/2014/main" id="{CBECF327-657A-473E-BCB3-E5924048B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1584"/>
                <a:ext cx="1188" cy="322"/>
              </a:xfrm>
              <a:prstGeom prst="rect">
                <a:avLst/>
              </a:prstGeom>
              <a:solidFill>
                <a:srgbClr val="FF57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latin typeface="Arial Narrow" panose="020B0606020202030204" pitchFamily="34" charset="0"/>
                  </a:rPr>
                  <a:t>Meetings</a:t>
                </a:r>
              </a:p>
            </p:txBody>
          </p:sp>
          <p:sp>
            <p:nvSpPr>
              <p:cNvPr id="55313" name="Rectangle 13">
                <a:extLst>
                  <a:ext uri="{FF2B5EF4-FFF2-40B4-BE49-F238E27FC236}">
                    <a16:creationId xmlns:a16="http://schemas.microsoft.com/office/drawing/2014/main" id="{6E0D046F-2265-49C7-8A7A-511B07F13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1910"/>
                <a:ext cx="1188" cy="687"/>
              </a:xfrm>
              <a:prstGeom prst="rect">
                <a:avLst/>
              </a:prstGeom>
              <a:solidFill>
                <a:srgbClr val="FF57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latin typeface="Arial Narrow" panose="020B0606020202030204" pitchFamily="34" charset="0"/>
                  </a:rPr>
                  <a:t>Setting</a:t>
                </a:r>
              </a:p>
              <a:p>
                <a:pPr algn="ctr" eaLnBrk="1" hangingPunct="1"/>
                <a:r>
                  <a:rPr lang="en-US" altLang="en-US">
                    <a:latin typeface="Arial Narrow" panose="020B0606020202030204" pitchFamily="34" charset="0"/>
                  </a:rPr>
                  <a:t>Verifiable Goals</a:t>
                </a:r>
              </a:p>
              <a:p>
                <a:pPr algn="ctr" eaLnBrk="1" hangingPunct="1"/>
                <a:r>
                  <a:rPr lang="en-US" altLang="en-US">
                    <a:latin typeface="Arial Narrow" panose="020B0606020202030204" pitchFamily="34" charset="0"/>
                  </a:rPr>
                  <a:t>&amp; Clear Plans</a:t>
                </a:r>
              </a:p>
            </p:txBody>
          </p:sp>
          <p:sp>
            <p:nvSpPr>
              <p:cNvPr id="55314" name="Rectangle 14">
                <a:extLst>
                  <a:ext uri="{FF2B5EF4-FFF2-40B4-BE49-F238E27FC236}">
                    <a16:creationId xmlns:a16="http://schemas.microsoft.com/office/drawing/2014/main" id="{E7F18AED-ED05-4B3B-9A32-E2F9FCB0D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592"/>
                <a:ext cx="1188" cy="322"/>
              </a:xfrm>
              <a:prstGeom prst="rect">
                <a:avLst/>
              </a:prstGeom>
              <a:solidFill>
                <a:srgbClr val="FF57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latin typeface="Arial Narrow" panose="020B0606020202030204" pitchFamily="34" charset="0"/>
                  </a:rPr>
                  <a:t>Counseling</a:t>
                </a:r>
              </a:p>
            </p:txBody>
          </p:sp>
          <p:sp>
            <p:nvSpPr>
              <p:cNvPr id="55315" name="Rectangle 15">
                <a:extLst>
                  <a:ext uri="{FF2B5EF4-FFF2-40B4-BE49-F238E27FC236}">
                    <a16:creationId xmlns:a16="http://schemas.microsoft.com/office/drawing/2014/main" id="{69C189AB-96A7-4E95-AB96-6CDDB026C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919"/>
                <a:ext cx="1188" cy="460"/>
              </a:xfrm>
              <a:prstGeom prst="rect">
                <a:avLst/>
              </a:prstGeom>
              <a:solidFill>
                <a:srgbClr val="FF57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latin typeface="Arial Narrow" panose="020B0606020202030204" pitchFamily="34" charset="0"/>
                  </a:rPr>
                  <a:t>Identifying Resources</a:t>
                </a:r>
              </a:p>
            </p:txBody>
          </p:sp>
          <p:sp>
            <p:nvSpPr>
              <p:cNvPr id="55316" name="Rectangle 16">
                <a:extLst>
                  <a:ext uri="{FF2B5EF4-FFF2-40B4-BE49-F238E27FC236}">
                    <a16:creationId xmlns:a16="http://schemas.microsoft.com/office/drawing/2014/main" id="{65053FBF-2377-4CEC-8BA2-568D7921E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864"/>
                <a:ext cx="1188" cy="720"/>
              </a:xfrm>
              <a:prstGeom prst="rect">
                <a:avLst/>
              </a:prstGeom>
              <a:solidFill>
                <a:srgbClr val="FF57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latin typeface="Arial Narrow" panose="020B0606020202030204" pitchFamily="34" charset="0"/>
                  </a:rPr>
                  <a:t>Communicating Organizational Goals &amp; Plans</a:t>
                </a:r>
              </a:p>
            </p:txBody>
          </p:sp>
        </p:grpSp>
        <p:sp>
          <p:nvSpPr>
            <p:cNvPr id="55311" name="Rectangle 17">
              <a:extLst>
                <a:ext uri="{FF2B5EF4-FFF2-40B4-BE49-F238E27FC236}">
                  <a16:creationId xmlns:a16="http://schemas.microsoft.com/office/drawing/2014/main" id="{816600E1-B663-4B5F-AF4D-F9EA8FB09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864"/>
              <a:ext cx="1200" cy="2496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cxnSp>
        <p:nvCxnSpPr>
          <p:cNvPr id="805906" name="AutoShape 18">
            <a:extLst>
              <a:ext uri="{FF2B5EF4-FFF2-40B4-BE49-F238E27FC236}">
                <a16:creationId xmlns:a16="http://schemas.microsoft.com/office/drawing/2014/main" id="{A4FB5318-62BD-4578-AE9B-6953FE4FC3ED}"/>
              </a:ext>
            </a:extLst>
          </p:cNvPr>
          <p:cNvCxnSpPr>
            <a:cxnSpLocks noChangeShapeType="1"/>
            <a:stCxn id="55315" idx="1"/>
            <a:endCxn id="805894" idx="2"/>
          </p:cNvCxnSpPr>
          <p:nvPr/>
        </p:nvCxnSpPr>
        <p:spPr bwMode="auto">
          <a:xfrm rot="10800000">
            <a:off x="5499100" y="2533650"/>
            <a:ext cx="1263650" cy="2465388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5907" name="AutoShape 19">
            <a:extLst>
              <a:ext uri="{FF2B5EF4-FFF2-40B4-BE49-F238E27FC236}">
                <a16:creationId xmlns:a16="http://schemas.microsoft.com/office/drawing/2014/main" id="{26270C5A-025A-4771-84B9-4C41EDA1D2EA}"/>
              </a:ext>
            </a:extLst>
          </p:cNvPr>
          <p:cNvCxnSpPr>
            <a:cxnSpLocks noChangeShapeType="1"/>
            <a:stCxn id="55315" idx="2"/>
            <a:endCxn id="805893" idx="2"/>
          </p:cNvCxnSpPr>
          <p:nvPr/>
        </p:nvCxnSpPr>
        <p:spPr bwMode="auto">
          <a:xfrm rot="16200000" flipV="1">
            <a:off x="4107656" y="1766094"/>
            <a:ext cx="2849563" cy="4384675"/>
          </a:xfrm>
          <a:prstGeom prst="bentConnector3">
            <a:avLst>
              <a:gd name="adj1" fmla="val -7352"/>
            </a:avLst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05908" name="Picture 20">
            <a:hlinkClick r:id="" action="ppaction://media"/>
            <a:extLst>
              <a:ext uri="{FF2B5EF4-FFF2-40B4-BE49-F238E27FC236}">
                <a16:creationId xmlns:a16="http://schemas.microsoft.com/office/drawing/2014/main" id="{5429F444-D391-43D1-A8DE-1BC34C9F5FD9}"/>
              </a:ext>
            </a:extLst>
          </p:cNvPr>
          <p:cNvPicPr>
            <a:picLocks noRot="1" noChangeAspect="1" noChangeArrowheads="1"/>
          </p:cNvPicPr>
          <p:nvPr>
            <a:wavAudioFile r:embed="rId1" name="~PP190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59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05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05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5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5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5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5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80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80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80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80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80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5908"/>
                </p:tgtEl>
              </p:cMediaNode>
            </p:audio>
          </p:childTnLst>
        </p:cTn>
      </p:par>
    </p:tnLst>
    <p:bldLst>
      <p:bldP spid="805891" grpId="0" build="p" autoUpdateAnimBg="0" advAuto="3000"/>
      <p:bldP spid="805892" grpId="0" animBg="1" autoUpdateAnimBg="0"/>
      <p:bldP spid="805893" grpId="0" animBg="1" autoUpdateAnimBg="0"/>
      <p:bldP spid="805894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058AF17-DD25-40EC-8B38-F94B15DB8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Management by </a:t>
            </a:r>
            <a:br>
              <a:rPr lang="en-US" altLang="en-US"/>
            </a:br>
            <a:r>
              <a:rPr lang="en-US" altLang="en-US"/>
              <a:t>Walking Around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BE3004E-0DC0-4B19-B9ED-6AED20453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/>
              <a:t>*	</a:t>
            </a:r>
            <a:r>
              <a:rPr lang="en-US" altLang="en-US" i="1" u="sng"/>
              <a:t>WALK AROUND AND TALK TO PEOPLE!</a:t>
            </a:r>
          </a:p>
          <a:p>
            <a:r>
              <a:rPr lang="en-US" altLang="en-US"/>
              <a:t>What are they doing these days that they find</a:t>
            </a:r>
          </a:p>
          <a:p>
            <a:pPr lvl="1"/>
            <a:r>
              <a:rPr lang="en-US" altLang="en-US"/>
              <a:t>Particularly interesting or challenging</a:t>
            </a:r>
          </a:p>
          <a:p>
            <a:pPr lvl="1"/>
            <a:r>
              <a:rPr lang="en-US" altLang="en-US"/>
              <a:t>Particularly difficult or troubling</a:t>
            </a:r>
          </a:p>
          <a:p>
            <a:r>
              <a:rPr lang="en-US" altLang="en-US"/>
              <a:t>What have they noticed that should/could be improved?</a:t>
            </a:r>
          </a:p>
          <a:p>
            <a:pPr lvl="1"/>
            <a:r>
              <a:rPr lang="en-US" altLang="en-US"/>
              <a:t>Do they have suggestions on how to improve the situation?</a:t>
            </a:r>
          </a:p>
          <a:p>
            <a:r>
              <a:rPr lang="en-US" altLang="en-US"/>
              <a:t>Are there any interpersonal problems</a:t>
            </a:r>
          </a:p>
          <a:p>
            <a:pPr lvl="1"/>
            <a:r>
              <a:rPr lang="en-US" altLang="en-US"/>
              <a:t>Developing?</a:t>
            </a:r>
          </a:p>
          <a:p>
            <a:pPr lvl="1"/>
            <a:r>
              <a:rPr lang="en-US" altLang="en-US"/>
              <a:t>Causing worry?</a:t>
            </a:r>
          </a:p>
        </p:txBody>
      </p:sp>
      <p:pic>
        <p:nvPicPr>
          <p:cNvPr id="806916" name="Picture 4">
            <a:hlinkClick r:id="" action="ppaction://media"/>
            <a:extLst>
              <a:ext uri="{FF2B5EF4-FFF2-40B4-BE49-F238E27FC236}">
                <a16:creationId xmlns:a16="http://schemas.microsoft.com/office/drawing/2014/main" id="{7D80D913-59F6-4737-B1B3-57DF2890C3B1}"/>
              </a:ext>
            </a:extLst>
          </p:cNvPr>
          <p:cNvPicPr>
            <a:picLocks noRot="1" noChangeAspect="1" noChangeArrowheads="1"/>
          </p:cNvPicPr>
          <p:nvPr>
            <a:wavAudioFile r:embed="rId1" name="~PP5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6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69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A817CCBF-B063-40C4-91AA-80ADE29FAF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Walk a Mile in Your Employees’ Shoes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42BE6BBA-4A38-4776-93D4-270A8CD6E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Take time regularly to take a shift or help out</a:t>
            </a:r>
          </a:p>
          <a:p>
            <a:r>
              <a:rPr lang="en-US" altLang="en-US"/>
              <a:t>Learn what the current technology does well and does badly</a:t>
            </a:r>
          </a:p>
          <a:p>
            <a:r>
              <a:rPr lang="en-US" altLang="en-US"/>
              <a:t>Discover what clients / users are doing</a:t>
            </a:r>
          </a:p>
          <a:p>
            <a:r>
              <a:rPr lang="en-US" altLang="en-US"/>
              <a:t>Find out how your employees are being treated by clients / users</a:t>
            </a:r>
          </a:p>
        </p:txBody>
      </p:sp>
      <p:pic>
        <p:nvPicPr>
          <p:cNvPr id="807940" name="Picture 4">
            <a:hlinkClick r:id="" action="ppaction://media"/>
            <a:extLst>
              <a:ext uri="{FF2B5EF4-FFF2-40B4-BE49-F238E27FC236}">
                <a16:creationId xmlns:a16="http://schemas.microsoft.com/office/drawing/2014/main" id="{D558BC4E-F5B0-4FA8-BDF5-E9EB72F24FA5}"/>
              </a:ext>
            </a:extLst>
          </p:cNvPr>
          <p:cNvPicPr>
            <a:picLocks noRot="1" noChangeAspect="1" noChangeArrowheads="1"/>
          </p:cNvPicPr>
          <p:nvPr>
            <a:wavAudioFile r:embed="rId1" name="~PP308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79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794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DDF35A5-8D15-4F3F-B495-7BF1BF6CA7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Hire the Best People </a:t>
            </a:r>
            <a:br>
              <a:rPr lang="en-US" altLang="en-US"/>
            </a:br>
            <a:r>
              <a:rPr lang="en-US" altLang="en-US"/>
              <a:t>You Can Find</a:t>
            </a:r>
          </a:p>
        </p:txBody>
      </p:sp>
      <p:sp>
        <p:nvSpPr>
          <p:cNvPr id="808963" name="Rectangle 3">
            <a:extLst>
              <a:ext uri="{FF2B5EF4-FFF2-40B4-BE49-F238E27FC236}">
                <a16:creationId xmlns:a16="http://schemas.microsoft.com/office/drawing/2014/main" id="{3FE8D3FF-8585-4D2E-A57B-02AC4A4B89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4267200"/>
            <a:ext cx="7162800" cy="12192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000"/>
              <a:t>	If each of us hires people who are less than we are, we shall become a company of dolts.   But if each of us hires people who are better than we are, we shall become a company of stars.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E185DE5F-1CC6-47A8-87E0-337FB948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219200"/>
            <a:ext cx="6553200" cy="3048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808965" name="Picture 5">
            <a:extLst>
              <a:ext uri="{FF2B5EF4-FFF2-40B4-BE49-F238E27FC236}">
                <a16:creationId xmlns:a16="http://schemas.microsoft.com/office/drawing/2014/main" id="{9146BF48-0F28-4D7A-8845-2805650D4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95400"/>
            <a:ext cx="16478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8966" name="Picture 6">
            <a:extLst>
              <a:ext uri="{FF2B5EF4-FFF2-40B4-BE49-F238E27FC236}">
                <a16:creationId xmlns:a16="http://schemas.microsoft.com/office/drawing/2014/main" id="{9CD1441F-FCF9-46AC-9850-91C097F72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12922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8967" name="Picture 7">
            <a:extLst>
              <a:ext uri="{FF2B5EF4-FFF2-40B4-BE49-F238E27FC236}">
                <a16:creationId xmlns:a16="http://schemas.microsoft.com/office/drawing/2014/main" id="{7DECDD35-38EF-442E-AF23-0CF4B57E8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10255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8968" name="Picture 8">
            <a:extLst>
              <a:ext uri="{FF2B5EF4-FFF2-40B4-BE49-F238E27FC236}">
                <a16:creationId xmlns:a16="http://schemas.microsoft.com/office/drawing/2014/main" id="{13797A8B-E43B-4295-B2AF-8EB00143C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19400"/>
            <a:ext cx="7588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8969" name="Picture 9">
            <a:extLst>
              <a:ext uri="{FF2B5EF4-FFF2-40B4-BE49-F238E27FC236}">
                <a16:creationId xmlns:a16="http://schemas.microsoft.com/office/drawing/2014/main" id="{1E72A1AC-A356-413C-B360-A337529CF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24200"/>
            <a:ext cx="5810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70" name="AutoShape 10">
            <a:extLst>
              <a:ext uri="{FF2B5EF4-FFF2-40B4-BE49-F238E27FC236}">
                <a16:creationId xmlns:a16="http://schemas.microsoft.com/office/drawing/2014/main" id="{279FB5B8-F17E-44A8-8D1C-B6800023C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838200"/>
            <a:ext cx="914400" cy="914400"/>
          </a:xfrm>
          <a:prstGeom prst="star32">
            <a:avLst>
              <a:gd name="adj" fmla="val 37500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08971" name="Text Box 11">
            <a:extLst>
              <a:ext uri="{FF2B5EF4-FFF2-40B4-BE49-F238E27FC236}">
                <a16:creationId xmlns:a16="http://schemas.microsoft.com/office/drawing/2014/main" id="{36A20666-EB70-4E27-A81C-7F2858211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38800"/>
            <a:ext cx="4489450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 i="1"/>
              <a:t>Paraphrased from a saying by David Ogilvy, </a:t>
            </a:r>
            <a:br>
              <a:rPr lang="en-US" altLang="en-US" sz="1600" i="1"/>
            </a:br>
            <a:r>
              <a:rPr lang="en-US" altLang="en-US" sz="1600" i="1"/>
              <a:t>noted author of many books </a:t>
            </a:r>
            <a:br>
              <a:rPr lang="en-US" altLang="en-US" sz="1600" i="1"/>
            </a:br>
            <a:r>
              <a:rPr lang="en-US" altLang="en-US" sz="1600" i="1"/>
              <a:t>on advertising and management.</a:t>
            </a:r>
            <a:endParaRPr lang="en-US" altLang="en-US" i="1"/>
          </a:p>
        </p:txBody>
      </p:sp>
      <p:pic>
        <p:nvPicPr>
          <p:cNvPr id="808972" name="Picture 12">
            <a:hlinkClick r:id="" action="ppaction://media"/>
            <a:extLst>
              <a:ext uri="{FF2B5EF4-FFF2-40B4-BE49-F238E27FC236}">
                <a16:creationId xmlns:a16="http://schemas.microsoft.com/office/drawing/2014/main" id="{317DD077-CA58-4666-99BF-83D47E2F301E}"/>
              </a:ext>
            </a:extLst>
          </p:cNvPr>
          <p:cNvPicPr>
            <a:picLocks noRot="1" noChangeAspect="1" noChangeArrowheads="1"/>
          </p:cNvPicPr>
          <p:nvPr>
            <a:wavAudioFile r:embed="rId1" name="~PP135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89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08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08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8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8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8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8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8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8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08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08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08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08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9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8972"/>
                </p:tgtEl>
              </p:cMediaNode>
            </p:audio>
          </p:childTnLst>
        </p:cTn>
      </p:par>
    </p:tnLst>
    <p:bldLst>
      <p:bldP spid="808963" grpId="0" build="p" autoUpdateAnimBg="0" advAuto="1000"/>
      <p:bldP spid="808970" grpId="0" animBg="1"/>
      <p:bldP spid="80897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7179AE0-CB62-400B-BA88-5A904CD4C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Topics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EFFB9A3-94C7-4715-B124-5DA26F7DCD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772400" cy="4648200"/>
          </a:xfrm>
        </p:spPr>
        <p:txBody>
          <a:bodyPr/>
          <a:lstStyle/>
          <a:p>
            <a:r>
              <a:rPr lang="en-US" altLang="en-US"/>
              <a:t>Part 1 – Understanding Management Styles</a:t>
            </a:r>
          </a:p>
          <a:p>
            <a:endParaRPr lang="en-US" altLang="en-US"/>
          </a:p>
          <a:p>
            <a:r>
              <a:rPr lang="en-US" altLang="en-US"/>
              <a:t>Part 2 – Good Management Style</a:t>
            </a:r>
          </a:p>
          <a:p>
            <a:endParaRPr lang="en-US" altLang="en-US"/>
          </a:p>
          <a:p>
            <a:r>
              <a:rPr lang="en-US" altLang="en-US"/>
              <a:t>Part 3 – Creating and Maintaining a Good Team</a:t>
            </a:r>
          </a:p>
        </p:txBody>
      </p:sp>
      <p:pic>
        <p:nvPicPr>
          <p:cNvPr id="775172" name="Picture 4">
            <a:hlinkClick r:id="" action="ppaction://media"/>
            <a:extLst>
              <a:ext uri="{FF2B5EF4-FFF2-40B4-BE49-F238E27FC236}">
                <a16:creationId xmlns:a16="http://schemas.microsoft.com/office/drawing/2014/main" id="{05231C5F-AD92-404D-9AE2-6CDC4B02CF01}"/>
              </a:ext>
            </a:extLst>
          </p:cNvPr>
          <p:cNvPicPr>
            <a:picLocks noRot="1" noChangeAspect="1" noChangeArrowheads="1"/>
          </p:cNvPicPr>
          <p:nvPr>
            <a:wavAudioFile r:embed="rId1" name="~PP372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5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517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2D196D7B-62A6-43FF-BB1B-AE0BFFF88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Employee Career Development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05AD584-5411-4197-9179-433F51C6FB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Technical personnel often have trouble with career development</a:t>
            </a:r>
          </a:p>
          <a:p>
            <a:pPr lvl="1"/>
            <a:r>
              <a:rPr lang="en-US" altLang="en-US"/>
              <a:t>Career paths unclear or unsatisfactory</a:t>
            </a:r>
          </a:p>
          <a:p>
            <a:pPr lvl="1"/>
            <a:r>
              <a:rPr lang="en-US" altLang="en-US"/>
              <a:t>Technical roles often mysterious to upper management</a:t>
            </a:r>
          </a:p>
          <a:p>
            <a:r>
              <a:rPr lang="en-US" altLang="en-US"/>
              <a:t>Ensure dual career paths:  </a:t>
            </a:r>
          </a:p>
          <a:p>
            <a:pPr lvl="1"/>
            <a:r>
              <a:rPr lang="en-US" altLang="en-US"/>
              <a:t>Technical</a:t>
            </a:r>
          </a:p>
          <a:p>
            <a:pPr lvl="1"/>
            <a:r>
              <a:rPr lang="en-US" altLang="en-US"/>
              <a:t>Management</a:t>
            </a:r>
          </a:p>
          <a:p>
            <a:r>
              <a:rPr lang="en-US" altLang="en-US"/>
              <a:t>Companies like HP sometimes pay their best technical staff more than their own managers</a:t>
            </a:r>
          </a:p>
          <a:p>
            <a:r>
              <a:rPr lang="en-US" altLang="en-US"/>
              <a:t>What about losing a well-trained employee?</a:t>
            </a:r>
          </a:p>
        </p:txBody>
      </p:sp>
      <p:pic>
        <p:nvPicPr>
          <p:cNvPr id="811012" name="Picture 4">
            <a:hlinkClick r:id="" action="ppaction://media"/>
            <a:extLst>
              <a:ext uri="{FF2B5EF4-FFF2-40B4-BE49-F238E27FC236}">
                <a16:creationId xmlns:a16="http://schemas.microsoft.com/office/drawing/2014/main" id="{50A47711-17F4-4CEC-AEA6-B52C7F67F0C5}"/>
              </a:ext>
            </a:extLst>
          </p:cNvPr>
          <p:cNvPicPr>
            <a:picLocks noRot="1" noChangeAspect="1" noChangeArrowheads="1"/>
          </p:cNvPicPr>
          <p:nvPr>
            <a:wavAudioFile r:embed="rId1" name="~PP372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1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10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8BE799BA-44B1-4EBF-A25C-520171D565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About Losing a Well-Trained Employee?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E27A3060-2BD3-45BB-9302-C3CB9BFB8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696200" cy="5029200"/>
          </a:xfrm>
        </p:spPr>
        <p:txBody>
          <a:bodyPr/>
          <a:lstStyle/>
          <a:p>
            <a:r>
              <a:rPr lang="en-US" altLang="en-US" sz="2800"/>
              <a:t>Beware emotional asymmetry</a:t>
            </a:r>
          </a:p>
          <a:p>
            <a:pPr lvl="1"/>
            <a:r>
              <a:rPr lang="en-US" altLang="en-US" sz="2800"/>
              <a:t>Employees are often fired for economic reasons</a:t>
            </a:r>
          </a:p>
          <a:p>
            <a:pPr lvl="1"/>
            <a:r>
              <a:rPr lang="en-US" altLang="en-US" sz="2800"/>
              <a:t>Management claims it’s the way the economy works</a:t>
            </a:r>
          </a:p>
          <a:p>
            <a:r>
              <a:rPr lang="en-US" altLang="en-US" sz="2800"/>
              <a:t>But when employees quit for better opportunities, some managers cry, “Foul!”</a:t>
            </a:r>
          </a:p>
          <a:p>
            <a:r>
              <a:rPr lang="en-US" altLang="en-US" sz="2800"/>
              <a:t>It’s the manager’s job to make an employee prefer to work in the current organization</a:t>
            </a:r>
          </a:p>
        </p:txBody>
      </p:sp>
      <p:pic>
        <p:nvPicPr>
          <p:cNvPr id="812036" name="Picture 4">
            <a:hlinkClick r:id="" action="ppaction://media"/>
            <a:extLst>
              <a:ext uri="{FF2B5EF4-FFF2-40B4-BE49-F238E27FC236}">
                <a16:creationId xmlns:a16="http://schemas.microsoft.com/office/drawing/2014/main" id="{CE8B9876-842D-4C60-8C8D-634B8D5BEEC7}"/>
              </a:ext>
            </a:extLst>
          </p:cNvPr>
          <p:cNvPicPr>
            <a:picLocks noRot="1" noChangeAspect="1" noChangeArrowheads="1"/>
          </p:cNvPicPr>
          <p:nvPr>
            <a:wavAudioFile r:embed="rId1" name="~PP264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2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203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A9B97F9-B6BA-4F53-92E4-A94759305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Can We Keep Good Employees?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E0C960C-7099-42BA-A94E-8C7ABAADAB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Perceive employees, managers and shareholders as cooperators</a:t>
            </a:r>
          </a:p>
          <a:p>
            <a:r>
              <a:rPr lang="en-US" altLang="en-US"/>
              <a:t>Implement policies that share risk and benefits more equally</a:t>
            </a:r>
          </a:p>
          <a:p>
            <a:pPr lvl="1"/>
            <a:r>
              <a:rPr lang="en-US" altLang="en-US"/>
              <a:t>Avoid firing people to reduce payroll – reduce all salaries instead</a:t>
            </a:r>
          </a:p>
          <a:p>
            <a:pPr lvl="1"/>
            <a:r>
              <a:rPr lang="en-US" altLang="en-US"/>
              <a:t>Use profit-sharing</a:t>
            </a:r>
          </a:p>
          <a:p>
            <a:pPr lvl="1"/>
            <a:r>
              <a:rPr lang="en-US" altLang="en-US"/>
              <a:t>Encourage stock purchases (unless you work at Enron)</a:t>
            </a:r>
          </a:p>
        </p:txBody>
      </p:sp>
      <p:pic>
        <p:nvPicPr>
          <p:cNvPr id="813060" name="Picture 4">
            <a:hlinkClick r:id="" action="ppaction://media"/>
            <a:extLst>
              <a:ext uri="{FF2B5EF4-FFF2-40B4-BE49-F238E27FC236}">
                <a16:creationId xmlns:a16="http://schemas.microsoft.com/office/drawing/2014/main" id="{57418873-6C62-40ED-B24A-24F58E654754}"/>
              </a:ext>
            </a:extLst>
          </p:cNvPr>
          <p:cNvPicPr>
            <a:picLocks noRot="1" noChangeAspect="1" noChangeArrowheads="1"/>
          </p:cNvPicPr>
          <p:nvPr>
            <a:wavAudioFile r:embed="rId1" name="~PP329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3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306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1CB103FE-BCBF-4D6C-8CDE-416E8719D2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Technical Training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6B27224B-C8FC-46CE-AD6B-25952005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Everyone in an IT group should have basic introduction to features of the operating system and utilities</a:t>
            </a:r>
          </a:p>
          <a:p>
            <a:r>
              <a:rPr lang="en-US" altLang="en-US"/>
              <a:t>Operators benefit from operations courses </a:t>
            </a:r>
            <a:r>
              <a:rPr lang="en-US" altLang="en-US" i="1"/>
              <a:t>(duhhh)</a:t>
            </a:r>
          </a:p>
          <a:p>
            <a:r>
              <a:rPr lang="en-US" altLang="en-US"/>
              <a:t>System managers (sysadmins) often require special courses from their vendors to be </a:t>
            </a:r>
            <a:r>
              <a:rPr lang="en-US" altLang="en-US" i="1"/>
              <a:t>allowed</a:t>
            </a:r>
            <a:r>
              <a:rPr lang="en-US" altLang="en-US"/>
              <a:t> to place support calls </a:t>
            </a:r>
          </a:p>
          <a:p>
            <a:r>
              <a:rPr lang="en-US" altLang="en-US"/>
              <a:t>Crash recovery courses highly suitable for larger shops</a:t>
            </a:r>
          </a:p>
          <a:p>
            <a:r>
              <a:rPr lang="en-US" altLang="en-US"/>
              <a:t>Product-specific training is valuable</a:t>
            </a:r>
          </a:p>
          <a:p>
            <a:r>
              <a:rPr lang="en-US" altLang="en-US"/>
              <a:t>Lots of </a:t>
            </a:r>
            <a:r>
              <a:rPr lang="en-US" altLang="en-US" i="1"/>
              <a:t>security-specific</a:t>
            </a:r>
            <a:r>
              <a:rPr lang="en-US" altLang="en-US"/>
              <a:t> training available</a:t>
            </a:r>
          </a:p>
        </p:txBody>
      </p:sp>
      <p:pic>
        <p:nvPicPr>
          <p:cNvPr id="814084" name="Picture 4">
            <a:hlinkClick r:id="" action="ppaction://media"/>
            <a:extLst>
              <a:ext uri="{FF2B5EF4-FFF2-40B4-BE49-F238E27FC236}">
                <a16:creationId xmlns:a16="http://schemas.microsoft.com/office/drawing/2014/main" id="{25698614-4D43-4A3F-AF9D-ACE30802F080}"/>
              </a:ext>
            </a:extLst>
          </p:cNvPr>
          <p:cNvPicPr>
            <a:picLocks noRot="1" noChangeAspect="1" noChangeArrowheads="1"/>
          </p:cNvPicPr>
          <p:nvPr>
            <a:wavAudioFile r:embed="rId1" name="~PP166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4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408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BD57E941-E009-40B9-BAB4-318A3C30D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External Training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43CCFAA7-C63A-483E-AD0A-87C33D9698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Product seminars from vendors</a:t>
            </a:r>
          </a:p>
          <a:p>
            <a:r>
              <a:rPr lang="en-US" altLang="en-US"/>
              <a:t>Trade-shows</a:t>
            </a:r>
          </a:p>
          <a:p>
            <a:r>
              <a:rPr lang="en-US" altLang="en-US"/>
              <a:t>Regional platform-specific user groups</a:t>
            </a:r>
          </a:p>
          <a:p>
            <a:r>
              <a:rPr lang="en-US" altLang="en-US"/>
              <a:t>National/international meetings</a:t>
            </a:r>
          </a:p>
          <a:p>
            <a:r>
              <a:rPr lang="en-US" altLang="en-US"/>
              <a:t>Industry trade associations</a:t>
            </a:r>
          </a:p>
          <a:p>
            <a:r>
              <a:rPr lang="en-US" altLang="en-US"/>
              <a:t>Community college courses</a:t>
            </a:r>
          </a:p>
          <a:p>
            <a:r>
              <a:rPr lang="en-US" altLang="en-US"/>
              <a:t>Universities</a:t>
            </a:r>
          </a:p>
          <a:p>
            <a:r>
              <a:rPr lang="en-US" altLang="en-US"/>
              <a:t>Commercial training</a:t>
            </a:r>
          </a:p>
        </p:txBody>
      </p:sp>
      <p:pic>
        <p:nvPicPr>
          <p:cNvPr id="816132" name="Picture 4">
            <a:hlinkClick r:id="" action="ppaction://media"/>
            <a:extLst>
              <a:ext uri="{FF2B5EF4-FFF2-40B4-BE49-F238E27FC236}">
                <a16:creationId xmlns:a16="http://schemas.microsoft.com/office/drawing/2014/main" id="{E314FE69-A29D-4384-B893-5BB4CAD28438}"/>
              </a:ext>
            </a:extLst>
          </p:cNvPr>
          <p:cNvPicPr>
            <a:picLocks noRot="1" noChangeAspect="1" noChangeArrowheads="1"/>
          </p:cNvPicPr>
          <p:nvPr>
            <a:wavAudioFile r:embed="rId1" name="~PP331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6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613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53A57257-76B4-4AC7-B50E-7E01020D6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In-House Training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B0300C3-799D-4163-B413-AC89ED6B69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Local policies, standards, procedures</a:t>
            </a:r>
          </a:p>
          <a:p>
            <a:r>
              <a:rPr lang="en-US" altLang="en-US"/>
              <a:t>CAI/CBT packages</a:t>
            </a:r>
          </a:p>
          <a:p>
            <a:r>
              <a:rPr lang="en-US" altLang="en-US"/>
              <a:t>Training videos</a:t>
            </a:r>
          </a:p>
          <a:p>
            <a:r>
              <a:rPr lang="en-US" altLang="en-US"/>
              <a:t>Seminars for/by staff</a:t>
            </a:r>
          </a:p>
          <a:p>
            <a:r>
              <a:rPr lang="en-US" altLang="en-US"/>
              <a:t>Distribution of readings through e-mail</a:t>
            </a:r>
          </a:p>
          <a:p>
            <a:r>
              <a:rPr lang="en-US" altLang="en-US"/>
              <a:t>Lunchtime brown-bag discussions</a:t>
            </a:r>
          </a:p>
          <a:p>
            <a:r>
              <a:rPr lang="en-US" altLang="en-US"/>
              <a:t>Freely-available logon IDs for courses / development</a:t>
            </a:r>
          </a:p>
        </p:txBody>
      </p:sp>
      <p:pic>
        <p:nvPicPr>
          <p:cNvPr id="818180" name="Picture 4">
            <a:hlinkClick r:id="" action="ppaction://media"/>
            <a:extLst>
              <a:ext uri="{FF2B5EF4-FFF2-40B4-BE49-F238E27FC236}">
                <a16:creationId xmlns:a16="http://schemas.microsoft.com/office/drawing/2014/main" id="{5C2B06FC-B6B2-4475-B113-B73F345DAF0E}"/>
              </a:ext>
            </a:extLst>
          </p:cNvPr>
          <p:cNvPicPr>
            <a:picLocks noRot="1" noChangeAspect="1" noChangeArrowheads="1"/>
          </p:cNvPicPr>
          <p:nvPr>
            <a:wavAudioFile r:embed="rId1" name="~PP107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8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818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E548F4E-EFC1-48E5-A57D-7468B0857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Training Never Stops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7802C3F2-16CB-41E0-8CDF-63C42B567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Face-to-face training immensely powerful</a:t>
            </a:r>
          </a:p>
          <a:p>
            <a:pPr lvl="1"/>
            <a:r>
              <a:rPr lang="en-US" altLang="en-US"/>
              <a:t>Not only knowledge transfer</a:t>
            </a:r>
          </a:p>
          <a:p>
            <a:pPr lvl="1"/>
            <a:r>
              <a:rPr lang="en-US" altLang="en-US"/>
              <a:t>Also team-building, -strengthening</a:t>
            </a:r>
          </a:p>
          <a:p>
            <a:r>
              <a:rPr lang="en-US" altLang="en-US"/>
              <a:t>Needed for good working environment</a:t>
            </a:r>
          </a:p>
          <a:p>
            <a:r>
              <a:rPr lang="en-US" altLang="en-US"/>
              <a:t>Enhances self-confidence</a:t>
            </a:r>
          </a:p>
          <a:p>
            <a:r>
              <a:rPr lang="en-US" altLang="en-US"/>
              <a:t>Share knowledge to prevent pockets of power</a:t>
            </a:r>
          </a:p>
          <a:p>
            <a:r>
              <a:rPr lang="en-US" altLang="en-US"/>
              <a:t>Peer-to-peer cross-training can improve teamwork</a:t>
            </a:r>
          </a:p>
          <a:p>
            <a:r>
              <a:rPr lang="en-US" altLang="en-US"/>
              <a:t>Always admit ignorance and find answers</a:t>
            </a:r>
          </a:p>
          <a:p>
            <a:r>
              <a:rPr lang="en-US" altLang="en-US"/>
              <a:t>No punitive responses</a:t>
            </a:r>
          </a:p>
        </p:txBody>
      </p:sp>
      <p:pic>
        <p:nvPicPr>
          <p:cNvPr id="820228" name="Picture 4">
            <a:hlinkClick r:id="" action="ppaction://media"/>
            <a:extLst>
              <a:ext uri="{FF2B5EF4-FFF2-40B4-BE49-F238E27FC236}">
                <a16:creationId xmlns:a16="http://schemas.microsoft.com/office/drawing/2014/main" id="{52B740FB-C0DA-4CAD-9CD5-9817723EBAF4}"/>
              </a:ext>
            </a:extLst>
          </p:cNvPr>
          <p:cNvPicPr>
            <a:picLocks noRot="1" noChangeAspect="1" noChangeArrowheads="1"/>
          </p:cNvPicPr>
          <p:nvPr>
            <a:wavAudioFile r:embed="rId1" name="~PP13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22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1EE5EE00-8217-4670-A325-5401A4F81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Redundancy Rule</a:t>
            </a:r>
          </a:p>
        </p:txBody>
      </p:sp>
      <p:sp>
        <p:nvSpPr>
          <p:cNvPr id="822275" name="AutoShape 3">
            <a:extLst>
              <a:ext uri="{FF2B5EF4-FFF2-40B4-BE49-F238E27FC236}">
                <a16:creationId xmlns:a16="http://schemas.microsoft.com/office/drawing/2014/main" id="{7F12436C-AF33-489E-A73C-A8D500FA0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" y="844550"/>
            <a:ext cx="8826500" cy="5930900"/>
          </a:xfrm>
          <a:prstGeom prst="star16">
            <a:avLst>
              <a:gd name="adj" fmla="val 375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4800">
                <a:solidFill>
                  <a:srgbClr val="FF5700"/>
                </a:solidFill>
              </a:rPr>
              <a:t>No Information </a:t>
            </a:r>
            <a:br>
              <a:rPr lang="en-US" altLang="en-US" sz="4800">
                <a:solidFill>
                  <a:srgbClr val="FF5700"/>
                </a:solidFill>
              </a:rPr>
            </a:br>
            <a:r>
              <a:rPr lang="en-US" altLang="en-US" sz="4800">
                <a:solidFill>
                  <a:srgbClr val="FF5700"/>
                </a:solidFill>
              </a:rPr>
              <a:t>Shall Be Known </a:t>
            </a:r>
            <a:br>
              <a:rPr lang="en-US" altLang="en-US" sz="4800">
                <a:solidFill>
                  <a:srgbClr val="FF5700"/>
                </a:solidFill>
              </a:rPr>
            </a:br>
            <a:r>
              <a:rPr lang="en-US" altLang="en-US" sz="4800">
                <a:solidFill>
                  <a:srgbClr val="FF5700"/>
                </a:solidFill>
              </a:rPr>
              <a:t>To Only One Member</a:t>
            </a:r>
            <a:br>
              <a:rPr lang="en-US" altLang="en-US" sz="4800">
                <a:solidFill>
                  <a:srgbClr val="FF5700"/>
                </a:solidFill>
              </a:rPr>
            </a:br>
            <a:r>
              <a:rPr lang="en-US" altLang="en-US" sz="4800">
                <a:solidFill>
                  <a:srgbClr val="FF5700"/>
                </a:solidFill>
              </a:rPr>
              <a:t>of The Team</a:t>
            </a:r>
          </a:p>
        </p:txBody>
      </p:sp>
      <p:pic>
        <p:nvPicPr>
          <p:cNvPr id="822276" name="Picture 4">
            <a:hlinkClick r:id="" action="ppaction://media"/>
            <a:extLst>
              <a:ext uri="{FF2B5EF4-FFF2-40B4-BE49-F238E27FC236}">
                <a16:creationId xmlns:a16="http://schemas.microsoft.com/office/drawing/2014/main" id="{2326D5E8-1574-49A7-863E-942F322449C5}"/>
              </a:ext>
            </a:extLst>
          </p:cNvPr>
          <p:cNvPicPr>
            <a:picLocks noRot="1" noChangeAspect="1" noChangeArrowheads="1"/>
          </p:cNvPicPr>
          <p:nvPr>
            <a:wavAudioFile r:embed="rId1" name="~PP206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2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2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276"/>
                </p:tgtEl>
              </p:cMediaNode>
            </p:audio>
          </p:childTnLst>
        </p:cTn>
      </p:par>
    </p:tnLst>
    <p:bldLst>
      <p:bldP spid="822275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5D03B430-1BB6-4CCE-B885-2BAFC0D1B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Redundancy Rule (cont’d)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958B67D2-C6F0-4C2A-B126-341A6518A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Handles sick days, holidays, overload</a:t>
            </a:r>
          </a:p>
          <a:p>
            <a:r>
              <a:rPr lang="en-US" altLang="en-US"/>
              <a:t>Prevents indispensability</a:t>
            </a:r>
          </a:p>
          <a:p>
            <a:r>
              <a:rPr lang="en-US" altLang="en-US"/>
              <a:t>Basis for career planning</a:t>
            </a:r>
          </a:p>
          <a:p>
            <a:r>
              <a:rPr lang="en-US" altLang="en-US"/>
              <a:t>Provides different perspectives</a:t>
            </a:r>
          </a:p>
          <a:p>
            <a:r>
              <a:rPr lang="en-US" altLang="en-US"/>
              <a:t>Increases documentation</a:t>
            </a:r>
          </a:p>
          <a:p>
            <a:r>
              <a:rPr lang="en-US" altLang="en-US"/>
              <a:t>Responds to peak demands without blowup</a:t>
            </a:r>
          </a:p>
          <a:p>
            <a:r>
              <a:rPr lang="en-US" altLang="en-US"/>
              <a:t>Builds team spirit</a:t>
            </a:r>
          </a:p>
          <a:p>
            <a:r>
              <a:rPr lang="en-US" altLang="en-US"/>
              <a:t>Enhances self-respect</a:t>
            </a:r>
          </a:p>
        </p:txBody>
      </p:sp>
      <p:pic>
        <p:nvPicPr>
          <p:cNvPr id="824324" name="Picture 4">
            <a:hlinkClick r:id="" action="ppaction://media"/>
            <a:extLst>
              <a:ext uri="{FF2B5EF4-FFF2-40B4-BE49-F238E27FC236}">
                <a16:creationId xmlns:a16="http://schemas.microsoft.com/office/drawing/2014/main" id="{9FEFCD02-4C63-4D2C-A133-A91837475CDE}"/>
              </a:ext>
            </a:extLst>
          </p:cNvPr>
          <p:cNvPicPr>
            <a:picLocks noRot="1" noChangeAspect="1" noChangeArrowheads="1"/>
          </p:cNvPicPr>
          <p:nvPr>
            <a:wavAudioFile r:embed="rId1" name="~PP28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4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432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881FFBC4-3819-47CA-AFE4-D33FB6CF8E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162800" cy="6019800"/>
          </a:xfrm>
        </p:spPr>
        <p:txBody>
          <a:bodyPr/>
          <a:lstStyle/>
          <a:p>
            <a:pPr algn="ctr"/>
            <a:r>
              <a:rPr lang="en-US" altLang="en-US" sz="8000"/>
              <a:t>END</a:t>
            </a:r>
          </a:p>
        </p:txBody>
      </p:sp>
      <p:pic>
        <p:nvPicPr>
          <p:cNvPr id="826371" name="Picture 3">
            <a:hlinkClick r:id="" action="ppaction://media"/>
            <a:extLst>
              <a:ext uri="{FF2B5EF4-FFF2-40B4-BE49-F238E27FC236}">
                <a16:creationId xmlns:a16="http://schemas.microsoft.com/office/drawing/2014/main" id="{D66AE190-2DCA-4306-867A-8E0392B4AECE}"/>
              </a:ext>
            </a:extLst>
          </p:cNvPr>
          <p:cNvPicPr>
            <a:picLocks noRot="1" noChangeAspect="1" noChangeArrowheads="1"/>
          </p:cNvPicPr>
          <p:nvPr>
            <a:wavAudioFile r:embed="rId1" name="~PP53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6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637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1A45366-BA9F-467F-A973-20AA078656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Understanding Management Styles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0DDD782-34F9-4846-A8B3-E399C66969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Hawthorne Effect</a:t>
            </a:r>
          </a:p>
          <a:p>
            <a:r>
              <a:rPr lang="en-US" altLang="en-US"/>
              <a:t>Implications of the Hawthorne Effect</a:t>
            </a:r>
          </a:p>
          <a:p>
            <a:r>
              <a:rPr lang="en-US" altLang="en-US"/>
              <a:t>Theory X:  Stick &amp; Carrot</a:t>
            </a:r>
          </a:p>
          <a:p>
            <a:r>
              <a:rPr lang="en-US" altLang="en-US"/>
              <a:t>Theory Y (Douglas McGregor)</a:t>
            </a:r>
          </a:p>
          <a:p>
            <a:r>
              <a:rPr lang="en-US" altLang="en-US"/>
              <a:t>Theory Z (Abraham Maslow)</a:t>
            </a:r>
          </a:p>
          <a:p>
            <a:r>
              <a:rPr lang="en-US" altLang="en-US"/>
              <a:t>Maslow’s Hierarchy of Needs</a:t>
            </a:r>
          </a:p>
          <a:p>
            <a:r>
              <a:rPr lang="en-US" altLang="en-US"/>
              <a:t>Managerial Styles</a:t>
            </a:r>
          </a:p>
        </p:txBody>
      </p:sp>
      <p:pic>
        <p:nvPicPr>
          <p:cNvPr id="777220" name="Picture 4">
            <a:hlinkClick r:id="" action="ppaction://media"/>
            <a:extLst>
              <a:ext uri="{FF2B5EF4-FFF2-40B4-BE49-F238E27FC236}">
                <a16:creationId xmlns:a16="http://schemas.microsoft.com/office/drawing/2014/main" id="{7FCB4A9A-C465-46AB-887C-BAB5829BE51A}"/>
              </a:ext>
            </a:extLst>
          </p:cNvPr>
          <p:cNvPicPr>
            <a:picLocks noRot="1" noChangeAspect="1" noChangeArrowheads="1"/>
          </p:cNvPicPr>
          <p:nvPr>
            <a:wavAudioFile r:embed="rId1" name="~PP142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7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72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5">
            <a:extLst>
              <a:ext uri="{FF2B5EF4-FFF2-40B4-BE49-F238E27FC236}">
                <a16:creationId xmlns:a16="http://schemas.microsoft.com/office/drawing/2014/main" id="{E7B114A7-9076-4A46-9972-4CB58705F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7575" y="106363"/>
            <a:ext cx="7162800" cy="1143000"/>
          </a:xfrm>
        </p:spPr>
        <p:txBody>
          <a:bodyPr/>
          <a:lstStyle/>
          <a:p>
            <a:r>
              <a:rPr lang="en-US" altLang="en-US"/>
              <a:t>Hawthorne Effect</a:t>
            </a:r>
          </a:p>
        </p:txBody>
      </p:sp>
      <p:sp>
        <p:nvSpPr>
          <p:cNvPr id="12291" name="Rectangle 16">
            <a:extLst>
              <a:ext uri="{FF2B5EF4-FFF2-40B4-BE49-F238E27FC236}">
                <a16:creationId xmlns:a16="http://schemas.microsoft.com/office/drawing/2014/main" id="{5893C80B-9065-437B-BD7F-F51512F3D7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162800" cy="4953000"/>
          </a:xfrm>
        </p:spPr>
        <p:txBody>
          <a:bodyPr/>
          <a:lstStyle/>
          <a:p>
            <a:r>
              <a:rPr lang="en-US" altLang="en-US"/>
              <a:t>Elton Mayo – Prof. Harvard Business School</a:t>
            </a:r>
          </a:p>
          <a:p>
            <a:pPr lvl="1"/>
            <a:r>
              <a:rPr lang="en-US" altLang="en-US"/>
              <a:t>Focused on working conditions and productivity</a:t>
            </a:r>
          </a:p>
          <a:p>
            <a:pPr lvl="1"/>
            <a:r>
              <a:rPr lang="en-US" altLang="en-US"/>
              <a:t>Western Electric </a:t>
            </a:r>
            <a:r>
              <a:rPr lang="en-US" altLang="en-US" i="1"/>
              <a:t>Hawthorne Works</a:t>
            </a:r>
            <a:r>
              <a:rPr lang="en-US" altLang="en-US"/>
              <a:t> (Chicago) 1927 to 1932</a:t>
            </a:r>
          </a:p>
          <a:p>
            <a:r>
              <a:rPr lang="en-US" altLang="en-US"/>
              <a:t>Studied effects of different levels of light</a:t>
            </a:r>
          </a:p>
          <a:p>
            <a:pPr lvl="1"/>
            <a:r>
              <a:rPr lang="en-US" altLang="en-US"/>
              <a:t>Initial studies not conclusive</a:t>
            </a:r>
          </a:p>
          <a:p>
            <a:r>
              <a:rPr lang="en-US" altLang="en-US"/>
              <a:t>Began to look at different factors</a:t>
            </a:r>
          </a:p>
          <a:p>
            <a:pPr lvl="1"/>
            <a:r>
              <a:rPr lang="en-US" altLang="en-US"/>
              <a:t>Worked with groups of women</a:t>
            </a:r>
          </a:p>
          <a:p>
            <a:pPr lvl="1"/>
            <a:r>
              <a:rPr lang="en-US" altLang="en-US"/>
              <a:t>Explained interventions</a:t>
            </a:r>
          </a:p>
          <a:p>
            <a:r>
              <a:rPr lang="en-US" altLang="en-US"/>
              <a:t>Found that the </a:t>
            </a:r>
            <a:r>
              <a:rPr lang="en-US" altLang="en-US" i="1"/>
              <a:t>attention</a:t>
            </a:r>
            <a:r>
              <a:rPr lang="en-US" altLang="en-US"/>
              <a:t> increased productivity regardless of other factors</a:t>
            </a:r>
          </a:p>
        </p:txBody>
      </p:sp>
      <p:sp>
        <p:nvSpPr>
          <p:cNvPr id="12292" name="Text Box 17">
            <a:extLst>
              <a:ext uri="{FF2B5EF4-FFF2-40B4-BE49-F238E27FC236}">
                <a16:creationId xmlns:a16="http://schemas.microsoft.com/office/drawing/2014/main" id="{E768B91A-3DE8-42C9-B715-B029D6A95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914400"/>
            <a:ext cx="7256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hlinkClick r:id="rId4"/>
              </a:rPr>
              <a:t>http://www.accel-team.com/motivation/hawthorne_01.html</a:t>
            </a:r>
            <a:r>
              <a:rPr lang="en-US" altLang="en-US"/>
              <a:t> </a:t>
            </a:r>
          </a:p>
        </p:txBody>
      </p:sp>
      <p:pic>
        <p:nvPicPr>
          <p:cNvPr id="741394" name="Picture 18">
            <a:hlinkClick r:id="" action="ppaction://media"/>
            <a:extLst>
              <a:ext uri="{FF2B5EF4-FFF2-40B4-BE49-F238E27FC236}">
                <a16:creationId xmlns:a16="http://schemas.microsoft.com/office/drawing/2014/main" id="{836A73EA-F8D5-43E5-AB3F-99EA5C876D7C}"/>
              </a:ext>
            </a:extLst>
          </p:cNvPr>
          <p:cNvPicPr>
            <a:picLocks noRot="1" noChangeAspect="1" noChangeArrowheads="1"/>
          </p:cNvPicPr>
          <p:nvPr>
            <a:wavAudioFile r:embed="rId1" name="~PP401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13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139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1998F1D-4916-4BF5-AD6A-98C370E33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Implications of the Hawthorne Effect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A7F02CE-4515-4DD6-A016-52537C572C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524000"/>
            <a:ext cx="7543800" cy="5105400"/>
          </a:xfrm>
        </p:spPr>
        <p:txBody>
          <a:bodyPr/>
          <a:lstStyle/>
          <a:p>
            <a:r>
              <a:rPr lang="en-US" altLang="en-US" i="1"/>
              <a:t>Internal</a:t>
            </a:r>
            <a:r>
              <a:rPr lang="en-US" altLang="en-US"/>
              <a:t> motivational factors can be important than </a:t>
            </a:r>
            <a:r>
              <a:rPr lang="en-US" altLang="en-US" i="1"/>
              <a:t>external</a:t>
            </a:r>
            <a:r>
              <a:rPr lang="en-US" altLang="en-US"/>
              <a:t> factors</a:t>
            </a:r>
          </a:p>
          <a:p>
            <a:pPr lvl="1"/>
            <a:r>
              <a:rPr lang="en-US" altLang="en-US"/>
              <a:t>Self esteem</a:t>
            </a:r>
          </a:p>
          <a:p>
            <a:pPr lvl="1"/>
            <a:r>
              <a:rPr lang="en-US" altLang="en-US"/>
              <a:t>Social interactions among workers and supervisors</a:t>
            </a:r>
          </a:p>
          <a:p>
            <a:pPr lvl="1"/>
            <a:r>
              <a:rPr lang="en-US" altLang="en-US"/>
              <a:t>Sense of autonomy and value</a:t>
            </a:r>
          </a:p>
          <a:p>
            <a:r>
              <a:rPr lang="en-US" altLang="en-US"/>
              <a:t>Later studies showed opposite response</a:t>
            </a:r>
          </a:p>
          <a:p>
            <a:pPr lvl="1"/>
            <a:r>
              <a:rPr lang="en-US" altLang="en-US"/>
              <a:t>Groups </a:t>
            </a:r>
            <a:r>
              <a:rPr lang="en-US" altLang="en-US" i="1"/>
              <a:t>not</a:t>
            </a:r>
            <a:r>
              <a:rPr lang="en-US" altLang="en-US"/>
              <a:t> treated as respectfully</a:t>
            </a:r>
          </a:p>
          <a:p>
            <a:pPr lvl="1"/>
            <a:r>
              <a:rPr lang="en-US" altLang="en-US"/>
              <a:t>Became suspicious and hostile</a:t>
            </a:r>
          </a:p>
          <a:p>
            <a:pPr lvl="1"/>
            <a:r>
              <a:rPr lang="en-US" altLang="en-US"/>
              <a:t>Work levels dropped </a:t>
            </a:r>
          </a:p>
          <a:p>
            <a:r>
              <a:rPr lang="en-US" altLang="en-US"/>
              <a:t>Thus human motivations critically important for productivity</a:t>
            </a:r>
          </a:p>
        </p:txBody>
      </p:sp>
      <p:pic>
        <p:nvPicPr>
          <p:cNvPr id="773124" name="Picture 4">
            <a:hlinkClick r:id="" action="ppaction://media"/>
            <a:extLst>
              <a:ext uri="{FF2B5EF4-FFF2-40B4-BE49-F238E27FC236}">
                <a16:creationId xmlns:a16="http://schemas.microsoft.com/office/drawing/2014/main" id="{94C597B3-6FEA-43A5-A939-B0C57D0F4BF5}"/>
              </a:ext>
            </a:extLst>
          </p:cNvPr>
          <p:cNvPicPr>
            <a:picLocks noRot="1" noChangeAspect="1" noChangeArrowheads="1"/>
          </p:cNvPicPr>
          <p:nvPr>
            <a:wavAudioFile r:embed="rId1" name="~PP89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31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E947A05-527A-4225-8B2D-2573EBFDEB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Theory X:  Stick &amp; Carrot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B1094E9-166B-435A-8610-A61E4695D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5438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Assumptions:  People –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Are naturally lazy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Hate work – will avoid if possible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Have no ambition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Take no initiative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Want only security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Motivations primarily external</a:t>
            </a:r>
          </a:p>
          <a:p>
            <a:pPr>
              <a:lnSpc>
                <a:spcPct val="80000"/>
              </a:lnSpc>
            </a:pPr>
            <a:r>
              <a:rPr lang="en-US" altLang="en-US"/>
              <a:t>Manager’s job is to –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Constantly monitor performance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Use punishment as most effective motivator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Use monetary or other external rewards</a:t>
            </a:r>
          </a:p>
        </p:txBody>
      </p:sp>
      <p:pic>
        <p:nvPicPr>
          <p:cNvPr id="768004" name="Picture 4">
            <a:hlinkClick r:id="" action="ppaction://media"/>
            <a:extLst>
              <a:ext uri="{FF2B5EF4-FFF2-40B4-BE49-F238E27FC236}">
                <a16:creationId xmlns:a16="http://schemas.microsoft.com/office/drawing/2014/main" id="{127E4885-4C7C-4154-A4E5-BFC6A1ACA4DA}"/>
              </a:ext>
            </a:extLst>
          </p:cNvPr>
          <p:cNvPicPr>
            <a:picLocks noRot="1" noChangeAspect="1" noChangeArrowheads="1"/>
          </p:cNvPicPr>
          <p:nvPr>
            <a:wavAudioFile r:embed="rId1" name="~PP304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80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800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7235CE9-7020-4CC8-9FB5-81F2FC8753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Theory Y (Douglas McGregor)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DD621DD-0F95-4591-B1FF-D31011CF99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Assumptions:  People –</a:t>
            </a:r>
          </a:p>
          <a:p>
            <a:pPr lvl="1"/>
            <a:r>
              <a:rPr lang="en-US" altLang="en-US"/>
              <a:t>Want to learn</a:t>
            </a:r>
          </a:p>
          <a:p>
            <a:pPr lvl="1"/>
            <a:r>
              <a:rPr lang="en-US" altLang="en-US"/>
              <a:t>Naturally like working</a:t>
            </a:r>
          </a:p>
          <a:p>
            <a:pPr lvl="1"/>
            <a:r>
              <a:rPr lang="en-US" altLang="en-US"/>
              <a:t>Enjoy self-discipline and self-development</a:t>
            </a:r>
          </a:p>
          <a:p>
            <a:pPr lvl="1"/>
            <a:r>
              <a:rPr lang="en-US" altLang="en-US"/>
              <a:t>Appreciate freedom to do challenging work</a:t>
            </a:r>
          </a:p>
          <a:p>
            <a:r>
              <a:rPr lang="en-US" altLang="en-US"/>
              <a:t>Manager’s job is to –</a:t>
            </a:r>
          </a:p>
          <a:p>
            <a:pPr lvl="1"/>
            <a:r>
              <a:rPr lang="en-US" altLang="en-US"/>
              <a:t>Coordinate human desire for achievement with needs of organization</a:t>
            </a:r>
          </a:p>
          <a:p>
            <a:pPr lvl="1"/>
            <a:r>
              <a:rPr lang="en-US" altLang="en-US"/>
              <a:t>Support employee creativity and autonomy</a:t>
            </a:r>
          </a:p>
        </p:txBody>
      </p:sp>
      <p:pic>
        <p:nvPicPr>
          <p:cNvPr id="770052" name="Picture 4">
            <a:hlinkClick r:id="" action="ppaction://media"/>
            <a:extLst>
              <a:ext uri="{FF2B5EF4-FFF2-40B4-BE49-F238E27FC236}">
                <a16:creationId xmlns:a16="http://schemas.microsoft.com/office/drawing/2014/main" id="{7B21FD2C-6249-4EE0-8F3A-27E4D65E4DF5}"/>
              </a:ext>
            </a:extLst>
          </p:cNvPr>
          <p:cNvPicPr>
            <a:picLocks noRot="1" noChangeAspect="1" noChangeArrowheads="1"/>
          </p:cNvPicPr>
          <p:nvPr>
            <a:wavAudioFile r:embed="rId1" name="~PP260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00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005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0814DDB-B265-40AB-BBDA-A51FCF18B2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Theory Z (Abraham Maslow)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E51E5DD-4566-48A4-A2E0-2F6FA436B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Assumptions:  People –</a:t>
            </a:r>
          </a:p>
          <a:p>
            <a:pPr lvl="1"/>
            <a:r>
              <a:rPr lang="en-US" altLang="en-US"/>
              <a:t>Have a range of needs starting with basics</a:t>
            </a:r>
          </a:p>
          <a:p>
            <a:pPr lvl="1"/>
            <a:r>
              <a:rPr lang="en-US" altLang="en-US"/>
              <a:t>Change their focus as they mature</a:t>
            </a:r>
          </a:p>
          <a:p>
            <a:pPr lvl="1"/>
            <a:r>
              <a:rPr lang="en-US" altLang="en-US"/>
              <a:t>Ultimately derive the greatest satisfaction in life through “good works”</a:t>
            </a:r>
          </a:p>
          <a:p>
            <a:r>
              <a:rPr lang="en-US" altLang="en-US"/>
              <a:t>Manager’s job is to –</a:t>
            </a:r>
          </a:p>
          <a:p>
            <a:pPr lvl="1"/>
            <a:r>
              <a:rPr lang="en-US" altLang="en-US"/>
              <a:t>Support growth of people they work with</a:t>
            </a:r>
          </a:p>
          <a:p>
            <a:pPr lvl="1"/>
            <a:r>
              <a:rPr lang="en-US" altLang="en-US"/>
              <a:t>Help people achieve highest level of performance they are capable of in context</a:t>
            </a:r>
          </a:p>
        </p:txBody>
      </p:sp>
      <p:pic>
        <p:nvPicPr>
          <p:cNvPr id="772100" name="Picture 4">
            <a:hlinkClick r:id="" action="ppaction://media"/>
            <a:extLst>
              <a:ext uri="{FF2B5EF4-FFF2-40B4-BE49-F238E27FC236}">
                <a16:creationId xmlns:a16="http://schemas.microsoft.com/office/drawing/2014/main" id="{190C336D-DF03-4B9E-92B8-2E308D7E152B}"/>
              </a:ext>
            </a:extLst>
          </p:cNvPr>
          <p:cNvPicPr>
            <a:picLocks noRot="1" noChangeAspect="1" noChangeArrowheads="1"/>
          </p:cNvPicPr>
          <p:nvPr>
            <a:wavAudioFile r:embed="rId1" name="~PP183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51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2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210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U course">
  <a:themeElements>
    <a:clrScheme name="">
      <a:dk1>
        <a:srgbClr val="000000"/>
      </a:dk1>
      <a:lt1>
        <a:srgbClr val="FFFFFF"/>
      </a:lt1>
      <a:dk2>
        <a:srgbClr val="FF0000"/>
      </a:dk2>
      <a:lt2>
        <a:srgbClr val="A0A0A0"/>
      </a:lt2>
      <a:accent1>
        <a:srgbClr val="FF00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00E7"/>
      </a:accent6>
      <a:hlink>
        <a:srgbClr val="0000FF"/>
      </a:hlink>
      <a:folHlink>
        <a:srgbClr val="8080FF"/>
      </a:folHlink>
    </a:clrScheme>
    <a:fontScheme name="NU course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NU cours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 cours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 cours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 cours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 cours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 cours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 cours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Data\Microsoft\Templates\NU course.pot</Template>
  <TotalTime>1695</TotalTime>
  <Pages>32</Pages>
  <Words>1824</Words>
  <Application>Microsoft Office PowerPoint</Application>
  <PresentationFormat>Letter Paper (8.5x11 in)</PresentationFormat>
  <Paragraphs>349</Paragraphs>
  <Slides>39</Slides>
  <Notes>39</Notes>
  <HiddenSlides>0</HiddenSlides>
  <MMClips>39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Arial Narrow</vt:lpstr>
      <vt:lpstr>Bookman Old Style</vt:lpstr>
      <vt:lpstr>Garamond</vt:lpstr>
      <vt:lpstr>Wingdings</vt:lpstr>
      <vt:lpstr>NU course</vt:lpstr>
      <vt:lpstr>Management Skills</vt:lpstr>
      <vt:lpstr>Goals</vt:lpstr>
      <vt:lpstr>Topics</vt:lpstr>
      <vt:lpstr>Understanding Management Styles</vt:lpstr>
      <vt:lpstr>Hawthorne Effect</vt:lpstr>
      <vt:lpstr>Implications of the Hawthorne Effect</vt:lpstr>
      <vt:lpstr>Theory X:  Stick &amp; Carrot</vt:lpstr>
      <vt:lpstr>Theory Y (Douglas McGregor)</vt:lpstr>
      <vt:lpstr>Theory Z (Abraham Maslow)</vt:lpstr>
      <vt:lpstr>Maslow’s Hierarchy of Needs</vt:lpstr>
      <vt:lpstr>Managerial Styles</vt:lpstr>
      <vt:lpstr>Good Management Style</vt:lpstr>
      <vt:lpstr>Involved</vt:lpstr>
      <vt:lpstr>Available</vt:lpstr>
      <vt:lpstr>Open</vt:lpstr>
      <vt:lpstr>Supportive</vt:lpstr>
      <vt:lpstr>Fair</vt:lpstr>
      <vt:lpstr>Competent</vt:lpstr>
      <vt:lpstr>Confident</vt:lpstr>
      <vt:lpstr>Consistent</vt:lpstr>
      <vt:lpstr>Realistic</vt:lpstr>
      <vt:lpstr>Realistic (cont’d)</vt:lpstr>
      <vt:lpstr>Organized</vt:lpstr>
      <vt:lpstr>Decisive</vt:lpstr>
      <vt:lpstr>Creating and Maintaining  a Good Team</vt:lpstr>
      <vt:lpstr>Management by Objectives </vt:lpstr>
      <vt:lpstr>Management by  Walking Around</vt:lpstr>
      <vt:lpstr>Walk a Mile in Your Employees’ Shoes</vt:lpstr>
      <vt:lpstr>Hire the Best People  You Can Find</vt:lpstr>
      <vt:lpstr>Employee Career Development</vt:lpstr>
      <vt:lpstr>What About Losing a Well-Trained Employee?</vt:lpstr>
      <vt:lpstr>How Can We Keep Good Employees?</vt:lpstr>
      <vt:lpstr>Technical Training</vt:lpstr>
      <vt:lpstr>Other External Training</vt:lpstr>
      <vt:lpstr>In-House Training</vt:lpstr>
      <vt:lpstr>Training Never Stops</vt:lpstr>
      <vt:lpstr>The Redundancy Rule</vt:lpstr>
      <vt:lpstr>The Redundancy Rule (cont’d)</vt:lpstr>
      <vt:lpstr>END</vt:lpstr>
    </vt:vector>
  </TitlesOfParts>
  <Manager>Bill Clements</Manager>
  <Company>Norwich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Skills</dc:title>
  <dc:subject>MSIA Seminar 6</dc:subject>
  <dc:creator>M. E. Kabay,</dc:creator>
  <cp:keywords/>
  <dc:description>With sound</dc:description>
  <cp:lastModifiedBy>Mich Kabay</cp:lastModifiedBy>
  <cp:revision>46</cp:revision>
  <cp:lastPrinted>2000-06-07T15:02:32Z</cp:lastPrinted>
  <dcterms:created xsi:type="dcterms:W3CDTF">2002-12-04T03:13:56Z</dcterms:created>
  <dcterms:modified xsi:type="dcterms:W3CDTF">2023-01-02T21:30:46Z</dcterms:modified>
  <cp:category/>
</cp:coreProperties>
</file>