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17"/>
  </p:notesMasterIdLst>
  <p:handoutMasterIdLst>
    <p:handoutMasterId r:id="rId18"/>
  </p:handoutMasterIdLst>
  <p:sldIdLst>
    <p:sldId id="257" r:id="rId2"/>
    <p:sldId id="635" r:id="rId3"/>
    <p:sldId id="636" r:id="rId4"/>
    <p:sldId id="638" r:id="rId5"/>
    <p:sldId id="639" r:id="rId6"/>
    <p:sldId id="640" r:id="rId7"/>
    <p:sldId id="642" r:id="rId8"/>
    <p:sldId id="643" r:id="rId9"/>
    <p:sldId id="644" r:id="rId10"/>
    <p:sldId id="650" r:id="rId11"/>
    <p:sldId id="651" r:id="rId12"/>
    <p:sldId id="647" r:id="rId13"/>
    <p:sldId id="648" r:id="rId14"/>
    <p:sldId id="649" r:id="rId15"/>
    <p:sldId id="578" r:id="rId1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391" autoAdjust="0"/>
  </p:normalViewPr>
  <p:slideViewPr>
    <p:cSldViewPr>
      <p:cViewPr varScale="1">
        <p:scale>
          <a:sx n="97" d="100"/>
          <a:sy n="97" d="100"/>
        </p:scale>
        <p:origin x="16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>
            <a:extLst>
              <a:ext uri="{FF2B5EF4-FFF2-40B4-BE49-F238E27FC236}">
                <a16:creationId xmlns:a16="http://schemas.microsoft.com/office/drawing/2014/main" id="{B68251EF-5D6A-4261-A4DA-7C28F70AEF3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57200"/>
            <a:ext cx="7315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 i="1">
                <a:latin typeface="Times New Roman" panose="02020603050405020304" pitchFamily="18" charset="0"/>
              </a:defRPr>
            </a:lvl1pPr>
          </a:lstStyle>
          <a:p>
            <a:r>
              <a:rPr lang="fr-CA" altLang="en-US"/>
              <a:t>MSIA Class Notes</a:t>
            </a:r>
            <a:endParaRPr lang="en-US" altLang="en-US"/>
          </a:p>
        </p:txBody>
      </p:sp>
      <p:sp>
        <p:nvSpPr>
          <p:cNvPr id="503812" name="Rectangle 4">
            <a:extLst>
              <a:ext uri="{FF2B5EF4-FFF2-40B4-BE49-F238E27FC236}">
                <a16:creationId xmlns:a16="http://schemas.microsoft.com/office/drawing/2014/main" id="{F38EE0B2-5FE4-4BD2-B182-62A73981AF9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4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1">
                <a:latin typeface="Times New Roman" panose="02020603050405020304" pitchFamily="18" charset="0"/>
              </a:defRPr>
            </a:lvl1pPr>
          </a:lstStyle>
          <a:p>
            <a:r>
              <a:rPr lang="fr-CA" altLang="en-US"/>
              <a:t>Copyright © 2002 Norwich University</a:t>
            </a:r>
            <a:r>
              <a:rPr lang="fr-CA" altLang="en-US" i="0"/>
              <a:t>                 </a:t>
            </a:r>
            <a:fld id="{18861014-63AC-4931-AF0C-8E8203D56333}" type="slidenum">
              <a:rPr lang="en-US" altLang="en-US" b="1" i="0"/>
              <a:pPr/>
              <a:t>‹#›</a:t>
            </a:fld>
            <a:r>
              <a:rPr lang="fr-CA" altLang="en-US" i="0"/>
              <a:t>                                              </a:t>
            </a:r>
            <a:r>
              <a:rPr lang="fr-CA" altLang="en-US"/>
              <a:t>All rights reserved.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AE56075-E4BF-4F03-8F21-52E25440F72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19200" y="239713"/>
            <a:ext cx="487680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ctr" defTabSz="966788">
              <a:defRPr sz="1300" b="0" i="1">
                <a:latin typeface="Garamond" panose="02020404030301010803" pitchFamily="18" charset="0"/>
              </a:defRPr>
            </a:lvl1pPr>
          </a:lstStyle>
          <a:p>
            <a:r>
              <a:rPr lang="en-US" altLang="en-US"/>
              <a:t>MSIA  Class Notes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C5E7F184-EECB-48C4-97BD-0B764B4B026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33979C02-C23F-4F1F-A855-E45AA0F0650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8238" y="4560888"/>
            <a:ext cx="5038725" cy="43195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4282385E-9D29-428E-BA7F-D45CDD66615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38238" y="9121775"/>
            <a:ext cx="5038725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000" b="0" i="1">
                <a:latin typeface="Garamond" panose="02020404030301010803" pitchFamily="18" charset="0"/>
              </a:defRPr>
            </a:lvl1pPr>
          </a:lstStyle>
          <a:p>
            <a:r>
              <a:rPr lang="en-US" altLang="en-US"/>
              <a:t>Copyright © 2003 Norwich University        Page __ - </a:t>
            </a:r>
            <a:fld id="{C41459DE-6E51-427C-A27C-6CD18F209FCE}" type="slidenum">
              <a:rPr lang="en-US" altLang="en-US"/>
              <a:pPr/>
              <a:t>‹#›</a:t>
            </a:fld>
            <a:r>
              <a:rPr lang="en-US" altLang="en-US"/>
              <a:t>                                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80E15530-2D9C-4B93-A6A9-6B83433ED9C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Copyright © 2003 Norwich University        Page __ - </a:t>
            </a:r>
            <a:fld id="{26CDD88E-0647-4C43-AE00-C47649EB3954}" type="slidenum">
              <a:rPr lang="en-US" altLang="en-US"/>
              <a:pPr/>
              <a:t>1</a:t>
            </a:fld>
            <a:r>
              <a:rPr lang="en-US" altLang="en-US"/>
              <a:t>                                  All rights reserved.</a:t>
            </a: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62342303-7928-4AC7-904C-94B3EC6289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2A67F5F-6195-467A-86F2-A003D23FF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38238" y="4953000"/>
            <a:ext cx="5038725" cy="3927475"/>
          </a:xfrm>
          <a:ln>
            <a:headEnd/>
            <a:tailEnd/>
          </a:ln>
        </p:spPr>
        <p:txBody>
          <a:bodyPr/>
          <a:lstStyle/>
          <a:p>
            <a:pPr algn="ctr"/>
            <a:r>
              <a:rPr lang="en-US" altLang="en-US" sz="2000" b="1"/>
              <a:t>M. E. Kabay, PhD, CISSP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BD56FD71-D09B-4466-80E6-82DACC72784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Copyright © 2003 Norwich University        Page __ - </a:t>
            </a:r>
            <a:fld id="{AA70D832-85ED-4AD3-99E1-21EB82268EA5}" type="slidenum">
              <a:rPr lang="en-US" altLang="en-US"/>
              <a:pPr/>
              <a:t>10</a:t>
            </a:fld>
            <a:r>
              <a:rPr lang="en-US" altLang="en-US"/>
              <a:t>                                  All rights reserved.</a:t>
            </a:r>
          </a:p>
        </p:txBody>
      </p:sp>
      <p:sp>
        <p:nvSpPr>
          <p:cNvPr id="1006594" name="Rectangle 2">
            <a:extLst>
              <a:ext uri="{FF2B5EF4-FFF2-40B4-BE49-F238E27FC236}">
                <a16:creationId xmlns:a16="http://schemas.microsoft.com/office/drawing/2014/main" id="{E5F13367-5D3A-473C-9C51-D465869376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6595" name="Rectangle 3">
            <a:extLst>
              <a:ext uri="{FF2B5EF4-FFF2-40B4-BE49-F238E27FC236}">
                <a16:creationId xmlns:a16="http://schemas.microsoft.com/office/drawing/2014/main" id="{0B48435E-2932-4A1D-B59F-E14B844E87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60F0F96D-CF8C-456C-8C81-028FAAC80E5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Copyright © 2003 Norwich University        Page __ - </a:t>
            </a:r>
            <a:fld id="{6F610108-4BE6-4027-BCE7-ECAE27774074}" type="slidenum">
              <a:rPr lang="en-US" altLang="en-US"/>
              <a:pPr/>
              <a:t>11</a:t>
            </a:fld>
            <a:r>
              <a:rPr lang="en-US" altLang="en-US"/>
              <a:t>                                  All rights reserved.</a:t>
            </a:r>
          </a:p>
        </p:txBody>
      </p:sp>
      <p:sp>
        <p:nvSpPr>
          <p:cNvPr id="1007618" name="Rectangle 2">
            <a:extLst>
              <a:ext uri="{FF2B5EF4-FFF2-40B4-BE49-F238E27FC236}">
                <a16:creationId xmlns:a16="http://schemas.microsoft.com/office/drawing/2014/main" id="{E09D7D6D-9726-4782-9620-6A498C334C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7619" name="Rectangle 3">
            <a:extLst>
              <a:ext uri="{FF2B5EF4-FFF2-40B4-BE49-F238E27FC236}">
                <a16:creationId xmlns:a16="http://schemas.microsoft.com/office/drawing/2014/main" id="{D76C8AA7-2356-41DF-96A5-9EAF522A9F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B42D5AAB-8247-487B-960C-B4BE4E311C1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Copyright © 2003 Norwich University        Page __ - </a:t>
            </a:r>
            <a:fld id="{B0719FFF-0FA2-4C16-899A-D88DCEA795A0}" type="slidenum">
              <a:rPr lang="en-US" altLang="en-US"/>
              <a:pPr/>
              <a:t>12</a:t>
            </a:fld>
            <a:r>
              <a:rPr lang="en-US" altLang="en-US"/>
              <a:t>                                  All rights reserved.</a:t>
            </a:r>
          </a:p>
        </p:txBody>
      </p:sp>
      <p:sp>
        <p:nvSpPr>
          <p:cNvPr id="998402" name="Rectangle 2">
            <a:extLst>
              <a:ext uri="{FF2B5EF4-FFF2-40B4-BE49-F238E27FC236}">
                <a16:creationId xmlns:a16="http://schemas.microsoft.com/office/drawing/2014/main" id="{6DCE519D-AB48-4426-BDB8-6B968819CF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2313"/>
            <a:ext cx="4784725" cy="358775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1F685661-73AF-4DEB-AB5B-06FB5ABC61B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Copyright © 2003 Norwich University        Page __ - </a:t>
            </a:r>
            <a:fld id="{CB2C48C6-CC72-4174-AAB2-3D2ACF8CFC5C}" type="slidenum">
              <a:rPr lang="en-US" altLang="en-US"/>
              <a:pPr/>
              <a:t>13</a:t>
            </a:fld>
            <a:r>
              <a:rPr lang="en-US" altLang="en-US"/>
              <a:t>                                  All rights reserved.</a:t>
            </a:r>
          </a:p>
        </p:txBody>
      </p:sp>
      <p:sp>
        <p:nvSpPr>
          <p:cNvPr id="1000450" name="Rectangle 2">
            <a:extLst>
              <a:ext uri="{FF2B5EF4-FFF2-40B4-BE49-F238E27FC236}">
                <a16:creationId xmlns:a16="http://schemas.microsoft.com/office/drawing/2014/main" id="{C9CB3CE0-CFDC-4A39-8E76-476F5C7851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2313"/>
            <a:ext cx="4784725" cy="358775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441EB1DB-3F3F-439D-9277-015DD9A4A24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Copyright © 2003 Norwich University        Page __ - </a:t>
            </a:r>
            <a:fld id="{B03D91C4-9399-4CED-A8BB-1FA9F9456B09}" type="slidenum">
              <a:rPr lang="en-US" altLang="en-US"/>
              <a:pPr/>
              <a:t>14</a:t>
            </a:fld>
            <a:r>
              <a:rPr lang="en-US" altLang="en-US"/>
              <a:t>                                  All rights reserved.</a:t>
            </a:r>
          </a:p>
        </p:txBody>
      </p:sp>
      <p:sp>
        <p:nvSpPr>
          <p:cNvPr id="1002498" name="Rectangle 2">
            <a:extLst>
              <a:ext uri="{FF2B5EF4-FFF2-40B4-BE49-F238E27FC236}">
                <a16:creationId xmlns:a16="http://schemas.microsoft.com/office/drawing/2014/main" id="{76693C74-BB9C-4E66-BF5D-3DA6540791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2313"/>
            <a:ext cx="4784725" cy="358775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EDCF3EE7-9FBF-411F-8EC3-8FD5B267602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Copyright © 2003 Norwich University        Page __ - </a:t>
            </a:r>
            <a:fld id="{97768069-9C0A-40FD-A5AF-EDCE448DF1E5}" type="slidenum">
              <a:rPr lang="en-US" altLang="en-US"/>
              <a:pPr/>
              <a:t>15</a:t>
            </a:fld>
            <a:r>
              <a:rPr lang="en-US" altLang="en-US"/>
              <a:t>                                  All rights reserved.</a:t>
            </a:r>
          </a:p>
        </p:txBody>
      </p:sp>
      <p:sp>
        <p:nvSpPr>
          <p:cNvPr id="743426" name="Rectangle 2">
            <a:extLst>
              <a:ext uri="{FF2B5EF4-FFF2-40B4-BE49-F238E27FC236}">
                <a16:creationId xmlns:a16="http://schemas.microsoft.com/office/drawing/2014/main" id="{5B1E23DA-CCEE-4BB1-AFD1-A224D73755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7" name="Rectangle 3">
            <a:extLst>
              <a:ext uri="{FF2B5EF4-FFF2-40B4-BE49-F238E27FC236}">
                <a16:creationId xmlns:a16="http://schemas.microsoft.com/office/drawing/2014/main" id="{4A965B47-A236-443F-9BD4-C338CF21BB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C58442BA-622F-4B29-9B83-77F81EC42E7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Copyright © 2003 Norwich University        Page __ - </a:t>
            </a:r>
            <a:fld id="{FEE78730-6C95-433F-B9FC-2C47E9D5EC7B}" type="slidenum">
              <a:rPr lang="en-US" altLang="en-US"/>
              <a:pPr/>
              <a:t>2</a:t>
            </a:fld>
            <a:r>
              <a:rPr lang="en-US" altLang="en-US"/>
              <a:t>                                  All rights reserved.</a:t>
            </a:r>
          </a:p>
        </p:txBody>
      </p:sp>
      <p:sp>
        <p:nvSpPr>
          <p:cNvPr id="973826" name="Rectangle 2">
            <a:extLst>
              <a:ext uri="{FF2B5EF4-FFF2-40B4-BE49-F238E27FC236}">
                <a16:creationId xmlns:a16="http://schemas.microsoft.com/office/drawing/2014/main" id="{3A572D2A-79C9-482D-BF58-69A91A3AEB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2313"/>
            <a:ext cx="4784725" cy="358775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A9B8A924-908F-4930-9B34-21C4F4DADC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Copyright © 2003 Norwich University        Page __ - </a:t>
            </a:r>
            <a:fld id="{C88A8C5E-582E-4FD2-9484-C5C3F167398B}" type="slidenum">
              <a:rPr lang="en-US" altLang="en-US"/>
              <a:pPr/>
              <a:t>3</a:t>
            </a:fld>
            <a:r>
              <a:rPr lang="en-US" altLang="en-US"/>
              <a:t>                                  All rights reserved.</a:t>
            </a:r>
          </a:p>
        </p:txBody>
      </p:sp>
      <p:sp>
        <p:nvSpPr>
          <p:cNvPr id="975874" name="Rectangle 2">
            <a:extLst>
              <a:ext uri="{FF2B5EF4-FFF2-40B4-BE49-F238E27FC236}">
                <a16:creationId xmlns:a16="http://schemas.microsoft.com/office/drawing/2014/main" id="{26CAF55C-6819-4A90-A6A4-7FC5DA48BA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2313"/>
            <a:ext cx="4784725" cy="358775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C1B7D2A5-066F-4A6C-BF80-7244DD69B91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Copyright © 2003 Norwich University        Page __ - </a:t>
            </a:r>
            <a:fld id="{7433F7FE-B50F-498C-9DA9-457855B04CEE}" type="slidenum">
              <a:rPr lang="en-US" altLang="en-US"/>
              <a:pPr/>
              <a:t>4</a:t>
            </a:fld>
            <a:r>
              <a:rPr lang="en-US" altLang="en-US"/>
              <a:t>                                  All rights reserved.</a:t>
            </a:r>
          </a:p>
        </p:txBody>
      </p:sp>
      <p:sp>
        <p:nvSpPr>
          <p:cNvPr id="979970" name="Rectangle 2">
            <a:extLst>
              <a:ext uri="{FF2B5EF4-FFF2-40B4-BE49-F238E27FC236}">
                <a16:creationId xmlns:a16="http://schemas.microsoft.com/office/drawing/2014/main" id="{F6C4BEFC-80B6-45BB-93E6-7FDFEB9263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2313"/>
            <a:ext cx="4784725" cy="358775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DF433A8F-A47E-44C3-A213-214C636F506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Copyright © 2003 Norwich University        Page __ - </a:t>
            </a:r>
            <a:fld id="{EA402B70-0E6F-440E-A520-7113D95C3A9F}" type="slidenum">
              <a:rPr lang="en-US" altLang="en-US"/>
              <a:pPr/>
              <a:t>5</a:t>
            </a:fld>
            <a:r>
              <a:rPr lang="en-US" altLang="en-US"/>
              <a:t>                                  All rights reserved.</a:t>
            </a:r>
          </a:p>
        </p:txBody>
      </p:sp>
      <p:sp>
        <p:nvSpPr>
          <p:cNvPr id="982018" name="Rectangle 2">
            <a:extLst>
              <a:ext uri="{FF2B5EF4-FFF2-40B4-BE49-F238E27FC236}">
                <a16:creationId xmlns:a16="http://schemas.microsoft.com/office/drawing/2014/main" id="{0821B69D-BAB0-4B27-8D6D-04258E8361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2313"/>
            <a:ext cx="4784725" cy="358775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D9FB2157-3982-4CD7-BF12-7F2DC912C62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Copyright © 2003 Norwich University        Page __ - </a:t>
            </a:r>
            <a:fld id="{12DA9F75-53DE-4B48-BE3C-B38B12FB298A}" type="slidenum">
              <a:rPr lang="en-US" altLang="en-US"/>
              <a:pPr/>
              <a:t>6</a:t>
            </a:fld>
            <a:r>
              <a:rPr lang="en-US" altLang="en-US"/>
              <a:t>                                  All rights reserved.</a:t>
            </a:r>
          </a:p>
        </p:txBody>
      </p:sp>
      <p:sp>
        <p:nvSpPr>
          <p:cNvPr id="984066" name="Rectangle 2">
            <a:extLst>
              <a:ext uri="{FF2B5EF4-FFF2-40B4-BE49-F238E27FC236}">
                <a16:creationId xmlns:a16="http://schemas.microsoft.com/office/drawing/2014/main" id="{BBF661F6-DE60-4751-8358-21B3076D1B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2313"/>
            <a:ext cx="4784725" cy="358775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531F3468-2A46-4C61-931D-868DD0A0B5A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Copyright © 2003 Norwich University        Page __ - </a:t>
            </a:r>
            <a:fld id="{EF9CDCFA-E64A-4121-81CC-DC935EF925C9}" type="slidenum">
              <a:rPr lang="en-US" altLang="en-US"/>
              <a:pPr/>
              <a:t>7</a:t>
            </a:fld>
            <a:r>
              <a:rPr lang="en-US" altLang="en-US"/>
              <a:t>                                  All rights reserved.</a:t>
            </a:r>
          </a:p>
        </p:txBody>
      </p:sp>
      <p:sp>
        <p:nvSpPr>
          <p:cNvPr id="988162" name="Rectangle 2">
            <a:extLst>
              <a:ext uri="{FF2B5EF4-FFF2-40B4-BE49-F238E27FC236}">
                <a16:creationId xmlns:a16="http://schemas.microsoft.com/office/drawing/2014/main" id="{63FFE352-9889-4FE4-AC79-A5815ADBDB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2313"/>
            <a:ext cx="4784725" cy="358775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B145E62C-32B6-4820-BF5D-7A8A90934EB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Copyright © 2003 Norwich University        Page __ - </a:t>
            </a:r>
            <a:fld id="{E419E026-DB5D-4CE7-BBB4-9B8AA3D03D99}" type="slidenum">
              <a:rPr lang="en-US" altLang="en-US"/>
              <a:pPr/>
              <a:t>8</a:t>
            </a:fld>
            <a:r>
              <a:rPr lang="en-US" altLang="en-US"/>
              <a:t>                                  All rights reserved.</a:t>
            </a:r>
          </a:p>
        </p:txBody>
      </p:sp>
      <p:sp>
        <p:nvSpPr>
          <p:cNvPr id="990210" name="Rectangle 2">
            <a:extLst>
              <a:ext uri="{FF2B5EF4-FFF2-40B4-BE49-F238E27FC236}">
                <a16:creationId xmlns:a16="http://schemas.microsoft.com/office/drawing/2014/main" id="{A32BB46C-F6C1-4765-9962-06C4F3A269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2313"/>
            <a:ext cx="4784725" cy="358775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06EBD975-E858-4660-8564-CF8826609C8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Copyright © 2003 Norwich University        Page __ - </a:t>
            </a:r>
            <a:fld id="{D7DA3C07-C485-41D5-AF08-7C22C98162F9}" type="slidenum">
              <a:rPr lang="en-US" altLang="en-US"/>
              <a:pPr/>
              <a:t>9</a:t>
            </a:fld>
            <a:r>
              <a:rPr lang="en-US" altLang="en-US"/>
              <a:t>                                  All rights reserved.</a:t>
            </a:r>
          </a:p>
        </p:txBody>
      </p:sp>
      <p:sp>
        <p:nvSpPr>
          <p:cNvPr id="992258" name="Rectangle 2">
            <a:extLst>
              <a:ext uri="{FF2B5EF4-FFF2-40B4-BE49-F238E27FC236}">
                <a16:creationId xmlns:a16="http://schemas.microsoft.com/office/drawing/2014/main" id="{34FFDC32-FCCA-45FD-84DC-544623B070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2313"/>
            <a:ext cx="4784725" cy="358775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BBBA3-1F10-494B-88DB-65E46E9802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AAF740-6B85-41E1-BB1F-73D40CF49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81632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313D2-AA67-4162-BF48-D50E31D84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6646BF-0564-4D98-940E-51B846F72F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6437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5F5180-313F-4205-953F-6F261307AA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4F11E7-9C2F-4AB0-83EA-A63E0CB381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39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DFF1B-112A-4D8D-B0D6-F1BDCF2F4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ECE4E-7A82-4823-B606-81D9B58FF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0869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54015-66E1-4197-893A-2B6D16231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E9131-4773-4F3D-9C9B-39A4D6516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2533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C7606-EBFA-4A55-9A6D-54A5E34C9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083BA-18AD-4FAE-9237-FEBF07BF61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42E35-3C59-40D2-A309-926DE6D74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152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062D8-CE9E-488E-91AB-9A2172785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DAF52-1DC1-4F83-B2C8-915AEAAFB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B7A10-F49C-4EF1-8D73-3BBDF781F3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8C3300-DA32-4CA4-A4AF-8C441FB1E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E085EB-B095-4851-BD49-DFEC8BAB49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88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214A7-32B8-47C0-AB0D-2499DA99F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102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091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E01A3-6583-46CD-8D4A-50DDC61EA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FBEB0-1842-477F-9D08-7F7FC4843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7B7E4-A97F-4EBE-88CC-E1C886A2F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1998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A969A-74D5-46F3-88AC-05A2F27D0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BE37E0-74C2-47A4-90D8-1D3167C98B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6490A-D5B4-4B9C-9385-31B7581F6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198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>
            <a:extLst>
              <a:ext uri="{FF2B5EF4-FFF2-40B4-BE49-F238E27FC236}">
                <a16:creationId xmlns:a16="http://schemas.microsoft.com/office/drawing/2014/main" id="{134D650F-745B-4A6C-8F65-5A8D7D9636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889859" name="Rectangle 3">
            <a:extLst>
              <a:ext uri="{FF2B5EF4-FFF2-40B4-BE49-F238E27FC236}">
                <a16:creationId xmlns:a16="http://schemas.microsoft.com/office/drawing/2014/main" id="{43F0BE87-432D-4501-AD51-C37CF0CE6C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Body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89860" name="Rectangle 4">
            <a:extLst>
              <a:ext uri="{FF2B5EF4-FFF2-40B4-BE49-F238E27FC236}">
                <a16:creationId xmlns:a16="http://schemas.microsoft.com/office/drawing/2014/main" id="{AC0C5D3A-19ED-4F8C-AA71-CE15A3ADA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94463"/>
            <a:ext cx="4603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fld id="{12B726A4-2BD6-43AA-9B03-E1443E11BAD4}" type="slidenum">
              <a:rPr lang="en-US" altLang="en-US" sz="1800"/>
              <a:pPr/>
              <a:t>‹#›</a:t>
            </a:fld>
            <a:endParaRPr lang="en-US" altLang="en-US" sz="1800"/>
          </a:p>
        </p:txBody>
      </p:sp>
      <p:sp>
        <p:nvSpPr>
          <p:cNvPr id="889861" name="Text Box 5">
            <a:extLst>
              <a:ext uri="{FF2B5EF4-FFF2-40B4-BE49-F238E27FC236}">
                <a16:creationId xmlns:a16="http://schemas.microsoft.com/office/drawing/2014/main" id="{246FEAD5-A8AB-4429-B36E-7D35BC504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889864" name="Text Box 8">
            <a:extLst>
              <a:ext uri="{FF2B5EF4-FFF2-40B4-BE49-F238E27FC236}">
                <a16:creationId xmlns:a16="http://schemas.microsoft.com/office/drawing/2014/main" id="{FB19F620-4A2B-4993-B962-2C2E98DEA91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01850" y="6521450"/>
            <a:ext cx="4940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800" i="1"/>
              <a:t>Copyright © 2006 M. E. Kabay, PhD, CISSP-ISSMP.  All rights reserved</a:t>
            </a:r>
            <a:br>
              <a:rPr lang="en-US" altLang="en-US" sz="800" i="1"/>
            </a:br>
            <a:r>
              <a:rPr lang="en-US" altLang="en-US" sz="800" i="1"/>
              <a:t>Nonexclusive license granted to the Trustees of Norwich University for use in the MSIA Program.. </a:t>
            </a:r>
          </a:p>
        </p:txBody>
      </p:sp>
      <p:pic>
        <p:nvPicPr>
          <p:cNvPr id="889865" name="Picture 9">
            <a:extLst>
              <a:ext uri="{FF2B5EF4-FFF2-40B4-BE49-F238E27FC236}">
                <a16:creationId xmlns:a16="http://schemas.microsoft.com/office/drawing/2014/main" id="{B4E57BD4-7875-41A3-99CB-CA4DD811F7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86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anose="02050604050505020204" pitchFamily="18" charset="0"/>
        </a:defRPr>
      </a:lvl2pPr>
      <a:lvl3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anose="02050604050505020204" pitchFamily="18" charset="0"/>
        </a:defRPr>
      </a:lvl3pPr>
      <a:lvl4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anose="02050604050505020204" pitchFamily="18" charset="0"/>
        </a:defRPr>
      </a:lvl4pPr>
      <a:lvl5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anose="02050604050505020204" pitchFamily="18" charset="0"/>
        </a:defRPr>
      </a:lvl5pPr>
      <a:lvl6pPr marL="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anose="02050604050505020204" pitchFamily="18" charset="0"/>
        </a:defRPr>
      </a:lvl6pPr>
      <a:lvl7pPr marL="9144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anose="02050604050505020204" pitchFamily="18" charset="0"/>
        </a:defRPr>
      </a:lvl7pPr>
      <a:lvl8pPr marL="13716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anose="02050604050505020204" pitchFamily="18" charset="0"/>
        </a:defRPr>
      </a:lvl8pPr>
      <a:lvl9pPr marL="18288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anose="02050604050505020204" pitchFamily="18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Ø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anose="05000000000000000000" pitchFamily="2" charset="2"/>
        <a:buChar char="q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anose="05000000000000000000" pitchFamily="2" charset="2"/>
        <a:buChar char="ü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anose="05000000000000000000" pitchFamily="2" charset="2"/>
        <a:buChar char="§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hyperlink" Target="mailto:mekabay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>
            <a:extLst>
              <a:ext uri="{FF2B5EF4-FFF2-40B4-BE49-F238E27FC236}">
                <a16:creationId xmlns:a16="http://schemas.microsoft.com/office/drawing/2014/main" id="{DD03F005-BDF6-4F4B-A928-8EB01857AD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429000"/>
          </a:xfrm>
        </p:spPr>
        <p:txBody>
          <a:bodyPr/>
          <a:lstStyle/>
          <a:p>
            <a:pPr algn="ctr"/>
            <a:r>
              <a:rPr lang="en-US" altLang="en-US" sz="8000" dirty="0"/>
              <a:t>Working with Vendors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771E7AE5-4D33-4A7A-8FF0-A9AC293AF7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3429000"/>
            <a:ext cx="9144000" cy="30480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sz="3600" dirty="0"/>
              <a:t>MSIA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3200" dirty="0"/>
              <a:t>Seminar 6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2000" dirty="0"/>
              <a:t>M. E. Kabay, PhD, CISSP-ISSMP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2000" dirty="0"/>
              <a:t>Program Director, MSIA</a:t>
            </a:r>
            <a:br>
              <a:rPr lang="en-US" altLang="en-US" sz="2000" dirty="0"/>
            </a:br>
            <a:r>
              <a:rPr lang="en-US" altLang="en-US" sz="2000" dirty="0"/>
              <a:t>School of Graduate Studies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2000" dirty="0"/>
              <a:t>Norwich University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2000">
                <a:hlinkClick r:id="rId4"/>
              </a:rPr>
              <a:t>mekabay@gmail.com</a:t>
            </a:r>
            <a:r>
              <a:rPr lang="en-US" altLang="en-US" sz="2000"/>
              <a:t>  </a:t>
            </a:r>
            <a:endParaRPr lang="en-US" altLang="en-US" sz="3200" dirty="0"/>
          </a:p>
        </p:txBody>
      </p:sp>
      <p:pic>
        <p:nvPicPr>
          <p:cNvPr id="6164" name="Picture 20">
            <a:hlinkClick r:id="" action="ppaction://media"/>
            <a:extLst>
              <a:ext uri="{FF2B5EF4-FFF2-40B4-BE49-F238E27FC236}">
                <a16:creationId xmlns:a16="http://schemas.microsoft.com/office/drawing/2014/main" id="{8C9D3F69-D756-47B7-BFED-6A3B3F10DFBF}"/>
              </a:ext>
            </a:extLst>
          </p:cNvPr>
          <p:cNvPicPr>
            <a:picLocks noRot="1" noChangeAspect="1" noChangeArrowheads="1"/>
          </p:cNvPicPr>
          <p:nvPr>
            <a:wavAudioFile r:embed="rId1" name="~PP2081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651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6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22" name="Rectangle 2">
            <a:extLst>
              <a:ext uri="{FF2B5EF4-FFF2-40B4-BE49-F238E27FC236}">
                <a16:creationId xmlns:a16="http://schemas.microsoft.com/office/drawing/2014/main" id="{7FFD8460-CD28-4A35-B0A6-7D15039B8E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Records are Important</a:t>
            </a:r>
          </a:p>
        </p:txBody>
      </p:sp>
      <p:sp>
        <p:nvSpPr>
          <p:cNvPr id="1003523" name="Rectangle 3">
            <a:extLst>
              <a:ext uri="{FF2B5EF4-FFF2-40B4-BE49-F238E27FC236}">
                <a16:creationId xmlns:a16="http://schemas.microsoft.com/office/drawing/2014/main" id="{CA85A2F8-1A73-47B1-8A01-B25C988000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Share information among responsible staff</a:t>
            </a:r>
          </a:p>
          <a:p>
            <a:r>
              <a:rPr lang="en-US" altLang="en-US"/>
              <a:t>Prevent thrashing</a:t>
            </a:r>
          </a:p>
          <a:p>
            <a:r>
              <a:rPr lang="en-US" altLang="en-US"/>
              <a:t>Speed resolution</a:t>
            </a:r>
          </a:p>
          <a:p>
            <a:r>
              <a:rPr lang="en-US" altLang="en-US"/>
              <a:t>Micro or network-based</a:t>
            </a:r>
          </a:p>
          <a:p>
            <a:r>
              <a:rPr lang="en-US" altLang="en-US"/>
              <a:t>Enhance credibility with vendor staff</a:t>
            </a:r>
          </a:p>
          <a:p>
            <a:r>
              <a:rPr lang="en-US" altLang="en-US"/>
              <a:t>Keeping consistent records may play role in legal battles </a:t>
            </a:r>
          </a:p>
        </p:txBody>
      </p:sp>
      <p:pic>
        <p:nvPicPr>
          <p:cNvPr id="1003524" name="Picture 4">
            <a:hlinkClick r:id="" action="ppaction://media"/>
            <a:extLst>
              <a:ext uri="{FF2B5EF4-FFF2-40B4-BE49-F238E27FC236}">
                <a16:creationId xmlns:a16="http://schemas.microsoft.com/office/drawing/2014/main" id="{5EC82DC0-9A5D-4409-943D-457569A4704F}"/>
              </a:ext>
            </a:extLst>
          </p:cNvPr>
          <p:cNvPicPr>
            <a:picLocks noRot="1" noChangeAspect="1" noChangeArrowheads="1"/>
          </p:cNvPicPr>
          <p:nvPr>
            <a:wavAudioFile r:embed="rId1" name="~PP3280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651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035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352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6" name="Rectangle 2">
            <a:extLst>
              <a:ext uri="{FF2B5EF4-FFF2-40B4-BE49-F238E27FC236}">
                <a16:creationId xmlns:a16="http://schemas.microsoft.com/office/drawing/2014/main" id="{8C61B115-48A5-400E-85AC-DCAE0F7387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Problem-Database Design</a:t>
            </a:r>
          </a:p>
        </p:txBody>
      </p:sp>
      <p:pic>
        <p:nvPicPr>
          <p:cNvPr id="1004548" name="Picture 4">
            <a:extLst>
              <a:ext uri="{FF2B5EF4-FFF2-40B4-BE49-F238E27FC236}">
                <a16:creationId xmlns:a16="http://schemas.microsoft.com/office/drawing/2014/main" id="{35F0A7EC-F488-49A0-90F0-51ACAA564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" t="13165" r="4149" b="14464"/>
          <a:stretch>
            <a:fillRect/>
          </a:stretch>
        </p:blipFill>
        <p:spPr bwMode="auto">
          <a:xfrm>
            <a:off x="0" y="1360488"/>
            <a:ext cx="9144000" cy="549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4549" name="AutoShape 5">
            <a:extLst>
              <a:ext uri="{FF2B5EF4-FFF2-40B4-BE49-F238E27FC236}">
                <a16:creationId xmlns:a16="http://schemas.microsoft.com/office/drawing/2014/main" id="{BCC4F52F-2228-40A7-9E95-84109C137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014538"/>
            <a:ext cx="1828800" cy="381000"/>
          </a:xfrm>
          <a:prstGeom prst="wedgeRectCallout">
            <a:avLst>
              <a:gd name="adj1" fmla="val -93750"/>
              <a:gd name="adj2" fmla="val -170000"/>
            </a:avLst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Keywords</a:t>
            </a:r>
          </a:p>
        </p:txBody>
      </p:sp>
      <p:sp>
        <p:nvSpPr>
          <p:cNvPr id="1004550" name="AutoShape 6">
            <a:extLst>
              <a:ext uri="{FF2B5EF4-FFF2-40B4-BE49-F238E27FC236}">
                <a16:creationId xmlns:a16="http://schemas.microsoft.com/office/drawing/2014/main" id="{6CE79DBB-53BF-47F8-AC22-2028D9C44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319338"/>
            <a:ext cx="1828800" cy="381000"/>
          </a:xfrm>
          <a:prstGeom prst="wedgeRectCallout">
            <a:avLst>
              <a:gd name="adj1" fmla="val -93750"/>
              <a:gd name="adj2" fmla="val -170000"/>
            </a:avLst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Contacts</a:t>
            </a:r>
          </a:p>
        </p:txBody>
      </p:sp>
      <p:sp>
        <p:nvSpPr>
          <p:cNvPr id="1004551" name="AutoShape 7">
            <a:extLst>
              <a:ext uri="{FF2B5EF4-FFF2-40B4-BE49-F238E27FC236}">
                <a16:creationId xmlns:a16="http://schemas.microsoft.com/office/drawing/2014/main" id="{288F5D49-FE74-466B-A746-91A22EFB1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624138"/>
            <a:ext cx="1981200" cy="381000"/>
          </a:xfrm>
          <a:prstGeom prst="wedgeRectCallout">
            <a:avLst>
              <a:gd name="adj1" fmla="val -90463"/>
              <a:gd name="adj2" fmla="val -243750"/>
            </a:avLst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Telephone #s</a:t>
            </a:r>
          </a:p>
        </p:txBody>
      </p:sp>
      <p:sp>
        <p:nvSpPr>
          <p:cNvPr id="1004552" name="AutoShape 8">
            <a:extLst>
              <a:ext uri="{FF2B5EF4-FFF2-40B4-BE49-F238E27FC236}">
                <a16:creationId xmlns:a16="http://schemas.microsoft.com/office/drawing/2014/main" id="{B43C93B4-48A8-4B62-A112-A2EBE1B7F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1785938"/>
            <a:ext cx="1981200" cy="381000"/>
          </a:xfrm>
          <a:prstGeom prst="wedgeRectCallout">
            <a:avLst>
              <a:gd name="adj1" fmla="val 40866"/>
              <a:gd name="adj2" fmla="val -116250"/>
            </a:avLst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Priority</a:t>
            </a:r>
          </a:p>
        </p:txBody>
      </p:sp>
      <p:sp>
        <p:nvSpPr>
          <p:cNvPr id="1004553" name="AutoShape 9">
            <a:extLst>
              <a:ext uri="{FF2B5EF4-FFF2-40B4-BE49-F238E27FC236}">
                <a16:creationId xmlns:a16="http://schemas.microsoft.com/office/drawing/2014/main" id="{FD720557-1C58-4989-A224-F566F83F4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233738"/>
            <a:ext cx="1828800" cy="381000"/>
          </a:xfrm>
          <a:prstGeom prst="wedgeRectCallout">
            <a:avLst>
              <a:gd name="adj1" fmla="val -85417"/>
              <a:gd name="adj2" fmla="val -330000"/>
            </a:avLst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Address info</a:t>
            </a:r>
          </a:p>
        </p:txBody>
      </p:sp>
      <p:sp>
        <p:nvSpPr>
          <p:cNvPr id="1004554" name="AutoShape 10">
            <a:extLst>
              <a:ext uri="{FF2B5EF4-FFF2-40B4-BE49-F238E27FC236}">
                <a16:creationId xmlns:a16="http://schemas.microsoft.com/office/drawing/2014/main" id="{D5DC5BA7-4BB5-416D-82ED-989742D05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443538"/>
            <a:ext cx="1828800" cy="381000"/>
          </a:xfrm>
          <a:prstGeom prst="wedgeRectCallout">
            <a:avLst>
              <a:gd name="adj1" fmla="val -93750"/>
              <a:gd name="adj2" fmla="val -170000"/>
            </a:avLst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Notes</a:t>
            </a:r>
          </a:p>
        </p:txBody>
      </p:sp>
      <p:sp>
        <p:nvSpPr>
          <p:cNvPr id="1004555" name="AutoShape 11">
            <a:extLst>
              <a:ext uri="{FF2B5EF4-FFF2-40B4-BE49-F238E27FC236}">
                <a16:creationId xmlns:a16="http://schemas.microsoft.com/office/drawing/2014/main" id="{6314F2E7-FD30-4E4F-8760-C19BD8036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529138"/>
            <a:ext cx="1828800" cy="1066800"/>
          </a:xfrm>
          <a:prstGeom prst="wedgeRectCallout">
            <a:avLst>
              <a:gd name="adj1" fmla="val -40190"/>
              <a:gd name="adj2" fmla="val -235269"/>
            </a:avLst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Free-format selection field</a:t>
            </a:r>
          </a:p>
        </p:txBody>
      </p:sp>
      <p:pic>
        <p:nvPicPr>
          <p:cNvPr id="1004556" name="Picture 12">
            <a:hlinkClick r:id="" action="ppaction://media"/>
            <a:extLst>
              <a:ext uri="{FF2B5EF4-FFF2-40B4-BE49-F238E27FC236}">
                <a16:creationId xmlns:a16="http://schemas.microsoft.com/office/drawing/2014/main" id="{6F7C1092-CA6A-4793-AC4B-9816D5177FB0}"/>
              </a:ext>
            </a:extLst>
          </p:cNvPr>
          <p:cNvPicPr>
            <a:picLocks noRot="1" noChangeAspect="1" noChangeArrowheads="1"/>
          </p:cNvPicPr>
          <p:nvPr>
            <a:wavAudioFile r:embed="rId1" name="~PP473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651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045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4556"/>
                </p:tgtEl>
              </p:cMediaNode>
            </p:audio>
          </p:childTnLst>
        </p:cTn>
      </p:par>
    </p:tnLst>
    <p:bldLst>
      <p:bldP spid="1004549" grpId="0" animBg="1" autoUpdateAnimBg="0"/>
      <p:bldP spid="1004550" grpId="0" animBg="1" autoUpdateAnimBg="0"/>
      <p:bldP spid="1004551" grpId="0" animBg="1" autoUpdateAnimBg="0"/>
      <p:bldP spid="1004552" grpId="0" animBg="1" autoUpdateAnimBg="0"/>
      <p:bldP spid="1004553" grpId="0" animBg="1" autoUpdateAnimBg="0"/>
      <p:bldP spid="1004554" grpId="0" animBg="1" autoUpdateAnimBg="0"/>
      <p:bldP spid="1004555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80" name="Rectangle 4">
            <a:extLst>
              <a:ext uri="{FF2B5EF4-FFF2-40B4-BE49-F238E27FC236}">
                <a16:creationId xmlns:a16="http://schemas.microsoft.com/office/drawing/2014/main" id="{1CEF70EC-47B5-4B9C-947F-69B878B367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Cooperative Problem Resolution</a:t>
            </a:r>
          </a:p>
        </p:txBody>
      </p:sp>
      <p:sp>
        <p:nvSpPr>
          <p:cNvPr id="997381" name="Rectangle 5">
            <a:extLst>
              <a:ext uri="{FF2B5EF4-FFF2-40B4-BE49-F238E27FC236}">
                <a16:creationId xmlns:a16="http://schemas.microsoft.com/office/drawing/2014/main" id="{EEEB71D2-05EC-4327-BDD4-776BC0D6C7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Problem database usage</a:t>
            </a:r>
          </a:p>
          <a:p>
            <a:r>
              <a:rPr lang="en-US" altLang="en-US"/>
              <a:t>Don't use abbreviations in WHO and WHAT fields</a:t>
            </a:r>
          </a:p>
          <a:p>
            <a:r>
              <a:rPr lang="en-US" altLang="en-US"/>
              <a:t>Keep it short</a:t>
            </a:r>
          </a:p>
          <a:p>
            <a:r>
              <a:rPr lang="en-US" altLang="en-US"/>
              <a:t>Integrate correspondence if messages are short</a:t>
            </a:r>
          </a:p>
          <a:p>
            <a:r>
              <a:rPr lang="en-US" altLang="en-US"/>
              <a:t>Refer to longer documents by name and path</a:t>
            </a:r>
          </a:p>
          <a:p>
            <a:r>
              <a:rPr lang="en-US" altLang="en-US"/>
              <a:t>Track dates and times</a:t>
            </a:r>
          </a:p>
          <a:p>
            <a:r>
              <a:rPr lang="en-US" altLang="en-US"/>
              <a:t>Mark action items clearly</a:t>
            </a:r>
          </a:p>
          <a:p>
            <a:pPr lvl="1"/>
            <a:r>
              <a:rPr lang="en-US" altLang="en-US"/>
              <a:t>e.g., use -&gt; and CAPITALS for action items</a:t>
            </a:r>
          </a:p>
        </p:txBody>
      </p:sp>
      <p:pic>
        <p:nvPicPr>
          <p:cNvPr id="997382" name="Picture 6">
            <a:hlinkClick r:id="" action="ppaction://media"/>
            <a:extLst>
              <a:ext uri="{FF2B5EF4-FFF2-40B4-BE49-F238E27FC236}">
                <a16:creationId xmlns:a16="http://schemas.microsoft.com/office/drawing/2014/main" id="{8162B0AA-553C-434A-BEFB-6B75E4B199E3}"/>
              </a:ext>
            </a:extLst>
          </p:cNvPr>
          <p:cNvPicPr>
            <a:picLocks noRot="1" noChangeAspect="1" noChangeArrowheads="1"/>
          </p:cNvPicPr>
          <p:nvPr>
            <a:wavAudioFile r:embed="rId1" name="~PP1323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651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973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738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8" name="Rectangle 4">
            <a:extLst>
              <a:ext uri="{FF2B5EF4-FFF2-40B4-BE49-F238E27FC236}">
                <a16:creationId xmlns:a16="http://schemas.microsoft.com/office/drawing/2014/main" id="{FE5B6631-B35B-4409-AD68-2706B4A4EA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Problem Escalation	</a:t>
            </a:r>
          </a:p>
        </p:txBody>
      </p:sp>
      <p:sp>
        <p:nvSpPr>
          <p:cNvPr id="999429" name="Rectangle 5">
            <a:extLst>
              <a:ext uri="{FF2B5EF4-FFF2-40B4-BE49-F238E27FC236}">
                <a16:creationId xmlns:a16="http://schemas.microsoft.com/office/drawing/2014/main" id="{E7A7F4AB-EA9B-49F5-B0B2-796A0E7B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Keep support-line calls open until problem solved</a:t>
            </a:r>
          </a:p>
          <a:p>
            <a:r>
              <a:rPr lang="en-US" altLang="en-US"/>
              <a:t>Obtain vendor escalation schedule</a:t>
            </a:r>
          </a:p>
          <a:p>
            <a:r>
              <a:rPr lang="en-US" altLang="en-US"/>
              <a:t>Insist on proper escalation</a:t>
            </a:r>
          </a:p>
          <a:p>
            <a:r>
              <a:rPr lang="en-US" altLang="en-US"/>
              <a:t>Keep your own upper management informed at every step</a:t>
            </a:r>
          </a:p>
          <a:p>
            <a:r>
              <a:rPr lang="en-US" altLang="en-US"/>
              <a:t>Contact user networks for extra help and insight</a:t>
            </a:r>
          </a:p>
          <a:p>
            <a:r>
              <a:rPr lang="en-US" altLang="en-US"/>
              <a:t>Meetings: high positions and equal levels</a:t>
            </a:r>
          </a:p>
          <a:p>
            <a:r>
              <a:rPr lang="en-US" altLang="en-US"/>
              <a:t>Openly contact the vendor's competition</a:t>
            </a:r>
          </a:p>
          <a:p>
            <a:r>
              <a:rPr lang="en-US" altLang="en-US"/>
              <a:t>Involve legal staff as last resort</a:t>
            </a:r>
          </a:p>
        </p:txBody>
      </p:sp>
      <p:pic>
        <p:nvPicPr>
          <p:cNvPr id="999431" name="Picture 7">
            <a:hlinkClick r:id="" action="ppaction://media"/>
            <a:extLst>
              <a:ext uri="{FF2B5EF4-FFF2-40B4-BE49-F238E27FC236}">
                <a16:creationId xmlns:a16="http://schemas.microsoft.com/office/drawing/2014/main" id="{1E73F100-4173-495A-B35A-CA4639A0DBCD}"/>
              </a:ext>
            </a:extLst>
          </p:cNvPr>
          <p:cNvPicPr>
            <a:picLocks noRot="1" noChangeAspect="1" noChangeArrowheads="1"/>
          </p:cNvPicPr>
          <p:nvPr>
            <a:wavAudioFile r:embed="rId1" name="~PP10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651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994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943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6" name="Rectangle 4">
            <a:extLst>
              <a:ext uri="{FF2B5EF4-FFF2-40B4-BE49-F238E27FC236}">
                <a16:creationId xmlns:a16="http://schemas.microsoft.com/office/drawing/2014/main" id="{259E7165-7075-4188-AFF6-D01ECFCA74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Multi-Vendor Problems</a:t>
            </a:r>
          </a:p>
        </p:txBody>
      </p:sp>
      <p:sp>
        <p:nvSpPr>
          <p:cNvPr id="1001477" name="Rectangle 5">
            <a:extLst>
              <a:ext uri="{FF2B5EF4-FFF2-40B4-BE49-F238E27FC236}">
                <a16:creationId xmlns:a16="http://schemas.microsoft.com/office/drawing/2014/main" id="{B2BFCF97-6CF0-494C-B782-A966B6F124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Finger-pointing degenerates into deadlock</a:t>
            </a:r>
          </a:p>
          <a:p>
            <a:r>
              <a:rPr lang="en-US" altLang="en-US"/>
              <a:t>Arrange meeting of vendor representatives</a:t>
            </a:r>
          </a:p>
          <a:p>
            <a:r>
              <a:rPr lang="en-US" altLang="en-US"/>
              <a:t>Use external consultant if necessary</a:t>
            </a:r>
          </a:p>
          <a:p>
            <a:r>
              <a:rPr lang="en-US" altLang="en-US"/>
              <a:t>Provide transcript of meeting notes to all participants</a:t>
            </a:r>
          </a:p>
          <a:p>
            <a:r>
              <a:rPr lang="en-US" altLang="en-US"/>
              <a:t>Define tasks and deadlines cooperatively</a:t>
            </a:r>
          </a:p>
          <a:p>
            <a:r>
              <a:rPr lang="en-US" altLang="en-US"/>
              <a:t>May be able to assign responsibility to one vendor for a fee</a:t>
            </a:r>
          </a:p>
        </p:txBody>
      </p:sp>
      <p:pic>
        <p:nvPicPr>
          <p:cNvPr id="1001479" name="Picture 7">
            <a:hlinkClick r:id="" action="ppaction://media"/>
            <a:extLst>
              <a:ext uri="{FF2B5EF4-FFF2-40B4-BE49-F238E27FC236}">
                <a16:creationId xmlns:a16="http://schemas.microsoft.com/office/drawing/2014/main" id="{5B8EE06F-555A-4BD1-BCB5-1E7F8CDA89CD}"/>
              </a:ext>
            </a:extLst>
          </p:cNvPr>
          <p:cNvPicPr>
            <a:picLocks noRot="1" noChangeAspect="1" noChangeArrowheads="1"/>
          </p:cNvPicPr>
          <p:nvPr>
            <a:wavAudioFile r:embed="rId1" name="~PP486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651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014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147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6" name="Rectangle 4">
            <a:extLst>
              <a:ext uri="{FF2B5EF4-FFF2-40B4-BE49-F238E27FC236}">
                <a16:creationId xmlns:a16="http://schemas.microsoft.com/office/drawing/2014/main" id="{48924C0D-7CF6-4D93-B2D5-B3B826F465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0"/>
          </a:xfrm>
        </p:spPr>
        <p:txBody>
          <a:bodyPr/>
          <a:lstStyle/>
          <a:p>
            <a:pPr algn="ctr"/>
            <a:r>
              <a:rPr lang="en-US" altLang="en-US" sz="8000" dirty="0"/>
              <a:t>END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4" name="Rectangle 3076">
            <a:extLst>
              <a:ext uri="{FF2B5EF4-FFF2-40B4-BE49-F238E27FC236}">
                <a16:creationId xmlns:a16="http://schemas.microsoft.com/office/drawing/2014/main" id="{203DE8DB-BFCC-41A6-9F4E-B7FF0349CD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Vendor Relations</a:t>
            </a:r>
          </a:p>
        </p:txBody>
      </p:sp>
      <p:sp>
        <p:nvSpPr>
          <p:cNvPr id="972805" name="Rectangle 3077">
            <a:extLst>
              <a:ext uri="{FF2B5EF4-FFF2-40B4-BE49-F238E27FC236}">
                <a16:creationId xmlns:a16="http://schemas.microsoft.com/office/drawing/2014/main" id="{38B9510A-51C6-42DA-9DB8-CC713FD924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990600"/>
            <a:ext cx="7162800" cy="5334000"/>
          </a:xfrm>
        </p:spPr>
        <p:txBody>
          <a:bodyPr/>
          <a:lstStyle/>
          <a:p>
            <a:r>
              <a:rPr lang="en-US" altLang="en-US" sz="2000" dirty="0"/>
              <a:t>Establishing Constructive Relationships</a:t>
            </a:r>
          </a:p>
          <a:p>
            <a:r>
              <a:rPr lang="en-US" altLang="en-US" sz="2000" dirty="0"/>
              <a:t>Hardware Support</a:t>
            </a:r>
          </a:p>
          <a:p>
            <a:pPr lvl="1"/>
            <a:r>
              <a:rPr lang="en-US" altLang="en-US" sz="2000" dirty="0"/>
              <a:t>Vendor</a:t>
            </a:r>
          </a:p>
          <a:p>
            <a:pPr lvl="1"/>
            <a:r>
              <a:rPr lang="en-US" altLang="en-US" sz="2000" dirty="0"/>
              <a:t>3rd-party</a:t>
            </a:r>
          </a:p>
          <a:p>
            <a:pPr lvl="1"/>
            <a:r>
              <a:rPr lang="en-US" altLang="en-US" sz="2000" dirty="0"/>
              <a:t>Self</a:t>
            </a:r>
          </a:p>
          <a:p>
            <a:r>
              <a:rPr lang="en-US" altLang="en-US" sz="2000" dirty="0"/>
              <a:t>Software Support</a:t>
            </a:r>
          </a:p>
          <a:p>
            <a:pPr lvl="1"/>
            <a:r>
              <a:rPr lang="en-US" altLang="en-US" sz="2000" dirty="0"/>
              <a:t>Vendor responsibilities</a:t>
            </a:r>
          </a:p>
          <a:p>
            <a:pPr lvl="1"/>
            <a:r>
              <a:rPr lang="en-US" altLang="en-US" sz="2000" dirty="0"/>
              <a:t>Client responsibilities</a:t>
            </a:r>
          </a:p>
          <a:p>
            <a:r>
              <a:rPr lang="en-US" altLang="en-US" sz="2000" dirty="0"/>
              <a:t>Cooperative Problem Resolution</a:t>
            </a:r>
          </a:p>
          <a:p>
            <a:pPr lvl="1"/>
            <a:r>
              <a:rPr lang="en-US" altLang="en-US" sz="2000" dirty="0"/>
              <a:t>Records are Important</a:t>
            </a:r>
          </a:p>
          <a:p>
            <a:pPr lvl="1"/>
            <a:r>
              <a:rPr lang="en-US" altLang="en-US" sz="2000" dirty="0"/>
              <a:t>Problem-Database Design</a:t>
            </a:r>
          </a:p>
          <a:p>
            <a:pPr lvl="1"/>
            <a:r>
              <a:rPr lang="en-US" altLang="en-US" sz="2000" dirty="0"/>
              <a:t>Problem Escalation</a:t>
            </a:r>
          </a:p>
          <a:p>
            <a:pPr lvl="1"/>
            <a:r>
              <a:rPr lang="en-US" altLang="en-US" sz="2000" dirty="0"/>
              <a:t>Multi-Vendor Problems</a:t>
            </a:r>
          </a:p>
          <a:p>
            <a:pPr marL="0" indent="0">
              <a:buNone/>
            </a:pPr>
            <a:endParaRPr lang="en-US" altLang="en-US" sz="2000" dirty="0"/>
          </a:p>
        </p:txBody>
      </p:sp>
      <p:pic>
        <p:nvPicPr>
          <p:cNvPr id="972806" name="Picture 3078">
            <a:hlinkClick r:id="" action="ppaction://media"/>
            <a:extLst>
              <a:ext uri="{FF2B5EF4-FFF2-40B4-BE49-F238E27FC236}">
                <a16:creationId xmlns:a16="http://schemas.microsoft.com/office/drawing/2014/main" id="{5CC582F4-BAE8-42A5-B855-457DE360F8E8}"/>
              </a:ext>
            </a:extLst>
          </p:cNvPr>
          <p:cNvPicPr>
            <a:picLocks noRot="1" noChangeAspect="1" noChangeArrowheads="1"/>
          </p:cNvPicPr>
          <p:nvPr>
            <a:wavAudioFile r:embed="rId1" name="~PP3890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651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728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280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8" name="Rectangle 10">
            <a:extLst>
              <a:ext uri="{FF2B5EF4-FFF2-40B4-BE49-F238E27FC236}">
                <a16:creationId xmlns:a16="http://schemas.microsoft.com/office/drawing/2014/main" id="{637A1FD4-17C4-4AF5-9EE0-D25045B74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Establishing Constructive Relationships</a:t>
            </a:r>
          </a:p>
        </p:txBody>
      </p:sp>
      <p:sp>
        <p:nvSpPr>
          <p:cNvPr id="974859" name="Rectangle 11">
            <a:extLst>
              <a:ext uri="{FF2B5EF4-FFF2-40B4-BE49-F238E27FC236}">
                <a16:creationId xmlns:a16="http://schemas.microsoft.com/office/drawing/2014/main" id="{CEAECD9F-E2FE-4DA6-8DDD-5C28781766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Avoid the bleeding edge</a:t>
            </a:r>
          </a:p>
          <a:p>
            <a:r>
              <a:rPr lang="en-US" altLang="en-US"/>
              <a:t>Don't buy on price alone</a:t>
            </a:r>
          </a:p>
          <a:p>
            <a:r>
              <a:rPr lang="en-US" altLang="en-US"/>
              <a:t>Evaluate / select your sales contact from vendor</a:t>
            </a:r>
          </a:p>
          <a:p>
            <a:r>
              <a:rPr lang="en-US" altLang="en-US"/>
              <a:t>Determine corporate liaison to vendor</a:t>
            </a:r>
          </a:p>
          <a:p>
            <a:r>
              <a:rPr lang="en-US" altLang="en-US"/>
              <a:t>Specify all commitments in the contract</a:t>
            </a:r>
          </a:p>
          <a:p>
            <a:r>
              <a:rPr lang="en-US" altLang="en-US"/>
              <a:t>Do not tolerate illegal or unofficial deals</a:t>
            </a:r>
          </a:p>
          <a:p>
            <a:r>
              <a:rPr lang="en-US" altLang="en-US"/>
              <a:t>Never buy under pressure</a:t>
            </a:r>
          </a:p>
          <a:p>
            <a:r>
              <a:rPr lang="en-US" altLang="en-US"/>
              <a:t>Include time limits and penalties in contract</a:t>
            </a:r>
          </a:p>
          <a:p>
            <a:r>
              <a:rPr lang="en-US" altLang="en-US"/>
              <a:t>Write down details of meetings and distribute minutes to all participants</a:t>
            </a:r>
          </a:p>
        </p:txBody>
      </p:sp>
      <p:sp>
        <p:nvSpPr>
          <p:cNvPr id="974852" name="Line 4">
            <a:extLst>
              <a:ext uri="{FF2B5EF4-FFF2-40B4-BE49-F238E27FC236}">
                <a16:creationId xmlns:a16="http://schemas.microsoft.com/office/drawing/2014/main" id="{A98DC85A-5E3D-4796-8489-1229A97E01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1066800"/>
            <a:ext cx="0" cy="137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4853" name="Line 5">
            <a:extLst>
              <a:ext uri="{FF2B5EF4-FFF2-40B4-BE49-F238E27FC236}">
                <a16:creationId xmlns:a16="http://schemas.microsoft.com/office/drawing/2014/main" id="{199E2B9F-53B8-4A52-874A-20422044B94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2286000"/>
            <a:ext cx="2286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4854" name="Arc 6">
            <a:extLst>
              <a:ext uri="{FF2B5EF4-FFF2-40B4-BE49-F238E27FC236}">
                <a16:creationId xmlns:a16="http://schemas.microsoft.com/office/drawing/2014/main" id="{88E490A7-35A8-4414-AAD8-4B5A80CB7EF7}"/>
              </a:ext>
            </a:extLst>
          </p:cNvPr>
          <p:cNvSpPr>
            <a:spLocks/>
          </p:cNvSpPr>
          <p:nvPr/>
        </p:nvSpPr>
        <p:spPr bwMode="auto">
          <a:xfrm>
            <a:off x="7848600" y="839788"/>
            <a:ext cx="990600" cy="1143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4855" name="Arc 7">
            <a:extLst>
              <a:ext uri="{FF2B5EF4-FFF2-40B4-BE49-F238E27FC236}">
                <a16:creationId xmlns:a16="http://schemas.microsoft.com/office/drawing/2014/main" id="{CE0D3217-4D1C-4C5E-95CB-61230EB2CCEA}"/>
              </a:ext>
            </a:extLst>
          </p:cNvPr>
          <p:cNvSpPr>
            <a:spLocks/>
          </p:cNvSpPr>
          <p:nvPr/>
        </p:nvSpPr>
        <p:spPr bwMode="auto">
          <a:xfrm>
            <a:off x="6859588" y="839788"/>
            <a:ext cx="990600" cy="11430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4856" name="Rectangle 8">
            <a:extLst>
              <a:ext uri="{FF2B5EF4-FFF2-40B4-BE49-F238E27FC236}">
                <a16:creationId xmlns:a16="http://schemas.microsoft.com/office/drawing/2014/main" id="{2BAE3453-F128-4DB0-AE78-1E27B63B0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325" y="24145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/>
              <a:t>$</a:t>
            </a:r>
          </a:p>
        </p:txBody>
      </p:sp>
      <p:sp>
        <p:nvSpPr>
          <p:cNvPr id="974857" name="Rectangle 9">
            <a:extLst>
              <a:ext uri="{FF2B5EF4-FFF2-40B4-BE49-F238E27FC236}">
                <a16:creationId xmlns:a16="http://schemas.microsoft.com/office/drawing/2014/main" id="{2E18A5CC-D994-43B8-97C4-5FA6D35EF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25" y="1271588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/>
              <a:t>Value</a:t>
            </a:r>
          </a:p>
        </p:txBody>
      </p:sp>
      <p:pic>
        <p:nvPicPr>
          <p:cNvPr id="974860" name="Picture 12">
            <a:hlinkClick r:id="" action="ppaction://media"/>
            <a:extLst>
              <a:ext uri="{FF2B5EF4-FFF2-40B4-BE49-F238E27FC236}">
                <a16:creationId xmlns:a16="http://schemas.microsoft.com/office/drawing/2014/main" id="{FD69B712-A5AA-4669-B9EC-2D2BC802311D}"/>
              </a:ext>
            </a:extLst>
          </p:cNvPr>
          <p:cNvPicPr>
            <a:picLocks noRot="1" noChangeAspect="1" noChangeArrowheads="1"/>
          </p:cNvPicPr>
          <p:nvPr>
            <a:wavAudioFile r:embed="rId1" name="~PP2010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651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748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486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8" name="Rectangle 4">
            <a:extLst>
              <a:ext uri="{FF2B5EF4-FFF2-40B4-BE49-F238E27FC236}">
                <a16:creationId xmlns:a16="http://schemas.microsoft.com/office/drawing/2014/main" id="{05882F6A-6DBB-4B0E-BB4D-44D00235EC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Hardware Support:  Vendor</a:t>
            </a:r>
          </a:p>
        </p:txBody>
      </p:sp>
      <p:sp>
        <p:nvSpPr>
          <p:cNvPr id="978949" name="Rectangle 5">
            <a:extLst>
              <a:ext uri="{FF2B5EF4-FFF2-40B4-BE49-F238E27FC236}">
                <a16:creationId xmlns:a16="http://schemas.microsoft.com/office/drawing/2014/main" id="{32134973-1F32-4A97-AE72-03C13DAD71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Vendor:</a:t>
            </a:r>
          </a:p>
          <a:p>
            <a:r>
              <a:rPr lang="en-US" altLang="en-US" dirty="0"/>
              <a:t>High expertise</a:t>
            </a:r>
          </a:p>
          <a:p>
            <a:r>
              <a:rPr lang="en-US" altLang="en-US" dirty="0"/>
              <a:t>Up-to-date training</a:t>
            </a:r>
          </a:p>
          <a:p>
            <a:r>
              <a:rPr lang="en-US" altLang="en-US" dirty="0"/>
              <a:t>Higher cost (10-15% of purchase cost / </a:t>
            </a:r>
            <a:r>
              <a:rPr lang="en-US" altLang="en-US" dirty="0" err="1"/>
              <a:t>yr</a:t>
            </a:r>
            <a:r>
              <a:rPr lang="en-US" altLang="en-US" dirty="0"/>
              <a:t>)</a:t>
            </a:r>
          </a:p>
        </p:txBody>
      </p:sp>
      <p:pic>
        <p:nvPicPr>
          <p:cNvPr id="978952" name="Picture 8">
            <a:hlinkClick r:id="" action="ppaction://media"/>
            <a:extLst>
              <a:ext uri="{FF2B5EF4-FFF2-40B4-BE49-F238E27FC236}">
                <a16:creationId xmlns:a16="http://schemas.microsoft.com/office/drawing/2014/main" id="{21C3A247-F491-4356-8803-92CFEF00CD85}"/>
              </a:ext>
            </a:extLst>
          </p:cNvPr>
          <p:cNvPicPr>
            <a:picLocks noRot="1" noChangeAspect="1" noChangeArrowheads="1"/>
          </p:cNvPicPr>
          <p:nvPr>
            <a:wavAudioFile r:embed="rId1" name="~PP2615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651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789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895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6" name="Rectangle 4">
            <a:extLst>
              <a:ext uri="{FF2B5EF4-FFF2-40B4-BE49-F238E27FC236}">
                <a16:creationId xmlns:a16="http://schemas.microsoft.com/office/drawing/2014/main" id="{1BDE8941-A052-4D00-A874-93F4C6437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Hardware Support: 3</a:t>
            </a:r>
            <a:r>
              <a:rPr lang="en-US" altLang="en-US" baseline="30000" dirty="0"/>
              <a:t>rd</a:t>
            </a:r>
            <a:r>
              <a:rPr lang="en-US" altLang="en-US" dirty="0"/>
              <a:t> Party</a:t>
            </a:r>
          </a:p>
        </p:txBody>
      </p:sp>
      <p:sp>
        <p:nvSpPr>
          <p:cNvPr id="980997" name="Rectangle 5">
            <a:extLst>
              <a:ext uri="{FF2B5EF4-FFF2-40B4-BE49-F238E27FC236}">
                <a16:creationId xmlns:a16="http://schemas.microsoft.com/office/drawing/2014/main" id="{C0203B69-6EC4-4D39-AC2B-83DE6E1E91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/>
              <a:t>3</a:t>
            </a:r>
            <a:r>
              <a:rPr lang="en-US" altLang="en-US" baseline="30000"/>
              <a:t>rd</a:t>
            </a:r>
            <a:r>
              <a:rPr lang="en-US" altLang="en-US"/>
              <a:t>-party:</a:t>
            </a:r>
          </a:p>
          <a:p>
            <a:r>
              <a:rPr lang="en-US" altLang="en-US"/>
              <a:t>Lower cost (e.g., ~33% cheaper than vendor)</a:t>
            </a:r>
          </a:p>
          <a:p>
            <a:r>
              <a:rPr lang="en-US" altLang="en-US"/>
              <a:t>Suitable for established / obsolete equipment</a:t>
            </a:r>
          </a:p>
          <a:p>
            <a:r>
              <a:rPr lang="en-US" altLang="en-US"/>
              <a:t>Get references from customers</a:t>
            </a:r>
          </a:p>
          <a:p>
            <a:r>
              <a:rPr lang="en-US" altLang="en-US"/>
              <a:t>Require 3rd party support to pay vendor charges as part of contract</a:t>
            </a:r>
          </a:p>
          <a:p>
            <a:r>
              <a:rPr lang="en-US" altLang="en-US"/>
              <a:t>Contact your vendor to be sure you will receive first-class service if you need it</a:t>
            </a:r>
          </a:p>
        </p:txBody>
      </p:sp>
      <p:pic>
        <p:nvPicPr>
          <p:cNvPr id="980998" name="Picture 6">
            <a:hlinkClick r:id="" action="ppaction://media"/>
            <a:extLst>
              <a:ext uri="{FF2B5EF4-FFF2-40B4-BE49-F238E27FC236}">
                <a16:creationId xmlns:a16="http://schemas.microsoft.com/office/drawing/2014/main" id="{902F3567-F103-4F74-82C8-9A91C6EEB08B}"/>
              </a:ext>
            </a:extLst>
          </p:cNvPr>
          <p:cNvPicPr>
            <a:picLocks noRot="1" noChangeAspect="1" noChangeArrowheads="1"/>
          </p:cNvPicPr>
          <p:nvPr>
            <a:wavAudioFile r:embed="rId1" name="~PP2995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651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809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099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4" name="Rectangle 4">
            <a:extLst>
              <a:ext uri="{FF2B5EF4-FFF2-40B4-BE49-F238E27FC236}">
                <a16:creationId xmlns:a16="http://schemas.microsoft.com/office/drawing/2014/main" id="{75B3F43F-FF2B-4821-BD64-92A1201705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Hardware Support: Self</a:t>
            </a:r>
          </a:p>
        </p:txBody>
      </p:sp>
      <p:sp>
        <p:nvSpPr>
          <p:cNvPr id="983045" name="Rectangle 5">
            <a:extLst>
              <a:ext uri="{FF2B5EF4-FFF2-40B4-BE49-F238E27FC236}">
                <a16:creationId xmlns:a16="http://schemas.microsoft.com/office/drawing/2014/main" id="{69E8A291-C7D2-4444-A546-FF66A9842B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/>
              <a:t>Self:</a:t>
            </a:r>
          </a:p>
          <a:p>
            <a:r>
              <a:rPr lang="en-US" altLang="en-US"/>
              <a:t>Suitable for large installations</a:t>
            </a:r>
          </a:p>
          <a:p>
            <a:r>
              <a:rPr lang="en-US" altLang="en-US"/>
              <a:t>Permits high availability, short response time</a:t>
            </a:r>
          </a:p>
          <a:p>
            <a:r>
              <a:rPr lang="en-US" altLang="en-US"/>
              <a:t>Must train your own technician</a:t>
            </a:r>
          </a:p>
          <a:p>
            <a:pPr lvl="1"/>
            <a:r>
              <a:rPr lang="en-US" altLang="en-US"/>
              <a:t>Or hire a technician from your vendor – but only with permission</a:t>
            </a:r>
          </a:p>
          <a:p>
            <a:r>
              <a:rPr lang="en-US" altLang="en-US"/>
              <a:t>For obsolete equipment, </a:t>
            </a:r>
          </a:p>
          <a:p>
            <a:pPr lvl="1"/>
            <a:r>
              <a:rPr lang="en-US" altLang="en-US"/>
              <a:t>Buy spares on used market</a:t>
            </a:r>
          </a:p>
          <a:p>
            <a:pPr lvl="1"/>
            <a:r>
              <a:rPr lang="en-US" altLang="en-US"/>
              <a:t>Stockpile old parts</a:t>
            </a:r>
          </a:p>
        </p:txBody>
      </p:sp>
      <p:pic>
        <p:nvPicPr>
          <p:cNvPr id="983047" name="Picture 7">
            <a:hlinkClick r:id="" action="ppaction://media"/>
            <a:extLst>
              <a:ext uri="{FF2B5EF4-FFF2-40B4-BE49-F238E27FC236}">
                <a16:creationId xmlns:a16="http://schemas.microsoft.com/office/drawing/2014/main" id="{9D3E6834-1B0F-43B1-9A8D-E7E0D5F78059}"/>
              </a:ext>
            </a:extLst>
          </p:cNvPr>
          <p:cNvPicPr>
            <a:picLocks noRot="1" noChangeAspect="1" noChangeArrowheads="1"/>
          </p:cNvPicPr>
          <p:nvPr>
            <a:wavAudioFile r:embed="rId1" name="~PP533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651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830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304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40" name="Rectangle 4">
            <a:extLst>
              <a:ext uri="{FF2B5EF4-FFF2-40B4-BE49-F238E27FC236}">
                <a16:creationId xmlns:a16="http://schemas.microsoft.com/office/drawing/2014/main" id="{50872238-5A40-435D-BEFD-B0FAFAE7CF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Software Support: Vendors</a:t>
            </a:r>
          </a:p>
        </p:txBody>
      </p:sp>
      <p:sp>
        <p:nvSpPr>
          <p:cNvPr id="987141" name="Rectangle 5">
            <a:extLst>
              <a:ext uri="{FF2B5EF4-FFF2-40B4-BE49-F238E27FC236}">
                <a16:creationId xmlns:a16="http://schemas.microsoft.com/office/drawing/2014/main" id="{C11FFC16-D6A2-4113-8064-76FC042EEC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/>
              <a:t>Vendor Responsibilities</a:t>
            </a:r>
          </a:p>
          <a:p>
            <a:pPr>
              <a:lnSpc>
                <a:spcPct val="80000"/>
              </a:lnSpc>
            </a:pPr>
            <a:r>
              <a:rPr lang="en-US" altLang="en-US"/>
              <a:t>Define levels of support unequivocally</a:t>
            </a:r>
          </a:p>
          <a:p>
            <a:pPr>
              <a:lnSpc>
                <a:spcPct val="80000"/>
              </a:lnSpc>
            </a:pPr>
            <a:r>
              <a:rPr lang="en-US" altLang="en-US"/>
              <a:t>Source code in escrow</a:t>
            </a:r>
          </a:p>
          <a:p>
            <a:pPr>
              <a:lnSpc>
                <a:spcPct val="80000"/>
              </a:lnSpc>
            </a:pPr>
            <a:r>
              <a:rPr lang="en-US" altLang="en-US"/>
              <a:t>Provide user-group contacts</a:t>
            </a:r>
          </a:p>
          <a:p>
            <a:pPr>
              <a:lnSpc>
                <a:spcPct val="80000"/>
              </a:lnSpc>
            </a:pPr>
            <a:r>
              <a:rPr lang="en-US" altLang="en-US"/>
              <a:t>Offer alternative sources of info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FAQs, knowledge-base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Phone-in consulting service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E-mail support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Web-based support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Fax-back service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Priority service ($)</a:t>
            </a:r>
          </a:p>
        </p:txBody>
      </p:sp>
      <p:pic>
        <p:nvPicPr>
          <p:cNvPr id="987143" name="Picture 7">
            <a:hlinkClick r:id="" action="ppaction://media"/>
            <a:extLst>
              <a:ext uri="{FF2B5EF4-FFF2-40B4-BE49-F238E27FC236}">
                <a16:creationId xmlns:a16="http://schemas.microsoft.com/office/drawing/2014/main" id="{C0A107C2-33B6-4E92-AF39-753DA84014A7}"/>
              </a:ext>
            </a:extLst>
          </p:cNvPr>
          <p:cNvPicPr>
            <a:picLocks noRot="1" noChangeAspect="1" noChangeArrowheads="1"/>
          </p:cNvPicPr>
          <p:nvPr>
            <a:wavAudioFile r:embed="rId1" name="~PP124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651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871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714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8" name="Rectangle 4">
            <a:extLst>
              <a:ext uri="{FF2B5EF4-FFF2-40B4-BE49-F238E27FC236}">
                <a16:creationId xmlns:a16="http://schemas.microsoft.com/office/drawing/2014/main" id="{C2A18CEB-1519-4133-8825-5D9ACC07C2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Software Support: Clients</a:t>
            </a:r>
          </a:p>
        </p:txBody>
      </p:sp>
      <p:sp>
        <p:nvSpPr>
          <p:cNvPr id="989189" name="Rectangle 5">
            <a:extLst>
              <a:ext uri="{FF2B5EF4-FFF2-40B4-BE49-F238E27FC236}">
                <a16:creationId xmlns:a16="http://schemas.microsoft.com/office/drawing/2014/main" id="{4ADFE1ED-F732-4D70-9314-00F6688254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/>
              <a:t>Client Responsibilities</a:t>
            </a:r>
          </a:p>
          <a:p>
            <a:r>
              <a:rPr lang="en-US" altLang="en-US"/>
              <a:t>Identify a specific problem-manager</a:t>
            </a:r>
          </a:p>
          <a:p>
            <a:r>
              <a:rPr lang="en-US" altLang="en-US"/>
              <a:t>Characterize each problem</a:t>
            </a:r>
          </a:p>
          <a:p>
            <a:r>
              <a:rPr lang="en-US" altLang="en-US"/>
              <a:t>Isolate bug and reproduce if possible</a:t>
            </a:r>
          </a:p>
          <a:p>
            <a:r>
              <a:rPr lang="en-US" altLang="en-US"/>
              <a:t>Research in documentation before calling</a:t>
            </a:r>
          </a:p>
          <a:p>
            <a:r>
              <a:rPr lang="en-US" altLang="en-US"/>
              <a:t>Provide full information to vendor support team</a:t>
            </a:r>
          </a:p>
          <a:p>
            <a:r>
              <a:rPr lang="en-US" altLang="en-US"/>
              <a:t>Document problem resolution in detail</a:t>
            </a:r>
          </a:p>
        </p:txBody>
      </p:sp>
      <p:pic>
        <p:nvPicPr>
          <p:cNvPr id="989190" name="Picture 6">
            <a:hlinkClick r:id="" action="ppaction://media"/>
            <a:extLst>
              <a:ext uri="{FF2B5EF4-FFF2-40B4-BE49-F238E27FC236}">
                <a16:creationId xmlns:a16="http://schemas.microsoft.com/office/drawing/2014/main" id="{5639640F-CB64-45E6-936E-A96E48CD4EB3}"/>
              </a:ext>
            </a:extLst>
          </p:cNvPr>
          <p:cNvPicPr>
            <a:picLocks noRot="1" noChangeAspect="1" noChangeArrowheads="1"/>
          </p:cNvPicPr>
          <p:nvPr>
            <a:wavAudioFile r:embed="rId1" name="~PP1370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651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891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919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6" name="Rectangle 4">
            <a:extLst>
              <a:ext uri="{FF2B5EF4-FFF2-40B4-BE49-F238E27FC236}">
                <a16:creationId xmlns:a16="http://schemas.microsoft.com/office/drawing/2014/main" id="{0852A863-3978-4283-8952-905CAC112D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Cooperative Problem Resolution</a:t>
            </a:r>
          </a:p>
        </p:txBody>
      </p:sp>
      <p:sp>
        <p:nvSpPr>
          <p:cNvPr id="991237" name="Rectangle 5">
            <a:extLst>
              <a:ext uri="{FF2B5EF4-FFF2-40B4-BE49-F238E27FC236}">
                <a16:creationId xmlns:a16="http://schemas.microsoft.com/office/drawing/2014/main" id="{08E39E39-1AEB-4D6D-8398-C0DA8AF0A1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Records are important</a:t>
            </a:r>
          </a:p>
          <a:p>
            <a:r>
              <a:rPr lang="en-US" altLang="en-US"/>
              <a:t>Problem database design</a:t>
            </a:r>
          </a:p>
          <a:p>
            <a:r>
              <a:rPr lang="en-US" altLang="en-US"/>
              <a:t>Problem database usage</a:t>
            </a:r>
          </a:p>
          <a:p>
            <a:r>
              <a:rPr lang="en-US" altLang="en-US"/>
              <a:t>Escalation</a:t>
            </a:r>
          </a:p>
          <a:p>
            <a:r>
              <a:rPr lang="en-US" altLang="en-US"/>
              <a:t>Multi-vendor problems</a:t>
            </a:r>
          </a:p>
        </p:txBody>
      </p:sp>
      <p:pic>
        <p:nvPicPr>
          <p:cNvPr id="991238" name="Picture 6">
            <a:hlinkClick r:id="" action="ppaction://media"/>
            <a:extLst>
              <a:ext uri="{FF2B5EF4-FFF2-40B4-BE49-F238E27FC236}">
                <a16:creationId xmlns:a16="http://schemas.microsoft.com/office/drawing/2014/main" id="{461A5169-107B-4D99-BB53-732C7BDEFE01}"/>
              </a:ext>
            </a:extLst>
          </p:cNvPr>
          <p:cNvPicPr>
            <a:picLocks noRot="1" noChangeAspect="1" noChangeArrowheads="1"/>
          </p:cNvPicPr>
          <p:nvPr>
            <a:wavAudioFile r:embed="rId1" name="~PP1460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651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912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123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SIA Class Notes">
  <a:themeElements>
    <a:clrScheme name="MSIA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MSIA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MSIA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IA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IA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IA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IA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IA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IA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IA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IA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Data\Microsoft\Templates\MSIA Class Notes.pot</Template>
  <TotalTime>95</TotalTime>
  <Words>727</Words>
  <Application>Microsoft Office PowerPoint</Application>
  <PresentationFormat>On-screen Show (4:3)</PresentationFormat>
  <Paragraphs>137</Paragraphs>
  <Slides>15</Slides>
  <Notes>15</Notes>
  <HiddenSlides>0</HiddenSlides>
  <MMClips>14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Bookman Old Style</vt:lpstr>
      <vt:lpstr>Garamond</vt:lpstr>
      <vt:lpstr>Times New Roman</vt:lpstr>
      <vt:lpstr>Wingdings</vt:lpstr>
      <vt:lpstr>MSIA Class Notes</vt:lpstr>
      <vt:lpstr>Working with Vendors</vt:lpstr>
      <vt:lpstr>Vendor Relations</vt:lpstr>
      <vt:lpstr>Establishing Constructive Relationships</vt:lpstr>
      <vt:lpstr>Hardware Support:  Vendor</vt:lpstr>
      <vt:lpstr>Hardware Support: 3rd Party</vt:lpstr>
      <vt:lpstr>Hardware Support: Self</vt:lpstr>
      <vt:lpstr>Software Support: Vendors</vt:lpstr>
      <vt:lpstr>Software Support: Clients</vt:lpstr>
      <vt:lpstr>Cooperative Problem Resolution</vt:lpstr>
      <vt:lpstr>Records are Important</vt:lpstr>
      <vt:lpstr>Problem-Database Design</vt:lpstr>
      <vt:lpstr>Cooperative Problem Resolution</vt:lpstr>
      <vt:lpstr>Problem Escalation </vt:lpstr>
      <vt:lpstr>Multi-Vendor Problems</vt:lpstr>
      <vt:lpstr>END</vt:lpstr>
    </vt:vector>
  </TitlesOfParts>
  <Manager>Bill Clements</Manager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Vendors</dc:title>
  <dc:subject>MSIA Seminar 6</dc:subject>
  <dc:creator>M. E. Kabay</dc:creator>
  <cp:keywords/>
  <dc:description/>
  <cp:lastModifiedBy>Mich Kabay</cp:lastModifiedBy>
  <cp:revision>13</cp:revision>
  <cp:lastPrinted>2000-03-28T00:08:39Z</cp:lastPrinted>
  <dcterms:created xsi:type="dcterms:W3CDTF">2003-01-11T00:00:15Z</dcterms:created>
  <dcterms:modified xsi:type="dcterms:W3CDTF">2023-01-02T21:31:10Z</dcterms:modified>
  <cp:category/>
</cp:coreProperties>
</file>