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7"/>
  </p:notesMasterIdLst>
  <p:handoutMasterIdLst>
    <p:handoutMasterId r:id="rId58"/>
  </p:handoutMasterIdLst>
  <p:sldIdLst>
    <p:sldId id="257" r:id="rId2"/>
    <p:sldId id="261" r:id="rId3"/>
    <p:sldId id="292" r:id="rId4"/>
    <p:sldId id="295" r:id="rId5"/>
    <p:sldId id="264" r:id="rId6"/>
    <p:sldId id="289" r:id="rId7"/>
    <p:sldId id="266" r:id="rId8"/>
    <p:sldId id="267" r:id="rId9"/>
    <p:sldId id="297" r:id="rId10"/>
    <p:sldId id="298" r:id="rId11"/>
    <p:sldId id="26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Lst>
  <p:sldSz cx="9144000" cy="6858000" type="letter"/>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800000"/>
    <a:srgbClr val="A50021"/>
    <a:srgbClr val="FAFD00"/>
    <a:srgbClr val="00FF00"/>
    <a:srgbClr val="C3FD00"/>
    <a:srgbClr val="FF57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autoAdjust="0"/>
    <p:restoredTop sz="94660" autoAdjust="0"/>
  </p:normalViewPr>
  <p:slideViewPr>
    <p:cSldViewPr>
      <p:cViewPr varScale="1">
        <p:scale>
          <a:sx n="113" d="100"/>
          <a:sy n="113" d="100"/>
        </p:scale>
        <p:origin x="2472" y="5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638"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3" Type="http://schemas.openxmlformats.org/officeDocument/2006/relationships/slide" Target="slides/slide15.xml"/><Relationship Id="rId18" Type="http://schemas.openxmlformats.org/officeDocument/2006/relationships/slide" Target="slides/slide20.xml"/><Relationship Id="rId26" Type="http://schemas.openxmlformats.org/officeDocument/2006/relationships/slide" Target="slides/slide28.xml"/><Relationship Id="rId39" Type="http://schemas.openxmlformats.org/officeDocument/2006/relationships/slide" Target="slides/slide41.xml"/><Relationship Id="rId21" Type="http://schemas.openxmlformats.org/officeDocument/2006/relationships/slide" Target="slides/slide23.xml"/><Relationship Id="rId34" Type="http://schemas.openxmlformats.org/officeDocument/2006/relationships/slide" Target="slides/slide36.xml"/><Relationship Id="rId42" Type="http://schemas.openxmlformats.org/officeDocument/2006/relationships/slide" Target="slides/slide44.xml"/><Relationship Id="rId7" Type="http://schemas.openxmlformats.org/officeDocument/2006/relationships/slide" Target="slides/slide7.xml"/><Relationship Id="rId2" Type="http://schemas.openxmlformats.org/officeDocument/2006/relationships/slide" Target="slides/slide2.xml"/><Relationship Id="rId16" Type="http://schemas.openxmlformats.org/officeDocument/2006/relationships/slide" Target="slides/slide18.xml"/><Relationship Id="rId29" Type="http://schemas.openxmlformats.org/officeDocument/2006/relationships/slide" Target="slides/slide31.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3.xml"/><Relationship Id="rId24" Type="http://schemas.openxmlformats.org/officeDocument/2006/relationships/slide" Target="slides/slide26.xml"/><Relationship Id="rId32" Type="http://schemas.openxmlformats.org/officeDocument/2006/relationships/slide" Target="slides/slide34.xml"/><Relationship Id="rId37" Type="http://schemas.openxmlformats.org/officeDocument/2006/relationships/slide" Target="slides/slide39.xml"/><Relationship Id="rId40" Type="http://schemas.openxmlformats.org/officeDocument/2006/relationships/slide" Target="slides/slide42.xml"/><Relationship Id="rId45" Type="http://schemas.openxmlformats.org/officeDocument/2006/relationships/slide" Target="slides/slide47.xml"/><Relationship Id="rId5" Type="http://schemas.openxmlformats.org/officeDocument/2006/relationships/slide" Target="slides/slide5.xml"/><Relationship Id="rId15" Type="http://schemas.openxmlformats.org/officeDocument/2006/relationships/slide" Target="slides/slide17.xml"/><Relationship Id="rId23" Type="http://schemas.openxmlformats.org/officeDocument/2006/relationships/slide" Target="slides/slide25.xml"/><Relationship Id="rId28" Type="http://schemas.openxmlformats.org/officeDocument/2006/relationships/slide" Target="slides/slide30.xml"/><Relationship Id="rId36" Type="http://schemas.openxmlformats.org/officeDocument/2006/relationships/slide" Target="slides/slide38.xml"/><Relationship Id="rId10" Type="http://schemas.openxmlformats.org/officeDocument/2006/relationships/slide" Target="slides/slide12.xml"/><Relationship Id="rId19" Type="http://schemas.openxmlformats.org/officeDocument/2006/relationships/slide" Target="slides/slide21.xml"/><Relationship Id="rId31" Type="http://schemas.openxmlformats.org/officeDocument/2006/relationships/slide" Target="slides/slide33.xml"/><Relationship Id="rId44" Type="http://schemas.openxmlformats.org/officeDocument/2006/relationships/slide" Target="slides/slide46.xml"/><Relationship Id="rId4" Type="http://schemas.openxmlformats.org/officeDocument/2006/relationships/slide" Target="slides/slide4.xml"/><Relationship Id="rId9" Type="http://schemas.openxmlformats.org/officeDocument/2006/relationships/slide" Target="slides/slide11.xml"/><Relationship Id="rId14" Type="http://schemas.openxmlformats.org/officeDocument/2006/relationships/slide" Target="slides/slide16.xml"/><Relationship Id="rId22" Type="http://schemas.openxmlformats.org/officeDocument/2006/relationships/slide" Target="slides/slide24.xml"/><Relationship Id="rId27" Type="http://schemas.openxmlformats.org/officeDocument/2006/relationships/slide" Target="slides/slide29.xml"/><Relationship Id="rId30" Type="http://schemas.openxmlformats.org/officeDocument/2006/relationships/slide" Target="slides/slide32.xml"/><Relationship Id="rId35" Type="http://schemas.openxmlformats.org/officeDocument/2006/relationships/slide" Target="slides/slide37.xml"/><Relationship Id="rId43" Type="http://schemas.openxmlformats.org/officeDocument/2006/relationships/slide" Target="slides/slide45.xml"/><Relationship Id="rId8" Type="http://schemas.openxmlformats.org/officeDocument/2006/relationships/slide" Target="slides/slide10.xml"/><Relationship Id="rId3" Type="http://schemas.openxmlformats.org/officeDocument/2006/relationships/slide" Target="slides/slide3.xml"/><Relationship Id="rId12" Type="http://schemas.openxmlformats.org/officeDocument/2006/relationships/slide" Target="slides/slide14.xml"/><Relationship Id="rId17" Type="http://schemas.openxmlformats.org/officeDocument/2006/relationships/slide" Target="slides/slide19.xml"/><Relationship Id="rId25" Type="http://schemas.openxmlformats.org/officeDocument/2006/relationships/slide" Target="slides/slide27.xml"/><Relationship Id="rId33" Type="http://schemas.openxmlformats.org/officeDocument/2006/relationships/slide" Target="slides/slide35.xml"/><Relationship Id="rId38" Type="http://schemas.openxmlformats.org/officeDocument/2006/relationships/slide" Target="slides/slide40.xml"/><Relationship Id="rId46" Type="http://schemas.openxmlformats.org/officeDocument/2006/relationships/slide" Target="slides/slide48.xml"/><Relationship Id="rId20" Type="http://schemas.openxmlformats.org/officeDocument/2006/relationships/slide" Target="slides/slide22.xml"/><Relationship Id="rId41"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5DFD9BF-2C9B-C41E-26FF-3EFB241B3018}"/>
              </a:ext>
            </a:extLst>
          </p:cNvPr>
          <p:cNvSpPr>
            <a:spLocks noChangeArrowheads="1"/>
          </p:cNvSpPr>
          <p:nvPr/>
        </p:nvSpPr>
        <p:spPr bwMode="auto">
          <a:xfrm>
            <a:off x="3138488" y="9145588"/>
            <a:ext cx="1042987" cy="2667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284" tIns="46981" rIns="92284" bIns="46981">
            <a:spAutoFit/>
          </a:bodyPr>
          <a:lstStyle>
            <a:lvl1pPr defTabSz="917575">
              <a:defRPr sz="2400">
                <a:solidFill>
                  <a:schemeClr val="tx1"/>
                </a:solidFill>
                <a:latin typeface="Times New Roman" panose="02020603050405020304" pitchFamily="18" charset="0"/>
              </a:defRPr>
            </a:lvl1pPr>
            <a:lvl2pPr marL="460375" defTabSz="917575">
              <a:defRPr sz="2400">
                <a:solidFill>
                  <a:schemeClr val="tx1"/>
                </a:solidFill>
                <a:latin typeface="Times New Roman" panose="02020603050405020304" pitchFamily="18" charset="0"/>
              </a:defRPr>
            </a:lvl2pPr>
            <a:lvl3pPr marL="917575" defTabSz="917575">
              <a:defRPr sz="2400">
                <a:solidFill>
                  <a:schemeClr val="tx1"/>
                </a:solidFill>
                <a:latin typeface="Times New Roman" panose="02020603050405020304" pitchFamily="18" charset="0"/>
              </a:defRPr>
            </a:lvl3pPr>
            <a:lvl4pPr marL="1377950" defTabSz="917575">
              <a:defRPr sz="2400">
                <a:solidFill>
                  <a:schemeClr val="tx1"/>
                </a:solidFill>
                <a:latin typeface="Times New Roman" panose="02020603050405020304" pitchFamily="18" charset="0"/>
              </a:defRPr>
            </a:lvl4pPr>
            <a:lvl5pPr marL="1835150" defTabSz="917575">
              <a:defRPr sz="2400">
                <a:solidFill>
                  <a:schemeClr val="tx1"/>
                </a:solidFill>
                <a:latin typeface="Times New Roman" panose="02020603050405020304" pitchFamily="18" charset="0"/>
              </a:defRPr>
            </a:lvl5pPr>
            <a:lvl6pPr marL="2292350" defTabSz="917575" eaLnBrk="0" fontAlgn="base" hangingPunct="0">
              <a:spcBef>
                <a:spcPct val="0"/>
              </a:spcBef>
              <a:spcAft>
                <a:spcPct val="0"/>
              </a:spcAft>
              <a:defRPr sz="2400">
                <a:solidFill>
                  <a:schemeClr val="tx1"/>
                </a:solidFill>
                <a:latin typeface="Times New Roman" panose="02020603050405020304" pitchFamily="18" charset="0"/>
              </a:defRPr>
            </a:lvl6pPr>
            <a:lvl7pPr marL="2749550" defTabSz="917575" eaLnBrk="0" fontAlgn="base" hangingPunct="0">
              <a:spcBef>
                <a:spcPct val="0"/>
              </a:spcBef>
              <a:spcAft>
                <a:spcPct val="0"/>
              </a:spcAft>
              <a:defRPr sz="2400">
                <a:solidFill>
                  <a:schemeClr val="tx1"/>
                </a:solidFill>
                <a:latin typeface="Times New Roman" panose="02020603050405020304" pitchFamily="18" charset="0"/>
              </a:defRPr>
            </a:lvl7pPr>
            <a:lvl8pPr marL="3206750" defTabSz="917575" eaLnBrk="0" fontAlgn="base" hangingPunct="0">
              <a:spcBef>
                <a:spcPct val="0"/>
              </a:spcBef>
              <a:spcAft>
                <a:spcPct val="0"/>
              </a:spcAft>
              <a:defRPr sz="2400">
                <a:solidFill>
                  <a:schemeClr val="tx1"/>
                </a:solidFill>
                <a:latin typeface="Times New Roman" panose="02020603050405020304" pitchFamily="18" charset="0"/>
              </a:defRPr>
            </a:lvl8pPr>
            <a:lvl9pPr marL="3663950" defTabSz="917575"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1300" b="0">
                <a:latin typeface="Arial" panose="020B0604020202020204" pitchFamily="34" charset="0"/>
              </a:rPr>
              <a:t>Page 1 - </a:t>
            </a:r>
            <a:fld id="{2B5BFC87-1523-41CE-AA4E-B54A84C3543E}" type="slidenum">
              <a:rPr lang="en-US" altLang="en-US" sz="1300" b="0">
                <a:latin typeface="Arial" panose="020B0604020202020204" pitchFamily="34" charset="0"/>
              </a:rPr>
              <a:pPr algn="ctr">
                <a:lnSpc>
                  <a:spcPct val="90000"/>
                </a:lnSpc>
              </a:pPr>
              <a:t>‹#›</a:t>
            </a:fld>
            <a:endParaRPr lang="en-US" altLang="en-US" sz="1300" b="0">
              <a:latin typeface="Arial" panose="020B0604020202020204" pitchFamily="34" charset="0"/>
            </a:endParaRPr>
          </a:p>
        </p:txBody>
      </p:sp>
      <p:sp>
        <p:nvSpPr>
          <p:cNvPr id="3075" name="Rectangle 3">
            <a:extLst>
              <a:ext uri="{FF2B5EF4-FFF2-40B4-BE49-F238E27FC236}">
                <a16:creationId xmlns:a16="http://schemas.microsoft.com/office/drawing/2014/main" id="{884BF075-9B36-A0D2-3297-EC78FEBFA895}"/>
              </a:ext>
            </a:extLst>
          </p:cNvPr>
          <p:cNvSpPr>
            <a:spLocks noChangeArrowheads="1"/>
          </p:cNvSpPr>
          <p:nvPr/>
        </p:nvSpPr>
        <p:spPr bwMode="auto">
          <a:xfrm>
            <a:off x="1220788" y="296863"/>
            <a:ext cx="4873625" cy="315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41" tIns="46981" rIns="95641" bIns="46981">
            <a:spAutoFit/>
          </a:bodyPr>
          <a:lstStyle>
            <a:lvl1pPr defTabSz="966788">
              <a:defRPr sz="2400">
                <a:solidFill>
                  <a:schemeClr val="tx1"/>
                </a:solidFill>
                <a:latin typeface="Times New Roman" panose="02020603050405020304" pitchFamily="18" charset="0"/>
              </a:defRPr>
            </a:lvl1pPr>
            <a:lvl2pPr marL="482600" defTabSz="966788">
              <a:defRPr sz="2400">
                <a:solidFill>
                  <a:schemeClr val="tx1"/>
                </a:solidFill>
                <a:latin typeface="Times New Roman" panose="02020603050405020304" pitchFamily="18" charset="0"/>
              </a:defRPr>
            </a:lvl2pPr>
            <a:lvl3pPr marL="966788" defTabSz="966788">
              <a:defRPr sz="2400">
                <a:solidFill>
                  <a:schemeClr val="tx1"/>
                </a:solidFill>
                <a:latin typeface="Times New Roman" panose="02020603050405020304" pitchFamily="18" charset="0"/>
              </a:defRPr>
            </a:lvl3pPr>
            <a:lvl4pPr marL="1449388" defTabSz="966788">
              <a:defRPr sz="2400">
                <a:solidFill>
                  <a:schemeClr val="tx1"/>
                </a:solidFill>
                <a:latin typeface="Times New Roman" panose="02020603050405020304" pitchFamily="18" charset="0"/>
              </a:defRPr>
            </a:lvl4pPr>
            <a:lvl5pPr marL="1933575" defTabSz="966788">
              <a:defRPr sz="2400">
                <a:solidFill>
                  <a:schemeClr val="tx1"/>
                </a:solidFill>
                <a:latin typeface="Times New Roman" panose="02020603050405020304" pitchFamily="18" charset="0"/>
              </a:defRPr>
            </a:lvl5pPr>
            <a:lvl6pPr marL="2390775" defTabSz="966788" eaLnBrk="0" fontAlgn="base" hangingPunct="0">
              <a:spcBef>
                <a:spcPct val="0"/>
              </a:spcBef>
              <a:spcAft>
                <a:spcPct val="0"/>
              </a:spcAft>
              <a:defRPr sz="2400">
                <a:solidFill>
                  <a:schemeClr val="tx1"/>
                </a:solidFill>
                <a:latin typeface="Times New Roman" panose="02020603050405020304" pitchFamily="18" charset="0"/>
              </a:defRPr>
            </a:lvl6pPr>
            <a:lvl7pPr marL="2847975" defTabSz="966788" eaLnBrk="0" fontAlgn="base" hangingPunct="0">
              <a:spcBef>
                <a:spcPct val="0"/>
              </a:spcBef>
              <a:spcAft>
                <a:spcPct val="0"/>
              </a:spcAft>
              <a:defRPr sz="2400">
                <a:solidFill>
                  <a:schemeClr val="tx1"/>
                </a:solidFill>
                <a:latin typeface="Times New Roman" panose="02020603050405020304" pitchFamily="18" charset="0"/>
              </a:defRPr>
            </a:lvl7pPr>
            <a:lvl8pPr marL="3305175" defTabSz="966788" eaLnBrk="0" fontAlgn="base" hangingPunct="0">
              <a:spcBef>
                <a:spcPct val="0"/>
              </a:spcBef>
              <a:spcAft>
                <a:spcPct val="0"/>
              </a:spcAft>
              <a:defRPr sz="2400">
                <a:solidFill>
                  <a:schemeClr val="tx1"/>
                </a:solidFill>
                <a:latin typeface="Times New Roman" panose="02020603050405020304" pitchFamily="18" charset="0"/>
              </a:defRPr>
            </a:lvl8pPr>
            <a:lvl9pPr marL="3762375"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500">
                <a:latin typeface="Arial" panose="020B0604020202020204" pitchFamily="34" charset="0"/>
              </a:rPr>
              <a:t>MSIA Seminar 2 Week 5</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FD4078D-9725-6BAD-BEAE-A2F907653034}"/>
              </a:ext>
            </a:extLst>
          </p:cNvPr>
          <p:cNvSpPr>
            <a:spLocks noGrp="1" noChangeArrowheads="1"/>
          </p:cNvSpPr>
          <p:nvPr>
            <p:ph type="body" sz="quarter" idx="3"/>
          </p:nvPr>
        </p:nvSpPr>
        <p:spPr bwMode="auto">
          <a:xfrm>
            <a:off x="1219200" y="4560888"/>
            <a:ext cx="4876800" cy="43195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41" tIns="46981" rIns="95641" bIns="46981"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Rectangle 3">
            <a:extLst>
              <a:ext uri="{FF2B5EF4-FFF2-40B4-BE49-F238E27FC236}">
                <a16:creationId xmlns:a16="http://schemas.microsoft.com/office/drawing/2014/main" id="{DF42AB24-5470-DCB9-7B01-8E26B87C8BC6}"/>
              </a:ext>
            </a:extLst>
          </p:cNvPr>
          <p:cNvSpPr>
            <a:spLocks noChangeArrowheads="1"/>
          </p:cNvSpPr>
          <p:nvPr/>
        </p:nvSpPr>
        <p:spPr bwMode="auto">
          <a:xfrm>
            <a:off x="5245100" y="9145588"/>
            <a:ext cx="723900" cy="2047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284" tIns="46981" rIns="92284" bIns="46981">
            <a:spAutoFit/>
          </a:bodyPr>
          <a:lstStyle>
            <a:lvl1pPr defTabSz="917575">
              <a:defRPr sz="2400">
                <a:solidFill>
                  <a:schemeClr val="tx1"/>
                </a:solidFill>
                <a:latin typeface="Times New Roman" panose="02020603050405020304" pitchFamily="18" charset="0"/>
              </a:defRPr>
            </a:lvl1pPr>
            <a:lvl2pPr marL="460375" defTabSz="917575">
              <a:defRPr sz="2400">
                <a:solidFill>
                  <a:schemeClr val="tx1"/>
                </a:solidFill>
                <a:latin typeface="Times New Roman" panose="02020603050405020304" pitchFamily="18" charset="0"/>
              </a:defRPr>
            </a:lvl2pPr>
            <a:lvl3pPr marL="917575" defTabSz="917575">
              <a:defRPr sz="2400">
                <a:solidFill>
                  <a:schemeClr val="tx1"/>
                </a:solidFill>
                <a:latin typeface="Times New Roman" panose="02020603050405020304" pitchFamily="18" charset="0"/>
              </a:defRPr>
            </a:lvl3pPr>
            <a:lvl4pPr marL="1377950" defTabSz="917575">
              <a:defRPr sz="2400">
                <a:solidFill>
                  <a:schemeClr val="tx1"/>
                </a:solidFill>
                <a:latin typeface="Times New Roman" panose="02020603050405020304" pitchFamily="18" charset="0"/>
              </a:defRPr>
            </a:lvl4pPr>
            <a:lvl5pPr marL="1835150" defTabSz="917575">
              <a:defRPr sz="2400">
                <a:solidFill>
                  <a:schemeClr val="tx1"/>
                </a:solidFill>
                <a:latin typeface="Times New Roman" panose="02020603050405020304" pitchFamily="18" charset="0"/>
              </a:defRPr>
            </a:lvl5pPr>
            <a:lvl6pPr marL="2292350" defTabSz="917575" eaLnBrk="0" fontAlgn="base" hangingPunct="0">
              <a:spcBef>
                <a:spcPct val="0"/>
              </a:spcBef>
              <a:spcAft>
                <a:spcPct val="0"/>
              </a:spcAft>
              <a:defRPr sz="2400">
                <a:solidFill>
                  <a:schemeClr val="tx1"/>
                </a:solidFill>
                <a:latin typeface="Times New Roman" panose="02020603050405020304" pitchFamily="18" charset="0"/>
              </a:defRPr>
            </a:lvl6pPr>
            <a:lvl7pPr marL="2749550" defTabSz="917575" eaLnBrk="0" fontAlgn="base" hangingPunct="0">
              <a:spcBef>
                <a:spcPct val="0"/>
              </a:spcBef>
              <a:spcAft>
                <a:spcPct val="0"/>
              </a:spcAft>
              <a:defRPr sz="2400">
                <a:solidFill>
                  <a:schemeClr val="tx1"/>
                </a:solidFill>
                <a:latin typeface="Times New Roman" panose="02020603050405020304" pitchFamily="18" charset="0"/>
              </a:defRPr>
            </a:lvl7pPr>
            <a:lvl8pPr marL="3206750" defTabSz="917575" eaLnBrk="0" fontAlgn="base" hangingPunct="0">
              <a:spcBef>
                <a:spcPct val="0"/>
              </a:spcBef>
              <a:spcAft>
                <a:spcPct val="0"/>
              </a:spcAft>
              <a:defRPr sz="2400">
                <a:solidFill>
                  <a:schemeClr val="tx1"/>
                </a:solidFill>
                <a:latin typeface="Times New Roman" panose="02020603050405020304" pitchFamily="18" charset="0"/>
              </a:defRPr>
            </a:lvl8pPr>
            <a:lvl9pPr marL="3663950" defTabSz="917575"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800" b="0">
                <a:latin typeface="Arial" panose="020B0604020202020204" pitchFamily="34" charset="0"/>
              </a:rPr>
              <a:t>Page 1 - </a:t>
            </a:r>
            <a:fld id="{3782D3A2-14CF-49E3-B2BF-50B933FDE5BE}" type="slidenum">
              <a:rPr lang="en-US" altLang="en-US" sz="800" b="0">
                <a:latin typeface="Arial" panose="020B0604020202020204" pitchFamily="34" charset="0"/>
              </a:rPr>
              <a:pPr algn="ctr">
                <a:lnSpc>
                  <a:spcPct val="90000"/>
                </a:lnSpc>
              </a:pPr>
              <a:t>‹#›</a:t>
            </a:fld>
            <a:endParaRPr lang="en-US" altLang="en-US" sz="800" b="0">
              <a:latin typeface="Arial" panose="020B0604020202020204" pitchFamily="34" charset="0"/>
            </a:endParaRPr>
          </a:p>
        </p:txBody>
      </p:sp>
      <p:sp>
        <p:nvSpPr>
          <p:cNvPr id="2052" name="Rectangle 4">
            <a:extLst>
              <a:ext uri="{FF2B5EF4-FFF2-40B4-BE49-F238E27FC236}">
                <a16:creationId xmlns:a16="http://schemas.microsoft.com/office/drawing/2014/main" id="{205EF960-C9C8-F00E-A1CA-1CFA26E5634F}"/>
              </a:ext>
            </a:extLst>
          </p:cNvPr>
          <p:cNvSpPr>
            <a:spLocks noChangeArrowheads="1" noTextEdit="1"/>
          </p:cNvSpPr>
          <p:nvPr>
            <p:ph type="sldImg" idx="2"/>
          </p:nvPr>
        </p:nvSpPr>
        <p:spPr bwMode="auto">
          <a:xfrm>
            <a:off x="1265238" y="727075"/>
            <a:ext cx="4781550" cy="3586163"/>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6CDFB087-4364-FDFA-116A-50F1E5D00BC8}"/>
              </a:ext>
            </a:extLst>
          </p:cNvPr>
          <p:cNvSpPr>
            <a:spLocks noChangeArrowheads="1"/>
          </p:cNvSpPr>
          <p:nvPr/>
        </p:nvSpPr>
        <p:spPr bwMode="auto">
          <a:xfrm>
            <a:off x="1220788" y="296863"/>
            <a:ext cx="4873625" cy="3143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41" tIns="46981" rIns="95641" bIns="46981">
            <a:spAutoFit/>
          </a:bodyPr>
          <a:lstStyle>
            <a:lvl1pPr defTabSz="966788">
              <a:defRPr sz="2400">
                <a:solidFill>
                  <a:schemeClr val="tx1"/>
                </a:solidFill>
                <a:latin typeface="Times New Roman" panose="02020603050405020304" pitchFamily="18" charset="0"/>
              </a:defRPr>
            </a:lvl1pPr>
            <a:lvl2pPr marL="482600" defTabSz="966788">
              <a:defRPr sz="2400">
                <a:solidFill>
                  <a:schemeClr val="tx1"/>
                </a:solidFill>
                <a:latin typeface="Times New Roman" panose="02020603050405020304" pitchFamily="18" charset="0"/>
              </a:defRPr>
            </a:lvl2pPr>
            <a:lvl3pPr marL="966788" defTabSz="966788">
              <a:defRPr sz="2400">
                <a:solidFill>
                  <a:schemeClr val="tx1"/>
                </a:solidFill>
                <a:latin typeface="Times New Roman" panose="02020603050405020304" pitchFamily="18" charset="0"/>
              </a:defRPr>
            </a:lvl3pPr>
            <a:lvl4pPr marL="1449388" defTabSz="966788">
              <a:defRPr sz="2400">
                <a:solidFill>
                  <a:schemeClr val="tx1"/>
                </a:solidFill>
                <a:latin typeface="Times New Roman" panose="02020603050405020304" pitchFamily="18" charset="0"/>
              </a:defRPr>
            </a:lvl4pPr>
            <a:lvl5pPr marL="1933575" defTabSz="966788">
              <a:defRPr sz="2400">
                <a:solidFill>
                  <a:schemeClr val="tx1"/>
                </a:solidFill>
                <a:latin typeface="Times New Roman" panose="02020603050405020304" pitchFamily="18" charset="0"/>
              </a:defRPr>
            </a:lvl5pPr>
            <a:lvl6pPr marL="2390775" defTabSz="966788" eaLnBrk="0" fontAlgn="base" hangingPunct="0">
              <a:spcBef>
                <a:spcPct val="0"/>
              </a:spcBef>
              <a:spcAft>
                <a:spcPct val="0"/>
              </a:spcAft>
              <a:defRPr sz="2400">
                <a:solidFill>
                  <a:schemeClr val="tx1"/>
                </a:solidFill>
                <a:latin typeface="Times New Roman" panose="02020603050405020304" pitchFamily="18" charset="0"/>
              </a:defRPr>
            </a:lvl6pPr>
            <a:lvl7pPr marL="2847975" defTabSz="966788" eaLnBrk="0" fontAlgn="base" hangingPunct="0">
              <a:spcBef>
                <a:spcPct val="0"/>
              </a:spcBef>
              <a:spcAft>
                <a:spcPct val="0"/>
              </a:spcAft>
              <a:defRPr sz="2400">
                <a:solidFill>
                  <a:schemeClr val="tx1"/>
                </a:solidFill>
                <a:latin typeface="Times New Roman" panose="02020603050405020304" pitchFamily="18" charset="0"/>
              </a:defRPr>
            </a:lvl7pPr>
            <a:lvl8pPr marL="3305175" defTabSz="966788" eaLnBrk="0" fontAlgn="base" hangingPunct="0">
              <a:spcBef>
                <a:spcPct val="0"/>
              </a:spcBef>
              <a:spcAft>
                <a:spcPct val="0"/>
              </a:spcAft>
              <a:defRPr sz="2400">
                <a:solidFill>
                  <a:schemeClr val="tx1"/>
                </a:solidFill>
                <a:latin typeface="Times New Roman" panose="02020603050405020304" pitchFamily="18" charset="0"/>
              </a:defRPr>
            </a:lvl8pPr>
            <a:lvl9pPr marL="3762375"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500">
                <a:latin typeface="Arial" panose="020B0604020202020204" pitchFamily="34" charset="0"/>
              </a:rPr>
              <a:t>Title</a:t>
            </a:r>
          </a:p>
        </p:txBody>
      </p:sp>
      <p:sp>
        <p:nvSpPr>
          <p:cNvPr id="2054" name="Line 6">
            <a:extLst>
              <a:ext uri="{FF2B5EF4-FFF2-40B4-BE49-F238E27FC236}">
                <a16:creationId xmlns:a16="http://schemas.microsoft.com/office/drawing/2014/main" id="{83092BF0-1541-57E3-1942-77BE4E4E1B0A}"/>
              </a:ext>
            </a:extLst>
          </p:cNvPr>
          <p:cNvSpPr>
            <a:spLocks noChangeShapeType="1"/>
          </p:cNvSpPr>
          <p:nvPr/>
        </p:nvSpPr>
        <p:spPr bwMode="auto">
          <a:xfrm>
            <a:off x="1225550" y="9040813"/>
            <a:ext cx="48641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 name="Rectangle 7">
            <a:extLst>
              <a:ext uri="{FF2B5EF4-FFF2-40B4-BE49-F238E27FC236}">
                <a16:creationId xmlns:a16="http://schemas.microsoft.com/office/drawing/2014/main" id="{3C4AAADB-555E-9E0B-8C4D-AF3B672B8406}"/>
              </a:ext>
            </a:extLst>
          </p:cNvPr>
          <p:cNvSpPr>
            <a:spLocks noChangeArrowheads="1"/>
          </p:cNvSpPr>
          <p:nvPr/>
        </p:nvSpPr>
        <p:spPr bwMode="auto">
          <a:xfrm>
            <a:off x="1250950" y="9145588"/>
            <a:ext cx="3870325" cy="2079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4" tIns="46981" rIns="92284" bIns="46981">
            <a:spAutoFit/>
          </a:bodyPr>
          <a:lstStyle>
            <a:lvl1pPr defTabSz="917575">
              <a:defRPr sz="2400">
                <a:solidFill>
                  <a:schemeClr val="tx1"/>
                </a:solidFill>
                <a:latin typeface="Times New Roman" panose="02020603050405020304" pitchFamily="18" charset="0"/>
              </a:defRPr>
            </a:lvl1pPr>
            <a:lvl2pPr marL="460375" defTabSz="917575">
              <a:defRPr sz="2400">
                <a:solidFill>
                  <a:schemeClr val="tx1"/>
                </a:solidFill>
                <a:latin typeface="Times New Roman" panose="02020603050405020304" pitchFamily="18" charset="0"/>
              </a:defRPr>
            </a:lvl2pPr>
            <a:lvl3pPr marL="917575" defTabSz="917575">
              <a:defRPr sz="2400">
                <a:solidFill>
                  <a:schemeClr val="tx1"/>
                </a:solidFill>
                <a:latin typeface="Times New Roman" panose="02020603050405020304" pitchFamily="18" charset="0"/>
              </a:defRPr>
            </a:lvl3pPr>
            <a:lvl4pPr marL="1377950" defTabSz="917575">
              <a:defRPr sz="2400">
                <a:solidFill>
                  <a:schemeClr val="tx1"/>
                </a:solidFill>
                <a:latin typeface="Times New Roman" panose="02020603050405020304" pitchFamily="18" charset="0"/>
              </a:defRPr>
            </a:lvl4pPr>
            <a:lvl5pPr marL="1835150" defTabSz="917575">
              <a:defRPr sz="2400">
                <a:solidFill>
                  <a:schemeClr val="tx1"/>
                </a:solidFill>
                <a:latin typeface="Times New Roman" panose="02020603050405020304" pitchFamily="18" charset="0"/>
              </a:defRPr>
            </a:lvl5pPr>
            <a:lvl6pPr marL="2292350" defTabSz="917575" eaLnBrk="0" fontAlgn="base" hangingPunct="0">
              <a:spcBef>
                <a:spcPct val="0"/>
              </a:spcBef>
              <a:spcAft>
                <a:spcPct val="0"/>
              </a:spcAft>
              <a:defRPr sz="2400">
                <a:solidFill>
                  <a:schemeClr val="tx1"/>
                </a:solidFill>
                <a:latin typeface="Times New Roman" panose="02020603050405020304" pitchFamily="18" charset="0"/>
              </a:defRPr>
            </a:lvl6pPr>
            <a:lvl7pPr marL="2749550" defTabSz="917575" eaLnBrk="0" fontAlgn="base" hangingPunct="0">
              <a:spcBef>
                <a:spcPct val="0"/>
              </a:spcBef>
              <a:spcAft>
                <a:spcPct val="0"/>
              </a:spcAft>
              <a:defRPr sz="2400">
                <a:solidFill>
                  <a:schemeClr val="tx1"/>
                </a:solidFill>
                <a:latin typeface="Times New Roman" panose="02020603050405020304" pitchFamily="18" charset="0"/>
              </a:defRPr>
            </a:lvl7pPr>
            <a:lvl8pPr marL="3206750" defTabSz="917575" eaLnBrk="0" fontAlgn="base" hangingPunct="0">
              <a:spcBef>
                <a:spcPct val="0"/>
              </a:spcBef>
              <a:spcAft>
                <a:spcPct val="0"/>
              </a:spcAft>
              <a:defRPr sz="2400">
                <a:solidFill>
                  <a:schemeClr val="tx1"/>
                </a:solidFill>
                <a:latin typeface="Times New Roman" panose="02020603050405020304" pitchFamily="18" charset="0"/>
              </a:defRPr>
            </a:lvl8pPr>
            <a:lvl9pPr marL="3663950" defTabSz="917575"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800" b="0">
                <a:latin typeface="Arial" panose="020B0604020202020204" pitchFamily="34" charset="0"/>
              </a:rPr>
              <a:t>Copyright © 2001 M. E. Kabay.  All rights reserved.</a:t>
            </a:r>
          </a:p>
        </p:txBody>
      </p:sp>
      <p:sp>
        <p:nvSpPr>
          <p:cNvPr id="2056" name="Line 8">
            <a:extLst>
              <a:ext uri="{FF2B5EF4-FFF2-40B4-BE49-F238E27FC236}">
                <a16:creationId xmlns:a16="http://schemas.microsoft.com/office/drawing/2014/main" id="{C43D0620-2C0E-6BD9-44C5-D49CE9DBEEBB}"/>
              </a:ext>
            </a:extLst>
          </p:cNvPr>
          <p:cNvSpPr>
            <a:spLocks noChangeShapeType="1"/>
          </p:cNvSpPr>
          <p:nvPr/>
        </p:nvSpPr>
        <p:spPr bwMode="auto">
          <a:xfrm>
            <a:off x="1225550" y="560388"/>
            <a:ext cx="48641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1pPr>
    <a:lvl2pPr marL="228600"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2pPr>
    <a:lvl3pPr marL="457200"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3pPr>
    <a:lvl4pPr marL="685800"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4pPr>
    <a:lvl5pPr marL="914400"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a:extLst>
              <a:ext uri="{FF2B5EF4-FFF2-40B4-BE49-F238E27FC236}">
                <a16:creationId xmlns:a16="http://schemas.microsoft.com/office/drawing/2014/main" id="{BFF58A6B-31F5-28D5-D65E-2F0D858B8EAA}"/>
              </a:ext>
            </a:extLst>
          </p:cNvPr>
          <p:cNvSpPr>
            <a:spLocks noChangeArrowheads="1" noTextEdit="1"/>
          </p:cNvSpPr>
          <p:nvPr>
            <p:ph type="sldImg"/>
          </p:nvPr>
        </p:nvSpPr>
        <p:spPr>
          <a:ln/>
        </p:spPr>
      </p:sp>
      <p:sp>
        <p:nvSpPr>
          <p:cNvPr id="598019" name="Rectangle 3">
            <a:extLst>
              <a:ext uri="{FF2B5EF4-FFF2-40B4-BE49-F238E27FC236}">
                <a16:creationId xmlns:a16="http://schemas.microsoft.com/office/drawing/2014/main" id="{1B42C0EC-FA13-698C-84F5-36C918C68A5F}"/>
              </a:ext>
            </a:extLst>
          </p:cNvPr>
          <p:cNvSpPr>
            <a:spLocks noGrp="1" noChangeArrowheads="1"/>
          </p:cNvSpPr>
          <p:nvPr>
            <p:ph type="body" idx="1"/>
          </p:nvPr>
        </p:nvSpPr>
        <p:spPr/>
        <p:txBody>
          <a:bodyPr/>
          <a:lstStyle/>
          <a:p>
            <a:r>
              <a:rPr lang="en-US" altLang="en-US"/>
              <a:t>Welcome to Week 5 of Seminar 6 in the Norwich University MSIA.</a:t>
            </a:r>
          </a:p>
          <a:p>
            <a:r>
              <a:rPr lang="en-US" altLang="en-US"/>
              <a:t>This slide presentation includes detailed notes explaining useful insights from the field of social psychology.</a:t>
            </a:r>
          </a:p>
          <a:p>
            <a:endParaRPr lang="en-US" altLang="en-US"/>
          </a:p>
          <a:p>
            <a:r>
              <a:rPr lang="en-US" altLang="en-US"/>
              <a:t>For more details on most topics, consult any current textbook on social psychology.  A particularly readable text whose earlier edition I have enjoyed using for many years is</a:t>
            </a:r>
          </a:p>
          <a:p>
            <a:endParaRPr lang="en-US" altLang="en-US"/>
          </a:p>
          <a:p>
            <a:r>
              <a:rPr lang="en-US" altLang="en-US"/>
              <a:t>Myers, D. G. (2001).  </a:t>
            </a:r>
            <a:r>
              <a:rPr lang="en-US" altLang="en-US" i="1"/>
              <a:t>Social Psychology, 7</a:t>
            </a:r>
            <a:r>
              <a:rPr lang="en-US" altLang="en-US" i="1" baseline="30000"/>
              <a:t>th</a:t>
            </a:r>
            <a:r>
              <a:rPr lang="en-US" altLang="en-US" i="1"/>
              <a:t> Edition.</a:t>
            </a:r>
            <a:r>
              <a:rPr lang="en-US" altLang="en-US"/>
              <a:t> McGraw-Hill Humanities/Social Sciences/Languages; ISBN: 0-072-48898-0.  736 pp.</a:t>
            </a:r>
          </a:p>
          <a:p>
            <a:r>
              <a:rPr lang="en-US" altLang="en-US"/>
              <a:t>http://www.amazon.com/exec/obidos/tg/detail/-/0072488980/ref=ed_oe_h/103-2242465-8777419?v=glance&amp;s=books&amp;st=*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a:extLst>
              <a:ext uri="{FF2B5EF4-FFF2-40B4-BE49-F238E27FC236}">
                <a16:creationId xmlns:a16="http://schemas.microsoft.com/office/drawing/2014/main" id="{E569A05D-1156-A8D3-DE2B-7A829555D07D}"/>
              </a:ext>
            </a:extLst>
          </p:cNvPr>
          <p:cNvSpPr>
            <a:spLocks noChangeArrowheads="1" noTextEdit="1"/>
          </p:cNvSpPr>
          <p:nvPr>
            <p:ph type="sldImg"/>
          </p:nvPr>
        </p:nvSpPr>
        <p:spPr>
          <a:ln/>
        </p:spPr>
      </p:sp>
      <p:sp>
        <p:nvSpPr>
          <p:cNvPr id="743427" name="Rectangle 3">
            <a:extLst>
              <a:ext uri="{FF2B5EF4-FFF2-40B4-BE49-F238E27FC236}">
                <a16:creationId xmlns:a16="http://schemas.microsoft.com/office/drawing/2014/main" id="{88852025-B611-B46F-2C2A-4D1A1631A12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4E28EEC9-3181-4C4F-2E64-ADD17CF75F1F}"/>
              </a:ext>
            </a:extLst>
          </p:cNvPr>
          <p:cNvSpPr>
            <a:spLocks noChangeArrowheads="1" noTextEdit="1"/>
          </p:cNvSpPr>
          <p:nvPr>
            <p:ph type="sldImg"/>
          </p:nvPr>
        </p:nvSpPr>
        <p:spPr>
          <a:ln/>
        </p:spPr>
      </p:sp>
      <p:sp>
        <p:nvSpPr>
          <p:cNvPr id="455683" name="Rectangle 3">
            <a:extLst>
              <a:ext uri="{FF2B5EF4-FFF2-40B4-BE49-F238E27FC236}">
                <a16:creationId xmlns:a16="http://schemas.microsoft.com/office/drawing/2014/main" id="{267A08A7-719B-84CC-7634-813E36205F0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a:extLst>
              <a:ext uri="{FF2B5EF4-FFF2-40B4-BE49-F238E27FC236}">
                <a16:creationId xmlns:a16="http://schemas.microsoft.com/office/drawing/2014/main" id="{FBE978D7-90C8-76BD-30ED-3FB4505FE4F7}"/>
              </a:ext>
            </a:extLst>
          </p:cNvPr>
          <p:cNvSpPr>
            <a:spLocks noChangeArrowheads="1" noTextEdit="1"/>
          </p:cNvSpPr>
          <p:nvPr>
            <p:ph type="sldImg"/>
          </p:nvPr>
        </p:nvSpPr>
        <p:spPr>
          <a:ln/>
        </p:spPr>
      </p:sp>
      <p:sp>
        <p:nvSpPr>
          <p:cNvPr id="671747" name="Rectangle 3">
            <a:extLst>
              <a:ext uri="{FF2B5EF4-FFF2-40B4-BE49-F238E27FC236}">
                <a16:creationId xmlns:a16="http://schemas.microsoft.com/office/drawing/2014/main" id="{4F55FFD9-7E73-30FA-717F-EBE6B2A20E6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a:extLst>
              <a:ext uri="{FF2B5EF4-FFF2-40B4-BE49-F238E27FC236}">
                <a16:creationId xmlns:a16="http://schemas.microsoft.com/office/drawing/2014/main" id="{27BD3EDC-6BA2-92EA-53B7-3F73727133BC}"/>
              </a:ext>
            </a:extLst>
          </p:cNvPr>
          <p:cNvSpPr>
            <a:spLocks noChangeArrowheads="1" noTextEdit="1"/>
          </p:cNvSpPr>
          <p:nvPr>
            <p:ph type="sldImg"/>
          </p:nvPr>
        </p:nvSpPr>
        <p:spPr>
          <a:ln/>
        </p:spPr>
      </p:sp>
      <p:sp>
        <p:nvSpPr>
          <p:cNvPr id="673795" name="Rectangle 3">
            <a:extLst>
              <a:ext uri="{FF2B5EF4-FFF2-40B4-BE49-F238E27FC236}">
                <a16:creationId xmlns:a16="http://schemas.microsoft.com/office/drawing/2014/main" id="{74719497-79D9-281F-E3C0-5044A9390FD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a:extLst>
              <a:ext uri="{FF2B5EF4-FFF2-40B4-BE49-F238E27FC236}">
                <a16:creationId xmlns:a16="http://schemas.microsoft.com/office/drawing/2014/main" id="{514D7900-42F9-8912-F26C-F00782FABDDE}"/>
              </a:ext>
            </a:extLst>
          </p:cNvPr>
          <p:cNvSpPr>
            <a:spLocks noChangeArrowheads="1" noTextEdit="1"/>
          </p:cNvSpPr>
          <p:nvPr>
            <p:ph type="sldImg"/>
          </p:nvPr>
        </p:nvSpPr>
        <p:spPr>
          <a:ln/>
        </p:spPr>
      </p:sp>
      <p:sp>
        <p:nvSpPr>
          <p:cNvPr id="675843" name="Rectangle 3">
            <a:extLst>
              <a:ext uri="{FF2B5EF4-FFF2-40B4-BE49-F238E27FC236}">
                <a16:creationId xmlns:a16="http://schemas.microsoft.com/office/drawing/2014/main" id="{3F2DBA15-40B6-4E01-3A2D-48008A182A0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a:extLst>
              <a:ext uri="{FF2B5EF4-FFF2-40B4-BE49-F238E27FC236}">
                <a16:creationId xmlns:a16="http://schemas.microsoft.com/office/drawing/2014/main" id="{5F98EC25-2116-B8A3-4B37-D0457A621FF6}"/>
              </a:ext>
            </a:extLst>
          </p:cNvPr>
          <p:cNvSpPr>
            <a:spLocks noChangeArrowheads="1" noTextEdit="1"/>
          </p:cNvSpPr>
          <p:nvPr>
            <p:ph type="sldImg"/>
          </p:nvPr>
        </p:nvSpPr>
        <p:spPr>
          <a:ln/>
        </p:spPr>
      </p:sp>
      <p:sp>
        <p:nvSpPr>
          <p:cNvPr id="744451" name="Rectangle 3">
            <a:extLst>
              <a:ext uri="{FF2B5EF4-FFF2-40B4-BE49-F238E27FC236}">
                <a16:creationId xmlns:a16="http://schemas.microsoft.com/office/drawing/2014/main" id="{880F877A-AD06-7453-8A0A-7F2938E5B76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a:extLst>
              <a:ext uri="{FF2B5EF4-FFF2-40B4-BE49-F238E27FC236}">
                <a16:creationId xmlns:a16="http://schemas.microsoft.com/office/drawing/2014/main" id="{A074FC77-C3B2-1F16-1D4C-080CF74878F8}"/>
              </a:ext>
            </a:extLst>
          </p:cNvPr>
          <p:cNvSpPr>
            <a:spLocks noChangeArrowheads="1" noTextEdit="1"/>
          </p:cNvSpPr>
          <p:nvPr>
            <p:ph type="sldImg"/>
          </p:nvPr>
        </p:nvSpPr>
        <p:spPr>
          <a:ln/>
        </p:spPr>
      </p:sp>
      <p:sp>
        <p:nvSpPr>
          <p:cNvPr id="745475" name="Rectangle 3">
            <a:extLst>
              <a:ext uri="{FF2B5EF4-FFF2-40B4-BE49-F238E27FC236}">
                <a16:creationId xmlns:a16="http://schemas.microsoft.com/office/drawing/2014/main" id="{C6D8866B-2CC1-58DF-4381-7C16B351014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a:extLst>
              <a:ext uri="{FF2B5EF4-FFF2-40B4-BE49-F238E27FC236}">
                <a16:creationId xmlns:a16="http://schemas.microsoft.com/office/drawing/2014/main" id="{677C0485-3E28-6A60-5210-E8467F6E4001}"/>
              </a:ext>
            </a:extLst>
          </p:cNvPr>
          <p:cNvSpPr>
            <a:spLocks noChangeArrowheads="1" noTextEdit="1"/>
          </p:cNvSpPr>
          <p:nvPr>
            <p:ph type="sldImg"/>
          </p:nvPr>
        </p:nvSpPr>
        <p:spPr>
          <a:xfrm>
            <a:off x="1266825" y="720725"/>
            <a:ext cx="4783138" cy="3587750"/>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a:extLst>
              <a:ext uri="{FF2B5EF4-FFF2-40B4-BE49-F238E27FC236}">
                <a16:creationId xmlns:a16="http://schemas.microsoft.com/office/drawing/2014/main" id="{F072FBD6-2A7C-F600-C2CF-4D9025560F57}"/>
              </a:ext>
            </a:extLst>
          </p:cNvPr>
          <p:cNvSpPr>
            <a:spLocks noChangeArrowheads="1" noTextEdit="1"/>
          </p:cNvSpPr>
          <p:nvPr>
            <p:ph type="sldImg"/>
          </p:nvPr>
        </p:nvSpPr>
        <p:spPr>
          <a:ln/>
        </p:spPr>
      </p:sp>
      <p:sp>
        <p:nvSpPr>
          <p:cNvPr id="746499" name="Rectangle 3">
            <a:extLst>
              <a:ext uri="{FF2B5EF4-FFF2-40B4-BE49-F238E27FC236}">
                <a16:creationId xmlns:a16="http://schemas.microsoft.com/office/drawing/2014/main" id="{322AEFF4-3E9A-5B26-44C8-A3D04539603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CCEF8328-92A8-7F21-9691-57E4E94AE51C}"/>
              </a:ext>
            </a:extLst>
          </p:cNvPr>
          <p:cNvSpPr>
            <a:spLocks noChangeArrowheads="1" noTextEdit="1"/>
          </p:cNvSpPr>
          <p:nvPr>
            <p:ph type="sldImg"/>
          </p:nvPr>
        </p:nvSpPr>
        <p:spPr>
          <a:ln/>
        </p:spPr>
      </p:sp>
      <p:sp>
        <p:nvSpPr>
          <p:cNvPr id="683011" name="Rectangle 3">
            <a:extLst>
              <a:ext uri="{FF2B5EF4-FFF2-40B4-BE49-F238E27FC236}">
                <a16:creationId xmlns:a16="http://schemas.microsoft.com/office/drawing/2014/main" id="{5977D259-088C-A380-CA77-A8F8A34635AA}"/>
              </a:ext>
            </a:extLst>
          </p:cNvPr>
          <p:cNvSpPr>
            <a:spLocks noGrp="1" noChangeArrowheads="1"/>
          </p:cNvSpPr>
          <p:nvPr>
            <p:ph type="body" idx="1"/>
          </p:nvPr>
        </p:nvSpPr>
        <p:spPr/>
        <p:txBody>
          <a:bodyPr/>
          <a:lstStyle/>
          <a:p>
            <a:r>
              <a:rPr lang="en-US" altLang="en-US"/>
              <a:t>For a biographical overview of Allport’s life and work, see</a:t>
            </a:r>
          </a:p>
          <a:p>
            <a:r>
              <a:rPr lang="en-US" altLang="en-US"/>
              <a:t>http://www.findarticles.com/m0341/3_55/58549253/print.jhtml</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228C7B1E-17BA-12EE-9611-F21A66E16EA0}"/>
              </a:ext>
            </a:extLst>
          </p:cNvPr>
          <p:cNvSpPr>
            <a:spLocks noGrp="1" noChangeArrowheads="1"/>
          </p:cNvSpPr>
          <p:nvPr>
            <p:ph type="body" idx="1"/>
          </p:nvPr>
        </p:nvSpPr>
        <p:spPr>
          <a:xfrm>
            <a:off x="1441450" y="4560888"/>
            <a:ext cx="4432300" cy="4319587"/>
          </a:xfrm>
          <a:ln/>
        </p:spPr>
        <p:txBody>
          <a:bodyPr/>
          <a:lstStyle/>
          <a:p>
            <a:endParaRPr lang="en-US" altLang="en-US"/>
          </a:p>
        </p:txBody>
      </p:sp>
      <p:sp>
        <p:nvSpPr>
          <p:cNvPr id="441347" name="Rectangle 3">
            <a:extLst>
              <a:ext uri="{FF2B5EF4-FFF2-40B4-BE49-F238E27FC236}">
                <a16:creationId xmlns:a16="http://schemas.microsoft.com/office/drawing/2014/main" id="{CCBE158D-3400-3853-E32E-01A7062EE9AD}"/>
              </a:ext>
            </a:extLst>
          </p:cNvPr>
          <p:cNvSpPr>
            <a:spLocks noChangeArrowheads="1" noTextEdit="1"/>
          </p:cNvSpPr>
          <p:nvPr>
            <p:ph type="sldImg"/>
          </p:nvPr>
        </p:nvSpPr>
        <p:spPr>
          <a:ln cap="fla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a:extLst>
              <a:ext uri="{FF2B5EF4-FFF2-40B4-BE49-F238E27FC236}">
                <a16:creationId xmlns:a16="http://schemas.microsoft.com/office/drawing/2014/main" id="{5C2CCCCC-9481-B9DF-18B2-FBC91ECFEF42}"/>
              </a:ext>
            </a:extLst>
          </p:cNvPr>
          <p:cNvSpPr>
            <a:spLocks noChangeArrowheads="1" noTextEdit="1"/>
          </p:cNvSpPr>
          <p:nvPr>
            <p:ph type="sldImg"/>
          </p:nvPr>
        </p:nvSpPr>
        <p:spPr>
          <a:ln/>
        </p:spPr>
      </p:sp>
      <p:sp>
        <p:nvSpPr>
          <p:cNvPr id="685059" name="Rectangle 3">
            <a:extLst>
              <a:ext uri="{FF2B5EF4-FFF2-40B4-BE49-F238E27FC236}">
                <a16:creationId xmlns:a16="http://schemas.microsoft.com/office/drawing/2014/main" id="{E305DF34-1135-397C-AB42-899DABA8ACDB}"/>
              </a:ext>
            </a:extLst>
          </p:cNvPr>
          <p:cNvSpPr>
            <a:spLocks noGrp="1" noChangeArrowheads="1"/>
          </p:cNvSpPr>
          <p:nvPr>
            <p:ph type="body" idx="1"/>
          </p:nvPr>
        </p:nvSpPr>
        <p:spPr/>
        <p:txBody>
          <a:bodyPr/>
          <a:lstStyle/>
          <a:p>
            <a:r>
              <a:rPr lang="en-US" altLang="en-US"/>
              <a:t>http://faculty.washington.edu/eloftus/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a:extLst>
              <a:ext uri="{FF2B5EF4-FFF2-40B4-BE49-F238E27FC236}">
                <a16:creationId xmlns:a16="http://schemas.microsoft.com/office/drawing/2014/main" id="{B1583B0F-D00C-8019-E640-D80C68449F6C}"/>
              </a:ext>
            </a:extLst>
          </p:cNvPr>
          <p:cNvSpPr>
            <a:spLocks noChangeArrowheads="1" noTextEdit="1"/>
          </p:cNvSpPr>
          <p:nvPr>
            <p:ph type="sldImg"/>
          </p:nvPr>
        </p:nvSpPr>
        <p:spPr>
          <a:ln/>
        </p:spPr>
      </p:sp>
      <p:sp>
        <p:nvSpPr>
          <p:cNvPr id="747523" name="Rectangle 3">
            <a:extLst>
              <a:ext uri="{FF2B5EF4-FFF2-40B4-BE49-F238E27FC236}">
                <a16:creationId xmlns:a16="http://schemas.microsoft.com/office/drawing/2014/main" id="{6B490D9D-ABD8-9B8F-2669-F343EF2F31C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99FB5FCC-005B-7FDE-C826-A20344F07003}"/>
              </a:ext>
            </a:extLst>
          </p:cNvPr>
          <p:cNvSpPr>
            <a:spLocks noChangeArrowheads="1" noTextEdit="1"/>
          </p:cNvSpPr>
          <p:nvPr>
            <p:ph type="sldImg"/>
          </p:nvPr>
        </p:nvSpPr>
        <p:spPr>
          <a:ln/>
        </p:spPr>
      </p:sp>
      <p:sp>
        <p:nvSpPr>
          <p:cNvPr id="748547" name="Rectangle 3">
            <a:extLst>
              <a:ext uri="{FF2B5EF4-FFF2-40B4-BE49-F238E27FC236}">
                <a16:creationId xmlns:a16="http://schemas.microsoft.com/office/drawing/2014/main" id="{CE2F6F8F-0763-D894-0CA5-AB8FCF48425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a:extLst>
              <a:ext uri="{FF2B5EF4-FFF2-40B4-BE49-F238E27FC236}">
                <a16:creationId xmlns:a16="http://schemas.microsoft.com/office/drawing/2014/main" id="{2223004E-0892-A573-24DE-0459FDA7B5D6}"/>
              </a:ext>
            </a:extLst>
          </p:cNvPr>
          <p:cNvSpPr>
            <a:spLocks noChangeArrowheads="1" noTextEdit="1"/>
          </p:cNvSpPr>
          <p:nvPr>
            <p:ph type="sldImg"/>
          </p:nvPr>
        </p:nvSpPr>
        <p:spPr>
          <a:ln/>
        </p:spPr>
      </p:sp>
      <p:sp>
        <p:nvSpPr>
          <p:cNvPr id="749571" name="Rectangle 3">
            <a:extLst>
              <a:ext uri="{FF2B5EF4-FFF2-40B4-BE49-F238E27FC236}">
                <a16:creationId xmlns:a16="http://schemas.microsoft.com/office/drawing/2014/main" id="{0DBD23A7-7AEF-5E1C-0318-1886282535C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a:extLst>
              <a:ext uri="{FF2B5EF4-FFF2-40B4-BE49-F238E27FC236}">
                <a16:creationId xmlns:a16="http://schemas.microsoft.com/office/drawing/2014/main" id="{2B4631F8-C8BC-CDEF-C1D2-5D2D23115D1C}"/>
              </a:ext>
            </a:extLst>
          </p:cNvPr>
          <p:cNvSpPr>
            <a:spLocks noChangeArrowheads="1" noTextEdit="1"/>
          </p:cNvSpPr>
          <p:nvPr>
            <p:ph type="sldImg"/>
          </p:nvPr>
        </p:nvSpPr>
        <p:spPr>
          <a:ln/>
        </p:spPr>
      </p:sp>
      <p:sp>
        <p:nvSpPr>
          <p:cNvPr id="750595" name="Rectangle 3">
            <a:extLst>
              <a:ext uri="{FF2B5EF4-FFF2-40B4-BE49-F238E27FC236}">
                <a16:creationId xmlns:a16="http://schemas.microsoft.com/office/drawing/2014/main" id="{21847284-DEF7-6BB3-9223-3B750E5626B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a:extLst>
              <a:ext uri="{FF2B5EF4-FFF2-40B4-BE49-F238E27FC236}">
                <a16:creationId xmlns:a16="http://schemas.microsoft.com/office/drawing/2014/main" id="{63D5DA59-6761-2FC7-EB98-058C7D7D361F}"/>
              </a:ext>
            </a:extLst>
          </p:cNvPr>
          <p:cNvSpPr>
            <a:spLocks noChangeArrowheads="1" noTextEdit="1"/>
          </p:cNvSpPr>
          <p:nvPr>
            <p:ph type="sldImg"/>
          </p:nvPr>
        </p:nvSpPr>
        <p:spPr>
          <a:ln/>
        </p:spPr>
      </p:sp>
      <p:sp>
        <p:nvSpPr>
          <p:cNvPr id="751619" name="Rectangle 3">
            <a:extLst>
              <a:ext uri="{FF2B5EF4-FFF2-40B4-BE49-F238E27FC236}">
                <a16:creationId xmlns:a16="http://schemas.microsoft.com/office/drawing/2014/main" id="{DD6B81BE-A2BE-5B46-4334-1CFB54A5CA8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a:extLst>
              <a:ext uri="{FF2B5EF4-FFF2-40B4-BE49-F238E27FC236}">
                <a16:creationId xmlns:a16="http://schemas.microsoft.com/office/drawing/2014/main" id="{ADC5B9F9-A141-7F6B-6E4E-A5E55645E591}"/>
              </a:ext>
            </a:extLst>
          </p:cNvPr>
          <p:cNvSpPr>
            <a:spLocks noChangeArrowheads="1" noTextEdit="1"/>
          </p:cNvSpPr>
          <p:nvPr>
            <p:ph type="sldImg"/>
          </p:nvPr>
        </p:nvSpPr>
        <p:spPr>
          <a:ln/>
        </p:spPr>
      </p:sp>
      <p:sp>
        <p:nvSpPr>
          <p:cNvPr id="752643" name="Rectangle 3">
            <a:extLst>
              <a:ext uri="{FF2B5EF4-FFF2-40B4-BE49-F238E27FC236}">
                <a16:creationId xmlns:a16="http://schemas.microsoft.com/office/drawing/2014/main" id="{DBB31DC9-E4A6-AF72-64A5-7AF6BBA24E1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a:extLst>
              <a:ext uri="{FF2B5EF4-FFF2-40B4-BE49-F238E27FC236}">
                <a16:creationId xmlns:a16="http://schemas.microsoft.com/office/drawing/2014/main" id="{591226E4-2D84-FC4E-36EC-36AD192E76E0}"/>
              </a:ext>
            </a:extLst>
          </p:cNvPr>
          <p:cNvSpPr>
            <a:spLocks noChangeArrowheads="1" noTextEdit="1"/>
          </p:cNvSpPr>
          <p:nvPr>
            <p:ph type="sldImg"/>
          </p:nvPr>
        </p:nvSpPr>
        <p:spPr>
          <a:ln/>
        </p:spPr>
      </p:sp>
      <p:sp>
        <p:nvSpPr>
          <p:cNvPr id="753667" name="Rectangle 3">
            <a:extLst>
              <a:ext uri="{FF2B5EF4-FFF2-40B4-BE49-F238E27FC236}">
                <a16:creationId xmlns:a16="http://schemas.microsoft.com/office/drawing/2014/main" id="{30697891-473B-1D02-292F-674C655A49F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a:extLst>
              <a:ext uri="{FF2B5EF4-FFF2-40B4-BE49-F238E27FC236}">
                <a16:creationId xmlns:a16="http://schemas.microsoft.com/office/drawing/2014/main" id="{79133F2C-2ACB-04DE-C993-F1E466E830BD}"/>
              </a:ext>
            </a:extLst>
          </p:cNvPr>
          <p:cNvSpPr>
            <a:spLocks noChangeArrowheads="1" noTextEdit="1"/>
          </p:cNvSpPr>
          <p:nvPr>
            <p:ph type="sldImg"/>
          </p:nvPr>
        </p:nvSpPr>
        <p:spPr>
          <a:ln/>
        </p:spPr>
      </p:sp>
      <p:sp>
        <p:nvSpPr>
          <p:cNvPr id="754691" name="Rectangle 3">
            <a:extLst>
              <a:ext uri="{FF2B5EF4-FFF2-40B4-BE49-F238E27FC236}">
                <a16:creationId xmlns:a16="http://schemas.microsoft.com/office/drawing/2014/main" id="{B645C32B-A838-5DA1-40F8-084A10F1515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a:extLst>
              <a:ext uri="{FF2B5EF4-FFF2-40B4-BE49-F238E27FC236}">
                <a16:creationId xmlns:a16="http://schemas.microsoft.com/office/drawing/2014/main" id="{867317DA-C68C-3FBB-49AB-112D7E5AA777}"/>
              </a:ext>
            </a:extLst>
          </p:cNvPr>
          <p:cNvSpPr>
            <a:spLocks noChangeArrowheads="1" noTextEdit="1"/>
          </p:cNvSpPr>
          <p:nvPr>
            <p:ph type="sldImg"/>
          </p:nvPr>
        </p:nvSpPr>
        <p:spPr>
          <a:ln/>
        </p:spPr>
      </p:sp>
      <p:sp>
        <p:nvSpPr>
          <p:cNvPr id="755715" name="Rectangle 3">
            <a:extLst>
              <a:ext uri="{FF2B5EF4-FFF2-40B4-BE49-F238E27FC236}">
                <a16:creationId xmlns:a16="http://schemas.microsoft.com/office/drawing/2014/main" id="{19BE39B0-6FA4-A05A-0556-B5B11BDF1FF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a:extLst>
              <a:ext uri="{FF2B5EF4-FFF2-40B4-BE49-F238E27FC236}">
                <a16:creationId xmlns:a16="http://schemas.microsoft.com/office/drawing/2014/main" id="{C9A1A15B-6371-790C-116B-0441D84D07C1}"/>
              </a:ext>
            </a:extLst>
          </p:cNvPr>
          <p:cNvSpPr>
            <a:spLocks noChangeArrowheads="1" noTextEdit="1"/>
          </p:cNvSpPr>
          <p:nvPr>
            <p:ph type="sldImg"/>
          </p:nvPr>
        </p:nvSpPr>
        <p:spPr>
          <a:ln/>
        </p:spPr>
      </p:sp>
      <p:sp>
        <p:nvSpPr>
          <p:cNvPr id="740355" name="Rectangle 3">
            <a:extLst>
              <a:ext uri="{FF2B5EF4-FFF2-40B4-BE49-F238E27FC236}">
                <a16:creationId xmlns:a16="http://schemas.microsoft.com/office/drawing/2014/main" id="{3CCCE311-243C-764C-7DF9-0E9393183E8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a:extLst>
              <a:ext uri="{FF2B5EF4-FFF2-40B4-BE49-F238E27FC236}">
                <a16:creationId xmlns:a16="http://schemas.microsoft.com/office/drawing/2014/main" id="{4A1FEA6A-A1D5-96DF-7E9A-9728C7E380AC}"/>
              </a:ext>
            </a:extLst>
          </p:cNvPr>
          <p:cNvSpPr>
            <a:spLocks noChangeArrowheads="1" noTextEdit="1"/>
          </p:cNvSpPr>
          <p:nvPr>
            <p:ph type="sldImg"/>
          </p:nvPr>
        </p:nvSpPr>
        <p:spPr>
          <a:ln/>
        </p:spPr>
      </p:sp>
      <p:sp>
        <p:nvSpPr>
          <p:cNvPr id="756739" name="Rectangle 3">
            <a:extLst>
              <a:ext uri="{FF2B5EF4-FFF2-40B4-BE49-F238E27FC236}">
                <a16:creationId xmlns:a16="http://schemas.microsoft.com/office/drawing/2014/main" id="{958466CA-7CE5-746E-4437-66F8AAADB15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a:extLst>
              <a:ext uri="{FF2B5EF4-FFF2-40B4-BE49-F238E27FC236}">
                <a16:creationId xmlns:a16="http://schemas.microsoft.com/office/drawing/2014/main" id="{E393D8D5-2A7F-5738-0CB7-191AD88519F0}"/>
              </a:ext>
            </a:extLst>
          </p:cNvPr>
          <p:cNvSpPr>
            <a:spLocks noChangeArrowheads="1" noTextEdit="1"/>
          </p:cNvSpPr>
          <p:nvPr>
            <p:ph type="sldImg"/>
          </p:nvPr>
        </p:nvSpPr>
        <p:spPr>
          <a:ln/>
        </p:spPr>
      </p:sp>
      <p:sp>
        <p:nvSpPr>
          <p:cNvPr id="757763" name="Rectangle 3">
            <a:extLst>
              <a:ext uri="{FF2B5EF4-FFF2-40B4-BE49-F238E27FC236}">
                <a16:creationId xmlns:a16="http://schemas.microsoft.com/office/drawing/2014/main" id="{4303D7B8-C92F-3FF8-32D2-3838EBD7979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a:extLst>
              <a:ext uri="{FF2B5EF4-FFF2-40B4-BE49-F238E27FC236}">
                <a16:creationId xmlns:a16="http://schemas.microsoft.com/office/drawing/2014/main" id="{C94D080E-C67F-C733-9C97-53BAE93036AD}"/>
              </a:ext>
            </a:extLst>
          </p:cNvPr>
          <p:cNvSpPr>
            <a:spLocks noChangeArrowheads="1" noTextEdit="1"/>
          </p:cNvSpPr>
          <p:nvPr>
            <p:ph type="sldImg"/>
          </p:nvPr>
        </p:nvSpPr>
        <p:spPr>
          <a:xfrm>
            <a:off x="1266825" y="720725"/>
            <a:ext cx="4783138" cy="3587750"/>
          </a:xfrm>
          <a:ln cap="fla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a:extLst>
              <a:ext uri="{FF2B5EF4-FFF2-40B4-BE49-F238E27FC236}">
                <a16:creationId xmlns:a16="http://schemas.microsoft.com/office/drawing/2014/main" id="{C9EEF9CA-63B4-64EE-EC61-62FFB16203CF}"/>
              </a:ext>
            </a:extLst>
          </p:cNvPr>
          <p:cNvSpPr>
            <a:spLocks noChangeArrowheads="1" noTextEdit="1"/>
          </p:cNvSpPr>
          <p:nvPr>
            <p:ph type="sldImg"/>
          </p:nvPr>
        </p:nvSpPr>
        <p:spPr>
          <a:ln/>
        </p:spPr>
      </p:sp>
      <p:sp>
        <p:nvSpPr>
          <p:cNvPr id="700419" name="Rectangle 3">
            <a:extLst>
              <a:ext uri="{FF2B5EF4-FFF2-40B4-BE49-F238E27FC236}">
                <a16:creationId xmlns:a16="http://schemas.microsoft.com/office/drawing/2014/main" id="{996B2D96-2218-78EA-1681-D302ED1EF76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38DAF729-D7CD-F701-7E8E-8E0B34FEBCCA}"/>
              </a:ext>
            </a:extLst>
          </p:cNvPr>
          <p:cNvSpPr>
            <a:spLocks noChangeArrowheads="1" noTextEdit="1"/>
          </p:cNvSpPr>
          <p:nvPr>
            <p:ph type="sldImg"/>
          </p:nvPr>
        </p:nvSpPr>
        <p:spPr>
          <a:xfrm>
            <a:off x="1257300" y="719138"/>
            <a:ext cx="4800600" cy="3600450"/>
          </a:xfrm>
          <a:ln/>
        </p:spPr>
      </p:sp>
      <p:sp>
        <p:nvSpPr>
          <p:cNvPr id="702467" name="Rectangle 3">
            <a:extLst>
              <a:ext uri="{FF2B5EF4-FFF2-40B4-BE49-F238E27FC236}">
                <a16:creationId xmlns:a16="http://schemas.microsoft.com/office/drawing/2014/main" id="{84658472-F26A-8DDF-987A-A760624EF68A}"/>
              </a:ext>
            </a:extLst>
          </p:cNvPr>
          <p:cNvSpPr>
            <a:spLocks noGrp="1" noChangeArrowheads="1"/>
          </p:cNvSpPr>
          <p:nvPr>
            <p:ph type="body" idx="1"/>
          </p:nvPr>
        </p:nvSpPr>
        <p:spPr>
          <a:xfrm>
            <a:off x="1138238" y="4560888"/>
            <a:ext cx="5038725" cy="4321175"/>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a:extLst>
              <a:ext uri="{FF2B5EF4-FFF2-40B4-BE49-F238E27FC236}">
                <a16:creationId xmlns:a16="http://schemas.microsoft.com/office/drawing/2014/main" id="{EED16E28-ED46-D7F7-E80A-95DC5F64B7E3}"/>
              </a:ext>
            </a:extLst>
          </p:cNvPr>
          <p:cNvSpPr>
            <a:spLocks noChangeArrowheads="1" noTextEdit="1"/>
          </p:cNvSpPr>
          <p:nvPr>
            <p:ph type="sldImg"/>
          </p:nvPr>
        </p:nvSpPr>
        <p:spPr>
          <a:xfrm>
            <a:off x="1257300" y="719138"/>
            <a:ext cx="4800600" cy="3600450"/>
          </a:xfrm>
          <a:ln/>
        </p:spPr>
      </p:sp>
      <p:sp>
        <p:nvSpPr>
          <p:cNvPr id="704515" name="Rectangle 3">
            <a:extLst>
              <a:ext uri="{FF2B5EF4-FFF2-40B4-BE49-F238E27FC236}">
                <a16:creationId xmlns:a16="http://schemas.microsoft.com/office/drawing/2014/main" id="{C229209E-7FC1-8A26-49F1-57DC5D389547}"/>
              </a:ext>
            </a:extLst>
          </p:cNvPr>
          <p:cNvSpPr>
            <a:spLocks noGrp="1" noChangeArrowheads="1"/>
          </p:cNvSpPr>
          <p:nvPr>
            <p:ph type="body" idx="1"/>
          </p:nvPr>
        </p:nvSpPr>
        <p:spPr>
          <a:xfrm>
            <a:off x="1138238" y="4560888"/>
            <a:ext cx="5038725" cy="4321175"/>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a:extLst>
              <a:ext uri="{FF2B5EF4-FFF2-40B4-BE49-F238E27FC236}">
                <a16:creationId xmlns:a16="http://schemas.microsoft.com/office/drawing/2014/main" id="{66A831B5-CEAC-47A4-C57B-390ADCA245E5}"/>
              </a:ext>
            </a:extLst>
          </p:cNvPr>
          <p:cNvSpPr>
            <a:spLocks noChangeArrowheads="1" noTextEdit="1"/>
          </p:cNvSpPr>
          <p:nvPr>
            <p:ph type="sldImg"/>
          </p:nvPr>
        </p:nvSpPr>
        <p:spPr>
          <a:xfrm>
            <a:off x="1257300" y="719138"/>
            <a:ext cx="4800600" cy="3600450"/>
          </a:xfrm>
          <a:ln/>
        </p:spPr>
      </p:sp>
      <p:sp>
        <p:nvSpPr>
          <p:cNvPr id="706563" name="Rectangle 3">
            <a:extLst>
              <a:ext uri="{FF2B5EF4-FFF2-40B4-BE49-F238E27FC236}">
                <a16:creationId xmlns:a16="http://schemas.microsoft.com/office/drawing/2014/main" id="{AD024A82-91C1-55F5-E68E-05E81D9BA174}"/>
              </a:ext>
            </a:extLst>
          </p:cNvPr>
          <p:cNvSpPr>
            <a:spLocks noGrp="1" noChangeArrowheads="1"/>
          </p:cNvSpPr>
          <p:nvPr>
            <p:ph type="body" idx="1"/>
          </p:nvPr>
        </p:nvSpPr>
        <p:spPr>
          <a:xfrm>
            <a:off x="1138238" y="4560888"/>
            <a:ext cx="5038725" cy="4321175"/>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a:extLst>
              <a:ext uri="{FF2B5EF4-FFF2-40B4-BE49-F238E27FC236}">
                <a16:creationId xmlns:a16="http://schemas.microsoft.com/office/drawing/2014/main" id="{DFFCA257-6A3E-577F-67E5-B56A7D1E65D5}"/>
              </a:ext>
            </a:extLst>
          </p:cNvPr>
          <p:cNvSpPr>
            <a:spLocks noChangeArrowheads="1" noTextEdit="1"/>
          </p:cNvSpPr>
          <p:nvPr>
            <p:ph type="sldImg"/>
          </p:nvPr>
        </p:nvSpPr>
        <p:spPr>
          <a:ln/>
        </p:spPr>
      </p:sp>
      <p:sp>
        <p:nvSpPr>
          <p:cNvPr id="758787" name="Rectangle 3">
            <a:extLst>
              <a:ext uri="{FF2B5EF4-FFF2-40B4-BE49-F238E27FC236}">
                <a16:creationId xmlns:a16="http://schemas.microsoft.com/office/drawing/2014/main" id="{78E62021-D8FA-E1D5-5EBA-E6972BC2827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a:extLst>
              <a:ext uri="{FF2B5EF4-FFF2-40B4-BE49-F238E27FC236}">
                <a16:creationId xmlns:a16="http://schemas.microsoft.com/office/drawing/2014/main" id="{A64A3C5E-982A-80CA-46B8-FE371279356B}"/>
              </a:ext>
            </a:extLst>
          </p:cNvPr>
          <p:cNvSpPr>
            <a:spLocks noChangeArrowheads="1" noTextEdit="1"/>
          </p:cNvSpPr>
          <p:nvPr>
            <p:ph type="sldImg"/>
          </p:nvPr>
        </p:nvSpPr>
        <p:spPr>
          <a:ln/>
        </p:spPr>
      </p:sp>
      <p:sp>
        <p:nvSpPr>
          <p:cNvPr id="709635" name="Rectangle 3">
            <a:extLst>
              <a:ext uri="{FF2B5EF4-FFF2-40B4-BE49-F238E27FC236}">
                <a16:creationId xmlns:a16="http://schemas.microsoft.com/office/drawing/2014/main" id="{D2C7BC8C-E32C-8CC8-7222-D6BF926F21F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a:extLst>
              <a:ext uri="{FF2B5EF4-FFF2-40B4-BE49-F238E27FC236}">
                <a16:creationId xmlns:a16="http://schemas.microsoft.com/office/drawing/2014/main" id="{BA5528D7-336C-859E-D563-6C76DD70A391}"/>
              </a:ext>
            </a:extLst>
          </p:cNvPr>
          <p:cNvSpPr>
            <a:spLocks noChangeArrowheads="1" noTextEdit="1"/>
          </p:cNvSpPr>
          <p:nvPr>
            <p:ph type="sldImg"/>
          </p:nvPr>
        </p:nvSpPr>
        <p:spPr>
          <a:ln/>
        </p:spPr>
      </p:sp>
      <p:sp>
        <p:nvSpPr>
          <p:cNvPr id="711683" name="Rectangle 3">
            <a:extLst>
              <a:ext uri="{FF2B5EF4-FFF2-40B4-BE49-F238E27FC236}">
                <a16:creationId xmlns:a16="http://schemas.microsoft.com/office/drawing/2014/main" id="{8E84DD23-910C-F84A-14E5-44023CE5E911}"/>
              </a:ext>
            </a:extLst>
          </p:cNvPr>
          <p:cNvSpPr>
            <a:spLocks noGrp="1" noChangeArrowheads="1"/>
          </p:cNvSpPr>
          <p:nvPr>
            <p:ph type="body" idx="1"/>
          </p:nvPr>
        </p:nvSpPr>
        <p:spPr/>
        <p:txBody>
          <a:bodyPr/>
          <a:lstStyle/>
          <a:p>
            <a:r>
              <a:rPr lang="en-US" altLang="en-US"/>
              <a:t>This section closely follows the presentation in Chapter 9 of David G. Myer’s </a:t>
            </a:r>
            <a:r>
              <a:rPr lang="en-US" altLang="en-US" i="1"/>
              <a:t>Social Psychology, 4</a:t>
            </a:r>
            <a:r>
              <a:rPr lang="en-US" altLang="en-US" i="1" baseline="30000"/>
              <a:t>th</a:t>
            </a:r>
            <a:r>
              <a:rPr lang="en-US" altLang="en-US" i="1"/>
              <a:t> edition.</a:t>
            </a:r>
            <a:r>
              <a:rPr lang="en-US" altLang="en-US"/>
              <a:t>  Page 312 ff.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a:extLst>
              <a:ext uri="{FF2B5EF4-FFF2-40B4-BE49-F238E27FC236}">
                <a16:creationId xmlns:a16="http://schemas.microsoft.com/office/drawing/2014/main" id="{D9BF1BC3-4853-6B22-8584-72E5F4FD4B46}"/>
              </a:ext>
            </a:extLst>
          </p:cNvPr>
          <p:cNvSpPr>
            <a:spLocks noChangeArrowheads="1" noTextEdit="1"/>
          </p:cNvSpPr>
          <p:nvPr>
            <p:ph type="sldImg"/>
          </p:nvPr>
        </p:nvSpPr>
        <p:spPr>
          <a:ln/>
        </p:spPr>
      </p:sp>
      <p:sp>
        <p:nvSpPr>
          <p:cNvPr id="741379" name="Rectangle 3">
            <a:extLst>
              <a:ext uri="{FF2B5EF4-FFF2-40B4-BE49-F238E27FC236}">
                <a16:creationId xmlns:a16="http://schemas.microsoft.com/office/drawing/2014/main" id="{97EB4A90-422A-A50E-9FA2-E15F0B63CA9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a:extLst>
              <a:ext uri="{FF2B5EF4-FFF2-40B4-BE49-F238E27FC236}">
                <a16:creationId xmlns:a16="http://schemas.microsoft.com/office/drawing/2014/main" id="{AE166F86-77BE-BAD1-B4E4-A85F84B9A86E}"/>
              </a:ext>
            </a:extLst>
          </p:cNvPr>
          <p:cNvSpPr>
            <a:spLocks noChangeArrowheads="1" noTextEdit="1"/>
          </p:cNvSpPr>
          <p:nvPr>
            <p:ph type="sldImg"/>
          </p:nvPr>
        </p:nvSpPr>
        <p:spPr>
          <a:ln/>
        </p:spPr>
      </p:sp>
      <p:sp>
        <p:nvSpPr>
          <p:cNvPr id="713731" name="Rectangle 3">
            <a:extLst>
              <a:ext uri="{FF2B5EF4-FFF2-40B4-BE49-F238E27FC236}">
                <a16:creationId xmlns:a16="http://schemas.microsoft.com/office/drawing/2014/main" id="{CD23F428-5DBA-F422-82EF-DBAF0D06FDC3}"/>
              </a:ext>
            </a:extLst>
          </p:cNvPr>
          <p:cNvSpPr>
            <a:spLocks noGrp="1" noChangeArrowheads="1"/>
          </p:cNvSpPr>
          <p:nvPr>
            <p:ph type="body" idx="1"/>
          </p:nvPr>
        </p:nvSpPr>
        <p:spPr/>
        <p:txBody>
          <a:bodyPr/>
          <a:lstStyle/>
          <a:p>
            <a:r>
              <a:rPr lang="en-US" altLang="en-US"/>
              <a:t>This section closely follows the presentation in Chapter 9 of David G. Myer’s </a:t>
            </a:r>
            <a:r>
              <a:rPr lang="en-US" altLang="en-US" i="1"/>
              <a:t>Social Psychology, 4</a:t>
            </a:r>
            <a:r>
              <a:rPr lang="en-US" altLang="en-US" i="1" baseline="30000"/>
              <a:t>th</a:t>
            </a:r>
            <a:r>
              <a:rPr lang="en-US" altLang="en-US" i="1"/>
              <a:t> edition.</a:t>
            </a:r>
            <a:r>
              <a:rPr lang="en-US" altLang="en-US"/>
              <a:t>  Page 321 ff.</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a:extLst>
              <a:ext uri="{FF2B5EF4-FFF2-40B4-BE49-F238E27FC236}">
                <a16:creationId xmlns:a16="http://schemas.microsoft.com/office/drawing/2014/main" id="{CAE8D741-341F-E979-7E2F-209B9F2434FA}"/>
              </a:ext>
            </a:extLst>
          </p:cNvPr>
          <p:cNvSpPr>
            <a:spLocks noChangeArrowheads="1" noTextEdit="1"/>
          </p:cNvSpPr>
          <p:nvPr>
            <p:ph type="sldImg"/>
          </p:nvPr>
        </p:nvSpPr>
        <p:spPr>
          <a:ln/>
        </p:spPr>
      </p:sp>
      <p:sp>
        <p:nvSpPr>
          <p:cNvPr id="759811" name="Rectangle 3">
            <a:extLst>
              <a:ext uri="{FF2B5EF4-FFF2-40B4-BE49-F238E27FC236}">
                <a16:creationId xmlns:a16="http://schemas.microsoft.com/office/drawing/2014/main" id="{205191C3-CF48-6F95-56BA-5F6FE1D8817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a:extLst>
              <a:ext uri="{FF2B5EF4-FFF2-40B4-BE49-F238E27FC236}">
                <a16:creationId xmlns:a16="http://schemas.microsoft.com/office/drawing/2014/main" id="{AF0CD578-48D3-6E61-BD9D-738CDD326F92}"/>
              </a:ext>
            </a:extLst>
          </p:cNvPr>
          <p:cNvSpPr>
            <a:spLocks noChangeArrowheads="1" noTextEdit="1"/>
          </p:cNvSpPr>
          <p:nvPr>
            <p:ph type="sldImg"/>
          </p:nvPr>
        </p:nvSpPr>
        <p:spPr>
          <a:ln/>
        </p:spPr>
      </p:sp>
      <p:sp>
        <p:nvSpPr>
          <p:cNvPr id="716803" name="Rectangle 3">
            <a:extLst>
              <a:ext uri="{FF2B5EF4-FFF2-40B4-BE49-F238E27FC236}">
                <a16:creationId xmlns:a16="http://schemas.microsoft.com/office/drawing/2014/main" id="{EFAEA5B0-750B-CDB0-F44B-F35F2B421DAE}"/>
              </a:ext>
            </a:extLst>
          </p:cNvPr>
          <p:cNvSpPr>
            <a:spLocks noGrp="1" noChangeArrowheads="1"/>
          </p:cNvSpPr>
          <p:nvPr>
            <p:ph type="body" idx="1"/>
          </p:nvPr>
        </p:nvSpPr>
        <p:spPr/>
        <p:txBody>
          <a:bodyPr/>
          <a:lstStyle/>
          <a:p>
            <a:r>
              <a:rPr lang="en-US" altLang="en-US"/>
              <a:t>This section closely follows the presentation in Chapter 9 of David G. Myer’s </a:t>
            </a:r>
            <a:r>
              <a:rPr lang="en-US" altLang="en-US" i="1"/>
              <a:t>Social Psychology, 4</a:t>
            </a:r>
            <a:r>
              <a:rPr lang="en-US" altLang="en-US" i="1" baseline="30000"/>
              <a:t>th</a:t>
            </a:r>
            <a:r>
              <a:rPr lang="en-US" altLang="en-US" i="1"/>
              <a:t> edition.</a:t>
            </a:r>
            <a:r>
              <a:rPr lang="en-US" altLang="en-US"/>
              <a:t>  Page 328 ff.</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a:extLst>
              <a:ext uri="{FF2B5EF4-FFF2-40B4-BE49-F238E27FC236}">
                <a16:creationId xmlns:a16="http://schemas.microsoft.com/office/drawing/2014/main" id="{3A336599-E97E-1AD8-2054-B119645B3E74}"/>
              </a:ext>
            </a:extLst>
          </p:cNvPr>
          <p:cNvSpPr>
            <a:spLocks noChangeArrowheads="1" noTextEdit="1"/>
          </p:cNvSpPr>
          <p:nvPr>
            <p:ph type="sldImg"/>
          </p:nvPr>
        </p:nvSpPr>
        <p:spPr>
          <a:ln/>
        </p:spPr>
      </p:sp>
      <p:sp>
        <p:nvSpPr>
          <p:cNvPr id="718851" name="Rectangle 3">
            <a:extLst>
              <a:ext uri="{FF2B5EF4-FFF2-40B4-BE49-F238E27FC236}">
                <a16:creationId xmlns:a16="http://schemas.microsoft.com/office/drawing/2014/main" id="{23024A9B-A94E-F9C6-DDCF-DAADE892FB0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a:extLst>
              <a:ext uri="{FF2B5EF4-FFF2-40B4-BE49-F238E27FC236}">
                <a16:creationId xmlns:a16="http://schemas.microsoft.com/office/drawing/2014/main" id="{0AF7D699-4DF4-3FE7-73D5-6018FCEE2403}"/>
              </a:ext>
            </a:extLst>
          </p:cNvPr>
          <p:cNvSpPr>
            <a:spLocks noChangeArrowheads="1" noTextEdit="1"/>
          </p:cNvSpPr>
          <p:nvPr>
            <p:ph type="sldImg"/>
          </p:nvPr>
        </p:nvSpPr>
        <p:spPr>
          <a:ln/>
        </p:spPr>
      </p:sp>
      <p:sp>
        <p:nvSpPr>
          <p:cNvPr id="760835" name="Rectangle 3">
            <a:extLst>
              <a:ext uri="{FF2B5EF4-FFF2-40B4-BE49-F238E27FC236}">
                <a16:creationId xmlns:a16="http://schemas.microsoft.com/office/drawing/2014/main" id="{4161EBFB-8003-BB5A-42C7-46E056262E2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a:extLst>
              <a:ext uri="{FF2B5EF4-FFF2-40B4-BE49-F238E27FC236}">
                <a16:creationId xmlns:a16="http://schemas.microsoft.com/office/drawing/2014/main" id="{4F567A83-05E6-5EF6-8C60-B72D4C9A4291}"/>
              </a:ext>
            </a:extLst>
          </p:cNvPr>
          <p:cNvSpPr>
            <a:spLocks noChangeArrowheads="1" noTextEdit="1"/>
          </p:cNvSpPr>
          <p:nvPr>
            <p:ph type="sldImg"/>
          </p:nvPr>
        </p:nvSpPr>
        <p:spPr>
          <a:ln/>
        </p:spPr>
      </p:sp>
      <p:sp>
        <p:nvSpPr>
          <p:cNvPr id="721923" name="Rectangle 3">
            <a:extLst>
              <a:ext uri="{FF2B5EF4-FFF2-40B4-BE49-F238E27FC236}">
                <a16:creationId xmlns:a16="http://schemas.microsoft.com/office/drawing/2014/main" id="{27828D24-E119-E8EA-B8B9-A42D5101345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a:extLst>
              <a:ext uri="{FF2B5EF4-FFF2-40B4-BE49-F238E27FC236}">
                <a16:creationId xmlns:a16="http://schemas.microsoft.com/office/drawing/2014/main" id="{DF3A2396-E2FB-B259-49AF-013C8FAEF533}"/>
              </a:ext>
            </a:extLst>
          </p:cNvPr>
          <p:cNvSpPr>
            <a:spLocks noChangeArrowheads="1" noTextEdit="1"/>
          </p:cNvSpPr>
          <p:nvPr>
            <p:ph type="sldImg"/>
          </p:nvPr>
        </p:nvSpPr>
        <p:spPr>
          <a:ln/>
        </p:spPr>
      </p:sp>
      <p:sp>
        <p:nvSpPr>
          <p:cNvPr id="761859" name="Rectangle 3">
            <a:extLst>
              <a:ext uri="{FF2B5EF4-FFF2-40B4-BE49-F238E27FC236}">
                <a16:creationId xmlns:a16="http://schemas.microsoft.com/office/drawing/2014/main" id="{4C56555D-513D-85A6-A14A-65877D0D473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a:extLst>
              <a:ext uri="{FF2B5EF4-FFF2-40B4-BE49-F238E27FC236}">
                <a16:creationId xmlns:a16="http://schemas.microsoft.com/office/drawing/2014/main" id="{8739AC3E-BF08-0EF3-9D45-84365CD5584D}"/>
              </a:ext>
            </a:extLst>
          </p:cNvPr>
          <p:cNvSpPr>
            <a:spLocks noChangeArrowheads="1" noTextEdit="1"/>
          </p:cNvSpPr>
          <p:nvPr>
            <p:ph type="sldImg"/>
          </p:nvPr>
        </p:nvSpPr>
        <p:spPr>
          <a:ln/>
        </p:spPr>
      </p:sp>
      <p:sp>
        <p:nvSpPr>
          <p:cNvPr id="724995" name="Rectangle 3">
            <a:extLst>
              <a:ext uri="{FF2B5EF4-FFF2-40B4-BE49-F238E27FC236}">
                <a16:creationId xmlns:a16="http://schemas.microsoft.com/office/drawing/2014/main" id="{836C3AC0-DFD4-1A9B-9D9B-AC4E4BEAF915}"/>
              </a:ext>
            </a:extLst>
          </p:cNvPr>
          <p:cNvSpPr>
            <a:spLocks noGrp="1" noChangeArrowheads="1"/>
          </p:cNvSpPr>
          <p:nvPr>
            <p:ph type="body" idx="1"/>
          </p:nvPr>
        </p:nvSpPr>
        <p:spPr/>
        <p:txBody>
          <a:bodyPr/>
          <a:lstStyle/>
          <a:p>
            <a:r>
              <a:rPr lang="en-US" altLang="en-US"/>
              <a:t>From David G. Myer’s </a:t>
            </a:r>
            <a:r>
              <a:rPr lang="en-US" altLang="en-US" i="1"/>
              <a:t>Social Psychology, 4</a:t>
            </a:r>
            <a:r>
              <a:rPr lang="en-US" altLang="en-US" i="1" baseline="30000"/>
              <a:t>th</a:t>
            </a:r>
            <a:r>
              <a:rPr lang="en-US" altLang="en-US" i="1"/>
              <a:t> edition.</a:t>
            </a:r>
            <a:r>
              <a:rPr lang="en-US" altLang="en-US"/>
              <a:t>  Page 333 – “FOCUS: 10 Prescriptions for Leadership that Prevents Groupthink.”  Described by Myer as follows:</a:t>
            </a:r>
          </a:p>
          <a:p>
            <a:r>
              <a:rPr lang="en-US" altLang="en-US"/>
              <a:t>Adapted from “Counteracting the Adverse Effects of Concurrence-Seeking in Policy-Planning Groups:  Theory and Research Perspectives,” by I. L. Janis.  In H Bradstätter &amp; others (Eds.), </a:t>
            </a:r>
            <a:r>
              <a:rPr lang="en-US" altLang="en-US" i="1"/>
              <a:t>Group Decision Making.</a:t>
            </a:r>
            <a:r>
              <a:rPr lang="en-US" altLang="en-US"/>
              <a:t>  New York:  Academic Press, 1982, pp. 477-501.</a:t>
            </a:r>
          </a:p>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a:extLst>
              <a:ext uri="{FF2B5EF4-FFF2-40B4-BE49-F238E27FC236}">
                <a16:creationId xmlns:a16="http://schemas.microsoft.com/office/drawing/2014/main" id="{7EA82CB0-4D02-90F2-02F8-E10353F2C040}"/>
              </a:ext>
            </a:extLst>
          </p:cNvPr>
          <p:cNvSpPr>
            <a:spLocks noChangeArrowheads="1" noTextEdit="1"/>
          </p:cNvSpPr>
          <p:nvPr>
            <p:ph type="sldImg"/>
          </p:nvPr>
        </p:nvSpPr>
        <p:spPr>
          <a:ln/>
        </p:spPr>
      </p:sp>
      <p:sp>
        <p:nvSpPr>
          <p:cNvPr id="762883" name="Rectangle 3">
            <a:extLst>
              <a:ext uri="{FF2B5EF4-FFF2-40B4-BE49-F238E27FC236}">
                <a16:creationId xmlns:a16="http://schemas.microsoft.com/office/drawing/2014/main" id="{641EE4F4-F8B9-7E56-F96A-E55B89F8DA6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a:extLst>
              <a:ext uri="{FF2B5EF4-FFF2-40B4-BE49-F238E27FC236}">
                <a16:creationId xmlns:a16="http://schemas.microsoft.com/office/drawing/2014/main" id="{0A74CC42-F504-B868-44BB-F7EC12B36BF1}"/>
              </a:ext>
            </a:extLst>
          </p:cNvPr>
          <p:cNvSpPr>
            <a:spLocks noChangeArrowheads="1" noTextEdit="1"/>
          </p:cNvSpPr>
          <p:nvPr>
            <p:ph type="sldImg"/>
          </p:nvPr>
        </p:nvSpPr>
        <p:spPr>
          <a:ln/>
        </p:spPr>
      </p:sp>
      <p:sp>
        <p:nvSpPr>
          <p:cNvPr id="728067" name="Rectangle 3">
            <a:extLst>
              <a:ext uri="{FF2B5EF4-FFF2-40B4-BE49-F238E27FC236}">
                <a16:creationId xmlns:a16="http://schemas.microsoft.com/office/drawing/2014/main" id="{2C928588-7927-B27A-BDB1-174A194C99A9}"/>
              </a:ext>
            </a:extLst>
          </p:cNvPr>
          <p:cNvSpPr>
            <a:spLocks noGrp="1" noChangeArrowheads="1"/>
          </p:cNvSpPr>
          <p:nvPr>
            <p:ph type="body" idx="1"/>
          </p:nvPr>
        </p:nvSpPr>
        <p:spPr/>
        <p:txBody>
          <a:bodyPr/>
          <a:lstStyle/>
          <a:p>
            <a:r>
              <a:rPr lang="en-US" altLang="en-US"/>
              <a:t>http://www.wilsonlearning.com/</a:t>
            </a:r>
          </a:p>
          <a:p>
            <a:r>
              <a:rPr lang="en-US" altLang="en-US"/>
              <a:t>http://www.wilsonlearning.com/leadership_solutions.asp</a:t>
            </a:r>
          </a:p>
          <a:p>
            <a:r>
              <a:rPr lang="en-US" altLang="en-US"/>
              <a:t>http://www.wilsonlearning.com/pdf/28300.pdf</a:t>
            </a:r>
          </a:p>
          <a:p>
            <a:r>
              <a:rPr lang="en-US" altLang="en-US"/>
              <a:t>http://www.wilsonlearning.com/pdf/wp_socialstyles.pdf</a:t>
            </a: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FF5F2AD9-C896-8180-5F70-BD81CCC44934}"/>
              </a:ext>
            </a:extLst>
          </p:cNvPr>
          <p:cNvSpPr>
            <a:spLocks noChangeArrowheads="1" noTextEdit="1"/>
          </p:cNvSpPr>
          <p:nvPr>
            <p:ph type="sldImg"/>
          </p:nvPr>
        </p:nvSpPr>
        <p:spPr>
          <a:ln/>
        </p:spPr>
      </p:sp>
      <p:sp>
        <p:nvSpPr>
          <p:cNvPr id="447491" name="Rectangle 3">
            <a:extLst>
              <a:ext uri="{FF2B5EF4-FFF2-40B4-BE49-F238E27FC236}">
                <a16:creationId xmlns:a16="http://schemas.microsoft.com/office/drawing/2014/main" id="{64BC418F-326B-875D-682A-88D85AA1572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a:extLst>
              <a:ext uri="{FF2B5EF4-FFF2-40B4-BE49-F238E27FC236}">
                <a16:creationId xmlns:a16="http://schemas.microsoft.com/office/drawing/2014/main" id="{FD8F1836-D604-EE7F-E6FE-0DCADCAD38FF}"/>
              </a:ext>
            </a:extLst>
          </p:cNvPr>
          <p:cNvSpPr>
            <a:spLocks noChangeArrowheads="1" noTextEdit="1"/>
          </p:cNvSpPr>
          <p:nvPr>
            <p:ph type="sldImg"/>
          </p:nvPr>
        </p:nvSpPr>
        <p:spPr>
          <a:ln/>
        </p:spPr>
      </p:sp>
      <p:sp>
        <p:nvSpPr>
          <p:cNvPr id="763907" name="Rectangle 3">
            <a:extLst>
              <a:ext uri="{FF2B5EF4-FFF2-40B4-BE49-F238E27FC236}">
                <a16:creationId xmlns:a16="http://schemas.microsoft.com/office/drawing/2014/main" id="{82B607DE-A43C-1ABB-23AA-8E6890F6794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2">
            <a:extLst>
              <a:ext uri="{FF2B5EF4-FFF2-40B4-BE49-F238E27FC236}">
                <a16:creationId xmlns:a16="http://schemas.microsoft.com/office/drawing/2014/main" id="{7D72AAA2-676A-61D7-30E3-2D32B55C3145}"/>
              </a:ext>
            </a:extLst>
          </p:cNvPr>
          <p:cNvSpPr>
            <a:spLocks noChangeArrowheads="1" noTextEdit="1"/>
          </p:cNvSpPr>
          <p:nvPr>
            <p:ph type="sldImg"/>
          </p:nvPr>
        </p:nvSpPr>
        <p:spPr>
          <a:ln/>
        </p:spPr>
      </p:sp>
      <p:sp>
        <p:nvSpPr>
          <p:cNvPr id="731139" name="Rectangle 3">
            <a:extLst>
              <a:ext uri="{FF2B5EF4-FFF2-40B4-BE49-F238E27FC236}">
                <a16:creationId xmlns:a16="http://schemas.microsoft.com/office/drawing/2014/main" id="{78C644DE-1BC9-4126-634D-A26B2521AF5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a:extLst>
              <a:ext uri="{FF2B5EF4-FFF2-40B4-BE49-F238E27FC236}">
                <a16:creationId xmlns:a16="http://schemas.microsoft.com/office/drawing/2014/main" id="{FD8226CD-E759-DDAF-E05A-C93A5432A202}"/>
              </a:ext>
            </a:extLst>
          </p:cNvPr>
          <p:cNvSpPr>
            <a:spLocks noChangeArrowheads="1" noTextEdit="1"/>
          </p:cNvSpPr>
          <p:nvPr>
            <p:ph type="sldImg"/>
          </p:nvPr>
        </p:nvSpPr>
        <p:spPr>
          <a:ln/>
        </p:spPr>
      </p:sp>
      <p:sp>
        <p:nvSpPr>
          <p:cNvPr id="733187" name="Rectangle 3">
            <a:extLst>
              <a:ext uri="{FF2B5EF4-FFF2-40B4-BE49-F238E27FC236}">
                <a16:creationId xmlns:a16="http://schemas.microsoft.com/office/drawing/2014/main" id="{4DB366A0-E92B-7021-1B86-1E5611C5395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a:extLst>
              <a:ext uri="{FF2B5EF4-FFF2-40B4-BE49-F238E27FC236}">
                <a16:creationId xmlns:a16="http://schemas.microsoft.com/office/drawing/2014/main" id="{03AD98A2-B585-DC54-B2C4-2AB889298065}"/>
              </a:ext>
            </a:extLst>
          </p:cNvPr>
          <p:cNvSpPr>
            <a:spLocks noChangeArrowheads="1" noTextEdit="1"/>
          </p:cNvSpPr>
          <p:nvPr>
            <p:ph type="sldImg"/>
          </p:nvPr>
        </p:nvSpPr>
        <p:spPr>
          <a:ln/>
        </p:spPr>
      </p:sp>
      <p:sp>
        <p:nvSpPr>
          <p:cNvPr id="735235" name="Rectangle 3">
            <a:extLst>
              <a:ext uri="{FF2B5EF4-FFF2-40B4-BE49-F238E27FC236}">
                <a16:creationId xmlns:a16="http://schemas.microsoft.com/office/drawing/2014/main" id="{C0DA6570-640C-A8F4-7039-29076ABC6B4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a:extLst>
              <a:ext uri="{FF2B5EF4-FFF2-40B4-BE49-F238E27FC236}">
                <a16:creationId xmlns:a16="http://schemas.microsoft.com/office/drawing/2014/main" id="{B4F2B621-D8B4-A60F-F2D1-30A0D01313D5}"/>
              </a:ext>
            </a:extLst>
          </p:cNvPr>
          <p:cNvSpPr>
            <a:spLocks noChangeArrowheads="1" noTextEdit="1"/>
          </p:cNvSpPr>
          <p:nvPr>
            <p:ph type="sldImg"/>
          </p:nvPr>
        </p:nvSpPr>
        <p:spPr>
          <a:ln/>
        </p:spPr>
      </p:sp>
      <p:sp>
        <p:nvSpPr>
          <p:cNvPr id="737283" name="Rectangle 3">
            <a:extLst>
              <a:ext uri="{FF2B5EF4-FFF2-40B4-BE49-F238E27FC236}">
                <a16:creationId xmlns:a16="http://schemas.microsoft.com/office/drawing/2014/main" id="{8B433A91-9DC3-40D0-9562-562A1BF1575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a:extLst>
              <a:ext uri="{FF2B5EF4-FFF2-40B4-BE49-F238E27FC236}">
                <a16:creationId xmlns:a16="http://schemas.microsoft.com/office/drawing/2014/main" id="{BC46C76A-97AE-C4A9-D0C4-95B70D08C135}"/>
              </a:ext>
            </a:extLst>
          </p:cNvPr>
          <p:cNvSpPr>
            <a:spLocks noChangeArrowheads="1" noTextEdit="1"/>
          </p:cNvSpPr>
          <p:nvPr>
            <p:ph type="sldImg"/>
          </p:nvPr>
        </p:nvSpPr>
        <p:spPr>
          <a:ln/>
        </p:spPr>
      </p:sp>
      <p:sp>
        <p:nvSpPr>
          <p:cNvPr id="764931" name="Rectangle 3">
            <a:extLst>
              <a:ext uri="{FF2B5EF4-FFF2-40B4-BE49-F238E27FC236}">
                <a16:creationId xmlns:a16="http://schemas.microsoft.com/office/drawing/2014/main" id="{E504C070-A0B4-2D32-F0FF-A0143BD2D86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a:extLst>
              <a:ext uri="{FF2B5EF4-FFF2-40B4-BE49-F238E27FC236}">
                <a16:creationId xmlns:a16="http://schemas.microsoft.com/office/drawing/2014/main" id="{B0706DBB-DD04-311F-E34A-7005E131AD8D}"/>
              </a:ext>
            </a:extLst>
          </p:cNvPr>
          <p:cNvSpPr>
            <a:spLocks noChangeArrowheads="1" noTextEdit="1"/>
          </p:cNvSpPr>
          <p:nvPr>
            <p:ph type="sldImg"/>
          </p:nvPr>
        </p:nvSpPr>
        <p:spPr>
          <a:ln/>
        </p:spPr>
      </p:sp>
      <p:sp>
        <p:nvSpPr>
          <p:cNvPr id="742403" name="Rectangle 3">
            <a:extLst>
              <a:ext uri="{FF2B5EF4-FFF2-40B4-BE49-F238E27FC236}">
                <a16:creationId xmlns:a16="http://schemas.microsoft.com/office/drawing/2014/main" id="{E86DEC54-5992-1339-F5F9-12384144054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a:extLst>
              <a:ext uri="{FF2B5EF4-FFF2-40B4-BE49-F238E27FC236}">
                <a16:creationId xmlns:a16="http://schemas.microsoft.com/office/drawing/2014/main" id="{977FCB50-286D-14C4-54AA-48A4D8DF89AC}"/>
              </a:ext>
            </a:extLst>
          </p:cNvPr>
          <p:cNvSpPr>
            <a:spLocks noChangeArrowheads="1" noTextEdit="1"/>
          </p:cNvSpPr>
          <p:nvPr>
            <p:ph type="sldImg"/>
          </p:nvPr>
        </p:nvSpPr>
        <p:spPr>
          <a:ln/>
        </p:spPr>
      </p:sp>
      <p:sp>
        <p:nvSpPr>
          <p:cNvPr id="451587" name="Rectangle 3">
            <a:extLst>
              <a:ext uri="{FF2B5EF4-FFF2-40B4-BE49-F238E27FC236}">
                <a16:creationId xmlns:a16="http://schemas.microsoft.com/office/drawing/2014/main" id="{A212015C-A1C0-2F14-A886-F193A9444B6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id="{D6F331E3-54AE-F7FD-B277-F6907BD1C727}"/>
              </a:ext>
            </a:extLst>
          </p:cNvPr>
          <p:cNvSpPr>
            <a:spLocks noChangeArrowheads="1" noTextEdit="1"/>
          </p:cNvSpPr>
          <p:nvPr>
            <p:ph type="sldImg"/>
          </p:nvPr>
        </p:nvSpPr>
        <p:spPr>
          <a:ln/>
        </p:spPr>
      </p:sp>
      <p:sp>
        <p:nvSpPr>
          <p:cNvPr id="453635" name="Rectangle 3">
            <a:extLst>
              <a:ext uri="{FF2B5EF4-FFF2-40B4-BE49-F238E27FC236}">
                <a16:creationId xmlns:a16="http://schemas.microsoft.com/office/drawing/2014/main" id="{8B3E76F7-62D3-EC5A-135C-42CB992346A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a:extLst>
              <a:ext uri="{FF2B5EF4-FFF2-40B4-BE49-F238E27FC236}">
                <a16:creationId xmlns:a16="http://schemas.microsoft.com/office/drawing/2014/main" id="{5A33C55A-BC0C-7D65-C141-86C2BCE40B38}"/>
              </a:ext>
            </a:extLst>
          </p:cNvPr>
          <p:cNvSpPr>
            <a:spLocks noChangeArrowheads="1" noTextEdit="1"/>
          </p:cNvSpPr>
          <p:nvPr>
            <p:ph type="sldImg"/>
          </p:nvPr>
        </p:nvSpPr>
        <p:spPr>
          <a:ln/>
        </p:spPr>
      </p:sp>
      <p:sp>
        <p:nvSpPr>
          <p:cNvPr id="612355" name="Rectangle 3">
            <a:extLst>
              <a:ext uri="{FF2B5EF4-FFF2-40B4-BE49-F238E27FC236}">
                <a16:creationId xmlns:a16="http://schemas.microsoft.com/office/drawing/2014/main" id="{A169022B-2F67-40E6-68FE-085ABAD0A1E9}"/>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43BF5-6856-4F92-FD76-1E20153B865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6C510-8F7C-9BF4-CB37-D126C8E1D7C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769308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2175E-E4AA-B9EB-6179-BB1DF0C79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9F68BD-F77D-77E9-3028-06001D3979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782803"/>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E39BD-0D97-BE37-07CB-B4CFA4490440}"/>
              </a:ext>
            </a:extLst>
          </p:cNvPr>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CAEE2F-250F-7DCA-BD5F-86E1D3B7699F}"/>
              </a:ext>
            </a:extLst>
          </p:cNvPr>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0075638"/>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D466-171B-76FC-34A0-A6A0366076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F1AA0-23FB-C81E-C42F-D9C19A809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727048"/>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840E-6D5D-CFE9-4954-18522353265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ED35A8-8D6C-FBFC-CE4E-0D8C04FDD34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447980285"/>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F02E-5D0D-ECBF-FDD5-CCE0F83EA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25B2FB-CD15-B195-CB02-F9D18F062365}"/>
              </a:ext>
            </a:extLst>
          </p:cNvPr>
          <p:cNvSpPr>
            <a:spLocks noGrp="1"/>
          </p:cNvSpPr>
          <p:nvPr>
            <p:ph sz="half" idx="1"/>
          </p:nvPr>
        </p:nvSpPr>
        <p:spPr>
          <a:xfrm>
            <a:off x="990600" y="1676400"/>
            <a:ext cx="3505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5628D5-BF34-4E15-D352-ADEFD1259BA1}"/>
              </a:ext>
            </a:extLst>
          </p:cNvPr>
          <p:cNvSpPr>
            <a:spLocks noGrp="1"/>
          </p:cNvSpPr>
          <p:nvPr>
            <p:ph sz="half" idx="2"/>
          </p:nvPr>
        </p:nvSpPr>
        <p:spPr>
          <a:xfrm>
            <a:off x="4648200" y="1676400"/>
            <a:ext cx="3505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714974"/>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51D7-F179-4A29-DF4D-ABCAA5BD249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A2B677-65A4-091A-64D5-E33D862A6B7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D37D7-9D0E-500E-A290-A43BDB5C2C2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D41E2-17A6-F2C1-B736-4B08674EC1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CEBE6C-630E-3F76-A4F5-3FDC4AEEBDF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027398"/>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78E34-55F9-DF7F-1095-91EE8BB948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8680702"/>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03306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7C3A0-20DA-249C-226D-0D206A768D4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38339C-9807-16D3-08B5-35BFF40AF9C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79164-C6AB-91A3-1C19-A5F9E4CF6D6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8195085"/>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B4FB-15BB-40D6-84AA-07D63601D5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4C37F6-755B-317C-97DC-0A410AEC59E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F2C716-E4B0-0742-20D5-C6FA7A2982F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21113837"/>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D5C3A0F9-F3D6-6D61-2786-118B44B59CEE}"/>
              </a:ext>
            </a:extLst>
          </p:cNvPr>
          <p:cNvSpPr>
            <a:spLocks noGrp="1" noChangeArrowheads="1"/>
          </p:cNvSpPr>
          <p:nvPr>
            <p:ph type="title"/>
          </p:nvPr>
        </p:nvSpPr>
        <p:spPr bwMode="auto">
          <a:xfrm>
            <a:off x="990600" y="152400"/>
            <a:ext cx="7162800" cy="11430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SLIDE TITLE</a:t>
            </a:r>
          </a:p>
        </p:txBody>
      </p:sp>
      <p:sp>
        <p:nvSpPr>
          <p:cNvPr id="1028" name="Rectangle 4">
            <a:extLst>
              <a:ext uri="{FF2B5EF4-FFF2-40B4-BE49-F238E27FC236}">
                <a16:creationId xmlns:a16="http://schemas.microsoft.com/office/drawing/2014/main" id="{C19B374E-13DF-7D9F-071A-21703B9ED03D}"/>
              </a:ext>
            </a:extLst>
          </p:cNvPr>
          <p:cNvSpPr>
            <a:spLocks noGrp="1" noChangeArrowheads="1"/>
          </p:cNvSpPr>
          <p:nvPr>
            <p:ph type="body" idx="1"/>
          </p:nvPr>
        </p:nvSpPr>
        <p:spPr bwMode="auto">
          <a:xfrm>
            <a:off x="990600" y="1676400"/>
            <a:ext cx="7162800" cy="4648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9953665-1607-1757-38A8-0B8AC7436B8F}"/>
              </a:ext>
            </a:extLst>
          </p:cNvPr>
          <p:cNvSpPr>
            <a:spLocks noChangeArrowheads="1"/>
          </p:cNvSpPr>
          <p:nvPr/>
        </p:nvSpPr>
        <p:spPr bwMode="auto">
          <a:xfrm>
            <a:off x="0" y="6494463"/>
            <a:ext cx="460375" cy="3635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fld id="{719968AA-C6B6-4836-AADA-0324F9304342}" type="slidenum">
              <a:rPr lang="en-US" altLang="en-US" sz="1800"/>
              <a:pPr/>
              <a:t>‹#›</a:t>
            </a:fld>
            <a:endParaRPr lang="en-US" altLang="en-US" sz="1800"/>
          </a:p>
        </p:txBody>
      </p:sp>
      <p:sp>
        <p:nvSpPr>
          <p:cNvPr id="1037" name="Text Box 13">
            <a:extLst>
              <a:ext uri="{FF2B5EF4-FFF2-40B4-BE49-F238E27FC236}">
                <a16:creationId xmlns:a16="http://schemas.microsoft.com/office/drawing/2014/main" id="{E65D3679-C10F-29FF-8C5E-0426969D5375}"/>
              </a:ext>
            </a:extLst>
          </p:cNvPr>
          <p:cNvSpPr txBox="1">
            <a:spLocks noChangeArrowheads="1"/>
          </p:cNvSpPr>
          <p:nvPr userDrawn="1"/>
        </p:nvSpPr>
        <p:spPr bwMode="auto">
          <a:xfrm>
            <a:off x="2101850" y="6521450"/>
            <a:ext cx="4940300" cy="3365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800" i="1"/>
              <a:t>Copyright © 2006 M. E. Kabay, PhD, CISSP-ISSMP.  All rights reserved</a:t>
            </a:r>
            <a:br>
              <a:rPr lang="en-US" altLang="en-US" sz="800" i="1"/>
            </a:br>
            <a:r>
              <a:rPr lang="en-US" altLang="en-US" sz="800" i="1"/>
              <a:t>Nonexclusive license granted to the Trustees of Norwich University for use in the MSIA Program.. </a:t>
            </a:r>
          </a:p>
        </p:txBody>
      </p:sp>
      <p:pic>
        <p:nvPicPr>
          <p:cNvPr id="1039" name="Picture 15">
            <a:extLst>
              <a:ext uri="{FF2B5EF4-FFF2-40B4-BE49-F238E27FC236}">
                <a16:creationId xmlns:a16="http://schemas.microsoft.com/office/drawing/2014/main" id="{70EC8AD5-EE3E-91B7-21EB-30D349143CD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53400" y="0"/>
            <a:ext cx="990600" cy="86518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l" defTabSz="917575" rtl="0" eaLnBrk="0" fontAlgn="base" hangingPunct="0">
        <a:lnSpc>
          <a:spcPct val="90000"/>
        </a:lnSpc>
        <a:spcBef>
          <a:spcPct val="0"/>
        </a:spcBef>
        <a:spcAft>
          <a:spcPct val="0"/>
        </a:spcAft>
        <a:defRPr sz="3600" b="1" kern="1200">
          <a:solidFill>
            <a:srgbClr val="80000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2pPr>
      <a:lvl3pPr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3pPr>
      <a:lvl4pPr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4pPr>
      <a:lvl5pPr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anose="05000000000000000000" pitchFamily="2" charset="2"/>
        <a:buChar char="Ø"/>
        <a:defRPr sz="2400" b="1" kern="1200">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anose="05000000000000000000" pitchFamily="2" charset="2"/>
        <a:buChar char="q"/>
        <a:defRPr sz="2400" b="1" kern="1200">
          <a:solidFill>
            <a:schemeClr val="tx1"/>
          </a:solidFill>
          <a:latin typeface="+mn-lt"/>
          <a:ea typeface="+mn-ea"/>
          <a:cs typeface="+mn-cs"/>
        </a:defRPr>
      </a:lvl2pPr>
      <a:lvl3pPr marL="1143000" indent="-22860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ü"/>
        <a:defRPr sz="2400" b="1" kern="1200">
          <a:solidFill>
            <a:schemeClr val="tx1"/>
          </a:solidFill>
          <a:latin typeface="+mn-lt"/>
          <a:ea typeface="+mn-ea"/>
          <a:cs typeface="+mn-cs"/>
        </a:defRPr>
      </a:lvl3pPr>
      <a:lvl4pPr marL="1543050" indent="-17145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
        <a:defRPr sz="2400" b="1" kern="1200">
          <a:solidFill>
            <a:schemeClr val="tx1"/>
          </a:solidFill>
          <a:latin typeface="+mn-lt"/>
          <a:ea typeface="+mn-ea"/>
          <a:cs typeface="+mn-cs"/>
        </a:defRPr>
      </a:lvl4pPr>
      <a:lvl5pPr marL="2000250" indent="-171450" algn="l" rtl="0" eaLnBrk="0" fontAlgn="base" hangingPunct="0">
        <a:lnSpc>
          <a:spcPct val="90000"/>
        </a:lnSpc>
        <a:spcBef>
          <a:spcPct val="30000"/>
        </a:spcBef>
        <a:spcAft>
          <a:spcPct val="0"/>
        </a:spcAft>
        <a:buClr>
          <a:schemeClr val="tx1"/>
        </a:buClr>
        <a:buSzPct val="100000"/>
        <a:buChar char="•"/>
        <a:defRPr sz="2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hyperlink" Target="mailto:mekabay@gmail.com"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4.w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5.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5.wav"/><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36.wav"/><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38.wav"/><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media/audio39.wav"/><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media/audio40.wav"/><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audio41.wav"/><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media/audio42.wav"/><Relationship Id="rId5" Type="http://schemas.openxmlformats.org/officeDocument/2006/relationships/image" Target="../media/image2.png"/><Relationship Id="rId4" Type="http://schemas.openxmlformats.org/officeDocument/2006/relationships/hyperlink" Target="http://www.sciencemag.org/cgi/reprint/298/5594/703.pdf"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audio" Target="../media/audio45.wav"/><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audio" Target="../media/audio46.wav"/><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audio" Target="../media/audio47.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48.wav"/><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audio" Target="../media/audio49.wav"/><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audio" Target="../media/audio50.wav"/><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audio" Target="../media/audio51.wav"/><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3154" name="Rectangle 1026">
            <a:extLst>
              <a:ext uri="{FF2B5EF4-FFF2-40B4-BE49-F238E27FC236}">
                <a16:creationId xmlns:a16="http://schemas.microsoft.com/office/drawing/2014/main" id="{E1BD4A66-CC9E-0916-0D26-02B96A7E0359}"/>
              </a:ext>
            </a:extLst>
          </p:cNvPr>
          <p:cNvSpPr>
            <a:spLocks noGrp="1" noChangeArrowheads="1"/>
          </p:cNvSpPr>
          <p:nvPr>
            <p:ph type="ctrTitle"/>
          </p:nvPr>
        </p:nvSpPr>
        <p:spPr>
          <a:xfrm>
            <a:off x="685800" y="228600"/>
            <a:ext cx="7772400" cy="3048000"/>
          </a:xfrm>
        </p:spPr>
        <p:txBody>
          <a:bodyPr anchor="ctr"/>
          <a:lstStyle/>
          <a:p>
            <a:r>
              <a:rPr lang="en-US" altLang="en-US" sz="7200"/>
              <a:t>Applying Organizational Psychology</a:t>
            </a:r>
          </a:p>
        </p:txBody>
      </p:sp>
      <p:sp>
        <p:nvSpPr>
          <p:cNvPr id="433155" name="Rectangle 1027">
            <a:extLst>
              <a:ext uri="{FF2B5EF4-FFF2-40B4-BE49-F238E27FC236}">
                <a16:creationId xmlns:a16="http://schemas.microsoft.com/office/drawing/2014/main" id="{30A67355-1A9B-B715-8687-73A78A7AD251}"/>
              </a:ext>
            </a:extLst>
          </p:cNvPr>
          <p:cNvSpPr>
            <a:spLocks noGrp="1" noChangeArrowheads="1"/>
          </p:cNvSpPr>
          <p:nvPr>
            <p:ph type="subTitle" idx="1"/>
          </p:nvPr>
        </p:nvSpPr>
        <p:spPr>
          <a:xfrm>
            <a:off x="1371600" y="3200400"/>
            <a:ext cx="6400800" cy="3124200"/>
          </a:xfrm>
        </p:spPr>
        <p:txBody>
          <a:bodyPr/>
          <a:lstStyle/>
          <a:p>
            <a:pPr>
              <a:lnSpc>
                <a:spcPct val="80000"/>
              </a:lnSpc>
            </a:pPr>
            <a:r>
              <a:rPr lang="en-US" altLang="en-US" sz="4000" dirty="0"/>
              <a:t>MSIA</a:t>
            </a:r>
          </a:p>
          <a:p>
            <a:pPr>
              <a:lnSpc>
                <a:spcPct val="80000"/>
              </a:lnSpc>
            </a:pPr>
            <a:r>
              <a:rPr lang="en-US" altLang="en-US" sz="3600" dirty="0"/>
              <a:t>Seminar 6</a:t>
            </a:r>
          </a:p>
          <a:p>
            <a:pPr>
              <a:lnSpc>
                <a:spcPct val="80000"/>
              </a:lnSpc>
            </a:pPr>
            <a:r>
              <a:rPr lang="en-US" altLang="en-US" dirty="0"/>
              <a:t>M. E. Kabay, PhD, CISSP-ISSMP</a:t>
            </a:r>
          </a:p>
          <a:p>
            <a:pPr>
              <a:lnSpc>
                <a:spcPct val="80000"/>
              </a:lnSpc>
            </a:pPr>
            <a:r>
              <a:rPr lang="en-US" altLang="en-US" dirty="0"/>
              <a:t>Program Director, MSIA</a:t>
            </a:r>
            <a:br>
              <a:rPr lang="en-US" altLang="en-US" dirty="0"/>
            </a:br>
            <a:r>
              <a:rPr lang="en-US" altLang="en-US" dirty="0"/>
              <a:t>School of Graduate Studies</a:t>
            </a:r>
          </a:p>
          <a:p>
            <a:pPr>
              <a:lnSpc>
                <a:spcPct val="80000"/>
              </a:lnSpc>
            </a:pPr>
            <a:r>
              <a:rPr lang="en-US" altLang="en-US" dirty="0"/>
              <a:t>Norwich University </a:t>
            </a:r>
          </a:p>
          <a:p>
            <a:pPr>
              <a:lnSpc>
                <a:spcPct val="80000"/>
              </a:lnSpc>
            </a:pPr>
            <a:r>
              <a:rPr lang="en-US" altLang="en-US" dirty="0" err="1">
                <a:hlinkClick r:id="rId4"/>
              </a:rPr>
              <a:t>mekabay@</a:t>
            </a:r>
            <a:r>
              <a:rPr lang="en-US" altLang="en-US" err="1">
                <a:hlinkClick r:id="rId4"/>
              </a:rPr>
              <a:t>gmail</a:t>
            </a:r>
            <a:r>
              <a:rPr lang="en-US" altLang="en-US">
                <a:hlinkClick r:id="rId4"/>
              </a:rPr>
              <a:t>.com</a:t>
            </a:r>
            <a:r>
              <a:rPr lang="en-US" altLang="en-US"/>
              <a:t> </a:t>
            </a:r>
            <a:endParaRPr lang="en-US" altLang="en-US" sz="3600" dirty="0"/>
          </a:p>
        </p:txBody>
      </p:sp>
      <p:pic>
        <p:nvPicPr>
          <p:cNvPr id="433157" name="Picture 1029">
            <a:hlinkClick r:id="" action="ppaction://media"/>
            <a:extLst>
              <a:ext uri="{FF2B5EF4-FFF2-40B4-BE49-F238E27FC236}">
                <a16:creationId xmlns:a16="http://schemas.microsoft.com/office/drawing/2014/main" id="{31F40F87-013C-DAC8-7564-2ADDF7F9E8F5}"/>
              </a:ext>
            </a:extLst>
          </p:cNvPr>
          <p:cNvPicPr>
            <a:picLocks noRot="1" noChangeAspect="1" noChangeArrowheads="1"/>
          </p:cNvPicPr>
          <p:nvPr>
            <a:wavAudioFile r:embed="rId1" name="~PP1136.WAV"/>
          </p:nvPr>
        </p:nvPicPr>
        <p:blipFill>
          <a:blip r:embed="rId5">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331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3315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a:extLst>
              <a:ext uri="{FF2B5EF4-FFF2-40B4-BE49-F238E27FC236}">
                <a16:creationId xmlns:a16="http://schemas.microsoft.com/office/drawing/2014/main" id="{6AD3740B-6E1C-175F-194C-DE2A2F374A1C}"/>
              </a:ext>
            </a:extLst>
          </p:cNvPr>
          <p:cNvSpPr>
            <a:spLocks noGrp="1" noChangeArrowheads="1"/>
          </p:cNvSpPr>
          <p:nvPr>
            <p:ph type="title"/>
          </p:nvPr>
        </p:nvSpPr>
        <p:spPr/>
        <p:txBody>
          <a:bodyPr/>
          <a:lstStyle/>
          <a:p>
            <a:r>
              <a:rPr lang="en-US" altLang="en-US"/>
              <a:t>Locus of Control (3)</a:t>
            </a:r>
            <a:endParaRPr lang="en-US" altLang="en-US" b="0"/>
          </a:p>
        </p:txBody>
      </p:sp>
      <p:sp>
        <p:nvSpPr>
          <p:cNvPr id="613379" name="Rectangle 3">
            <a:extLst>
              <a:ext uri="{FF2B5EF4-FFF2-40B4-BE49-F238E27FC236}">
                <a16:creationId xmlns:a16="http://schemas.microsoft.com/office/drawing/2014/main" id="{6B3DCEB2-A3EB-98B8-445A-FB1FE8940C27}"/>
              </a:ext>
            </a:extLst>
          </p:cNvPr>
          <p:cNvSpPr>
            <a:spLocks noGrp="1" noChangeArrowheads="1"/>
          </p:cNvSpPr>
          <p:nvPr>
            <p:ph type="body" idx="1"/>
          </p:nvPr>
        </p:nvSpPr>
        <p:spPr/>
        <p:txBody>
          <a:bodyPr/>
          <a:lstStyle/>
          <a:p>
            <a:r>
              <a:rPr lang="en-US" altLang="en-US"/>
              <a:t>Sometimes the locus of control is external </a:t>
            </a:r>
          </a:p>
          <a:p>
            <a:pPr lvl="1"/>
            <a:r>
              <a:rPr lang="en-US" altLang="en-US"/>
              <a:t>People are not in control of their task or environment</a:t>
            </a:r>
          </a:p>
          <a:p>
            <a:pPr lvl="1"/>
            <a:r>
              <a:rPr lang="en-US" altLang="en-US"/>
              <a:t>Often have lower performance at tasks</a:t>
            </a:r>
          </a:p>
          <a:p>
            <a:pPr lvl="1"/>
            <a:r>
              <a:rPr lang="en-US" altLang="en-US"/>
              <a:t>May feel resentment at new instructions</a:t>
            </a:r>
          </a:p>
          <a:p>
            <a:r>
              <a:rPr lang="en-US" altLang="en-US"/>
              <a:t>Therefore one must pay </a:t>
            </a:r>
            <a:r>
              <a:rPr lang="en-US" altLang="en-US" i="1"/>
              <a:t>more</a:t>
            </a:r>
            <a:r>
              <a:rPr lang="en-US" altLang="en-US"/>
              <a:t> attention to explaining and convincing people who are </a:t>
            </a:r>
            <a:r>
              <a:rPr lang="en-US" altLang="en-US" i="1"/>
              <a:t>less</a:t>
            </a:r>
            <a:r>
              <a:rPr lang="en-US" altLang="en-US"/>
              <a:t> in control</a:t>
            </a:r>
          </a:p>
          <a:p>
            <a:r>
              <a:rPr lang="en-US" altLang="en-US"/>
              <a:t>May find that those with internal locus of control are more responsive to new goals</a:t>
            </a:r>
          </a:p>
        </p:txBody>
      </p:sp>
      <p:pic>
        <p:nvPicPr>
          <p:cNvPr id="613380" name="Picture 4">
            <a:hlinkClick r:id="" action="ppaction://media"/>
            <a:extLst>
              <a:ext uri="{FF2B5EF4-FFF2-40B4-BE49-F238E27FC236}">
                <a16:creationId xmlns:a16="http://schemas.microsoft.com/office/drawing/2014/main" id="{685BB413-00B6-E9B2-47CB-53C07365DA59}"/>
              </a:ext>
            </a:extLst>
          </p:cNvPr>
          <p:cNvPicPr>
            <a:picLocks noRot="1" noChangeAspect="1" noChangeArrowheads="1"/>
          </p:cNvPicPr>
          <p:nvPr>
            <a:wavAudioFile r:embed="rId1" name="~PP16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133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1338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62" name="Rectangle 6">
            <a:extLst>
              <a:ext uri="{FF2B5EF4-FFF2-40B4-BE49-F238E27FC236}">
                <a16:creationId xmlns:a16="http://schemas.microsoft.com/office/drawing/2014/main" id="{946AB180-8E9B-B89C-0023-D0487FA2B163}"/>
              </a:ext>
            </a:extLst>
          </p:cNvPr>
          <p:cNvSpPr>
            <a:spLocks noGrp="1" noChangeArrowheads="1"/>
          </p:cNvSpPr>
          <p:nvPr>
            <p:ph type="title"/>
          </p:nvPr>
        </p:nvSpPr>
        <p:spPr/>
        <p:txBody>
          <a:bodyPr/>
          <a:lstStyle/>
          <a:p>
            <a:r>
              <a:rPr lang="en-US" altLang="en-US"/>
              <a:t>Understand Your Colleagues’ Goals:  Optimize What?</a:t>
            </a:r>
          </a:p>
        </p:txBody>
      </p:sp>
      <p:sp>
        <p:nvSpPr>
          <p:cNvPr id="454663" name="Rectangle 7">
            <a:extLst>
              <a:ext uri="{FF2B5EF4-FFF2-40B4-BE49-F238E27FC236}">
                <a16:creationId xmlns:a16="http://schemas.microsoft.com/office/drawing/2014/main" id="{88E3902A-0F44-311E-2E6B-B30CC01E4BD6}"/>
              </a:ext>
            </a:extLst>
          </p:cNvPr>
          <p:cNvSpPr>
            <a:spLocks noGrp="1" noChangeArrowheads="1"/>
          </p:cNvSpPr>
          <p:nvPr>
            <p:ph type="body" idx="1"/>
          </p:nvPr>
        </p:nvSpPr>
        <p:spPr>
          <a:xfrm>
            <a:off x="990600" y="1447800"/>
            <a:ext cx="7162800" cy="4876800"/>
          </a:xfrm>
        </p:spPr>
        <p:txBody>
          <a:bodyPr/>
          <a:lstStyle/>
          <a:p>
            <a:pPr>
              <a:buFont typeface="Wingdings" panose="05000000000000000000" pitchFamily="2" charset="2"/>
              <a:buNone/>
            </a:pPr>
            <a:r>
              <a:rPr lang="en-US" altLang="en-US" i="1"/>
              <a:t>	Find out what matters to your colleagues – it may not be what you think</a:t>
            </a:r>
          </a:p>
          <a:p>
            <a:r>
              <a:rPr lang="en-US" altLang="en-US"/>
              <a:t>Response time?</a:t>
            </a:r>
          </a:p>
          <a:p>
            <a:r>
              <a:rPr lang="en-US" altLang="en-US"/>
              <a:t>Program development?</a:t>
            </a:r>
          </a:p>
          <a:p>
            <a:r>
              <a:rPr lang="en-US" altLang="en-US"/>
              <a:t>Maintenance responsiveness?</a:t>
            </a:r>
          </a:p>
          <a:p>
            <a:r>
              <a:rPr lang="en-US" altLang="en-US"/>
              <a:t>Lower costs?  Cost avoidance?</a:t>
            </a:r>
          </a:p>
          <a:p>
            <a:r>
              <a:rPr lang="en-US" altLang="en-US"/>
              <a:t>Internal or external human relations?</a:t>
            </a:r>
          </a:p>
          <a:p>
            <a:r>
              <a:rPr lang="en-US" altLang="en-US"/>
              <a:t>Client services?</a:t>
            </a:r>
          </a:p>
          <a:p>
            <a:r>
              <a:rPr lang="en-US" altLang="en-US"/>
              <a:t>Problem avoidance?</a:t>
            </a:r>
          </a:p>
          <a:p>
            <a:r>
              <a:rPr lang="en-US" altLang="en-US"/>
              <a:t>Learning new techniques for better work?</a:t>
            </a:r>
          </a:p>
          <a:p>
            <a:r>
              <a:rPr lang="en-US" altLang="en-US"/>
              <a:t>Challenge? Recognition? Fame?</a:t>
            </a:r>
          </a:p>
        </p:txBody>
      </p:sp>
      <p:pic>
        <p:nvPicPr>
          <p:cNvPr id="454666" name="Picture 10">
            <a:hlinkClick r:id="" action="ppaction://media"/>
            <a:extLst>
              <a:ext uri="{FF2B5EF4-FFF2-40B4-BE49-F238E27FC236}">
                <a16:creationId xmlns:a16="http://schemas.microsoft.com/office/drawing/2014/main" id="{AA23C28C-2359-CE43-1FED-B841D4169978}"/>
              </a:ext>
            </a:extLst>
          </p:cNvPr>
          <p:cNvPicPr>
            <a:picLocks noRot="1" noChangeAspect="1" noChangeArrowheads="1"/>
          </p:cNvPicPr>
          <p:nvPr>
            <a:wavAudioFile r:embed="rId1" name="~PP283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962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46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466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0722" name="Rectangle 2">
            <a:extLst>
              <a:ext uri="{FF2B5EF4-FFF2-40B4-BE49-F238E27FC236}">
                <a16:creationId xmlns:a16="http://schemas.microsoft.com/office/drawing/2014/main" id="{736FD7BA-0A6A-98D7-24CF-439F4AE0FD08}"/>
              </a:ext>
            </a:extLst>
          </p:cNvPr>
          <p:cNvSpPr>
            <a:spLocks noGrp="1" noChangeArrowheads="1"/>
          </p:cNvSpPr>
          <p:nvPr>
            <p:ph type="title"/>
          </p:nvPr>
        </p:nvSpPr>
        <p:spPr/>
        <p:txBody>
          <a:bodyPr/>
          <a:lstStyle/>
          <a:p>
            <a:r>
              <a:rPr lang="en-US" altLang="en-US"/>
              <a:t>Attribution Theory</a:t>
            </a:r>
          </a:p>
        </p:txBody>
      </p:sp>
      <p:sp>
        <p:nvSpPr>
          <p:cNvPr id="670723" name="Rectangle 3">
            <a:extLst>
              <a:ext uri="{FF2B5EF4-FFF2-40B4-BE49-F238E27FC236}">
                <a16:creationId xmlns:a16="http://schemas.microsoft.com/office/drawing/2014/main" id="{2D71DB9C-18DD-DC24-DF40-02109ED5774F}"/>
              </a:ext>
            </a:extLst>
          </p:cNvPr>
          <p:cNvSpPr>
            <a:spLocks noGrp="1" noChangeArrowheads="1"/>
          </p:cNvSpPr>
          <p:nvPr>
            <p:ph type="body" idx="1"/>
          </p:nvPr>
        </p:nvSpPr>
        <p:spPr>
          <a:xfrm>
            <a:off x="990600" y="1676400"/>
            <a:ext cx="7162800" cy="914400"/>
          </a:xfrm>
        </p:spPr>
        <p:txBody>
          <a:bodyPr/>
          <a:lstStyle/>
          <a:p>
            <a:pPr>
              <a:buFont typeface="Wingdings" panose="05000000000000000000" pitchFamily="2" charset="2"/>
              <a:buNone/>
            </a:pPr>
            <a:r>
              <a:rPr lang="en-US" altLang="en-US"/>
              <a:t>Weiner's classification of explanations for behavior:</a:t>
            </a:r>
          </a:p>
        </p:txBody>
      </p:sp>
      <p:pic>
        <p:nvPicPr>
          <p:cNvPr id="670724" name="Picture 4">
            <a:hlinkClick r:id="" action="ppaction://media"/>
            <a:extLst>
              <a:ext uri="{FF2B5EF4-FFF2-40B4-BE49-F238E27FC236}">
                <a16:creationId xmlns:a16="http://schemas.microsoft.com/office/drawing/2014/main" id="{D2035EB8-F60E-BDB1-5826-77CA1538699A}"/>
              </a:ext>
            </a:extLst>
          </p:cNvPr>
          <p:cNvPicPr>
            <a:picLocks noRot="1" noChangeAspect="1" noChangeArrowheads="1"/>
          </p:cNvPicPr>
          <p:nvPr>
            <a:wavAudioFile r:embed="rId1" name="~PP304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670725" name="Picture 5">
            <a:extLst>
              <a:ext uri="{FF2B5EF4-FFF2-40B4-BE49-F238E27FC236}">
                <a16:creationId xmlns:a16="http://schemas.microsoft.com/office/drawing/2014/main" id="{70EA1E97-6783-AA31-617A-FF19F452B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362200"/>
            <a:ext cx="7620000" cy="42830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565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07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07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2770" name="Rectangle 2">
            <a:extLst>
              <a:ext uri="{FF2B5EF4-FFF2-40B4-BE49-F238E27FC236}">
                <a16:creationId xmlns:a16="http://schemas.microsoft.com/office/drawing/2014/main" id="{D8F0EA6D-1179-1162-E9BF-3C032DD2D163}"/>
              </a:ext>
            </a:extLst>
          </p:cNvPr>
          <p:cNvSpPr>
            <a:spLocks noGrp="1" noChangeArrowheads="1"/>
          </p:cNvSpPr>
          <p:nvPr>
            <p:ph type="title"/>
          </p:nvPr>
        </p:nvSpPr>
        <p:spPr/>
        <p:txBody>
          <a:bodyPr/>
          <a:lstStyle/>
          <a:p>
            <a:r>
              <a:rPr lang="en-US" altLang="en-US"/>
              <a:t>Aspects of Attribution Theory </a:t>
            </a:r>
          </a:p>
        </p:txBody>
      </p:sp>
      <p:sp>
        <p:nvSpPr>
          <p:cNvPr id="672771" name="Rectangle 3">
            <a:extLst>
              <a:ext uri="{FF2B5EF4-FFF2-40B4-BE49-F238E27FC236}">
                <a16:creationId xmlns:a16="http://schemas.microsoft.com/office/drawing/2014/main" id="{D47AE65E-E3A3-31B3-234C-164EC0DC01A3}"/>
              </a:ext>
            </a:extLst>
          </p:cNvPr>
          <p:cNvSpPr>
            <a:spLocks noGrp="1" noChangeArrowheads="1"/>
          </p:cNvSpPr>
          <p:nvPr>
            <p:ph type="body" idx="1"/>
          </p:nvPr>
        </p:nvSpPr>
        <p:spPr/>
        <p:txBody>
          <a:bodyPr/>
          <a:lstStyle/>
          <a:p>
            <a:r>
              <a:rPr lang="en-US" altLang="en-US"/>
              <a:t>Fundamental Attribution Error</a:t>
            </a:r>
          </a:p>
          <a:p>
            <a:pPr lvl="1"/>
            <a:r>
              <a:rPr lang="en-US" altLang="en-US"/>
              <a:t>Star Trek's  Leonard Nimoy is really like the character he portrays   (Mr Spock)</a:t>
            </a:r>
          </a:p>
          <a:p>
            <a:r>
              <a:rPr lang="en-US" altLang="en-US"/>
              <a:t>Actor-Observer Effect</a:t>
            </a:r>
          </a:p>
          <a:p>
            <a:pPr lvl="1"/>
            <a:r>
              <a:rPr lang="en-US" altLang="en-US"/>
              <a:t>What I do is a reasonable response to the situation but what you  do is in your nature</a:t>
            </a:r>
          </a:p>
          <a:p>
            <a:r>
              <a:rPr lang="en-US" altLang="en-US"/>
              <a:t>Salience</a:t>
            </a:r>
          </a:p>
          <a:p>
            <a:pPr lvl="1"/>
            <a:r>
              <a:rPr lang="en-US" altLang="en-US"/>
              <a:t>What stands out is perceived as most important even if it isn't</a:t>
            </a:r>
          </a:p>
        </p:txBody>
      </p:sp>
      <p:pic>
        <p:nvPicPr>
          <p:cNvPr id="672772" name="Picture 4">
            <a:hlinkClick r:id="" action="ppaction://media"/>
            <a:extLst>
              <a:ext uri="{FF2B5EF4-FFF2-40B4-BE49-F238E27FC236}">
                <a16:creationId xmlns:a16="http://schemas.microsoft.com/office/drawing/2014/main" id="{D2C55945-3F30-FAF1-3A16-9A887665129C}"/>
              </a:ext>
            </a:extLst>
          </p:cNvPr>
          <p:cNvPicPr>
            <a:picLocks noRot="1" noChangeAspect="1" noChangeArrowheads="1"/>
          </p:cNvPicPr>
          <p:nvPr>
            <a:wavAudioFile r:embed="rId1" name="~PP3425.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9687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27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277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4818" name="Rectangle 2">
            <a:extLst>
              <a:ext uri="{FF2B5EF4-FFF2-40B4-BE49-F238E27FC236}">
                <a16:creationId xmlns:a16="http://schemas.microsoft.com/office/drawing/2014/main" id="{4608EB9C-9095-AECC-9B15-2DBCDF073650}"/>
              </a:ext>
            </a:extLst>
          </p:cNvPr>
          <p:cNvSpPr>
            <a:spLocks noGrp="1" noChangeArrowheads="1"/>
          </p:cNvSpPr>
          <p:nvPr>
            <p:ph type="title"/>
          </p:nvPr>
        </p:nvSpPr>
        <p:spPr/>
        <p:txBody>
          <a:bodyPr/>
          <a:lstStyle/>
          <a:p>
            <a:r>
              <a:rPr lang="en-US" altLang="en-US"/>
              <a:t>Attribution Theory (cont’d)</a:t>
            </a:r>
          </a:p>
        </p:txBody>
      </p:sp>
      <p:sp>
        <p:nvSpPr>
          <p:cNvPr id="674819" name="Rectangle 3">
            <a:extLst>
              <a:ext uri="{FF2B5EF4-FFF2-40B4-BE49-F238E27FC236}">
                <a16:creationId xmlns:a16="http://schemas.microsoft.com/office/drawing/2014/main" id="{8219264E-AE0B-0B7A-20B1-B5458391CD16}"/>
              </a:ext>
            </a:extLst>
          </p:cNvPr>
          <p:cNvSpPr>
            <a:spLocks noGrp="1" noChangeArrowheads="1"/>
          </p:cNvSpPr>
          <p:nvPr>
            <p:ph type="body" idx="1"/>
          </p:nvPr>
        </p:nvSpPr>
        <p:spPr/>
        <p:txBody>
          <a:bodyPr/>
          <a:lstStyle/>
          <a:p>
            <a:r>
              <a:rPr lang="en-US" altLang="en-US"/>
              <a:t>Self-Serving Bias</a:t>
            </a:r>
          </a:p>
          <a:p>
            <a:pPr lvl="1"/>
            <a:r>
              <a:rPr lang="en-US" altLang="en-US"/>
              <a:t>If I succeed it's because of how good I am, but if I lose it's just bad luck &amp; not my fault</a:t>
            </a:r>
          </a:p>
          <a:p>
            <a:r>
              <a:rPr lang="en-US" altLang="en-US"/>
              <a:t>Depressed People</a:t>
            </a:r>
          </a:p>
          <a:p>
            <a:pPr lvl="1"/>
            <a:r>
              <a:rPr lang="en-US" altLang="en-US"/>
              <a:t>If I lose it's because of how bad I am, but if I succeed it's just good luck &amp; not to my credit</a:t>
            </a:r>
          </a:p>
          <a:p>
            <a:r>
              <a:rPr lang="en-US" altLang="en-US"/>
              <a:t>Self-Handicapping</a:t>
            </a:r>
          </a:p>
          <a:p>
            <a:pPr lvl="1"/>
            <a:r>
              <a:rPr lang="en-US" altLang="en-US"/>
              <a:t>If I expect to fail I'll make sure there's a good excuse</a:t>
            </a:r>
          </a:p>
        </p:txBody>
      </p:sp>
      <p:pic>
        <p:nvPicPr>
          <p:cNvPr id="674820" name="Picture 4">
            <a:hlinkClick r:id="" action="ppaction://media"/>
            <a:extLst>
              <a:ext uri="{FF2B5EF4-FFF2-40B4-BE49-F238E27FC236}">
                <a16:creationId xmlns:a16="http://schemas.microsoft.com/office/drawing/2014/main" id="{9E6BDA3C-8759-69C3-A762-73FFA2E9C849}"/>
              </a:ext>
            </a:extLst>
          </p:cNvPr>
          <p:cNvPicPr>
            <a:picLocks noRot="1" noChangeAspect="1" noChangeArrowheads="1"/>
          </p:cNvPicPr>
          <p:nvPr>
            <a:wavAudioFile r:embed="rId1" name="~PP312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37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48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48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6866" name="Rectangle 2">
            <a:extLst>
              <a:ext uri="{FF2B5EF4-FFF2-40B4-BE49-F238E27FC236}">
                <a16:creationId xmlns:a16="http://schemas.microsoft.com/office/drawing/2014/main" id="{B7675C1A-E4CE-AE31-C9C4-DB6BBCA7EABF}"/>
              </a:ext>
            </a:extLst>
          </p:cNvPr>
          <p:cNvSpPr>
            <a:spLocks noGrp="1" noChangeArrowheads="1"/>
          </p:cNvSpPr>
          <p:nvPr>
            <p:ph type="title"/>
          </p:nvPr>
        </p:nvSpPr>
        <p:spPr/>
        <p:txBody>
          <a:bodyPr/>
          <a:lstStyle/>
          <a:p>
            <a:r>
              <a:rPr lang="en-US" altLang="en-US"/>
              <a:t>Attribution Theory:  Implications</a:t>
            </a:r>
          </a:p>
        </p:txBody>
      </p:sp>
      <p:sp>
        <p:nvSpPr>
          <p:cNvPr id="676867" name="Rectangle 3">
            <a:extLst>
              <a:ext uri="{FF2B5EF4-FFF2-40B4-BE49-F238E27FC236}">
                <a16:creationId xmlns:a16="http://schemas.microsoft.com/office/drawing/2014/main" id="{3ADD7881-6048-5F31-26E7-003F95099613}"/>
              </a:ext>
            </a:extLst>
          </p:cNvPr>
          <p:cNvSpPr>
            <a:spLocks noGrp="1" noChangeArrowheads="1"/>
          </p:cNvSpPr>
          <p:nvPr>
            <p:ph type="body" idx="1"/>
          </p:nvPr>
        </p:nvSpPr>
        <p:spPr/>
        <p:txBody>
          <a:bodyPr/>
          <a:lstStyle/>
          <a:p>
            <a:r>
              <a:rPr lang="en-US" altLang="en-US"/>
              <a:t>Leader and others: remember not to pigeon-hole someone </a:t>
            </a:r>
          </a:p>
          <a:p>
            <a:pPr lvl="1"/>
            <a:r>
              <a:rPr lang="en-US" altLang="en-US"/>
              <a:t>E.g., “He’s always _______”</a:t>
            </a:r>
          </a:p>
          <a:p>
            <a:r>
              <a:rPr lang="en-US" altLang="en-US"/>
              <a:t>Reverse situation – think about explanations for perplexing or objectionable behavior</a:t>
            </a:r>
          </a:p>
          <a:p>
            <a:pPr lvl="1"/>
            <a:r>
              <a:rPr lang="en-US" altLang="en-US"/>
              <a:t>“If I were behaving that way, it would be because __________”</a:t>
            </a:r>
          </a:p>
          <a:p>
            <a:r>
              <a:rPr lang="en-US" altLang="en-US"/>
              <a:t>Challenge unthinking reliance on salience – question assumptions about causality</a:t>
            </a:r>
          </a:p>
          <a:p>
            <a:pPr lvl="1"/>
            <a:r>
              <a:rPr lang="en-US" altLang="en-US"/>
              <a:t>“Why should the fact that he limps/has an accent/etc. make a difference to _________?”</a:t>
            </a:r>
          </a:p>
        </p:txBody>
      </p:sp>
      <p:pic>
        <p:nvPicPr>
          <p:cNvPr id="676868" name="Picture 4">
            <a:hlinkClick r:id="" action="ppaction://media"/>
            <a:extLst>
              <a:ext uri="{FF2B5EF4-FFF2-40B4-BE49-F238E27FC236}">
                <a16:creationId xmlns:a16="http://schemas.microsoft.com/office/drawing/2014/main" id="{E91701DF-7FC4-AD83-FC38-FA6E0C45989F}"/>
              </a:ext>
            </a:extLst>
          </p:cNvPr>
          <p:cNvPicPr>
            <a:picLocks noRot="1" noChangeAspect="1" noChangeArrowheads="1"/>
          </p:cNvPicPr>
          <p:nvPr>
            <a:wavAudioFile r:embed="rId1" name="~PP157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9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68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686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a:extLst>
              <a:ext uri="{FF2B5EF4-FFF2-40B4-BE49-F238E27FC236}">
                <a16:creationId xmlns:a16="http://schemas.microsoft.com/office/drawing/2014/main" id="{54B299D4-13A4-0E34-961D-1D5691AEBB19}"/>
              </a:ext>
            </a:extLst>
          </p:cNvPr>
          <p:cNvSpPr>
            <a:spLocks noGrp="1" noChangeArrowheads="1"/>
          </p:cNvSpPr>
          <p:nvPr>
            <p:ph type="title"/>
          </p:nvPr>
        </p:nvSpPr>
        <p:spPr/>
        <p:txBody>
          <a:bodyPr/>
          <a:lstStyle/>
          <a:p>
            <a:r>
              <a:rPr lang="en-US" altLang="en-US"/>
              <a:t>Topics</a:t>
            </a:r>
          </a:p>
        </p:txBody>
      </p:sp>
      <p:sp>
        <p:nvSpPr>
          <p:cNvPr id="677891" name="Rectangle 3">
            <a:extLst>
              <a:ext uri="{FF2B5EF4-FFF2-40B4-BE49-F238E27FC236}">
                <a16:creationId xmlns:a16="http://schemas.microsoft.com/office/drawing/2014/main" id="{241CF6A0-2617-561C-E4D4-AD0EFD010027}"/>
              </a:ext>
            </a:extLst>
          </p:cNvPr>
          <p:cNvSpPr>
            <a:spLocks noGrp="1" noChangeArrowheads="1"/>
          </p:cNvSpPr>
          <p:nvPr>
            <p:ph type="body" idx="1"/>
          </p:nvPr>
        </p:nvSpPr>
        <p:spPr/>
        <p:txBody>
          <a:bodyPr/>
          <a:lstStyle/>
          <a:p>
            <a:r>
              <a:rPr lang="en-US" altLang="en-US"/>
              <a:t>Social Cognition:  Forming Judgements about issues</a:t>
            </a:r>
          </a:p>
          <a:p>
            <a:r>
              <a:rPr lang="en-US" altLang="en-US"/>
              <a:t>Schema</a:t>
            </a:r>
          </a:p>
          <a:p>
            <a:r>
              <a:rPr lang="en-US" altLang="en-US"/>
              <a:t>Schemas Influence Perceptions</a:t>
            </a:r>
          </a:p>
          <a:p>
            <a:r>
              <a:rPr lang="en-US" altLang="en-US"/>
              <a:t>Schemas Affect Memory</a:t>
            </a:r>
          </a:p>
          <a:p>
            <a:r>
              <a:rPr lang="en-US" altLang="en-US"/>
              <a:t>Schemas Affect In/Outgroup Perceptions</a:t>
            </a:r>
          </a:p>
          <a:p>
            <a:r>
              <a:rPr lang="en-US" altLang="en-US"/>
              <a:t>Schemas Influence Behavior</a:t>
            </a:r>
          </a:p>
          <a:p>
            <a:r>
              <a:rPr lang="en-US" altLang="en-US"/>
              <a:t>Coping with Incompatible Schemas</a:t>
            </a:r>
          </a:p>
        </p:txBody>
      </p:sp>
      <p:pic>
        <p:nvPicPr>
          <p:cNvPr id="677892" name="Picture 4">
            <a:hlinkClick r:id="" action="ppaction://media"/>
            <a:extLst>
              <a:ext uri="{FF2B5EF4-FFF2-40B4-BE49-F238E27FC236}">
                <a16:creationId xmlns:a16="http://schemas.microsoft.com/office/drawing/2014/main" id="{C3F5305F-3A68-8213-891B-0ECBE824AD06}"/>
              </a:ext>
            </a:extLst>
          </p:cNvPr>
          <p:cNvPicPr>
            <a:picLocks noRot="1" noChangeAspect="1" noChangeArrowheads="1"/>
          </p:cNvPicPr>
          <p:nvPr>
            <a:wavAudioFile r:embed="rId1" name="~PP164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78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789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8914" name="Rectangle 2">
            <a:extLst>
              <a:ext uri="{FF2B5EF4-FFF2-40B4-BE49-F238E27FC236}">
                <a16:creationId xmlns:a16="http://schemas.microsoft.com/office/drawing/2014/main" id="{793B012A-0F2E-DCB2-164F-42E9664EF956}"/>
              </a:ext>
            </a:extLst>
          </p:cNvPr>
          <p:cNvSpPr>
            <a:spLocks noGrp="1" noChangeArrowheads="1"/>
          </p:cNvSpPr>
          <p:nvPr>
            <p:ph type="title"/>
          </p:nvPr>
        </p:nvSpPr>
        <p:spPr/>
        <p:txBody>
          <a:bodyPr/>
          <a:lstStyle/>
          <a:p>
            <a:r>
              <a:rPr lang="en-US" altLang="en-US"/>
              <a:t>Social Cognition:  Forming Judgements</a:t>
            </a:r>
          </a:p>
        </p:txBody>
      </p:sp>
      <p:sp>
        <p:nvSpPr>
          <p:cNvPr id="678915" name="Rectangle 3">
            <a:extLst>
              <a:ext uri="{FF2B5EF4-FFF2-40B4-BE49-F238E27FC236}">
                <a16:creationId xmlns:a16="http://schemas.microsoft.com/office/drawing/2014/main" id="{50CF1B28-2964-B6FE-89F2-826FBFB67ED5}"/>
              </a:ext>
            </a:extLst>
          </p:cNvPr>
          <p:cNvSpPr>
            <a:spLocks noGrp="1" noChangeArrowheads="1"/>
          </p:cNvSpPr>
          <p:nvPr>
            <p:ph type="body" idx="1"/>
          </p:nvPr>
        </p:nvSpPr>
        <p:spPr/>
        <p:txBody>
          <a:bodyPr/>
          <a:lstStyle/>
          <a:p>
            <a:r>
              <a:rPr lang="en-US" altLang="en-US"/>
              <a:t>Reasoning is only a part of forming beliefs and attitudes</a:t>
            </a:r>
          </a:p>
          <a:p>
            <a:r>
              <a:rPr lang="en-US" altLang="en-US" i="1"/>
              <a:t>Schemas</a:t>
            </a:r>
            <a:r>
              <a:rPr lang="en-US" altLang="en-US"/>
              <a:t> influence perception, memory and judgement</a:t>
            </a:r>
          </a:p>
          <a:p>
            <a:r>
              <a:rPr lang="en-US" altLang="en-US"/>
              <a:t>Inadequate Sampling – Decision-making usually includes only a small subset of available information</a:t>
            </a:r>
          </a:p>
          <a:p>
            <a:r>
              <a:rPr lang="en-US" altLang="en-US"/>
              <a:t>Beliefs and attitudes can become rigid prejudices</a:t>
            </a:r>
          </a:p>
        </p:txBody>
      </p:sp>
      <p:pic>
        <p:nvPicPr>
          <p:cNvPr id="678916" name="Picture 4">
            <a:hlinkClick r:id="" action="ppaction://media"/>
            <a:extLst>
              <a:ext uri="{FF2B5EF4-FFF2-40B4-BE49-F238E27FC236}">
                <a16:creationId xmlns:a16="http://schemas.microsoft.com/office/drawing/2014/main" id="{E22CCEFC-61E6-AA68-DCE7-683FEE4B597D}"/>
              </a:ext>
            </a:extLst>
          </p:cNvPr>
          <p:cNvPicPr>
            <a:picLocks noRot="1" noChangeAspect="1" noChangeArrowheads="1"/>
          </p:cNvPicPr>
          <p:nvPr>
            <a:wavAudioFile r:embed="rId1" name="~PP1151.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89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89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2" name="Rectangle 2">
            <a:extLst>
              <a:ext uri="{FF2B5EF4-FFF2-40B4-BE49-F238E27FC236}">
                <a16:creationId xmlns:a16="http://schemas.microsoft.com/office/drawing/2014/main" id="{53ADC06A-4AEF-AEC5-FCD4-1178B3592988}"/>
              </a:ext>
            </a:extLst>
          </p:cNvPr>
          <p:cNvSpPr>
            <a:spLocks noGrp="1" noChangeArrowheads="1"/>
          </p:cNvSpPr>
          <p:nvPr>
            <p:ph type="title"/>
          </p:nvPr>
        </p:nvSpPr>
        <p:spPr/>
        <p:txBody>
          <a:bodyPr/>
          <a:lstStyle/>
          <a:p>
            <a:r>
              <a:rPr lang="en-US" altLang="en-US"/>
              <a:t>Schema</a:t>
            </a:r>
          </a:p>
        </p:txBody>
      </p:sp>
      <p:sp>
        <p:nvSpPr>
          <p:cNvPr id="680963" name="Rectangle 3">
            <a:extLst>
              <a:ext uri="{FF2B5EF4-FFF2-40B4-BE49-F238E27FC236}">
                <a16:creationId xmlns:a16="http://schemas.microsoft.com/office/drawing/2014/main" id="{69FDA3F3-B1C0-2BDB-73E9-BA0B503D176B}"/>
              </a:ext>
            </a:extLst>
          </p:cNvPr>
          <p:cNvSpPr>
            <a:spLocks noGrp="1" noChangeArrowheads="1"/>
          </p:cNvSpPr>
          <p:nvPr>
            <p:ph type="body" idx="1"/>
          </p:nvPr>
        </p:nvSpPr>
        <p:spPr>
          <a:xfrm>
            <a:off x="990600" y="1371600"/>
            <a:ext cx="7467600" cy="4953000"/>
          </a:xfrm>
        </p:spPr>
        <p:txBody>
          <a:bodyPr/>
          <a:lstStyle/>
          <a:p>
            <a:r>
              <a:rPr lang="en-US" altLang="en-US"/>
              <a:t>Organized knowledge about the world</a:t>
            </a:r>
          </a:p>
          <a:p>
            <a:pPr lvl="1"/>
            <a:r>
              <a:rPr lang="en-US" altLang="en-US"/>
              <a:t>Facts, assumptions, rules</a:t>
            </a:r>
          </a:p>
          <a:p>
            <a:pPr lvl="1"/>
            <a:r>
              <a:rPr lang="en-US" altLang="en-US"/>
              <a:t>“World-view.” </a:t>
            </a:r>
          </a:p>
          <a:p>
            <a:pPr lvl="1"/>
            <a:r>
              <a:rPr lang="en-US" altLang="en-US"/>
              <a:t>“Weltanschauung”</a:t>
            </a:r>
          </a:p>
          <a:p>
            <a:r>
              <a:rPr lang="en-US" altLang="en-US"/>
              <a:t>Schemas vary across cultures and situations</a:t>
            </a:r>
          </a:p>
          <a:p>
            <a:pPr lvl="1"/>
            <a:r>
              <a:rPr lang="en-US" altLang="en-US"/>
              <a:t>E.g., suitable eating behavior</a:t>
            </a:r>
          </a:p>
          <a:p>
            <a:pPr lvl="2"/>
            <a:r>
              <a:rPr lang="en-US" altLang="en-US"/>
              <a:t>Eating with left hand marks one as a barbarian in Arab cultures</a:t>
            </a:r>
          </a:p>
          <a:p>
            <a:pPr lvl="2"/>
            <a:r>
              <a:rPr lang="en-US" altLang="en-US"/>
              <a:t>Slurping from bowl of noodles is perfectly polite in Japan and China</a:t>
            </a:r>
          </a:p>
          <a:p>
            <a:pPr lvl="1"/>
            <a:r>
              <a:rPr lang="en-US" altLang="en-US"/>
              <a:t>E.g., showing politeness by holding the door open for a colleague at work</a:t>
            </a:r>
          </a:p>
        </p:txBody>
      </p:sp>
      <p:pic>
        <p:nvPicPr>
          <p:cNvPr id="680964" name="Picture 4">
            <a:hlinkClick r:id="" action="ppaction://media"/>
            <a:extLst>
              <a:ext uri="{FF2B5EF4-FFF2-40B4-BE49-F238E27FC236}">
                <a16:creationId xmlns:a16="http://schemas.microsoft.com/office/drawing/2014/main" id="{268181E1-ED04-3193-E05E-8DCF0DD6C3A0}"/>
              </a:ext>
            </a:extLst>
          </p:cNvPr>
          <p:cNvPicPr>
            <a:picLocks noRot="1" noChangeAspect="1" noChangeArrowheads="1"/>
          </p:cNvPicPr>
          <p:nvPr>
            <a:wavAudioFile r:embed="rId1" name="~PP286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09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096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a:extLst>
              <a:ext uri="{FF2B5EF4-FFF2-40B4-BE49-F238E27FC236}">
                <a16:creationId xmlns:a16="http://schemas.microsoft.com/office/drawing/2014/main" id="{BA8C0BD7-0B8B-C8F6-BD89-C120BDF559FD}"/>
              </a:ext>
            </a:extLst>
          </p:cNvPr>
          <p:cNvSpPr>
            <a:spLocks noGrp="1" noChangeArrowheads="1"/>
          </p:cNvSpPr>
          <p:nvPr>
            <p:ph type="title"/>
          </p:nvPr>
        </p:nvSpPr>
        <p:spPr/>
        <p:txBody>
          <a:bodyPr/>
          <a:lstStyle/>
          <a:p>
            <a:r>
              <a:rPr lang="en-US" altLang="en-US"/>
              <a:t>Schemas Influence Perceptions</a:t>
            </a:r>
          </a:p>
        </p:txBody>
      </p:sp>
      <p:sp>
        <p:nvSpPr>
          <p:cNvPr id="681987" name="Rectangle 3">
            <a:extLst>
              <a:ext uri="{FF2B5EF4-FFF2-40B4-BE49-F238E27FC236}">
                <a16:creationId xmlns:a16="http://schemas.microsoft.com/office/drawing/2014/main" id="{51E126A0-BB45-C026-1124-7CE49D22B355}"/>
              </a:ext>
            </a:extLst>
          </p:cNvPr>
          <p:cNvSpPr>
            <a:spLocks noGrp="1" noChangeArrowheads="1"/>
          </p:cNvSpPr>
          <p:nvPr>
            <p:ph type="body" idx="1"/>
          </p:nvPr>
        </p:nvSpPr>
        <p:spPr/>
        <p:txBody>
          <a:bodyPr/>
          <a:lstStyle/>
          <a:p>
            <a:pPr>
              <a:lnSpc>
                <a:spcPct val="80000"/>
              </a:lnSpc>
            </a:pPr>
            <a:r>
              <a:rPr lang="en-US" altLang="en-US"/>
              <a:t>Gordon Allport experimented with perception of drawings showing social situations</a:t>
            </a:r>
          </a:p>
          <a:p>
            <a:pPr lvl="1">
              <a:lnSpc>
                <a:spcPct val="80000"/>
              </a:lnSpc>
            </a:pPr>
            <a:r>
              <a:rPr lang="en-US" altLang="en-US"/>
              <a:t>Showed realistic drawings for a few seconds to experimental subjects</a:t>
            </a:r>
          </a:p>
          <a:p>
            <a:pPr lvl="1">
              <a:lnSpc>
                <a:spcPct val="80000"/>
              </a:lnSpc>
            </a:pPr>
            <a:r>
              <a:rPr lang="en-US" altLang="en-US"/>
              <a:t>Asked what they had seen</a:t>
            </a:r>
          </a:p>
          <a:p>
            <a:pPr>
              <a:lnSpc>
                <a:spcPct val="80000"/>
              </a:lnSpc>
            </a:pPr>
            <a:r>
              <a:rPr lang="en-US" altLang="en-US"/>
              <a:t>One famous example showed people on tramway with black man and white man standing in center</a:t>
            </a:r>
          </a:p>
          <a:p>
            <a:pPr lvl="1">
              <a:lnSpc>
                <a:spcPct val="80000"/>
              </a:lnSpc>
            </a:pPr>
            <a:r>
              <a:rPr lang="en-US" altLang="en-US"/>
              <a:t>One man had a knife; the other did not</a:t>
            </a:r>
          </a:p>
          <a:p>
            <a:pPr lvl="1">
              <a:lnSpc>
                <a:spcPct val="80000"/>
              </a:lnSpc>
            </a:pPr>
            <a:r>
              <a:rPr lang="en-US" altLang="en-US"/>
              <a:t>White subjects consistently perceived the black man holding the knife – but were wrong</a:t>
            </a:r>
          </a:p>
          <a:p>
            <a:pPr lvl="1">
              <a:lnSpc>
                <a:spcPct val="80000"/>
              </a:lnSpc>
            </a:pPr>
            <a:r>
              <a:rPr lang="en-US" altLang="en-US"/>
              <a:t>Experts notice details non-experts don’t</a:t>
            </a:r>
          </a:p>
        </p:txBody>
      </p:sp>
      <p:pic>
        <p:nvPicPr>
          <p:cNvPr id="681988" name="Picture 4">
            <a:hlinkClick r:id="" action="ppaction://media"/>
            <a:extLst>
              <a:ext uri="{FF2B5EF4-FFF2-40B4-BE49-F238E27FC236}">
                <a16:creationId xmlns:a16="http://schemas.microsoft.com/office/drawing/2014/main" id="{C07BDF34-D479-56E3-202D-EF07DA355FFA}"/>
              </a:ext>
            </a:extLst>
          </p:cNvPr>
          <p:cNvPicPr>
            <a:picLocks noRot="1" noChangeAspect="1" noChangeArrowheads="1"/>
          </p:cNvPicPr>
          <p:nvPr>
            <a:wavAudioFile r:embed="rId1" name="~PP3803.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19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198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24" name="Rectangle 4">
            <a:extLst>
              <a:ext uri="{FF2B5EF4-FFF2-40B4-BE49-F238E27FC236}">
                <a16:creationId xmlns:a16="http://schemas.microsoft.com/office/drawing/2014/main" id="{7D2EF986-0A4C-AAD9-35B2-7CD75E8C8F44}"/>
              </a:ext>
            </a:extLst>
          </p:cNvPr>
          <p:cNvSpPr>
            <a:spLocks noGrp="1" noChangeArrowheads="1"/>
          </p:cNvSpPr>
          <p:nvPr>
            <p:ph type="title"/>
          </p:nvPr>
        </p:nvSpPr>
        <p:spPr/>
        <p:txBody>
          <a:bodyPr/>
          <a:lstStyle/>
          <a:p>
            <a:r>
              <a:rPr lang="en-US" altLang="en-US"/>
              <a:t>Objectives</a:t>
            </a:r>
          </a:p>
        </p:txBody>
      </p:sp>
      <p:sp>
        <p:nvSpPr>
          <p:cNvPr id="440325" name="Rectangle 5">
            <a:extLst>
              <a:ext uri="{FF2B5EF4-FFF2-40B4-BE49-F238E27FC236}">
                <a16:creationId xmlns:a16="http://schemas.microsoft.com/office/drawing/2014/main" id="{B585E53A-798A-5D11-85A2-D8FC23521E81}"/>
              </a:ext>
            </a:extLst>
          </p:cNvPr>
          <p:cNvSpPr>
            <a:spLocks noGrp="1" noChangeArrowheads="1"/>
          </p:cNvSpPr>
          <p:nvPr>
            <p:ph type="body" idx="1"/>
          </p:nvPr>
        </p:nvSpPr>
        <p:spPr/>
        <p:txBody>
          <a:bodyPr/>
          <a:lstStyle/>
          <a:p>
            <a:r>
              <a:rPr lang="en-US" altLang="en-US"/>
              <a:t>Managing personnel more effectively</a:t>
            </a:r>
          </a:p>
          <a:p>
            <a:r>
              <a:rPr lang="en-US" altLang="en-US"/>
              <a:t>Identifying roots of conflict</a:t>
            </a:r>
          </a:p>
          <a:p>
            <a:r>
              <a:rPr lang="en-US" altLang="en-US"/>
              <a:t>Preventing future conflicts</a:t>
            </a:r>
          </a:p>
        </p:txBody>
      </p:sp>
      <p:pic>
        <p:nvPicPr>
          <p:cNvPr id="440327" name="Picture 7">
            <a:hlinkClick r:id="" action="ppaction://media"/>
            <a:extLst>
              <a:ext uri="{FF2B5EF4-FFF2-40B4-BE49-F238E27FC236}">
                <a16:creationId xmlns:a16="http://schemas.microsoft.com/office/drawing/2014/main" id="{98D991F3-1D26-E3F4-939C-36B8B5CF7822}"/>
              </a:ext>
            </a:extLst>
          </p:cNvPr>
          <p:cNvPicPr>
            <a:picLocks noRot="1" noChangeAspect="1" noChangeArrowheads="1"/>
          </p:cNvPicPr>
          <p:nvPr>
            <a:wavAudioFile r:embed="rId1" name="~PP79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403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03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a:extLst>
              <a:ext uri="{FF2B5EF4-FFF2-40B4-BE49-F238E27FC236}">
                <a16:creationId xmlns:a16="http://schemas.microsoft.com/office/drawing/2014/main" id="{2986D062-5E0C-0F14-7EFB-E5B9691F5CE2}"/>
              </a:ext>
            </a:extLst>
          </p:cNvPr>
          <p:cNvSpPr>
            <a:spLocks noGrp="1" noChangeArrowheads="1"/>
          </p:cNvSpPr>
          <p:nvPr>
            <p:ph type="title"/>
          </p:nvPr>
        </p:nvSpPr>
        <p:spPr/>
        <p:txBody>
          <a:bodyPr/>
          <a:lstStyle/>
          <a:p>
            <a:r>
              <a:rPr lang="en-US" altLang="en-US"/>
              <a:t>Schemas Affect Memory</a:t>
            </a:r>
          </a:p>
        </p:txBody>
      </p:sp>
      <p:sp>
        <p:nvSpPr>
          <p:cNvPr id="684035" name="Rectangle 3">
            <a:extLst>
              <a:ext uri="{FF2B5EF4-FFF2-40B4-BE49-F238E27FC236}">
                <a16:creationId xmlns:a16="http://schemas.microsoft.com/office/drawing/2014/main" id="{1914369F-2658-261F-8CED-07627E01DC5D}"/>
              </a:ext>
            </a:extLst>
          </p:cNvPr>
          <p:cNvSpPr>
            <a:spLocks noGrp="1" noChangeArrowheads="1"/>
          </p:cNvSpPr>
          <p:nvPr>
            <p:ph type="body" idx="1"/>
          </p:nvPr>
        </p:nvSpPr>
        <p:spPr/>
        <p:txBody>
          <a:bodyPr/>
          <a:lstStyle/>
          <a:p>
            <a:r>
              <a:rPr lang="en-US" altLang="en-US"/>
              <a:t>Witnesses are unreliable</a:t>
            </a:r>
          </a:p>
          <a:p>
            <a:r>
              <a:rPr lang="en-US" altLang="en-US"/>
              <a:t>Memories change over time</a:t>
            </a:r>
          </a:p>
          <a:p>
            <a:pPr lvl="1"/>
            <a:r>
              <a:rPr lang="en-US" altLang="en-US"/>
              <a:t>Fit expectations rather than reality</a:t>
            </a:r>
          </a:p>
          <a:p>
            <a:r>
              <a:rPr lang="en-US" altLang="en-US"/>
              <a:t>Memories can be created</a:t>
            </a:r>
          </a:p>
          <a:p>
            <a:pPr lvl="1"/>
            <a:r>
              <a:rPr lang="en-US" altLang="en-US"/>
              <a:t>Elizabeth Loftus</a:t>
            </a:r>
          </a:p>
          <a:p>
            <a:pPr lvl="1"/>
            <a:r>
              <a:rPr lang="en-US" altLang="en-US"/>
              <a:t>Told experimental subjects about fictitious incident at a mall during childhood</a:t>
            </a:r>
          </a:p>
          <a:p>
            <a:pPr lvl="1"/>
            <a:r>
              <a:rPr lang="en-US" altLang="en-US"/>
              <a:t>Subjects didn’t remember at first</a:t>
            </a:r>
          </a:p>
          <a:p>
            <a:pPr lvl="1"/>
            <a:r>
              <a:rPr lang="en-US" altLang="en-US"/>
              <a:t>Later started to “remember”</a:t>
            </a:r>
          </a:p>
          <a:p>
            <a:pPr lvl="1"/>
            <a:r>
              <a:rPr lang="en-US" altLang="en-US"/>
              <a:t>Eventually got all the details “back”</a:t>
            </a:r>
          </a:p>
        </p:txBody>
      </p:sp>
      <p:pic>
        <p:nvPicPr>
          <p:cNvPr id="684036" name="Picture 4">
            <a:hlinkClick r:id="" action="ppaction://media"/>
            <a:extLst>
              <a:ext uri="{FF2B5EF4-FFF2-40B4-BE49-F238E27FC236}">
                <a16:creationId xmlns:a16="http://schemas.microsoft.com/office/drawing/2014/main" id="{0FF344E5-F708-4947-D409-8C30023C904C}"/>
              </a:ext>
            </a:extLst>
          </p:cNvPr>
          <p:cNvPicPr>
            <a:picLocks noRot="1" noChangeAspect="1" noChangeArrowheads="1"/>
          </p:cNvPicPr>
          <p:nvPr>
            <a:wavAudioFile r:embed="rId1" name="~PP2145.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40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403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a:extLst>
              <a:ext uri="{FF2B5EF4-FFF2-40B4-BE49-F238E27FC236}">
                <a16:creationId xmlns:a16="http://schemas.microsoft.com/office/drawing/2014/main" id="{79606F1B-6BF3-421B-4C79-2D4E11A65241}"/>
              </a:ext>
            </a:extLst>
          </p:cNvPr>
          <p:cNvSpPr>
            <a:spLocks noGrp="1" noChangeArrowheads="1"/>
          </p:cNvSpPr>
          <p:nvPr>
            <p:ph type="title"/>
          </p:nvPr>
        </p:nvSpPr>
        <p:spPr/>
        <p:txBody>
          <a:bodyPr/>
          <a:lstStyle/>
          <a:p>
            <a:r>
              <a:rPr lang="en-US" altLang="en-US"/>
              <a:t>Schemas Affect In/Outgroup Perceptions</a:t>
            </a:r>
          </a:p>
        </p:txBody>
      </p:sp>
      <p:sp>
        <p:nvSpPr>
          <p:cNvPr id="686083" name="Rectangle 3">
            <a:extLst>
              <a:ext uri="{FF2B5EF4-FFF2-40B4-BE49-F238E27FC236}">
                <a16:creationId xmlns:a16="http://schemas.microsoft.com/office/drawing/2014/main" id="{6BD8B44A-F51C-B48A-8169-C9C27175F66A}"/>
              </a:ext>
            </a:extLst>
          </p:cNvPr>
          <p:cNvSpPr>
            <a:spLocks noGrp="1" noChangeArrowheads="1"/>
          </p:cNvSpPr>
          <p:nvPr>
            <p:ph type="body" idx="1"/>
          </p:nvPr>
        </p:nvSpPr>
        <p:spPr>
          <a:xfrm>
            <a:off x="990600" y="1295400"/>
            <a:ext cx="7696200" cy="5029200"/>
          </a:xfrm>
        </p:spPr>
        <p:txBody>
          <a:bodyPr/>
          <a:lstStyle/>
          <a:p>
            <a:r>
              <a:rPr lang="en-US" altLang="en-US"/>
              <a:t>Basic human perceptions</a:t>
            </a:r>
          </a:p>
          <a:p>
            <a:pPr lvl="1"/>
            <a:r>
              <a:rPr lang="en-US" altLang="en-US"/>
              <a:t>Ingroup includes </a:t>
            </a:r>
            <a:r>
              <a:rPr lang="en-US" altLang="en-US" i="1"/>
              <a:t>us – </a:t>
            </a:r>
            <a:r>
              <a:rPr lang="en-US" altLang="en-US"/>
              <a:t>Outgroup is </a:t>
            </a:r>
            <a:r>
              <a:rPr lang="en-US" altLang="en-US" i="1"/>
              <a:t>them</a:t>
            </a:r>
          </a:p>
          <a:p>
            <a:pPr lvl="1"/>
            <a:r>
              <a:rPr lang="en-US" altLang="en-US"/>
              <a:t>Can define in/out in many ways: e.g., teams, departments, companies, states, countries</a:t>
            </a:r>
          </a:p>
          <a:p>
            <a:r>
              <a:rPr lang="en-US" altLang="en-US"/>
              <a:t>Many people reflexively associate groups with unrelated characteristics</a:t>
            </a:r>
          </a:p>
          <a:p>
            <a:pPr lvl="1"/>
            <a:r>
              <a:rPr lang="en-US" altLang="en-US"/>
              <a:t>Often ingroup members viewed as good, honest, strong, courageous, intelligent. . . .</a:t>
            </a:r>
          </a:p>
          <a:p>
            <a:pPr lvl="1"/>
            <a:r>
              <a:rPr lang="en-US" altLang="en-US"/>
              <a:t>Outgroup members despised as evil, dishonest, weak, cowardly, stupid. . . .</a:t>
            </a:r>
          </a:p>
          <a:p>
            <a:r>
              <a:rPr lang="en-US" altLang="en-US"/>
              <a:t>More subtle and complex perceptions of motivations for in-groups than for out-groups </a:t>
            </a:r>
          </a:p>
        </p:txBody>
      </p:sp>
      <p:pic>
        <p:nvPicPr>
          <p:cNvPr id="686084" name="Picture 4">
            <a:hlinkClick r:id="" action="ppaction://media"/>
            <a:extLst>
              <a:ext uri="{FF2B5EF4-FFF2-40B4-BE49-F238E27FC236}">
                <a16:creationId xmlns:a16="http://schemas.microsoft.com/office/drawing/2014/main" id="{512920AA-2E58-BE94-9A32-5813FB3123EB}"/>
              </a:ext>
            </a:extLst>
          </p:cNvPr>
          <p:cNvPicPr>
            <a:picLocks noRot="1" noChangeAspect="1" noChangeArrowheads="1"/>
          </p:cNvPicPr>
          <p:nvPr>
            <a:wavAudioFile r:embed="rId1" name="~PP1612.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60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608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a:extLst>
              <a:ext uri="{FF2B5EF4-FFF2-40B4-BE49-F238E27FC236}">
                <a16:creationId xmlns:a16="http://schemas.microsoft.com/office/drawing/2014/main" id="{DC3C082E-9F18-A0C9-ECD9-8DB08C7E015A}"/>
              </a:ext>
            </a:extLst>
          </p:cNvPr>
          <p:cNvSpPr>
            <a:spLocks noGrp="1" noChangeArrowheads="1"/>
          </p:cNvSpPr>
          <p:nvPr>
            <p:ph type="title"/>
          </p:nvPr>
        </p:nvSpPr>
        <p:spPr/>
        <p:txBody>
          <a:bodyPr/>
          <a:lstStyle/>
          <a:p>
            <a:r>
              <a:rPr lang="en-US" altLang="en-US"/>
              <a:t>Schemas Influence Behavior</a:t>
            </a:r>
          </a:p>
        </p:txBody>
      </p:sp>
      <p:sp>
        <p:nvSpPr>
          <p:cNvPr id="687107" name="Rectangle 3">
            <a:extLst>
              <a:ext uri="{FF2B5EF4-FFF2-40B4-BE49-F238E27FC236}">
                <a16:creationId xmlns:a16="http://schemas.microsoft.com/office/drawing/2014/main" id="{18717EEB-DACA-5787-B570-220ABE4116D8}"/>
              </a:ext>
            </a:extLst>
          </p:cNvPr>
          <p:cNvSpPr>
            <a:spLocks noGrp="1" noChangeArrowheads="1"/>
          </p:cNvSpPr>
          <p:nvPr>
            <p:ph type="body" idx="1"/>
          </p:nvPr>
        </p:nvSpPr>
        <p:spPr>
          <a:xfrm>
            <a:off x="990600" y="1295400"/>
            <a:ext cx="7620000" cy="5334000"/>
          </a:xfrm>
        </p:spPr>
        <p:txBody>
          <a:bodyPr/>
          <a:lstStyle/>
          <a:p>
            <a:r>
              <a:rPr lang="en-US" altLang="en-US"/>
              <a:t>Schemas may lead to self-fulfilling prophecies</a:t>
            </a:r>
          </a:p>
          <a:p>
            <a:r>
              <a:rPr lang="en-US" altLang="en-US"/>
              <a:t>E.g., math teachers vs girls in 1970s</a:t>
            </a:r>
          </a:p>
          <a:p>
            <a:pPr lvl="1"/>
            <a:r>
              <a:rPr lang="en-US" altLang="en-US"/>
              <a:t>Filmed through one-way mirrors</a:t>
            </a:r>
          </a:p>
          <a:p>
            <a:pPr lvl="1"/>
            <a:r>
              <a:rPr lang="en-US" altLang="en-US"/>
              <a:t>Interactions minutely studied and counted</a:t>
            </a:r>
          </a:p>
          <a:p>
            <a:r>
              <a:rPr lang="en-US" altLang="en-US"/>
              <a:t>Teachers rewarded compliance with schema</a:t>
            </a:r>
          </a:p>
          <a:p>
            <a:pPr lvl="2"/>
            <a:r>
              <a:rPr lang="en-US" altLang="en-US"/>
              <a:t>Boys were supposed to be better at math than girls</a:t>
            </a:r>
          </a:p>
          <a:p>
            <a:pPr lvl="2"/>
            <a:r>
              <a:rPr lang="en-US" altLang="en-US"/>
              <a:t>Rewarded boys with smiles, eye-contact</a:t>
            </a:r>
          </a:p>
          <a:p>
            <a:pPr lvl="1"/>
            <a:r>
              <a:rPr lang="en-US" altLang="en-US"/>
              <a:t>Girls supposed to have trouble with math</a:t>
            </a:r>
          </a:p>
          <a:p>
            <a:pPr lvl="2"/>
            <a:r>
              <a:rPr lang="en-US" altLang="en-US"/>
              <a:t>Frowned, looked away from successful girls</a:t>
            </a:r>
          </a:p>
          <a:p>
            <a:r>
              <a:rPr lang="en-US" altLang="en-US"/>
              <a:t>Results:  children met expectations</a:t>
            </a:r>
          </a:p>
        </p:txBody>
      </p:sp>
      <p:pic>
        <p:nvPicPr>
          <p:cNvPr id="687108" name="Picture 4">
            <a:hlinkClick r:id="" action="ppaction://media"/>
            <a:extLst>
              <a:ext uri="{FF2B5EF4-FFF2-40B4-BE49-F238E27FC236}">
                <a16:creationId xmlns:a16="http://schemas.microsoft.com/office/drawing/2014/main" id="{6981B6F3-88FB-84ED-3FBA-2BAD71F6E057}"/>
              </a:ext>
            </a:extLst>
          </p:cNvPr>
          <p:cNvPicPr>
            <a:picLocks noRot="1" noChangeAspect="1" noChangeArrowheads="1"/>
          </p:cNvPicPr>
          <p:nvPr>
            <a:wavAudioFile r:embed="rId1" name="~PP193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71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710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a:extLst>
              <a:ext uri="{FF2B5EF4-FFF2-40B4-BE49-F238E27FC236}">
                <a16:creationId xmlns:a16="http://schemas.microsoft.com/office/drawing/2014/main" id="{AF4FB5B7-0DAD-BAA6-B6AA-5CAE07C18D7D}"/>
              </a:ext>
            </a:extLst>
          </p:cNvPr>
          <p:cNvSpPr>
            <a:spLocks noGrp="1" noChangeArrowheads="1"/>
          </p:cNvSpPr>
          <p:nvPr>
            <p:ph type="title"/>
          </p:nvPr>
        </p:nvSpPr>
        <p:spPr/>
        <p:txBody>
          <a:bodyPr/>
          <a:lstStyle/>
          <a:p>
            <a:r>
              <a:rPr lang="en-US" altLang="en-US"/>
              <a:t>Coping with Incompatible Schemas</a:t>
            </a:r>
          </a:p>
        </p:txBody>
      </p:sp>
      <p:sp>
        <p:nvSpPr>
          <p:cNvPr id="688131" name="Rectangle 3">
            <a:extLst>
              <a:ext uri="{FF2B5EF4-FFF2-40B4-BE49-F238E27FC236}">
                <a16:creationId xmlns:a16="http://schemas.microsoft.com/office/drawing/2014/main" id="{BAD71CA7-33D8-E5E1-A51E-17E29F3A8DE9}"/>
              </a:ext>
            </a:extLst>
          </p:cNvPr>
          <p:cNvSpPr>
            <a:spLocks noGrp="1" noChangeArrowheads="1"/>
          </p:cNvSpPr>
          <p:nvPr>
            <p:ph type="body" idx="1"/>
          </p:nvPr>
        </p:nvSpPr>
        <p:spPr/>
        <p:txBody>
          <a:bodyPr/>
          <a:lstStyle/>
          <a:p>
            <a:r>
              <a:rPr lang="en-US" altLang="en-US"/>
              <a:t>Question expectations, assumptions when confronting new situations</a:t>
            </a:r>
          </a:p>
          <a:p>
            <a:r>
              <a:rPr lang="en-US" altLang="en-US"/>
              <a:t>Present counterintuitive information in advance</a:t>
            </a:r>
          </a:p>
          <a:p>
            <a:r>
              <a:rPr lang="en-US" altLang="en-US"/>
              <a:t>Provide enough time for assimilation</a:t>
            </a:r>
          </a:p>
          <a:p>
            <a:r>
              <a:rPr lang="en-US" altLang="en-US"/>
              <a:t>Distribute background papers</a:t>
            </a:r>
          </a:p>
          <a:p>
            <a:r>
              <a:rPr lang="en-US" altLang="en-US"/>
              <a:t>Use case studies to counter inappropriate schemas</a:t>
            </a:r>
          </a:p>
        </p:txBody>
      </p:sp>
      <p:pic>
        <p:nvPicPr>
          <p:cNvPr id="688132" name="Picture 4">
            <a:hlinkClick r:id="" action="ppaction://media"/>
            <a:extLst>
              <a:ext uri="{FF2B5EF4-FFF2-40B4-BE49-F238E27FC236}">
                <a16:creationId xmlns:a16="http://schemas.microsoft.com/office/drawing/2014/main" id="{84995D5A-F4F9-1488-9804-9E1B1293A2F4}"/>
              </a:ext>
            </a:extLst>
          </p:cNvPr>
          <p:cNvPicPr>
            <a:picLocks noRot="1" noChangeAspect="1" noChangeArrowheads="1"/>
          </p:cNvPicPr>
          <p:nvPr>
            <a:wavAudioFile r:embed="rId1" name="~PP3529.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81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813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a:extLst>
              <a:ext uri="{FF2B5EF4-FFF2-40B4-BE49-F238E27FC236}">
                <a16:creationId xmlns:a16="http://schemas.microsoft.com/office/drawing/2014/main" id="{6D10AD3B-0E10-CDC5-D58B-AFE37BA050B9}"/>
              </a:ext>
            </a:extLst>
          </p:cNvPr>
          <p:cNvSpPr>
            <a:spLocks noGrp="1" noChangeArrowheads="1"/>
          </p:cNvSpPr>
          <p:nvPr>
            <p:ph type="title"/>
          </p:nvPr>
        </p:nvSpPr>
        <p:spPr/>
        <p:txBody>
          <a:bodyPr/>
          <a:lstStyle/>
          <a:p>
            <a:r>
              <a:rPr lang="en-US" altLang="en-US"/>
              <a:t>Topics</a:t>
            </a:r>
          </a:p>
        </p:txBody>
      </p:sp>
      <p:sp>
        <p:nvSpPr>
          <p:cNvPr id="689155" name="Rectangle 3">
            <a:extLst>
              <a:ext uri="{FF2B5EF4-FFF2-40B4-BE49-F238E27FC236}">
                <a16:creationId xmlns:a16="http://schemas.microsoft.com/office/drawing/2014/main" id="{6A8B7B71-23AB-85E1-D72E-FA3F2ED15C39}"/>
              </a:ext>
            </a:extLst>
          </p:cNvPr>
          <p:cNvSpPr>
            <a:spLocks noGrp="1" noChangeArrowheads="1"/>
          </p:cNvSpPr>
          <p:nvPr>
            <p:ph type="body" idx="1"/>
          </p:nvPr>
        </p:nvSpPr>
        <p:spPr/>
        <p:txBody>
          <a:bodyPr/>
          <a:lstStyle/>
          <a:p>
            <a:r>
              <a:rPr lang="en-US" altLang="en-US"/>
              <a:t>Forming Judgements Based on Inadequate Sampling</a:t>
            </a:r>
          </a:p>
          <a:p>
            <a:r>
              <a:rPr lang="en-US" altLang="en-US"/>
              <a:t>Inadequate Sampling (cont’d)</a:t>
            </a:r>
          </a:p>
          <a:p>
            <a:r>
              <a:rPr lang="en-US" altLang="en-US"/>
              <a:t>Beliefs and Attitudes</a:t>
            </a:r>
          </a:p>
          <a:p>
            <a:r>
              <a:rPr lang="en-US" altLang="en-US"/>
              <a:t>Cognitive Dissonance</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0178" name="Rectangle 2">
            <a:extLst>
              <a:ext uri="{FF2B5EF4-FFF2-40B4-BE49-F238E27FC236}">
                <a16:creationId xmlns:a16="http://schemas.microsoft.com/office/drawing/2014/main" id="{9E316A1E-12A7-C4CE-8B62-F0B9821FAA2E}"/>
              </a:ext>
            </a:extLst>
          </p:cNvPr>
          <p:cNvSpPr>
            <a:spLocks noGrp="1" noChangeArrowheads="1"/>
          </p:cNvSpPr>
          <p:nvPr>
            <p:ph type="title"/>
          </p:nvPr>
        </p:nvSpPr>
        <p:spPr/>
        <p:txBody>
          <a:bodyPr/>
          <a:lstStyle/>
          <a:p>
            <a:r>
              <a:rPr lang="en-US" altLang="en-US"/>
              <a:t>Forming Judgements Based on Inadequate Sampling</a:t>
            </a:r>
          </a:p>
        </p:txBody>
      </p:sp>
      <p:sp>
        <p:nvSpPr>
          <p:cNvPr id="690179" name="Rectangle 3">
            <a:extLst>
              <a:ext uri="{FF2B5EF4-FFF2-40B4-BE49-F238E27FC236}">
                <a16:creationId xmlns:a16="http://schemas.microsoft.com/office/drawing/2014/main" id="{E9AAB27F-3208-A1F3-6E0A-BEA4FCBE2C80}"/>
              </a:ext>
            </a:extLst>
          </p:cNvPr>
          <p:cNvSpPr>
            <a:spLocks noGrp="1" noChangeArrowheads="1"/>
          </p:cNvSpPr>
          <p:nvPr>
            <p:ph type="body" idx="1"/>
          </p:nvPr>
        </p:nvSpPr>
        <p:spPr/>
        <p:txBody>
          <a:bodyPr/>
          <a:lstStyle/>
          <a:p>
            <a:r>
              <a:rPr lang="en-US" altLang="en-US"/>
              <a:t>Judgments are often based on inadequate samples; e.g., </a:t>
            </a:r>
          </a:p>
          <a:p>
            <a:pPr lvl="1"/>
            <a:r>
              <a:rPr lang="en-US" altLang="en-US"/>
              <a:t>First impressions</a:t>
            </a:r>
          </a:p>
          <a:p>
            <a:pPr lvl="1"/>
            <a:r>
              <a:rPr lang="en-US" altLang="en-US"/>
              <a:t>Individual cases</a:t>
            </a:r>
          </a:p>
          <a:p>
            <a:r>
              <a:rPr lang="en-US" altLang="en-US" i="1"/>
              <a:t>Early</a:t>
            </a:r>
            <a:r>
              <a:rPr lang="en-US" altLang="en-US"/>
              <a:t>, </a:t>
            </a:r>
            <a:r>
              <a:rPr lang="en-US" altLang="en-US" i="1"/>
              <a:t>negative</a:t>
            </a:r>
            <a:r>
              <a:rPr lang="en-US" altLang="en-US"/>
              <a:t>, information weighted unduly heavily</a:t>
            </a:r>
          </a:p>
          <a:p>
            <a:r>
              <a:rPr lang="en-US" altLang="en-US"/>
              <a:t>The </a:t>
            </a:r>
            <a:r>
              <a:rPr lang="en-US" altLang="en-US" i="1"/>
              <a:t>availability heuristic</a:t>
            </a:r>
            <a:r>
              <a:rPr lang="en-US" altLang="en-US"/>
              <a:t> can lead to errors in judgment:</a:t>
            </a:r>
          </a:p>
          <a:p>
            <a:pPr lvl="1"/>
            <a:r>
              <a:rPr lang="en-US" altLang="en-US"/>
              <a:t>What’s </a:t>
            </a:r>
            <a:r>
              <a:rPr lang="en-US" altLang="en-US" i="1"/>
              <a:t>easy to remember</a:t>
            </a:r>
            <a:r>
              <a:rPr lang="en-US" altLang="en-US"/>
              <a:t> weighs too heavily in decision</a:t>
            </a:r>
          </a:p>
          <a:p>
            <a:pPr lvl="1"/>
            <a:r>
              <a:rPr lang="en-US" altLang="en-US" i="1"/>
              <a:t>Anecdotal</a:t>
            </a:r>
            <a:r>
              <a:rPr lang="en-US" altLang="en-US"/>
              <a:t> evidence inappropriately strong</a:t>
            </a:r>
          </a:p>
        </p:txBody>
      </p:sp>
      <p:pic>
        <p:nvPicPr>
          <p:cNvPr id="690180" name="Picture 4">
            <a:hlinkClick r:id="" action="ppaction://media"/>
            <a:extLst>
              <a:ext uri="{FF2B5EF4-FFF2-40B4-BE49-F238E27FC236}">
                <a16:creationId xmlns:a16="http://schemas.microsoft.com/office/drawing/2014/main" id="{2156A845-BF9C-58E4-6A82-C279A0E67B7C}"/>
              </a:ext>
            </a:extLst>
          </p:cNvPr>
          <p:cNvPicPr>
            <a:picLocks noRot="1" noChangeAspect="1" noChangeArrowheads="1"/>
          </p:cNvPicPr>
          <p:nvPr>
            <a:wavAudioFile r:embed="rId1" name="~PP160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01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018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1202" name="Rectangle 2">
            <a:extLst>
              <a:ext uri="{FF2B5EF4-FFF2-40B4-BE49-F238E27FC236}">
                <a16:creationId xmlns:a16="http://schemas.microsoft.com/office/drawing/2014/main" id="{78303B96-0960-120A-E7A2-CC84E01F8FF0}"/>
              </a:ext>
            </a:extLst>
          </p:cNvPr>
          <p:cNvSpPr>
            <a:spLocks noGrp="1" noChangeArrowheads="1"/>
          </p:cNvSpPr>
          <p:nvPr>
            <p:ph type="title"/>
          </p:nvPr>
        </p:nvSpPr>
        <p:spPr/>
        <p:txBody>
          <a:bodyPr/>
          <a:lstStyle/>
          <a:p>
            <a:r>
              <a:rPr lang="en-US" altLang="en-US"/>
              <a:t>Inadequate Sampling (cont’d)</a:t>
            </a:r>
          </a:p>
        </p:txBody>
      </p:sp>
      <p:sp>
        <p:nvSpPr>
          <p:cNvPr id="691203" name="Rectangle 3">
            <a:extLst>
              <a:ext uri="{FF2B5EF4-FFF2-40B4-BE49-F238E27FC236}">
                <a16:creationId xmlns:a16="http://schemas.microsoft.com/office/drawing/2014/main" id="{C526CE59-798B-5996-73A5-C37FC8AC5438}"/>
              </a:ext>
            </a:extLst>
          </p:cNvPr>
          <p:cNvSpPr>
            <a:spLocks noGrp="1" noChangeArrowheads="1"/>
          </p:cNvSpPr>
          <p:nvPr>
            <p:ph type="body" idx="1"/>
          </p:nvPr>
        </p:nvSpPr>
        <p:spPr/>
        <p:txBody>
          <a:bodyPr/>
          <a:lstStyle/>
          <a:p>
            <a:r>
              <a:rPr lang="en-US" altLang="en-US"/>
              <a:t>Provide decision makers with powerful arguments first</a:t>
            </a:r>
          </a:p>
          <a:p>
            <a:r>
              <a:rPr lang="en-US" altLang="en-US"/>
              <a:t>Ensure there’s lots of striking, memorable evidence in presentation</a:t>
            </a:r>
          </a:p>
          <a:p>
            <a:r>
              <a:rPr lang="en-US" altLang="en-US"/>
              <a:t>Explicitly challenge incorrect intuition, preconceptions, conclusions</a:t>
            </a:r>
          </a:p>
        </p:txBody>
      </p:sp>
      <p:pic>
        <p:nvPicPr>
          <p:cNvPr id="691204" name="Picture 4">
            <a:hlinkClick r:id="" action="ppaction://media"/>
            <a:extLst>
              <a:ext uri="{FF2B5EF4-FFF2-40B4-BE49-F238E27FC236}">
                <a16:creationId xmlns:a16="http://schemas.microsoft.com/office/drawing/2014/main" id="{57FA4D61-7D87-B1B2-604B-2CE8249FC945}"/>
              </a:ext>
            </a:extLst>
          </p:cNvPr>
          <p:cNvPicPr>
            <a:picLocks noRot="1" noChangeAspect="1" noChangeArrowheads="1"/>
          </p:cNvPicPr>
          <p:nvPr>
            <a:wavAudioFile r:embed="rId1" name="~PP294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120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120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a:extLst>
              <a:ext uri="{FF2B5EF4-FFF2-40B4-BE49-F238E27FC236}">
                <a16:creationId xmlns:a16="http://schemas.microsoft.com/office/drawing/2014/main" id="{7D3D8F6B-5F83-EB0C-C37C-7EAE046D5EE1}"/>
              </a:ext>
            </a:extLst>
          </p:cNvPr>
          <p:cNvSpPr>
            <a:spLocks noGrp="1" noChangeArrowheads="1"/>
          </p:cNvSpPr>
          <p:nvPr>
            <p:ph type="title"/>
          </p:nvPr>
        </p:nvSpPr>
        <p:spPr/>
        <p:txBody>
          <a:bodyPr/>
          <a:lstStyle/>
          <a:p>
            <a:r>
              <a:rPr lang="en-US" altLang="en-US"/>
              <a:t>Beliefs and Attitudes</a:t>
            </a:r>
          </a:p>
        </p:txBody>
      </p:sp>
      <p:sp>
        <p:nvSpPr>
          <p:cNvPr id="692227" name="Rectangle 3">
            <a:extLst>
              <a:ext uri="{FF2B5EF4-FFF2-40B4-BE49-F238E27FC236}">
                <a16:creationId xmlns:a16="http://schemas.microsoft.com/office/drawing/2014/main" id="{53ADA33C-DA68-22CC-2534-C454D873A812}"/>
              </a:ext>
            </a:extLst>
          </p:cNvPr>
          <p:cNvSpPr>
            <a:spLocks noGrp="1" noChangeArrowheads="1"/>
          </p:cNvSpPr>
          <p:nvPr>
            <p:ph type="body" idx="1"/>
          </p:nvPr>
        </p:nvSpPr>
        <p:spPr>
          <a:xfrm>
            <a:off x="990600" y="1219200"/>
            <a:ext cx="7543800" cy="5105400"/>
          </a:xfrm>
        </p:spPr>
        <p:txBody>
          <a:bodyPr/>
          <a:lstStyle/>
          <a:p>
            <a:r>
              <a:rPr lang="en-US" altLang="en-US"/>
              <a:t>Belief: cognitive information without affect</a:t>
            </a:r>
          </a:p>
          <a:p>
            <a:pPr lvl="1"/>
            <a:r>
              <a:rPr lang="en-US" altLang="en-US"/>
              <a:t>“The operators are responsible for tape mounts.”</a:t>
            </a:r>
          </a:p>
          <a:p>
            <a:r>
              <a:rPr lang="en-US" altLang="en-US"/>
              <a:t>Attitude: evaluation or emotional response</a:t>
            </a:r>
          </a:p>
          <a:p>
            <a:pPr lvl="1"/>
            <a:r>
              <a:rPr lang="en-US" altLang="en-US"/>
              <a:t>“The *%$&amp;/! operators are supposed to be responsible for tape mounts!”</a:t>
            </a:r>
          </a:p>
          <a:p>
            <a:r>
              <a:rPr lang="en-US" altLang="en-US"/>
              <a:t>Managers must </a:t>
            </a:r>
          </a:p>
          <a:p>
            <a:pPr lvl="1"/>
            <a:r>
              <a:rPr lang="en-US" altLang="en-US"/>
              <a:t>Recognize both belief and attitude</a:t>
            </a:r>
          </a:p>
          <a:p>
            <a:pPr lvl="1"/>
            <a:r>
              <a:rPr lang="en-US" altLang="en-US"/>
              <a:t>Distinguish between them</a:t>
            </a:r>
          </a:p>
          <a:p>
            <a:pPr lvl="1"/>
            <a:r>
              <a:rPr lang="en-US" altLang="en-US"/>
              <a:t>Seek roots of both aspects of social cognition</a:t>
            </a:r>
          </a:p>
          <a:p>
            <a:pPr lvl="1"/>
            <a:r>
              <a:rPr lang="en-US" altLang="en-US"/>
              <a:t>Change both if necessary as part of corporate culture change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3250" name="Rectangle 2">
            <a:extLst>
              <a:ext uri="{FF2B5EF4-FFF2-40B4-BE49-F238E27FC236}">
                <a16:creationId xmlns:a16="http://schemas.microsoft.com/office/drawing/2014/main" id="{CD4A6CF9-2CB7-1D72-1E1D-C0C88C004DDD}"/>
              </a:ext>
            </a:extLst>
          </p:cNvPr>
          <p:cNvSpPr>
            <a:spLocks noGrp="1" noChangeArrowheads="1"/>
          </p:cNvSpPr>
          <p:nvPr>
            <p:ph type="title"/>
          </p:nvPr>
        </p:nvSpPr>
        <p:spPr/>
        <p:txBody>
          <a:bodyPr/>
          <a:lstStyle/>
          <a:p>
            <a:r>
              <a:rPr lang="en-US" altLang="en-US"/>
              <a:t>Beliefs and Attitudes</a:t>
            </a:r>
          </a:p>
        </p:txBody>
      </p:sp>
      <p:sp>
        <p:nvSpPr>
          <p:cNvPr id="693251" name="Rectangle 3">
            <a:extLst>
              <a:ext uri="{FF2B5EF4-FFF2-40B4-BE49-F238E27FC236}">
                <a16:creationId xmlns:a16="http://schemas.microsoft.com/office/drawing/2014/main" id="{22AD46E5-6BCF-E342-9782-C83149EF0EF2}"/>
              </a:ext>
            </a:extLst>
          </p:cNvPr>
          <p:cNvSpPr>
            <a:spLocks noGrp="1" noChangeArrowheads="1"/>
          </p:cNvSpPr>
          <p:nvPr>
            <p:ph type="body" idx="1"/>
          </p:nvPr>
        </p:nvSpPr>
        <p:spPr/>
        <p:txBody>
          <a:bodyPr/>
          <a:lstStyle/>
          <a:p>
            <a:r>
              <a:rPr lang="en-US" altLang="en-US"/>
              <a:t>Before attempting to change beliefs and attitudes, study what they are</a:t>
            </a:r>
          </a:p>
          <a:p>
            <a:pPr lvl="1"/>
            <a:r>
              <a:rPr lang="en-US" altLang="en-US"/>
              <a:t>Interviews</a:t>
            </a:r>
          </a:p>
          <a:p>
            <a:pPr lvl="1"/>
            <a:r>
              <a:rPr lang="en-US" altLang="en-US"/>
              <a:t>Focus groups</a:t>
            </a:r>
          </a:p>
          <a:p>
            <a:pPr lvl="1"/>
            <a:r>
              <a:rPr lang="en-US" altLang="en-US"/>
              <a:t>Surveys</a:t>
            </a:r>
          </a:p>
          <a:p>
            <a:r>
              <a:rPr lang="en-US" altLang="en-US"/>
              <a:t>Use language carefully</a:t>
            </a:r>
          </a:p>
          <a:p>
            <a:pPr lvl="1"/>
            <a:r>
              <a:rPr lang="en-US" altLang="en-US"/>
              <a:t>Positive terms for desired end-point</a:t>
            </a:r>
          </a:p>
          <a:p>
            <a:r>
              <a:rPr lang="en-US" altLang="en-US"/>
              <a:t>Encouragement is effective</a:t>
            </a:r>
          </a:p>
          <a:p>
            <a:pPr lvl="1"/>
            <a:r>
              <a:rPr lang="en-US" altLang="en-US"/>
              <a:t>Even minor praise, smile can shape beliefs and attitudes</a:t>
            </a:r>
          </a:p>
          <a:p>
            <a:r>
              <a:rPr lang="en-US" altLang="en-US"/>
              <a:t>Allow time for change – weeks at least</a:t>
            </a:r>
          </a:p>
        </p:txBody>
      </p:sp>
      <p:pic>
        <p:nvPicPr>
          <p:cNvPr id="693252" name="Picture 4">
            <a:hlinkClick r:id="" action="ppaction://media"/>
            <a:extLst>
              <a:ext uri="{FF2B5EF4-FFF2-40B4-BE49-F238E27FC236}">
                <a16:creationId xmlns:a16="http://schemas.microsoft.com/office/drawing/2014/main" id="{988BC99D-93AE-704A-BFD1-9916C376A36A}"/>
              </a:ext>
            </a:extLst>
          </p:cNvPr>
          <p:cNvPicPr>
            <a:picLocks noRot="1" noChangeAspect="1" noChangeArrowheads="1"/>
          </p:cNvPicPr>
          <p:nvPr>
            <a:wavAudioFile r:embed="rId1" name="~PP135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32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325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4274" name="Rectangle 2">
            <a:extLst>
              <a:ext uri="{FF2B5EF4-FFF2-40B4-BE49-F238E27FC236}">
                <a16:creationId xmlns:a16="http://schemas.microsoft.com/office/drawing/2014/main" id="{F503E6CE-495D-E5E7-69F5-F7F6B1B8411B}"/>
              </a:ext>
            </a:extLst>
          </p:cNvPr>
          <p:cNvSpPr>
            <a:spLocks noGrp="1" noChangeArrowheads="1"/>
          </p:cNvSpPr>
          <p:nvPr>
            <p:ph type="title"/>
          </p:nvPr>
        </p:nvSpPr>
        <p:spPr/>
        <p:txBody>
          <a:bodyPr/>
          <a:lstStyle/>
          <a:p>
            <a:r>
              <a:rPr lang="en-US" altLang="en-US"/>
              <a:t>Beliefs and Attitudes (cont’d)</a:t>
            </a:r>
          </a:p>
        </p:txBody>
      </p:sp>
      <p:sp>
        <p:nvSpPr>
          <p:cNvPr id="694275" name="Rectangle 3">
            <a:extLst>
              <a:ext uri="{FF2B5EF4-FFF2-40B4-BE49-F238E27FC236}">
                <a16:creationId xmlns:a16="http://schemas.microsoft.com/office/drawing/2014/main" id="{013E577C-CF11-1815-C193-6031CEF889DE}"/>
              </a:ext>
            </a:extLst>
          </p:cNvPr>
          <p:cNvSpPr>
            <a:spLocks noGrp="1" noChangeArrowheads="1"/>
          </p:cNvSpPr>
          <p:nvPr>
            <p:ph type="body" idx="1"/>
          </p:nvPr>
        </p:nvSpPr>
        <p:spPr/>
        <p:txBody>
          <a:bodyPr/>
          <a:lstStyle/>
          <a:p>
            <a:pPr>
              <a:buFont typeface="Wingdings" panose="05000000000000000000" pitchFamily="2" charset="2"/>
              <a:buNone/>
            </a:pPr>
            <a:r>
              <a:rPr lang="en-US" altLang="en-US"/>
              <a:t>Suggestions for any manager:</a:t>
            </a:r>
          </a:p>
          <a:p>
            <a:r>
              <a:rPr lang="en-US" altLang="en-US"/>
              <a:t>Explore current beliefs and attitudes towards a specific policy or goal</a:t>
            </a:r>
          </a:p>
          <a:p>
            <a:pPr lvl="1"/>
            <a:r>
              <a:rPr lang="en-US" altLang="en-US"/>
              <a:t>Correct erroneous beliefs fast</a:t>
            </a:r>
          </a:p>
          <a:p>
            <a:pPr lvl="1"/>
            <a:r>
              <a:rPr lang="en-US" altLang="en-US"/>
              <a:t>Identify areas of conflict, negative feelings</a:t>
            </a:r>
          </a:p>
          <a:p>
            <a:pPr lvl="1"/>
            <a:r>
              <a:rPr lang="en-US" altLang="en-US"/>
              <a:t>Explore why some policies are </a:t>
            </a:r>
            <a:r>
              <a:rPr lang="en-US" altLang="en-US" i="1"/>
              <a:t>successful</a:t>
            </a:r>
          </a:p>
          <a:p>
            <a:r>
              <a:rPr lang="en-US" altLang="en-US"/>
              <a:t>Provide consistent positive messages to avoid dissonance</a:t>
            </a:r>
          </a:p>
          <a:p>
            <a:pPr lvl="1"/>
            <a:r>
              <a:rPr lang="en-US" altLang="en-US"/>
              <a:t>E.g., managers should not ignore polices</a:t>
            </a:r>
          </a:p>
          <a:p>
            <a:r>
              <a:rPr lang="en-US" altLang="en-US"/>
              <a:t>Rewards more effective than punishment</a:t>
            </a:r>
          </a:p>
          <a:p>
            <a:pPr lvl="1"/>
            <a:r>
              <a:rPr lang="en-US" altLang="en-US"/>
              <a:t>Encourage positive attitudes &amp; behavior</a:t>
            </a:r>
          </a:p>
        </p:txBody>
      </p:sp>
      <p:pic>
        <p:nvPicPr>
          <p:cNvPr id="694276" name="Picture 4">
            <a:hlinkClick r:id="" action="ppaction://media"/>
            <a:extLst>
              <a:ext uri="{FF2B5EF4-FFF2-40B4-BE49-F238E27FC236}">
                <a16:creationId xmlns:a16="http://schemas.microsoft.com/office/drawing/2014/main" id="{EAC2DA03-1F98-29DD-6C88-72E024504BCE}"/>
              </a:ext>
            </a:extLst>
          </p:cNvPr>
          <p:cNvPicPr>
            <a:picLocks noRot="1" noChangeAspect="1" noChangeArrowheads="1"/>
          </p:cNvPicPr>
          <p:nvPr>
            <a:wavAudioFile r:embed="rId1" name="~PP2482.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87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42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427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62" name="Rectangle 2">
            <a:extLst>
              <a:ext uri="{FF2B5EF4-FFF2-40B4-BE49-F238E27FC236}">
                <a16:creationId xmlns:a16="http://schemas.microsoft.com/office/drawing/2014/main" id="{6941B703-500C-8119-79F6-2C2D1FE30071}"/>
              </a:ext>
            </a:extLst>
          </p:cNvPr>
          <p:cNvSpPr>
            <a:spLocks noGrp="1" noChangeArrowheads="1"/>
          </p:cNvSpPr>
          <p:nvPr>
            <p:ph type="title"/>
          </p:nvPr>
        </p:nvSpPr>
        <p:spPr/>
        <p:txBody>
          <a:bodyPr/>
          <a:lstStyle/>
          <a:p>
            <a:r>
              <a:rPr lang="en-US" altLang="en-US"/>
              <a:t>Topics</a:t>
            </a:r>
          </a:p>
        </p:txBody>
      </p:sp>
      <p:sp>
        <p:nvSpPr>
          <p:cNvPr id="604163" name="Rectangle 3">
            <a:extLst>
              <a:ext uri="{FF2B5EF4-FFF2-40B4-BE49-F238E27FC236}">
                <a16:creationId xmlns:a16="http://schemas.microsoft.com/office/drawing/2014/main" id="{7ABA9809-7C20-1193-D5C2-BB994E5B4CA4}"/>
              </a:ext>
            </a:extLst>
          </p:cNvPr>
          <p:cNvSpPr>
            <a:spLocks noGrp="1" noChangeArrowheads="1"/>
          </p:cNvSpPr>
          <p:nvPr>
            <p:ph type="body" idx="1"/>
          </p:nvPr>
        </p:nvSpPr>
        <p:spPr/>
        <p:txBody>
          <a:bodyPr/>
          <a:lstStyle/>
          <a:p>
            <a:r>
              <a:rPr lang="en-US" altLang="en-US"/>
              <a:t>Social Dynamics of Your Group</a:t>
            </a:r>
          </a:p>
          <a:p>
            <a:r>
              <a:rPr lang="en-US" altLang="en-US"/>
              <a:t>Applying Some Fundamental Concepts from Social Psychology</a:t>
            </a:r>
          </a:p>
          <a:p>
            <a:r>
              <a:rPr lang="en-US" altLang="en-US"/>
              <a:t>Personality Types</a:t>
            </a:r>
          </a:p>
        </p:txBody>
      </p:sp>
      <p:pic>
        <p:nvPicPr>
          <p:cNvPr id="604165" name="Picture 5">
            <a:hlinkClick r:id="" action="ppaction://media"/>
            <a:extLst>
              <a:ext uri="{FF2B5EF4-FFF2-40B4-BE49-F238E27FC236}">
                <a16:creationId xmlns:a16="http://schemas.microsoft.com/office/drawing/2014/main" id="{8AD6AB6B-A54E-3AEF-910A-F1D324FE9BEF}"/>
              </a:ext>
            </a:extLst>
          </p:cNvPr>
          <p:cNvPicPr>
            <a:picLocks noRot="1" noChangeAspect="1" noChangeArrowheads="1"/>
          </p:cNvPicPr>
          <p:nvPr>
            <a:wavAudioFile r:embed="rId1" name="~PP253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041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0416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a:extLst>
              <a:ext uri="{FF2B5EF4-FFF2-40B4-BE49-F238E27FC236}">
                <a16:creationId xmlns:a16="http://schemas.microsoft.com/office/drawing/2014/main" id="{D7D43AA7-9F94-F4E9-0D2A-EDE6FAE2029A}"/>
              </a:ext>
            </a:extLst>
          </p:cNvPr>
          <p:cNvSpPr>
            <a:spLocks noGrp="1" noChangeArrowheads="1"/>
          </p:cNvSpPr>
          <p:nvPr>
            <p:ph type="title"/>
          </p:nvPr>
        </p:nvSpPr>
        <p:spPr/>
        <p:txBody>
          <a:bodyPr/>
          <a:lstStyle/>
          <a:p>
            <a:r>
              <a:rPr lang="en-US" altLang="en-US"/>
              <a:t>Cognitive Dissonance</a:t>
            </a:r>
          </a:p>
        </p:txBody>
      </p:sp>
      <p:sp>
        <p:nvSpPr>
          <p:cNvPr id="695299" name="Rectangle 3">
            <a:extLst>
              <a:ext uri="{FF2B5EF4-FFF2-40B4-BE49-F238E27FC236}">
                <a16:creationId xmlns:a16="http://schemas.microsoft.com/office/drawing/2014/main" id="{9E721AE6-C3DF-7A14-1CA7-27A237AFA8D2}"/>
              </a:ext>
            </a:extLst>
          </p:cNvPr>
          <p:cNvSpPr>
            <a:spLocks noGrp="1" noChangeArrowheads="1"/>
          </p:cNvSpPr>
          <p:nvPr>
            <p:ph type="body" idx="1"/>
          </p:nvPr>
        </p:nvSpPr>
        <p:spPr/>
        <p:txBody>
          <a:bodyPr/>
          <a:lstStyle/>
          <a:p>
            <a:pPr>
              <a:lnSpc>
                <a:spcPct val="80000"/>
              </a:lnSpc>
            </a:pPr>
            <a:r>
              <a:rPr lang="en-US" altLang="en-US"/>
              <a:t>Cognitive dissonance: incompatible beliefs,  attitudes or behavior</a:t>
            </a:r>
          </a:p>
          <a:p>
            <a:pPr lvl="1">
              <a:lnSpc>
                <a:spcPct val="80000"/>
              </a:lnSpc>
            </a:pPr>
            <a:r>
              <a:rPr lang="en-US" altLang="en-US"/>
              <a:t>“I am an honest person – but I have taken home three dozen Zip disks this month.”</a:t>
            </a:r>
          </a:p>
          <a:p>
            <a:pPr lvl="1">
              <a:lnSpc>
                <a:spcPct val="80000"/>
              </a:lnSpc>
            </a:pPr>
            <a:r>
              <a:rPr lang="en-US" altLang="en-US"/>
              <a:t>“I believe in hard work – but I spend 3 hours a day watching football games on my office computer.”</a:t>
            </a:r>
          </a:p>
          <a:p>
            <a:pPr>
              <a:lnSpc>
                <a:spcPct val="80000"/>
              </a:lnSpc>
            </a:pPr>
            <a:r>
              <a:rPr lang="en-US" altLang="en-US"/>
              <a:t>Can cause internal conflict</a:t>
            </a:r>
          </a:p>
          <a:p>
            <a:pPr>
              <a:lnSpc>
                <a:spcPct val="80000"/>
              </a:lnSpc>
            </a:pPr>
            <a:r>
              <a:rPr lang="en-US" altLang="en-US"/>
              <a:t>May be expressed in negative behavior</a:t>
            </a:r>
          </a:p>
          <a:p>
            <a:pPr lvl="1">
              <a:lnSpc>
                <a:spcPct val="80000"/>
              </a:lnSpc>
            </a:pPr>
            <a:r>
              <a:rPr lang="en-US" altLang="en-US"/>
              <a:t>Defensiveness, touchiness</a:t>
            </a:r>
          </a:p>
          <a:p>
            <a:pPr lvl="1">
              <a:lnSpc>
                <a:spcPct val="80000"/>
              </a:lnSpc>
            </a:pPr>
            <a:r>
              <a:rPr lang="en-US" altLang="en-US"/>
              <a:t>Resistance, denial</a:t>
            </a:r>
          </a:p>
          <a:p>
            <a:pPr lvl="1">
              <a:lnSpc>
                <a:spcPct val="80000"/>
              </a:lnSpc>
            </a:pPr>
            <a:r>
              <a:rPr lang="en-US" altLang="en-US"/>
              <a:t>Anger, frustration</a:t>
            </a:r>
          </a:p>
        </p:txBody>
      </p:sp>
      <p:pic>
        <p:nvPicPr>
          <p:cNvPr id="695300" name="Picture 4">
            <a:hlinkClick r:id="" action="ppaction://media"/>
            <a:extLst>
              <a:ext uri="{FF2B5EF4-FFF2-40B4-BE49-F238E27FC236}">
                <a16:creationId xmlns:a16="http://schemas.microsoft.com/office/drawing/2014/main" id="{FB0F8B66-533D-02E9-F929-F1DA00D57077}"/>
              </a:ext>
            </a:extLst>
          </p:cNvPr>
          <p:cNvPicPr>
            <a:picLocks noRot="1" noChangeAspect="1" noChangeArrowheads="1"/>
          </p:cNvPicPr>
          <p:nvPr>
            <a:wavAudioFile r:embed="rId1" name="~PP1799.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53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530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a:extLst>
              <a:ext uri="{FF2B5EF4-FFF2-40B4-BE49-F238E27FC236}">
                <a16:creationId xmlns:a16="http://schemas.microsoft.com/office/drawing/2014/main" id="{295AFCB8-CFA0-13A5-9994-065C49D467C6}"/>
              </a:ext>
            </a:extLst>
          </p:cNvPr>
          <p:cNvSpPr>
            <a:spLocks noGrp="1" noChangeArrowheads="1"/>
          </p:cNvSpPr>
          <p:nvPr>
            <p:ph type="title"/>
          </p:nvPr>
        </p:nvSpPr>
        <p:spPr/>
        <p:txBody>
          <a:bodyPr/>
          <a:lstStyle/>
          <a:p>
            <a:r>
              <a:rPr lang="en-US" altLang="en-US"/>
              <a:t>Topics</a:t>
            </a:r>
          </a:p>
        </p:txBody>
      </p:sp>
      <p:sp>
        <p:nvSpPr>
          <p:cNvPr id="696323" name="Rectangle 3">
            <a:extLst>
              <a:ext uri="{FF2B5EF4-FFF2-40B4-BE49-F238E27FC236}">
                <a16:creationId xmlns:a16="http://schemas.microsoft.com/office/drawing/2014/main" id="{837B01E7-7A58-102A-1973-16F316B94B85}"/>
              </a:ext>
            </a:extLst>
          </p:cNvPr>
          <p:cNvSpPr>
            <a:spLocks noGrp="1" noChangeArrowheads="1"/>
          </p:cNvSpPr>
          <p:nvPr>
            <p:ph type="body" idx="1"/>
          </p:nvPr>
        </p:nvSpPr>
        <p:spPr/>
        <p:txBody>
          <a:bodyPr/>
          <a:lstStyle/>
          <a:p>
            <a:r>
              <a:rPr lang="en-US" altLang="en-US"/>
              <a:t>Prejudice</a:t>
            </a:r>
          </a:p>
          <a:p>
            <a:r>
              <a:rPr lang="en-US" altLang="en-US"/>
              <a:t>Conformity, Compliance and Obedience</a:t>
            </a:r>
          </a:p>
          <a:p>
            <a:r>
              <a:rPr lang="en-US" altLang="en-US"/>
              <a:t>Pro-Social (Helpful) Behavior</a:t>
            </a:r>
          </a:p>
        </p:txBody>
      </p:sp>
      <p:pic>
        <p:nvPicPr>
          <p:cNvPr id="696324" name="Picture 4">
            <a:hlinkClick r:id="" action="ppaction://media"/>
            <a:extLst>
              <a:ext uri="{FF2B5EF4-FFF2-40B4-BE49-F238E27FC236}">
                <a16:creationId xmlns:a16="http://schemas.microsoft.com/office/drawing/2014/main" id="{35CE6D94-491A-FF52-F124-0D173C1AF98B}"/>
              </a:ext>
            </a:extLst>
          </p:cNvPr>
          <p:cNvPicPr>
            <a:picLocks noRot="1" noChangeAspect="1" noChangeArrowheads="1"/>
          </p:cNvPicPr>
          <p:nvPr>
            <a:wavAudioFile r:embed="rId1" name="~PP241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63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632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7346" name="Rectangle 2">
            <a:extLst>
              <a:ext uri="{FF2B5EF4-FFF2-40B4-BE49-F238E27FC236}">
                <a16:creationId xmlns:a16="http://schemas.microsoft.com/office/drawing/2014/main" id="{EF1C8B7D-80DD-85D0-E595-432AD909005C}"/>
              </a:ext>
            </a:extLst>
          </p:cNvPr>
          <p:cNvSpPr>
            <a:spLocks noGrp="1" noChangeArrowheads="1"/>
          </p:cNvSpPr>
          <p:nvPr>
            <p:ph type="title"/>
          </p:nvPr>
        </p:nvSpPr>
        <p:spPr/>
        <p:txBody>
          <a:bodyPr/>
          <a:lstStyle/>
          <a:p>
            <a:r>
              <a:rPr lang="en-US" altLang="en-US"/>
              <a:t>Prejudice</a:t>
            </a:r>
          </a:p>
        </p:txBody>
      </p:sp>
      <p:sp>
        <p:nvSpPr>
          <p:cNvPr id="697347" name="Rectangle 3">
            <a:extLst>
              <a:ext uri="{FF2B5EF4-FFF2-40B4-BE49-F238E27FC236}">
                <a16:creationId xmlns:a16="http://schemas.microsoft.com/office/drawing/2014/main" id="{C79D9876-5D0B-2004-2912-0B2F1955F868}"/>
              </a:ext>
            </a:extLst>
          </p:cNvPr>
          <p:cNvSpPr>
            <a:spLocks noGrp="1" noChangeArrowheads="1"/>
          </p:cNvSpPr>
          <p:nvPr>
            <p:ph type="body" idx="1"/>
          </p:nvPr>
        </p:nvSpPr>
        <p:spPr>
          <a:xfrm>
            <a:off x="990600" y="1295400"/>
            <a:ext cx="7162800" cy="5029200"/>
          </a:xfrm>
        </p:spPr>
        <p:txBody>
          <a:bodyPr/>
          <a:lstStyle/>
          <a:p>
            <a:pPr>
              <a:lnSpc>
                <a:spcPct val="80000"/>
              </a:lnSpc>
            </a:pPr>
            <a:r>
              <a:rPr lang="en-US" altLang="en-US"/>
              <a:t>Stereotypes – simple models of others;</a:t>
            </a:r>
          </a:p>
          <a:p>
            <a:pPr lvl="1">
              <a:lnSpc>
                <a:spcPct val="80000"/>
              </a:lnSpc>
            </a:pPr>
            <a:r>
              <a:rPr lang="en-US" altLang="en-US"/>
              <a:t>e.g., racial profiling, assumptions about security officers</a:t>
            </a:r>
          </a:p>
          <a:p>
            <a:pPr>
              <a:lnSpc>
                <a:spcPct val="80000"/>
              </a:lnSpc>
            </a:pPr>
            <a:r>
              <a:rPr lang="en-US" altLang="en-US"/>
              <a:t>Roots of prejudice are many – historical, social, familial, psychological, personal</a:t>
            </a:r>
          </a:p>
          <a:p>
            <a:pPr>
              <a:lnSpc>
                <a:spcPct val="80000"/>
              </a:lnSpc>
            </a:pPr>
            <a:r>
              <a:rPr lang="en-US" altLang="en-US"/>
              <a:t>Authoritarian personality includes prejudice</a:t>
            </a:r>
          </a:p>
          <a:p>
            <a:pPr>
              <a:lnSpc>
                <a:spcPct val="80000"/>
              </a:lnSpc>
            </a:pPr>
            <a:r>
              <a:rPr lang="en-US" altLang="en-US"/>
              <a:t>Minimal-group research – easy to generate inter-group hostility and prejudice simply by grouping</a:t>
            </a:r>
          </a:p>
          <a:p>
            <a:pPr>
              <a:lnSpc>
                <a:spcPct val="80000"/>
              </a:lnSpc>
            </a:pPr>
            <a:r>
              <a:rPr lang="en-US" altLang="en-US"/>
              <a:t>Group competition exacerbates prejudice</a:t>
            </a:r>
          </a:p>
          <a:p>
            <a:pPr lvl="1">
              <a:lnSpc>
                <a:spcPct val="80000"/>
              </a:lnSpc>
            </a:pPr>
            <a:r>
              <a:rPr lang="en-US" altLang="en-US"/>
              <a:t>Creating common goals and projects for hostile groups mitigates prejudice</a:t>
            </a:r>
          </a:p>
          <a:p>
            <a:pPr>
              <a:lnSpc>
                <a:spcPct val="80000"/>
              </a:lnSpc>
            </a:pPr>
            <a:r>
              <a:rPr lang="en-US" altLang="en-US"/>
              <a:t>Favorable depictions improve inter-group relations</a:t>
            </a:r>
          </a:p>
        </p:txBody>
      </p:sp>
      <p:pic>
        <p:nvPicPr>
          <p:cNvPr id="697348" name="Picture 4">
            <a:hlinkClick r:id="" action="ppaction://media"/>
            <a:extLst>
              <a:ext uri="{FF2B5EF4-FFF2-40B4-BE49-F238E27FC236}">
                <a16:creationId xmlns:a16="http://schemas.microsoft.com/office/drawing/2014/main" id="{9552C68D-BAD9-3082-4F9B-AC4B72E3E7D7}"/>
              </a:ext>
            </a:extLst>
          </p:cNvPr>
          <p:cNvPicPr>
            <a:picLocks noRot="1" noChangeAspect="1" noChangeArrowheads="1"/>
          </p:cNvPicPr>
          <p:nvPr>
            <a:wavAudioFile r:embed="rId1" name="~PP3973.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73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734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9394" name="Rectangle 2">
            <a:extLst>
              <a:ext uri="{FF2B5EF4-FFF2-40B4-BE49-F238E27FC236}">
                <a16:creationId xmlns:a16="http://schemas.microsoft.com/office/drawing/2014/main" id="{0964B1B4-3C72-B383-A5EA-5DB023D13EBF}"/>
              </a:ext>
            </a:extLst>
          </p:cNvPr>
          <p:cNvSpPr>
            <a:spLocks noGrp="1" noChangeArrowheads="1"/>
          </p:cNvSpPr>
          <p:nvPr>
            <p:ph type="title"/>
          </p:nvPr>
        </p:nvSpPr>
        <p:spPr/>
        <p:txBody>
          <a:bodyPr/>
          <a:lstStyle/>
          <a:p>
            <a:r>
              <a:rPr lang="en-US" altLang="en-US"/>
              <a:t>Conformity  – Definition</a:t>
            </a:r>
          </a:p>
        </p:txBody>
      </p:sp>
      <p:sp>
        <p:nvSpPr>
          <p:cNvPr id="699395" name="Rectangle 3">
            <a:extLst>
              <a:ext uri="{FF2B5EF4-FFF2-40B4-BE49-F238E27FC236}">
                <a16:creationId xmlns:a16="http://schemas.microsoft.com/office/drawing/2014/main" id="{610DB8AD-104E-89F9-66A7-9C3A53363F19}"/>
              </a:ext>
            </a:extLst>
          </p:cNvPr>
          <p:cNvSpPr>
            <a:spLocks noGrp="1" noChangeArrowheads="1"/>
          </p:cNvSpPr>
          <p:nvPr>
            <p:ph type="body" idx="1"/>
          </p:nvPr>
        </p:nvSpPr>
        <p:spPr/>
        <p:txBody>
          <a:bodyPr/>
          <a:lstStyle/>
          <a:p>
            <a:r>
              <a:rPr lang="en-US" altLang="en-US"/>
              <a:t>Conformity consists of acting like others.</a:t>
            </a:r>
          </a:p>
          <a:p>
            <a:pPr lvl="1"/>
            <a:r>
              <a:rPr lang="en-US" altLang="en-US"/>
              <a:t>Conformity </a:t>
            </a:r>
            <a:r>
              <a:rPr lang="en-US" altLang="en-US">
                <a:sym typeface="Symbol" panose="05050102010706020507" pitchFamily="18" charset="2"/>
              </a:rPr>
              <a:t></a:t>
            </a:r>
            <a:r>
              <a:rPr lang="en-US" altLang="en-US"/>
              <a:t> w/ at least one nonconformist in the group</a:t>
            </a:r>
          </a:p>
          <a:p>
            <a:pPr lvl="1"/>
            <a:r>
              <a:rPr lang="en-US" altLang="en-US"/>
              <a:t>Conformity </a:t>
            </a:r>
            <a:r>
              <a:rPr lang="en-US" altLang="en-US">
                <a:sym typeface="Symbol" panose="05050102010706020507" pitchFamily="18" charset="2"/>
              </a:rPr>
              <a:t></a:t>
            </a:r>
            <a:r>
              <a:rPr lang="en-US" altLang="en-US"/>
              <a:t> if subjects can remain anonymous while expressing their opinions</a:t>
            </a:r>
          </a:p>
          <a:p>
            <a:r>
              <a:rPr lang="en-US" altLang="en-US"/>
              <a:t>Can </a:t>
            </a:r>
            <a:r>
              <a:rPr lang="en-US" altLang="en-US" i="1"/>
              <a:t>encourage </a:t>
            </a:r>
            <a:r>
              <a:rPr lang="en-US" altLang="en-US"/>
              <a:t>conformity with policies</a:t>
            </a:r>
          </a:p>
          <a:p>
            <a:pPr lvl="1"/>
            <a:r>
              <a:rPr lang="en-US" altLang="en-US"/>
              <a:t>Use </a:t>
            </a:r>
            <a:r>
              <a:rPr lang="en-US" altLang="en-US" i="1"/>
              <a:t>one-on-one</a:t>
            </a:r>
            <a:r>
              <a:rPr lang="en-US" altLang="en-US"/>
              <a:t> sessions with each participant</a:t>
            </a:r>
          </a:p>
          <a:p>
            <a:pPr lvl="1"/>
            <a:r>
              <a:rPr lang="en-US" altLang="en-US"/>
              <a:t>Ask non-conformist(s) for help in project</a:t>
            </a:r>
          </a:p>
        </p:txBody>
      </p:sp>
      <p:pic>
        <p:nvPicPr>
          <p:cNvPr id="699396" name="Picture 4">
            <a:hlinkClick r:id="" action="ppaction://media"/>
            <a:extLst>
              <a:ext uri="{FF2B5EF4-FFF2-40B4-BE49-F238E27FC236}">
                <a16:creationId xmlns:a16="http://schemas.microsoft.com/office/drawing/2014/main" id="{2A9B051F-A5E0-4C1B-5FF4-2618B64029E5}"/>
              </a:ext>
            </a:extLst>
          </p:cNvPr>
          <p:cNvPicPr>
            <a:picLocks noRot="1" noChangeAspect="1" noChangeArrowheads="1"/>
          </p:cNvPicPr>
          <p:nvPr>
            <a:wavAudioFile r:embed="rId1" name="~PP8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93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939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1442" name="Rectangle 2">
            <a:extLst>
              <a:ext uri="{FF2B5EF4-FFF2-40B4-BE49-F238E27FC236}">
                <a16:creationId xmlns:a16="http://schemas.microsoft.com/office/drawing/2014/main" id="{6A438C82-0BE7-1297-6668-89DC640E5806}"/>
              </a:ext>
            </a:extLst>
          </p:cNvPr>
          <p:cNvSpPr>
            <a:spLocks noGrp="1" noChangeArrowheads="1"/>
          </p:cNvSpPr>
          <p:nvPr>
            <p:ph type="title"/>
          </p:nvPr>
        </p:nvSpPr>
        <p:spPr/>
        <p:txBody>
          <a:bodyPr/>
          <a:lstStyle/>
          <a:p>
            <a:r>
              <a:rPr lang="en-US" altLang="en-US"/>
              <a:t>Conformity, Compliance and Obedience</a:t>
            </a:r>
          </a:p>
        </p:txBody>
      </p:sp>
      <p:sp>
        <p:nvSpPr>
          <p:cNvPr id="701443" name="Rectangle 3">
            <a:extLst>
              <a:ext uri="{FF2B5EF4-FFF2-40B4-BE49-F238E27FC236}">
                <a16:creationId xmlns:a16="http://schemas.microsoft.com/office/drawing/2014/main" id="{44E1231F-900C-EC8A-80EE-43AF1828365D}"/>
              </a:ext>
            </a:extLst>
          </p:cNvPr>
          <p:cNvSpPr>
            <a:spLocks noGrp="1" noChangeArrowheads="1"/>
          </p:cNvSpPr>
          <p:nvPr>
            <p:ph type="body" idx="1"/>
          </p:nvPr>
        </p:nvSpPr>
        <p:spPr/>
        <p:txBody>
          <a:bodyPr/>
          <a:lstStyle/>
          <a:p>
            <a:pPr>
              <a:lnSpc>
                <a:spcPct val="80000"/>
              </a:lnSpc>
            </a:pPr>
            <a:r>
              <a:rPr lang="en-US" altLang="en-US"/>
              <a:t>Shift normative values towards goal</a:t>
            </a:r>
          </a:p>
          <a:p>
            <a:pPr lvl="1">
              <a:lnSpc>
                <a:spcPct val="80000"/>
              </a:lnSpc>
            </a:pPr>
            <a:r>
              <a:rPr lang="en-US" altLang="en-US"/>
              <a:t>Express expectation of cooperation – “We”</a:t>
            </a:r>
          </a:p>
          <a:p>
            <a:pPr>
              <a:lnSpc>
                <a:spcPct val="80000"/>
              </a:lnSpc>
            </a:pPr>
            <a:r>
              <a:rPr lang="en-US" altLang="en-US"/>
              <a:t>Group solidarity increases conformity</a:t>
            </a:r>
          </a:p>
          <a:p>
            <a:pPr lvl="1">
              <a:lnSpc>
                <a:spcPct val="80000"/>
              </a:lnSpc>
            </a:pPr>
            <a:r>
              <a:rPr lang="en-US" altLang="en-US"/>
              <a:t>Group exercises, games, teamwork</a:t>
            </a:r>
          </a:p>
          <a:p>
            <a:pPr lvl="1">
              <a:lnSpc>
                <a:spcPct val="80000"/>
              </a:lnSpc>
            </a:pPr>
            <a:r>
              <a:rPr lang="en-US" altLang="en-US"/>
              <a:t>If using contests, mix up the teams</a:t>
            </a:r>
          </a:p>
          <a:p>
            <a:pPr>
              <a:lnSpc>
                <a:spcPct val="80000"/>
              </a:lnSpc>
            </a:pPr>
            <a:r>
              <a:rPr lang="en-US" altLang="en-US"/>
              <a:t>Outliers are especially important</a:t>
            </a:r>
          </a:p>
          <a:p>
            <a:pPr lvl="1">
              <a:lnSpc>
                <a:spcPct val="80000"/>
              </a:lnSpc>
            </a:pPr>
            <a:r>
              <a:rPr lang="en-US" altLang="en-US"/>
              <a:t>Both enthusiasts and resisters</a:t>
            </a:r>
          </a:p>
          <a:p>
            <a:pPr>
              <a:lnSpc>
                <a:spcPct val="80000"/>
              </a:lnSpc>
            </a:pPr>
            <a:r>
              <a:rPr lang="en-US" altLang="en-US"/>
              <a:t>Norm of reciprocity</a:t>
            </a:r>
          </a:p>
          <a:p>
            <a:pPr lvl="1">
              <a:lnSpc>
                <a:spcPct val="80000"/>
              </a:lnSpc>
            </a:pPr>
            <a:r>
              <a:rPr lang="en-US" altLang="en-US"/>
              <a:t>Give a little, get a little</a:t>
            </a:r>
          </a:p>
          <a:p>
            <a:pPr>
              <a:lnSpc>
                <a:spcPct val="80000"/>
              </a:lnSpc>
            </a:pPr>
            <a:r>
              <a:rPr lang="en-US" altLang="en-US"/>
              <a:t>Foot in the door</a:t>
            </a:r>
          </a:p>
          <a:p>
            <a:pPr lvl="1">
              <a:lnSpc>
                <a:spcPct val="80000"/>
              </a:lnSpc>
            </a:pPr>
            <a:r>
              <a:rPr lang="en-US" altLang="en-US"/>
              <a:t>Get a little, get more</a:t>
            </a:r>
          </a:p>
        </p:txBody>
      </p:sp>
      <p:pic>
        <p:nvPicPr>
          <p:cNvPr id="701444" name="Picture 4">
            <a:hlinkClick r:id="" action="ppaction://media"/>
            <a:extLst>
              <a:ext uri="{FF2B5EF4-FFF2-40B4-BE49-F238E27FC236}">
                <a16:creationId xmlns:a16="http://schemas.microsoft.com/office/drawing/2014/main" id="{971EE1F2-1E04-2A12-AE87-94A0940E40B0}"/>
              </a:ext>
            </a:extLst>
          </p:cNvPr>
          <p:cNvPicPr>
            <a:picLocks noRot="1" noChangeAspect="1" noChangeArrowheads="1"/>
          </p:cNvPicPr>
          <p:nvPr>
            <a:wavAudioFile r:embed="rId1" name="~PP165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14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144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3490" name="Rectangle 2">
            <a:extLst>
              <a:ext uri="{FF2B5EF4-FFF2-40B4-BE49-F238E27FC236}">
                <a16:creationId xmlns:a16="http://schemas.microsoft.com/office/drawing/2014/main" id="{F3E21E7F-884F-827E-1A7A-01652F5C4FC9}"/>
              </a:ext>
            </a:extLst>
          </p:cNvPr>
          <p:cNvSpPr>
            <a:spLocks noGrp="1" noChangeArrowheads="1"/>
          </p:cNvSpPr>
          <p:nvPr>
            <p:ph type="title"/>
          </p:nvPr>
        </p:nvSpPr>
        <p:spPr/>
        <p:txBody>
          <a:bodyPr/>
          <a:lstStyle/>
          <a:p>
            <a:r>
              <a:rPr lang="en-US" altLang="en-US"/>
              <a:t>Pro-Social (Helpful) Behavior</a:t>
            </a:r>
          </a:p>
        </p:txBody>
      </p:sp>
      <p:sp>
        <p:nvSpPr>
          <p:cNvPr id="703491" name="Rectangle 3">
            <a:extLst>
              <a:ext uri="{FF2B5EF4-FFF2-40B4-BE49-F238E27FC236}">
                <a16:creationId xmlns:a16="http://schemas.microsoft.com/office/drawing/2014/main" id="{A033C5D0-BA72-94EF-7A2F-F69AC410D64E}"/>
              </a:ext>
            </a:extLst>
          </p:cNvPr>
          <p:cNvSpPr>
            <a:spLocks noGrp="1" noChangeArrowheads="1"/>
          </p:cNvSpPr>
          <p:nvPr>
            <p:ph type="body" idx="1"/>
          </p:nvPr>
        </p:nvSpPr>
        <p:spPr>
          <a:xfrm>
            <a:off x="990600" y="1295400"/>
            <a:ext cx="7162800" cy="5029200"/>
          </a:xfrm>
        </p:spPr>
        <p:txBody>
          <a:bodyPr/>
          <a:lstStyle/>
          <a:p>
            <a:pPr>
              <a:buFont typeface="Wingdings" panose="05000000000000000000" pitchFamily="2" charset="2"/>
              <a:buNone/>
            </a:pPr>
            <a:r>
              <a:rPr lang="en-US" altLang="en-US"/>
              <a:t>Acting helpfully requires 4 steps:</a:t>
            </a:r>
          </a:p>
          <a:p>
            <a:r>
              <a:rPr lang="en-US" altLang="en-US"/>
              <a:t>Notice problem</a:t>
            </a:r>
          </a:p>
          <a:p>
            <a:pPr lvl="1"/>
            <a:r>
              <a:rPr lang="en-US" altLang="en-US"/>
              <a:t>Need awareness</a:t>
            </a:r>
          </a:p>
          <a:p>
            <a:r>
              <a:rPr lang="en-US" altLang="en-US"/>
              <a:t>Recognize as emergency</a:t>
            </a:r>
          </a:p>
          <a:p>
            <a:pPr lvl="1"/>
            <a:r>
              <a:rPr lang="en-US" altLang="en-US"/>
              <a:t>Need training</a:t>
            </a:r>
          </a:p>
          <a:p>
            <a:r>
              <a:rPr lang="en-US" altLang="en-US"/>
              <a:t>Take responsibility for action</a:t>
            </a:r>
          </a:p>
          <a:p>
            <a:pPr lvl="1"/>
            <a:r>
              <a:rPr lang="en-US" altLang="en-US"/>
              <a:t>Need climate for responsible action</a:t>
            </a:r>
          </a:p>
          <a:p>
            <a:pPr lvl="1"/>
            <a:r>
              <a:rPr lang="en-US" altLang="en-US"/>
              <a:t>No worry about looking foolish</a:t>
            </a:r>
          </a:p>
          <a:p>
            <a:r>
              <a:rPr lang="en-US" altLang="en-US"/>
              <a:t>Decide on action</a:t>
            </a:r>
          </a:p>
          <a:p>
            <a:pPr lvl="1"/>
            <a:r>
              <a:rPr lang="en-US" altLang="en-US"/>
              <a:t>Sound training, good policies</a:t>
            </a:r>
          </a:p>
        </p:txBody>
      </p:sp>
      <p:pic>
        <p:nvPicPr>
          <p:cNvPr id="703492" name="Picture 4">
            <a:hlinkClick r:id="" action="ppaction://media"/>
            <a:extLst>
              <a:ext uri="{FF2B5EF4-FFF2-40B4-BE49-F238E27FC236}">
                <a16:creationId xmlns:a16="http://schemas.microsoft.com/office/drawing/2014/main" id="{3BBC41BE-B59B-C500-D57E-84B16ABC2360}"/>
              </a:ext>
            </a:extLst>
          </p:cNvPr>
          <p:cNvPicPr>
            <a:picLocks noRot="1" noChangeAspect="1" noChangeArrowheads="1"/>
          </p:cNvPicPr>
          <p:nvPr>
            <a:wavAudioFile r:embed="rId1" name="~PP3627.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34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349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5538" name="Rectangle 2">
            <a:extLst>
              <a:ext uri="{FF2B5EF4-FFF2-40B4-BE49-F238E27FC236}">
                <a16:creationId xmlns:a16="http://schemas.microsoft.com/office/drawing/2014/main" id="{D8DB78F4-0175-1F82-1C3D-498EF2C75006}"/>
              </a:ext>
            </a:extLst>
          </p:cNvPr>
          <p:cNvSpPr>
            <a:spLocks noGrp="1" noChangeArrowheads="1"/>
          </p:cNvSpPr>
          <p:nvPr>
            <p:ph type="title"/>
          </p:nvPr>
        </p:nvSpPr>
        <p:spPr/>
        <p:txBody>
          <a:bodyPr/>
          <a:lstStyle/>
          <a:p>
            <a:r>
              <a:rPr lang="en-US" altLang="en-US"/>
              <a:t>Pro-Sociality (cont’d)</a:t>
            </a:r>
          </a:p>
        </p:txBody>
      </p:sp>
      <p:sp>
        <p:nvSpPr>
          <p:cNvPr id="705539" name="Rectangle 3">
            <a:extLst>
              <a:ext uri="{FF2B5EF4-FFF2-40B4-BE49-F238E27FC236}">
                <a16:creationId xmlns:a16="http://schemas.microsoft.com/office/drawing/2014/main" id="{53E2A653-24CA-099F-1FEA-6B12D7D0CEBA}"/>
              </a:ext>
            </a:extLst>
          </p:cNvPr>
          <p:cNvSpPr>
            <a:spLocks noGrp="1" noChangeArrowheads="1"/>
          </p:cNvSpPr>
          <p:nvPr>
            <p:ph type="body" idx="1"/>
          </p:nvPr>
        </p:nvSpPr>
        <p:spPr>
          <a:xfrm>
            <a:off x="990600" y="1219200"/>
            <a:ext cx="7162800" cy="5105400"/>
          </a:xfrm>
        </p:spPr>
        <p:txBody>
          <a:bodyPr/>
          <a:lstStyle/>
          <a:p>
            <a:r>
              <a:rPr lang="en-US" altLang="en-US"/>
              <a:t>Bystander Effect</a:t>
            </a:r>
          </a:p>
          <a:p>
            <a:pPr lvl="1"/>
            <a:r>
              <a:rPr lang="en-US" altLang="en-US"/>
              <a:t>Larger groups have slower reaction time</a:t>
            </a:r>
          </a:p>
          <a:p>
            <a:pPr lvl="1"/>
            <a:r>
              <a:rPr lang="en-US" altLang="en-US"/>
              <a:t>Diffusion of responsibility</a:t>
            </a:r>
          </a:p>
          <a:p>
            <a:pPr lvl="1"/>
            <a:r>
              <a:rPr lang="en-US" altLang="en-US"/>
              <a:t>Uncertainty about social climate</a:t>
            </a:r>
          </a:p>
          <a:p>
            <a:r>
              <a:rPr lang="en-US" altLang="en-US"/>
              <a:t>Counter bystander effect using rewards for responsible behavior</a:t>
            </a:r>
          </a:p>
          <a:p>
            <a:pPr lvl="1"/>
            <a:r>
              <a:rPr lang="en-US" altLang="en-US"/>
              <a:t>E.g., reporting security violations</a:t>
            </a:r>
          </a:p>
          <a:p>
            <a:pPr lvl="1"/>
            <a:r>
              <a:rPr lang="en-US" altLang="en-US"/>
              <a:t>Challenging unbadged strangers</a:t>
            </a:r>
          </a:p>
        </p:txBody>
      </p:sp>
      <p:pic>
        <p:nvPicPr>
          <p:cNvPr id="705540" name="Picture 4">
            <a:hlinkClick r:id="" action="ppaction://media"/>
            <a:extLst>
              <a:ext uri="{FF2B5EF4-FFF2-40B4-BE49-F238E27FC236}">
                <a16:creationId xmlns:a16="http://schemas.microsoft.com/office/drawing/2014/main" id="{7E0E4BDB-EE5E-D95D-96A0-F6517AA54FC4}"/>
              </a:ext>
            </a:extLst>
          </p:cNvPr>
          <p:cNvPicPr>
            <a:picLocks noRot="1" noChangeAspect="1" noChangeArrowheads="1"/>
          </p:cNvPicPr>
          <p:nvPr>
            <a:wavAudioFile r:embed="rId1" name="~PP3653.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55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554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7586" name="Rectangle 2">
            <a:extLst>
              <a:ext uri="{FF2B5EF4-FFF2-40B4-BE49-F238E27FC236}">
                <a16:creationId xmlns:a16="http://schemas.microsoft.com/office/drawing/2014/main" id="{56AC41DD-7557-D635-FF22-0654CD4D5E7B}"/>
              </a:ext>
            </a:extLst>
          </p:cNvPr>
          <p:cNvSpPr>
            <a:spLocks noGrp="1" noChangeArrowheads="1"/>
          </p:cNvSpPr>
          <p:nvPr>
            <p:ph type="title"/>
          </p:nvPr>
        </p:nvSpPr>
        <p:spPr/>
        <p:txBody>
          <a:bodyPr/>
          <a:lstStyle/>
          <a:p>
            <a:r>
              <a:rPr lang="en-US" altLang="en-US"/>
              <a:t>Pro-Sociality (cont’d)</a:t>
            </a:r>
          </a:p>
        </p:txBody>
      </p:sp>
      <p:sp>
        <p:nvSpPr>
          <p:cNvPr id="707587" name="Rectangle 3">
            <a:extLst>
              <a:ext uri="{FF2B5EF4-FFF2-40B4-BE49-F238E27FC236}">
                <a16:creationId xmlns:a16="http://schemas.microsoft.com/office/drawing/2014/main" id="{DA903709-C326-D335-BB77-32B4239EC4ED}"/>
              </a:ext>
            </a:extLst>
          </p:cNvPr>
          <p:cNvSpPr>
            <a:spLocks noGrp="1" noChangeArrowheads="1"/>
          </p:cNvSpPr>
          <p:nvPr>
            <p:ph type="body" idx="1"/>
          </p:nvPr>
        </p:nvSpPr>
        <p:spPr>
          <a:xfrm>
            <a:off x="990600" y="1371600"/>
            <a:ext cx="7162800" cy="4953000"/>
          </a:xfrm>
        </p:spPr>
        <p:txBody>
          <a:bodyPr/>
          <a:lstStyle/>
          <a:p>
            <a:r>
              <a:rPr lang="en-US" altLang="en-US"/>
              <a:t>Cost-benefit analysis</a:t>
            </a:r>
          </a:p>
          <a:p>
            <a:pPr lvl="1"/>
            <a:r>
              <a:rPr lang="en-US" altLang="en-US"/>
              <a:t>Make prosociality low cost / high gain</a:t>
            </a:r>
          </a:p>
          <a:p>
            <a:pPr lvl="1"/>
            <a:r>
              <a:rPr lang="en-US" altLang="en-US"/>
              <a:t>Provide hotline for security violations</a:t>
            </a:r>
          </a:p>
          <a:p>
            <a:pPr lvl="1"/>
            <a:r>
              <a:rPr lang="en-US" altLang="en-US"/>
              <a:t>Allow anonymity in reports</a:t>
            </a:r>
          </a:p>
          <a:p>
            <a:r>
              <a:rPr lang="en-US" altLang="en-US"/>
              <a:t>Make failing to support policy expensive</a:t>
            </a:r>
          </a:p>
          <a:p>
            <a:pPr lvl="1"/>
            <a:r>
              <a:rPr lang="en-US" altLang="en-US"/>
              <a:t>Personnel policies:  clear sanctions</a:t>
            </a:r>
          </a:p>
          <a:p>
            <a:pPr lvl="1"/>
            <a:r>
              <a:rPr lang="en-US" altLang="en-US"/>
              <a:t>Performance review</a:t>
            </a:r>
          </a:p>
          <a:p>
            <a:pPr lvl="1"/>
            <a:r>
              <a:rPr lang="en-US" altLang="en-US"/>
              <a:t>Possible dismissal</a:t>
            </a:r>
          </a:p>
        </p:txBody>
      </p:sp>
      <p:pic>
        <p:nvPicPr>
          <p:cNvPr id="707588" name="Picture 4">
            <a:hlinkClick r:id="" action="ppaction://media"/>
            <a:extLst>
              <a:ext uri="{FF2B5EF4-FFF2-40B4-BE49-F238E27FC236}">
                <a16:creationId xmlns:a16="http://schemas.microsoft.com/office/drawing/2014/main" id="{6D1FAB73-C42D-5BC8-6A70-5DD7CD4A780B}"/>
              </a:ext>
            </a:extLst>
          </p:cNvPr>
          <p:cNvPicPr>
            <a:picLocks noRot="1" noChangeAspect="1" noChangeArrowheads="1"/>
          </p:cNvPicPr>
          <p:nvPr>
            <a:wavAudioFile r:embed="rId1" name="~PP2575.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75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758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8610" name="Rectangle 2">
            <a:extLst>
              <a:ext uri="{FF2B5EF4-FFF2-40B4-BE49-F238E27FC236}">
                <a16:creationId xmlns:a16="http://schemas.microsoft.com/office/drawing/2014/main" id="{FF1FE750-0FCB-3311-BADE-A4798CDAEADA}"/>
              </a:ext>
            </a:extLst>
          </p:cNvPr>
          <p:cNvSpPr>
            <a:spLocks noGrp="1" noChangeArrowheads="1"/>
          </p:cNvSpPr>
          <p:nvPr>
            <p:ph type="title"/>
          </p:nvPr>
        </p:nvSpPr>
        <p:spPr/>
        <p:txBody>
          <a:bodyPr/>
          <a:lstStyle/>
          <a:p>
            <a:r>
              <a:rPr lang="en-US" altLang="en-US"/>
              <a:t>Harmful Group Behavior</a:t>
            </a:r>
          </a:p>
        </p:txBody>
      </p:sp>
      <p:sp>
        <p:nvSpPr>
          <p:cNvPr id="708611" name="Rectangle 3">
            <a:extLst>
              <a:ext uri="{FF2B5EF4-FFF2-40B4-BE49-F238E27FC236}">
                <a16:creationId xmlns:a16="http://schemas.microsoft.com/office/drawing/2014/main" id="{62FB720E-2332-189A-90E9-84CCEC478E3C}"/>
              </a:ext>
            </a:extLst>
          </p:cNvPr>
          <p:cNvSpPr>
            <a:spLocks noGrp="1" noChangeArrowheads="1"/>
          </p:cNvSpPr>
          <p:nvPr>
            <p:ph type="body" idx="1"/>
          </p:nvPr>
        </p:nvSpPr>
        <p:spPr/>
        <p:txBody>
          <a:bodyPr/>
          <a:lstStyle/>
          <a:p>
            <a:r>
              <a:rPr lang="en-US" altLang="en-US"/>
              <a:t>Social Loafing</a:t>
            </a:r>
          </a:p>
          <a:p>
            <a:r>
              <a:rPr lang="en-US" altLang="en-US"/>
              <a:t>Group Polarization</a:t>
            </a:r>
          </a:p>
          <a:p>
            <a:r>
              <a:rPr lang="en-US" altLang="en-US"/>
              <a:t>Groupthink</a:t>
            </a:r>
          </a:p>
        </p:txBody>
      </p:sp>
      <p:pic>
        <p:nvPicPr>
          <p:cNvPr id="708612" name="Picture 4">
            <a:hlinkClick r:id="" action="ppaction://media"/>
            <a:extLst>
              <a:ext uri="{FF2B5EF4-FFF2-40B4-BE49-F238E27FC236}">
                <a16:creationId xmlns:a16="http://schemas.microsoft.com/office/drawing/2014/main" id="{D7237692-3B93-BF83-7DA6-D16FA651559C}"/>
              </a:ext>
            </a:extLst>
          </p:cNvPr>
          <p:cNvPicPr>
            <a:picLocks noRot="1" noChangeAspect="1" noChangeArrowheads="1"/>
          </p:cNvPicPr>
          <p:nvPr>
            <a:wavAudioFile r:embed="rId1" name="~PP1937.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86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86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a:extLst>
              <a:ext uri="{FF2B5EF4-FFF2-40B4-BE49-F238E27FC236}">
                <a16:creationId xmlns:a16="http://schemas.microsoft.com/office/drawing/2014/main" id="{CFB949D0-14B6-C375-1159-5041944D4D07}"/>
              </a:ext>
            </a:extLst>
          </p:cNvPr>
          <p:cNvSpPr>
            <a:spLocks noGrp="1" noChangeArrowheads="1"/>
          </p:cNvSpPr>
          <p:nvPr>
            <p:ph type="title"/>
          </p:nvPr>
        </p:nvSpPr>
        <p:spPr/>
        <p:txBody>
          <a:bodyPr/>
          <a:lstStyle/>
          <a:p>
            <a:r>
              <a:rPr lang="en-US" altLang="en-US"/>
              <a:t>Social Loafing</a:t>
            </a:r>
          </a:p>
        </p:txBody>
      </p:sp>
      <p:sp>
        <p:nvSpPr>
          <p:cNvPr id="710659" name="Rectangle 3">
            <a:extLst>
              <a:ext uri="{FF2B5EF4-FFF2-40B4-BE49-F238E27FC236}">
                <a16:creationId xmlns:a16="http://schemas.microsoft.com/office/drawing/2014/main" id="{6FA3C376-B3CA-350C-F00B-864F889F2FBB}"/>
              </a:ext>
            </a:extLst>
          </p:cNvPr>
          <p:cNvSpPr>
            <a:spLocks noGrp="1" noChangeArrowheads="1"/>
          </p:cNvSpPr>
          <p:nvPr>
            <p:ph type="body" idx="1"/>
          </p:nvPr>
        </p:nvSpPr>
        <p:spPr/>
        <p:txBody>
          <a:bodyPr/>
          <a:lstStyle/>
          <a:p>
            <a:pPr>
              <a:lnSpc>
                <a:spcPct val="80000"/>
              </a:lnSpc>
            </a:pPr>
            <a:r>
              <a:rPr lang="en-US" altLang="en-US"/>
              <a:t>Early experiments measured how hard people pulled on ropes</a:t>
            </a:r>
          </a:p>
          <a:p>
            <a:pPr lvl="1">
              <a:lnSpc>
                <a:spcPct val="80000"/>
              </a:lnSpc>
            </a:pPr>
            <a:r>
              <a:rPr lang="en-US" altLang="en-US"/>
              <a:t>People in groups may do less work than they are capable of</a:t>
            </a:r>
          </a:p>
          <a:p>
            <a:pPr lvl="1">
              <a:lnSpc>
                <a:spcPct val="80000"/>
              </a:lnSpc>
            </a:pPr>
            <a:r>
              <a:rPr lang="en-US" altLang="en-US"/>
              <a:t>Diffusion of responsibility</a:t>
            </a:r>
          </a:p>
          <a:p>
            <a:pPr>
              <a:lnSpc>
                <a:spcPct val="80000"/>
              </a:lnSpc>
            </a:pPr>
            <a:r>
              <a:rPr lang="en-US" altLang="en-US"/>
              <a:t>Observational studies confirm that real-world groups exhibit social loafing</a:t>
            </a:r>
          </a:p>
          <a:p>
            <a:pPr>
              <a:lnSpc>
                <a:spcPct val="80000"/>
              </a:lnSpc>
            </a:pPr>
            <a:r>
              <a:rPr lang="en-US" altLang="en-US"/>
              <a:t>Social loafing is reduced</a:t>
            </a:r>
          </a:p>
          <a:p>
            <a:pPr lvl="1">
              <a:lnSpc>
                <a:spcPct val="80000"/>
              </a:lnSpc>
            </a:pPr>
            <a:r>
              <a:rPr lang="en-US" altLang="en-US"/>
              <a:t>By individual recognition</a:t>
            </a:r>
          </a:p>
          <a:p>
            <a:pPr lvl="1">
              <a:lnSpc>
                <a:spcPct val="80000"/>
              </a:lnSpc>
            </a:pPr>
            <a:r>
              <a:rPr lang="en-US" altLang="en-US"/>
              <a:t>In challenging, appealing or involving tasks</a:t>
            </a:r>
          </a:p>
          <a:p>
            <a:pPr lvl="1">
              <a:lnSpc>
                <a:spcPct val="80000"/>
              </a:lnSpc>
            </a:pPr>
            <a:r>
              <a:rPr lang="en-US" altLang="en-US"/>
              <a:t>By personal friendships within group</a:t>
            </a:r>
          </a:p>
        </p:txBody>
      </p:sp>
      <p:pic>
        <p:nvPicPr>
          <p:cNvPr id="710660" name="Picture 4">
            <a:hlinkClick r:id="" action="ppaction://media"/>
            <a:extLst>
              <a:ext uri="{FF2B5EF4-FFF2-40B4-BE49-F238E27FC236}">
                <a16:creationId xmlns:a16="http://schemas.microsoft.com/office/drawing/2014/main" id="{040512EC-C2A3-78E6-AA17-E32745DD6427}"/>
              </a:ext>
            </a:extLst>
          </p:cNvPr>
          <p:cNvPicPr>
            <a:picLocks noRot="1" noChangeAspect="1" noChangeArrowheads="1"/>
          </p:cNvPicPr>
          <p:nvPr>
            <a:wavAudioFile r:embed="rId1" name="~PP2557.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06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066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a:extLst>
              <a:ext uri="{FF2B5EF4-FFF2-40B4-BE49-F238E27FC236}">
                <a16:creationId xmlns:a16="http://schemas.microsoft.com/office/drawing/2014/main" id="{5E053CE9-B904-9DF6-3213-250132D4B70B}"/>
              </a:ext>
            </a:extLst>
          </p:cNvPr>
          <p:cNvSpPr>
            <a:spLocks noGrp="1" noChangeArrowheads="1"/>
          </p:cNvSpPr>
          <p:nvPr>
            <p:ph type="title"/>
          </p:nvPr>
        </p:nvSpPr>
        <p:spPr/>
        <p:txBody>
          <a:bodyPr/>
          <a:lstStyle/>
          <a:p>
            <a:r>
              <a:rPr lang="en-US" altLang="en-US"/>
              <a:t>Social Dynamics of Your Group</a:t>
            </a:r>
          </a:p>
        </p:txBody>
      </p:sp>
      <p:sp>
        <p:nvSpPr>
          <p:cNvPr id="607235" name="Rectangle 3">
            <a:extLst>
              <a:ext uri="{FF2B5EF4-FFF2-40B4-BE49-F238E27FC236}">
                <a16:creationId xmlns:a16="http://schemas.microsoft.com/office/drawing/2014/main" id="{596B4A6E-DA02-300C-A3FF-6DEC0F4E95A1}"/>
              </a:ext>
            </a:extLst>
          </p:cNvPr>
          <p:cNvSpPr>
            <a:spLocks noGrp="1" noChangeArrowheads="1"/>
          </p:cNvSpPr>
          <p:nvPr>
            <p:ph type="body" idx="1"/>
          </p:nvPr>
        </p:nvSpPr>
        <p:spPr/>
        <p:txBody>
          <a:bodyPr/>
          <a:lstStyle/>
          <a:p>
            <a:r>
              <a:rPr lang="en-US" altLang="en-US"/>
              <a:t>How are Your Colleagues Organized?</a:t>
            </a:r>
          </a:p>
          <a:p>
            <a:r>
              <a:rPr lang="en-US" altLang="en-US"/>
              <a:t>What Kinds of Jobs Do Your Colleagues Do?</a:t>
            </a:r>
          </a:p>
          <a:p>
            <a:r>
              <a:rPr lang="en-US" altLang="en-US"/>
              <a:t>How Much Autonomy Do Your Colleagues Have?</a:t>
            </a:r>
          </a:p>
          <a:p>
            <a:r>
              <a:rPr lang="en-US" altLang="en-US"/>
              <a:t>Locus of Control </a:t>
            </a:r>
          </a:p>
          <a:p>
            <a:r>
              <a:rPr lang="en-US" altLang="en-US"/>
              <a:t>Understand Your Colleagues’ Goals</a:t>
            </a:r>
          </a:p>
        </p:txBody>
      </p:sp>
      <p:pic>
        <p:nvPicPr>
          <p:cNvPr id="607237" name="Picture 5">
            <a:hlinkClick r:id="" action="ppaction://media"/>
            <a:extLst>
              <a:ext uri="{FF2B5EF4-FFF2-40B4-BE49-F238E27FC236}">
                <a16:creationId xmlns:a16="http://schemas.microsoft.com/office/drawing/2014/main" id="{4C3BD127-8775-5725-D7E9-BEBF07E6B68B}"/>
              </a:ext>
            </a:extLst>
          </p:cNvPr>
          <p:cNvPicPr>
            <a:picLocks noRot="1" noChangeAspect="1" noChangeArrowheads="1"/>
          </p:cNvPicPr>
          <p:nvPr>
            <a:wavAudioFile r:embed="rId1" name="~PP154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072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0723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a:extLst>
              <a:ext uri="{FF2B5EF4-FFF2-40B4-BE49-F238E27FC236}">
                <a16:creationId xmlns:a16="http://schemas.microsoft.com/office/drawing/2014/main" id="{10054D6F-1C2C-4715-091D-0CD5C5D5183D}"/>
              </a:ext>
            </a:extLst>
          </p:cNvPr>
          <p:cNvSpPr>
            <a:spLocks noGrp="1" noChangeArrowheads="1"/>
          </p:cNvSpPr>
          <p:nvPr>
            <p:ph type="title"/>
          </p:nvPr>
        </p:nvSpPr>
        <p:spPr/>
        <p:txBody>
          <a:bodyPr/>
          <a:lstStyle/>
          <a:p>
            <a:r>
              <a:rPr lang="en-US" altLang="en-US"/>
              <a:t>Group Polarization</a:t>
            </a:r>
          </a:p>
        </p:txBody>
      </p:sp>
      <p:sp>
        <p:nvSpPr>
          <p:cNvPr id="712707" name="Rectangle 3">
            <a:extLst>
              <a:ext uri="{FF2B5EF4-FFF2-40B4-BE49-F238E27FC236}">
                <a16:creationId xmlns:a16="http://schemas.microsoft.com/office/drawing/2014/main" id="{67E31938-E1F4-AA9F-CB5B-2841B342F8C5}"/>
              </a:ext>
            </a:extLst>
          </p:cNvPr>
          <p:cNvSpPr>
            <a:spLocks noGrp="1" noChangeArrowheads="1"/>
          </p:cNvSpPr>
          <p:nvPr>
            <p:ph type="body" idx="1"/>
          </p:nvPr>
        </p:nvSpPr>
        <p:spPr>
          <a:xfrm>
            <a:off x="990600" y="1219200"/>
            <a:ext cx="7162800" cy="5105400"/>
          </a:xfrm>
        </p:spPr>
        <p:txBody>
          <a:bodyPr/>
          <a:lstStyle/>
          <a:p>
            <a:pPr>
              <a:lnSpc>
                <a:spcPct val="80000"/>
              </a:lnSpc>
            </a:pPr>
            <a:r>
              <a:rPr lang="en-US" altLang="en-US"/>
              <a:t>People in groups tend to accentuate their initial average inclination</a:t>
            </a:r>
          </a:p>
          <a:p>
            <a:pPr lvl="1">
              <a:lnSpc>
                <a:spcPct val="80000"/>
              </a:lnSpc>
            </a:pPr>
            <a:r>
              <a:rPr lang="en-US" altLang="en-US"/>
              <a:t>Thus when initial reactions to a decision favor conservative choices, the group decision is more conservative</a:t>
            </a:r>
          </a:p>
          <a:p>
            <a:pPr lvl="1">
              <a:lnSpc>
                <a:spcPct val="80000"/>
              </a:lnSpc>
            </a:pPr>
            <a:r>
              <a:rPr lang="en-US" altLang="en-US"/>
              <a:t>Initially risky average reactions become more risky with discussion</a:t>
            </a:r>
          </a:p>
          <a:p>
            <a:pPr>
              <a:lnSpc>
                <a:spcPct val="80000"/>
              </a:lnSpc>
            </a:pPr>
            <a:r>
              <a:rPr lang="en-US" altLang="en-US"/>
              <a:t>In general, group discussion polarizes initial opinions so they become more extreme</a:t>
            </a:r>
          </a:p>
          <a:p>
            <a:pPr>
              <a:lnSpc>
                <a:spcPct val="80000"/>
              </a:lnSpc>
            </a:pPr>
            <a:r>
              <a:rPr lang="en-US" altLang="en-US"/>
              <a:t>Examples</a:t>
            </a:r>
          </a:p>
          <a:p>
            <a:pPr lvl="1">
              <a:lnSpc>
                <a:spcPct val="80000"/>
              </a:lnSpc>
            </a:pPr>
            <a:r>
              <a:rPr lang="en-US" altLang="en-US"/>
              <a:t>Lynch mobs</a:t>
            </a:r>
          </a:p>
          <a:p>
            <a:pPr lvl="1">
              <a:lnSpc>
                <a:spcPct val="80000"/>
              </a:lnSpc>
            </a:pPr>
            <a:r>
              <a:rPr lang="en-US" altLang="en-US"/>
              <a:t>Juries</a:t>
            </a:r>
          </a:p>
          <a:p>
            <a:pPr lvl="1">
              <a:lnSpc>
                <a:spcPct val="80000"/>
              </a:lnSpc>
            </a:pPr>
            <a:r>
              <a:rPr lang="en-US" altLang="en-US"/>
              <a:t>Cliques</a:t>
            </a:r>
          </a:p>
          <a:p>
            <a:pPr lvl="1">
              <a:lnSpc>
                <a:spcPct val="80000"/>
              </a:lnSpc>
            </a:pPr>
            <a:r>
              <a:rPr lang="en-US" altLang="en-US"/>
              <a:t>Gangs</a:t>
            </a:r>
          </a:p>
        </p:txBody>
      </p:sp>
      <p:pic>
        <p:nvPicPr>
          <p:cNvPr id="712708" name="Picture 4">
            <a:hlinkClick r:id="" action="ppaction://media"/>
            <a:extLst>
              <a:ext uri="{FF2B5EF4-FFF2-40B4-BE49-F238E27FC236}">
                <a16:creationId xmlns:a16="http://schemas.microsoft.com/office/drawing/2014/main" id="{654D3A72-C922-3B19-3F8E-E7E8580DFF16}"/>
              </a:ext>
            </a:extLst>
          </p:cNvPr>
          <p:cNvPicPr>
            <a:picLocks noRot="1" noChangeAspect="1" noChangeArrowheads="1"/>
          </p:cNvPicPr>
          <p:nvPr>
            <a:wavAudioFile r:embed="rId1" name="~PP381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27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270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a:extLst>
              <a:ext uri="{FF2B5EF4-FFF2-40B4-BE49-F238E27FC236}">
                <a16:creationId xmlns:a16="http://schemas.microsoft.com/office/drawing/2014/main" id="{4F063BF7-E70E-6C11-5629-EED89CF3C36C}"/>
              </a:ext>
            </a:extLst>
          </p:cNvPr>
          <p:cNvSpPr>
            <a:spLocks noGrp="1" noChangeArrowheads="1"/>
          </p:cNvSpPr>
          <p:nvPr>
            <p:ph type="title"/>
          </p:nvPr>
        </p:nvSpPr>
        <p:spPr/>
        <p:txBody>
          <a:bodyPr/>
          <a:lstStyle/>
          <a:p>
            <a:r>
              <a:rPr lang="en-US" altLang="en-US"/>
              <a:t>Group Polarization (cont’d)</a:t>
            </a:r>
          </a:p>
        </p:txBody>
      </p:sp>
      <p:sp>
        <p:nvSpPr>
          <p:cNvPr id="714755" name="Rectangle 3">
            <a:extLst>
              <a:ext uri="{FF2B5EF4-FFF2-40B4-BE49-F238E27FC236}">
                <a16:creationId xmlns:a16="http://schemas.microsoft.com/office/drawing/2014/main" id="{DDC1F7CA-8663-4890-B8E2-7F09D3B21B33}"/>
              </a:ext>
            </a:extLst>
          </p:cNvPr>
          <p:cNvSpPr>
            <a:spLocks noGrp="1" noChangeArrowheads="1"/>
          </p:cNvSpPr>
          <p:nvPr>
            <p:ph type="body" idx="1"/>
          </p:nvPr>
        </p:nvSpPr>
        <p:spPr/>
        <p:txBody>
          <a:bodyPr/>
          <a:lstStyle/>
          <a:p>
            <a:r>
              <a:rPr lang="en-US" altLang="en-US"/>
              <a:t>Social interactions within a particular group enhances differences with other groups</a:t>
            </a:r>
          </a:p>
          <a:p>
            <a:pPr lvl="1"/>
            <a:r>
              <a:rPr lang="en-US" altLang="en-US"/>
              <a:t>College students – jock schools vs intellectual schools</a:t>
            </a:r>
          </a:p>
          <a:p>
            <a:pPr lvl="1"/>
            <a:r>
              <a:rPr lang="en-US" altLang="en-US"/>
              <a:t>Fraternity/independents – non-frat students become more politically liberal  than fraternity/sorority members</a:t>
            </a:r>
          </a:p>
          <a:p>
            <a:r>
              <a:rPr lang="en-US" altLang="en-US"/>
              <a:t>Communities become more polarized</a:t>
            </a:r>
          </a:p>
          <a:p>
            <a:pPr lvl="1"/>
            <a:r>
              <a:rPr lang="en-US" altLang="en-US"/>
              <a:t>People associate with those who agree with positions</a:t>
            </a:r>
          </a:p>
          <a:p>
            <a:pPr lvl="1"/>
            <a:r>
              <a:rPr lang="en-US" altLang="en-US"/>
              <a:t>Increasing rift between rival camps</a:t>
            </a:r>
          </a:p>
        </p:txBody>
      </p:sp>
      <p:pic>
        <p:nvPicPr>
          <p:cNvPr id="714756" name="Picture 4">
            <a:hlinkClick r:id="" action="ppaction://media"/>
            <a:extLst>
              <a:ext uri="{FF2B5EF4-FFF2-40B4-BE49-F238E27FC236}">
                <a16:creationId xmlns:a16="http://schemas.microsoft.com/office/drawing/2014/main" id="{993A4655-38FA-C76B-8121-7E190FE21A52}"/>
              </a:ext>
            </a:extLst>
          </p:cNvPr>
          <p:cNvPicPr>
            <a:picLocks noRot="1" noChangeAspect="1" noChangeArrowheads="1"/>
          </p:cNvPicPr>
          <p:nvPr>
            <a:wavAudioFile r:embed="rId1" name="~PP394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47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475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a:extLst>
              <a:ext uri="{FF2B5EF4-FFF2-40B4-BE49-F238E27FC236}">
                <a16:creationId xmlns:a16="http://schemas.microsoft.com/office/drawing/2014/main" id="{D6360127-2545-BEBA-2709-549F586A1402}"/>
              </a:ext>
            </a:extLst>
          </p:cNvPr>
          <p:cNvSpPr>
            <a:spLocks noGrp="1" noChangeArrowheads="1"/>
          </p:cNvSpPr>
          <p:nvPr>
            <p:ph type="title"/>
          </p:nvPr>
        </p:nvSpPr>
        <p:spPr/>
        <p:txBody>
          <a:bodyPr/>
          <a:lstStyle/>
          <a:p>
            <a:r>
              <a:rPr lang="en-US" altLang="en-US"/>
              <a:t>Groupthink</a:t>
            </a:r>
          </a:p>
        </p:txBody>
      </p:sp>
      <p:sp>
        <p:nvSpPr>
          <p:cNvPr id="715779" name="Rectangle 3">
            <a:extLst>
              <a:ext uri="{FF2B5EF4-FFF2-40B4-BE49-F238E27FC236}">
                <a16:creationId xmlns:a16="http://schemas.microsoft.com/office/drawing/2014/main" id="{A305DF10-29AC-A5DC-48C0-5599F73EB61D}"/>
              </a:ext>
            </a:extLst>
          </p:cNvPr>
          <p:cNvSpPr>
            <a:spLocks noGrp="1" noChangeArrowheads="1"/>
          </p:cNvSpPr>
          <p:nvPr>
            <p:ph type="body" idx="1"/>
          </p:nvPr>
        </p:nvSpPr>
        <p:spPr/>
        <p:txBody>
          <a:bodyPr/>
          <a:lstStyle/>
          <a:p>
            <a:r>
              <a:rPr lang="en-US" altLang="en-US"/>
              <a:t>Extreme consequences of group polarization can become pathological groupthink</a:t>
            </a:r>
          </a:p>
          <a:p>
            <a:r>
              <a:rPr lang="en-US" altLang="en-US"/>
              <a:t>Historical examples of groupthink</a:t>
            </a:r>
          </a:p>
          <a:p>
            <a:pPr lvl="1"/>
            <a:r>
              <a:rPr lang="en-US" altLang="en-US"/>
              <a:t>Pearl Harbor – commanders did not investigate loss of radio contact with Japanese aircraft carriers</a:t>
            </a:r>
          </a:p>
          <a:p>
            <a:pPr lvl="1"/>
            <a:r>
              <a:rPr lang="en-US" altLang="en-US"/>
              <a:t>Bay of Pigs – massive failure of intelligence in estimating defensive capabilities of Castro’s regime</a:t>
            </a:r>
          </a:p>
          <a:p>
            <a:pPr lvl="1"/>
            <a:r>
              <a:rPr lang="en-US" altLang="en-US"/>
              <a:t>Vietnam War – Johnson et al. rejected warnings about futility of increasing attacks on Viet Cong</a:t>
            </a:r>
          </a:p>
        </p:txBody>
      </p:sp>
      <p:pic>
        <p:nvPicPr>
          <p:cNvPr id="715780" name="Picture 4">
            <a:hlinkClick r:id="" action="ppaction://media"/>
            <a:extLst>
              <a:ext uri="{FF2B5EF4-FFF2-40B4-BE49-F238E27FC236}">
                <a16:creationId xmlns:a16="http://schemas.microsoft.com/office/drawing/2014/main" id="{E26F16A5-6988-5B57-3089-610493640AE5}"/>
              </a:ext>
            </a:extLst>
          </p:cNvPr>
          <p:cNvPicPr>
            <a:picLocks noRot="1" noChangeAspect="1" noChangeArrowheads="1"/>
          </p:cNvPicPr>
          <p:nvPr>
            <a:wavAudioFile r:embed="rId1" name="~PP292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57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578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a:extLst>
              <a:ext uri="{FF2B5EF4-FFF2-40B4-BE49-F238E27FC236}">
                <a16:creationId xmlns:a16="http://schemas.microsoft.com/office/drawing/2014/main" id="{C58E37B5-BF96-1885-9CCB-E6F54B6A4D24}"/>
              </a:ext>
            </a:extLst>
          </p:cNvPr>
          <p:cNvSpPr>
            <a:spLocks noGrp="1" noChangeArrowheads="1"/>
          </p:cNvSpPr>
          <p:nvPr>
            <p:ph type="title"/>
          </p:nvPr>
        </p:nvSpPr>
        <p:spPr/>
        <p:txBody>
          <a:bodyPr/>
          <a:lstStyle/>
          <a:p>
            <a:r>
              <a:rPr lang="en-US" altLang="en-US"/>
              <a:t>Groupthink:  Symptoms</a:t>
            </a:r>
          </a:p>
        </p:txBody>
      </p:sp>
      <p:sp>
        <p:nvSpPr>
          <p:cNvPr id="717827" name="Rectangle 3">
            <a:extLst>
              <a:ext uri="{FF2B5EF4-FFF2-40B4-BE49-F238E27FC236}">
                <a16:creationId xmlns:a16="http://schemas.microsoft.com/office/drawing/2014/main" id="{CBAAC5AE-42FE-D304-67B5-13C7C1B7CBE9}"/>
              </a:ext>
            </a:extLst>
          </p:cNvPr>
          <p:cNvSpPr>
            <a:spLocks noGrp="1" noChangeArrowheads="1"/>
          </p:cNvSpPr>
          <p:nvPr>
            <p:ph type="body" idx="1"/>
          </p:nvPr>
        </p:nvSpPr>
        <p:spPr>
          <a:xfrm>
            <a:off x="990600" y="1143000"/>
            <a:ext cx="7162800" cy="5486400"/>
          </a:xfrm>
        </p:spPr>
        <p:txBody>
          <a:bodyPr/>
          <a:lstStyle/>
          <a:p>
            <a:pPr>
              <a:lnSpc>
                <a:spcPct val="80000"/>
              </a:lnSpc>
            </a:pPr>
            <a:r>
              <a:rPr lang="en-US" altLang="en-US"/>
              <a:t>Group polarization can become extreme:  called GROUPTHINK in a reference to George Orwell’s </a:t>
            </a:r>
            <a:r>
              <a:rPr lang="en-US" altLang="en-US" i="1"/>
              <a:t>1984</a:t>
            </a:r>
          </a:p>
          <a:p>
            <a:pPr>
              <a:lnSpc>
                <a:spcPct val="80000"/>
              </a:lnSpc>
            </a:pPr>
            <a:r>
              <a:rPr lang="en-US" altLang="en-US"/>
              <a:t>Overestimating might and right</a:t>
            </a:r>
          </a:p>
          <a:p>
            <a:pPr lvl="1">
              <a:lnSpc>
                <a:spcPct val="80000"/>
              </a:lnSpc>
            </a:pPr>
            <a:r>
              <a:rPr lang="en-US" altLang="en-US"/>
              <a:t>Illusion of invulnerability</a:t>
            </a:r>
          </a:p>
          <a:p>
            <a:pPr lvl="1">
              <a:lnSpc>
                <a:spcPct val="80000"/>
              </a:lnSpc>
            </a:pPr>
            <a:r>
              <a:rPr lang="en-US" altLang="en-US"/>
              <a:t>Unquestioned belief in group’s morality</a:t>
            </a:r>
          </a:p>
          <a:p>
            <a:pPr>
              <a:lnSpc>
                <a:spcPct val="80000"/>
              </a:lnSpc>
            </a:pPr>
            <a:r>
              <a:rPr lang="en-US" altLang="en-US"/>
              <a:t>Close-mindedness</a:t>
            </a:r>
          </a:p>
          <a:p>
            <a:pPr lvl="1">
              <a:lnSpc>
                <a:spcPct val="80000"/>
              </a:lnSpc>
            </a:pPr>
            <a:r>
              <a:rPr lang="en-US" altLang="en-US"/>
              <a:t>Rationalizations</a:t>
            </a:r>
          </a:p>
          <a:p>
            <a:pPr lvl="1">
              <a:lnSpc>
                <a:spcPct val="80000"/>
              </a:lnSpc>
            </a:pPr>
            <a:r>
              <a:rPr lang="en-US" altLang="en-US"/>
              <a:t>Stereotyped view of opponent</a:t>
            </a:r>
          </a:p>
          <a:p>
            <a:pPr>
              <a:lnSpc>
                <a:spcPct val="80000"/>
              </a:lnSpc>
            </a:pPr>
            <a:r>
              <a:rPr lang="en-US" altLang="en-US"/>
              <a:t>Pressures toward uniformity</a:t>
            </a:r>
          </a:p>
          <a:p>
            <a:pPr lvl="1">
              <a:lnSpc>
                <a:spcPct val="80000"/>
              </a:lnSpc>
            </a:pPr>
            <a:r>
              <a:rPr lang="en-US" altLang="en-US"/>
              <a:t>Conformity pressures – frowns, smiles</a:t>
            </a:r>
          </a:p>
          <a:p>
            <a:pPr lvl="1">
              <a:lnSpc>
                <a:spcPct val="80000"/>
              </a:lnSpc>
            </a:pPr>
            <a:r>
              <a:rPr lang="en-US" altLang="en-US"/>
              <a:t>Self-censorship – fear of criticism</a:t>
            </a:r>
          </a:p>
          <a:p>
            <a:pPr lvl="1">
              <a:lnSpc>
                <a:spcPct val="80000"/>
              </a:lnSpc>
            </a:pPr>
            <a:r>
              <a:rPr lang="en-US" altLang="en-US"/>
              <a:t>Illusion of unanimity – team players</a:t>
            </a:r>
          </a:p>
          <a:p>
            <a:pPr lvl="1">
              <a:lnSpc>
                <a:spcPct val="80000"/>
              </a:lnSpc>
            </a:pPr>
            <a:r>
              <a:rPr lang="en-US" altLang="en-US"/>
              <a:t>Mindguards – stop challenging information</a:t>
            </a:r>
          </a:p>
        </p:txBody>
      </p:sp>
      <p:pic>
        <p:nvPicPr>
          <p:cNvPr id="717828" name="Picture 4">
            <a:hlinkClick r:id="" action="ppaction://media"/>
            <a:extLst>
              <a:ext uri="{FF2B5EF4-FFF2-40B4-BE49-F238E27FC236}">
                <a16:creationId xmlns:a16="http://schemas.microsoft.com/office/drawing/2014/main" id="{EA69D18B-BAEF-9B1D-FC12-4CF9F05818E2}"/>
              </a:ext>
            </a:extLst>
          </p:cNvPr>
          <p:cNvPicPr>
            <a:picLocks noRot="1" noChangeAspect="1" noChangeArrowheads="1"/>
          </p:cNvPicPr>
          <p:nvPr>
            <a:wavAudioFile r:embed="rId1" name="~PP1851.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78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782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a:extLst>
              <a:ext uri="{FF2B5EF4-FFF2-40B4-BE49-F238E27FC236}">
                <a16:creationId xmlns:a16="http://schemas.microsoft.com/office/drawing/2014/main" id="{42CB5056-D6E8-220B-98A9-8CD31B5299F9}"/>
              </a:ext>
            </a:extLst>
          </p:cNvPr>
          <p:cNvSpPr>
            <a:spLocks noGrp="1" noChangeArrowheads="1"/>
          </p:cNvSpPr>
          <p:nvPr>
            <p:ph type="title"/>
          </p:nvPr>
        </p:nvSpPr>
        <p:spPr/>
        <p:txBody>
          <a:bodyPr/>
          <a:lstStyle/>
          <a:p>
            <a:r>
              <a:rPr lang="en-US" altLang="en-US"/>
              <a:t>Groupthink Today?</a:t>
            </a:r>
          </a:p>
        </p:txBody>
      </p:sp>
      <p:sp>
        <p:nvSpPr>
          <p:cNvPr id="719875" name="Rectangle 3">
            <a:extLst>
              <a:ext uri="{FF2B5EF4-FFF2-40B4-BE49-F238E27FC236}">
                <a16:creationId xmlns:a16="http://schemas.microsoft.com/office/drawing/2014/main" id="{45DBD654-F4DA-1464-093B-7C56D255E3F9}"/>
              </a:ext>
            </a:extLst>
          </p:cNvPr>
          <p:cNvSpPr>
            <a:spLocks noGrp="1" noChangeArrowheads="1"/>
          </p:cNvSpPr>
          <p:nvPr>
            <p:ph type="body" idx="1"/>
          </p:nvPr>
        </p:nvSpPr>
        <p:spPr>
          <a:xfrm>
            <a:off x="990600" y="1143000"/>
            <a:ext cx="7696200" cy="5562600"/>
          </a:xfrm>
        </p:spPr>
        <p:txBody>
          <a:bodyPr/>
          <a:lstStyle/>
          <a:p>
            <a:r>
              <a:rPr lang="en-US" altLang="en-US"/>
              <a:t>Editorial:  “Advice Without Dissent”</a:t>
            </a:r>
          </a:p>
          <a:p>
            <a:pPr lvl="1"/>
            <a:r>
              <a:rPr lang="en-US" altLang="en-US"/>
              <a:t>David Michaels et al.</a:t>
            </a:r>
          </a:p>
          <a:p>
            <a:pPr lvl="1"/>
            <a:r>
              <a:rPr lang="en-US" altLang="en-US"/>
              <a:t>Science 298:703 (25 October 2002)*</a:t>
            </a:r>
          </a:p>
          <a:p>
            <a:r>
              <a:rPr lang="en-US" altLang="en-US"/>
              <a:t>Federal Advisory Committee Act</a:t>
            </a:r>
          </a:p>
          <a:p>
            <a:pPr lvl="1"/>
            <a:r>
              <a:rPr lang="en-US" altLang="en-US"/>
              <a:t>Requires advisory groups to be “fairly balanced in terms of the points of view represented and. . . Not be inappropriately influenced by the appoint authority. . . .”</a:t>
            </a:r>
          </a:p>
          <a:p>
            <a:r>
              <a:rPr lang="en-US" altLang="en-US"/>
              <a:t>Bush administration has asserted “prerogative to hear preferentially from experts who share the president’s philosophical sensibilities.”</a:t>
            </a:r>
          </a:p>
          <a:p>
            <a:pPr>
              <a:buFont typeface="Wingdings" panose="05000000000000000000" pitchFamily="2" charset="2"/>
              <a:buNone/>
            </a:pPr>
            <a:endParaRPr lang="en-US" altLang="en-US">
              <a:latin typeface="Arial Narrow" panose="020B0606020202030204" pitchFamily="34" charset="0"/>
            </a:endParaRPr>
          </a:p>
          <a:p>
            <a:pPr>
              <a:buFont typeface="Wingdings" panose="05000000000000000000" pitchFamily="2" charset="2"/>
              <a:buNone/>
            </a:pPr>
            <a:r>
              <a:rPr lang="en-US" altLang="en-US">
                <a:latin typeface="Arial Narrow" panose="020B0606020202030204" pitchFamily="34" charset="0"/>
              </a:rPr>
              <a:t>*</a:t>
            </a:r>
            <a:r>
              <a:rPr lang="en-US" altLang="en-US" sz="1800">
                <a:latin typeface="Arial Narrow" panose="020B0606020202030204" pitchFamily="34" charset="0"/>
              </a:rPr>
              <a:t>Full text available free by registering for partial access to </a:t>
            </a:r>
            <a:r>
              <a:rPr lang="en-US" altLang="en-US" sz="1800" i="1">
                <a:latin typeface="Arial Narrow" panose="020B0606020202030204" pitchFamily="34" charset="0"/>
              </a:rPr>
              <a:t>Science Magazine</a:t>
            </a:r>
          </a:p>
          <a:p>
            <a:pPr>
              <a:buFont typeface="Wingdings" panose="05000000000000000000" pitchFamily="2" charset="2"/>
              <a:buNone/>
            </a:pPr>
            <a:r>
              <a:rPr lang="en-US" altLang="en-US" sz="1800" u="sng">
                <a:latin typeface="Arial Narrow" panose="020B0606020202030204" pitchFamily="34" charset="0"/>
                <a:hlinkClick r:id="rId4"/>
              </a:rPr>
              <a:t>http://www.sciencemag.org/cgi/reprint/298/5594/703.pdf</a:t>
            </a:r>
            <a:r>
              <a:rPr lang="en-US" altLang="en-US" sz="1800" u="sng">
                <a:latin typeface="Arial Narrow" panose="020B0606020202030204" pitchFamily="34" charset="0"/>
              </a:rPr>
              <a:t> </a:t>
            </a:r>
          </a:p>
        </p:txBody>
      </p:sp>
      <p:pic>
        <p:nvPicPr>
          <p:cNvPr id="719876" name="Picture 4">
            <a:hlinkClick r:id="" action="ppaction://media"/>
            <a:extLst>
              <a:ext uri="{FF2B5EF4-FFF2-40B4-BE49-F238E27FC236}">
                <a16:creationId xmlns:a16="http://schemas.microsoft.com/office/drawing/2014/main" id="{80443354-1CF0-303D-59B1-A2F5C4D386AC}"/>
              </a:ext>
            </a:extLst>
          </p:cNvPr>
          <p:cNvPicPr>
            <a:picLocks noRot="1" noChangeAspect="1" noChangeArrowheads="1"/>
          </p:cNvPicPr>
          <p:nvPr>
            <a:wavAudioFile r:embed="rId1" name="~PP1981.WAV"/>
          </p:nvPr>
        </p:nvPicPr>
        <p:blipFill>
          <a:blip r:embed="rId5">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98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987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a:extLst>
              <a:ext uri="{FF2B5EF4-FFF2-40B4-BE49-F238E27FC236}">
                <a16:creationId xmlns:a16="http://schemas.microsoft.com/office/drawing/2014/main" id="{FF7C8B54-1E58-52D7-998F-E6D55254D136}"/>
              </a:ext>
            </a:extLst>
          </p:cNvPr>
          <p:cNvSpPr>
            <a:spLocks noGrp="1" noChangeArrowheads="1"/>
          </p:cNvSpPr>
          <p:nvPr>
            <p:ph type="title"/>
          </p:nvPr>
        </p:nvSpPr>
        <p:spPr/>
        <p:txBody>
          <a:bodyPr/>
          <a:lstStyle/>
          <a:p>
            <a:r>
              <a:rPr lang="en-US" altLang="en-US"/>
              <a:t>Groupthink Today (cont’d)</a:t>
            </a:r>
          </a:p>
        </p:txBody>
      </p:sp>
      <p:sp>
        <p:nvSpPr>
          <p:cNvPr id="720899" name="Rectangle 3">
            <a:extLst>
              <a:ext uri="{FF2B5EF4-FFF2-40B4-BE49-F238E27FC236}">
                <a16:creationId xmlns:a16="http://schemas.microsoft.com/office/drawing/2014/main" id="{0A15217F-5BB6-7FA0-132C-6A7BD9B51140}"/>
              </a:ext>
            </a:extLst>
          </p:cNvPr>
          <p:cNvSpPr>
            <a:spLocks noGrp="1" noChangeArrowheads="1"/>
          </p:cNvSpPr>
          <p:nvPr>
            <p:ph type="body" idx="1"/>
          </p:nvPr>
        </p:nvSpPr>
        <p:spPr>
          <a:xfrm>
            <a:off x="990600" y="1371600"/>
            <a:ext cx="7162800" cy="5181600"/>
          </a:xfrm>
        </p:spPr>
        <p:txBody>
          <a:bodyPr/>
          <a:lstStyle/>
          <a:p>
            <a:pPr>
              <a:lnSpc>
                <a:spcPct val="80000"/>
              </a:lnSpc>
            </a:pPr>
            <a:r>
              <a:rPr lang="en-US" altLang="en-US"/>
              <a:t>Dept Health and Human Services Secretary Tommy Thompson</a:t>
            </a:r>
          </a:p>
          <a:p>
            <a:pPr lvl="1">
              <a:lnSpc>
                <a:spcPct val="80000"/>
              </a:lnSpc>
            </a:pPr>
            <a:r>
              <a:rPr lang="en-US" altLang="en-US"/>
              <a:t>Disbanded National Human Research Protections Committee</a:t>
            </a:r>
          </a:p>
          <a:p>
            <a:pPr lvl="1">
              <a:lnSpc>
                <a:spcPct val="80000"/>
              </a:lnSpc>
            </a:pPr>
            <a:r>
              <a:rPr lang="en-US" altLang="en-US"/>
              <a:t>Disbanded DHHS Advisory Committee on Genetic Testing</a:t>
            </a:r>
          </a:p>
          <a:p>
            <a:pPr>
              <a:lnSpc>
                <a:spcPct val="80000"/>
              </a:lnSpc>
            </a:pPr>
            <a:r>
              <a:rPr lang="en-US" altLang="en-US"/>
              <a:t>Packed environmental health committees with industry scientists from polluting industries</a:t>
            </a:r>
          </a:p>
          <a:p>
            <a:pPr lvl="1">
              <a:lnSpc>
                <a:spcPct val="80000"/>
              </a:lnSpc>
            </a:pPr>
            <a:r>
              <a:rPr lang="en-US" altLang="en-US"/>
              <a:t>Replaced 15 of 18 members of Advisory Committee to Director of National Center for Environmental Health</a:t>
            </a:r>
          </a:p>
          <a:p>
            <a:pPr lvl="1">
              <a:lnSpc>
                <a:spcPct val="80000"/>
              </a:lnSpc>
            </a:pPr>
            <a:r>
              <a:rPr lang="en-US" altLang="en-US"/>
              <a:t>Appointed industry-supported scientists to reduce Centers for Disease Control definition of “elevated blood levels of lead”</a:t>
            </a:r>
          </a:p>
        </p:txBody>
      </p:sp>
      <p:pic>
        <p:nvPicPr>
          <p:cNvPr id="720900" name="Picture 4">
            <a:hlinkClick r:id="" action="ppaction://media"/>
            <a:extLst>
              <a:ext uri="{FF2B5EF4-FFF2-40B4-BE49-F238E27FC236}">
                <a16:creationId xmlns:a16="http://schemas.microsoft.com/office/drawing/2014/main" id="{E0EE2B81-EBFB-2E46-2C57-97EF1066416F}"/>
              </a:ext>
            </a:extLst>
          </p:cNvPr>
          <p:cNvPicPr>
            <a:picLocks noRot="1" noChangeAspect="1" noChangeArrowheads="1"/>
          </p:cNvPicPr>
          <p:nvPr>
            <a:wavAudioFile r:embed="rId1" name="~PP2301.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209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090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a:extLst>
              <a:ext uri="{FF2B5EF4-FFF2-40B4-BE49-F238E27FC236}">
                <a16:creationId xmlns:a16="http://schemas.microsoft.com/office/drawing/2014/main" id="{0F345B42-A3AA-1DDE-D3B7-A344107D1F01}"/>
              </a:ext>
            </a:extLst>
          </p:cNvPr>
          <p:cNvSpPr>
            <a:spLocks noGrp="1" noChangeArrowheads="1"/>
          </p:cNvSpPr>
          <p:nvPr>
            <p:ph type="title"/>
          </p:nvPr>
        </p:nvSpPr>
        <p:spPr/>
        <p:txBody>
          <a:bodyPr/>
          <a:lstStyle/>
          <a:p>
            <a:r>
              <a:rPr lang="en-US" altLang="en-US"/>
              <a:t>Groupthink Today (cont’d)</a:t>
            </a:r>
          </a:p>
        </p:txBody>
      </p:sp>
      <p:sp>
        <p:nvSpPr>
          <p:cNvPr id="722947" name="Rectangle 3">
            <a:extLst>
              <a:ext uri="{FF2B5EF4-FFF2-40B4-BE49-F238E27FC236}">
                <a16:creationId xmlns:a16="http://schemas.microsoft.com/office/drawing/2014/main" id="{D1A982CD-BDB7-3125-5547-94DD091C4257}"/>
              </a:ext>
            </a:extLst>
          </p:cNvPr>
          <p:cNvSpPr>
            <a:spLocks noGrp="1" noChangeArrowheads="1"/>
          </p:cNvSpPr>
          <p:nvPr>
            <p:ph type="body" idx="1"/>
          </p:nvPr>
        </p:nvSpPr>
        <p:spPr>
          <a:xfrm>
            <a:off x="533400" y="1295400"/>
            <a:ext cx="8153400" cy="5257800"/>
          </a:xfrm>
        </p:spPr>
        <p:txBody>
          <a:bodyPr/>
          <a:lstStyle/>
          <a:p>
            <a:pPr>
              <a:lnSpc>
                <a:spcPct val="80000"/>
              </a:lnSpc>
              <a:buFont typeface="Wingdings" panose="05000000000000000000" pitchFamily="2" charset="2"/>
              <a:buNone/>
            </a:pPr>
            <a:r>
              <a:rPr lang="en-US" altLang="en-US" sz="2300"/>
              <a:t>	“Scientific advisory committees do not exist to tell the secretary what he wants to hear but to help the secretary, and the nation, address complex issues. . . .  [D]isbanding and stacking these public committees out of fear that they may offer advice that conflicts with administration policies devalues the entire federal advisory committee structure and the work of dedicated scientists who are willing to participate in these efforts. . . .  Instead of grappling with scientific ambiguity and shaping public policy using the best available evidence. . . we can now expect these committees to emphasize the uncertainties of health and environmental risks, supporting the administration’s antiregulatory views.  And in those areas where there are deeply held conflicts in values, we can expect only silence.  Regulatory paralysis appears to be the goal here, rather than the application of honest balanced science.”</a:t>
            </a:r>
          </a:p>
        </p:txBody>
      </p:sp>
      <p:pic>
        <p:nvPicPr>
          <p:cNvPr id="722948" name="Picture 4">
            <a:hlinkClick r:id="" action="ppaction://media"/>
            <a:extLst>
              <a:ext uri="{FF2B5EF4-FFF2-40B4-BE49-F238E27FC236}">
                <a16:creationId xmlns:a16="http://schemas.microsoft.com/office/drawing/2014/main" id="{AE2A1730-14EE-BFF6-C24E-8E197E0D0840}"/>
              </a:ext>
            </a:extLst>
          </p:cNvPr>
          <p:cNvPicPr>
            <a:picLocks noRot="1" noChangeAspect="1" noChangeArrowheads="1"/>
          </p:cNvPicPr>
          <p:nvPr>
            <a:wavAudioFile r:embed="rId1" name="~PP1762.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229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294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a:extLst>
              <a:ext uri="{FF2B5EF4-FFF2-40B4-BE49-F238E27FC236}">
                <a16:creationId xmlns:a16="http://schemas.microsoft.com/office/drawing/2014/main" id="{AE8CAAE3-F9A0-BD61-6F71-D7AEAFDDF0C1}"/>
              </a:ext>
            </a:extLst>
          </p:cNvPr>
          <p:cNvSpPr>
            <a:spLocks noGrp="1" noChangeArrowheads="1"/>
          </p:cNvSpPr>
          <p:nvPr>
            <p:ph type="title"/>
          </p:nvPr>
        </p:nvSpPr>
        <p:spPr/>
        <p:txBody>
          <a:bodyPr/>
          <a:lstStyle/>
          <a:p>
            <a:r>
              <a:rPr lang="en-US" altLang="en-US"/>
              <a:t>Fighting Groupthink</a:t>
            </a:r>
          </a:p>
        </p:txBody>
      </p:sp>
      <p:sp>
        <p:nvSpPr>
          <p:cNvPr id="723971" name="Rectangle 3">
            <a:extLst>
              <a:ext uri="{FF2B5EF4-FFF2-40B4-BE49-F238E27FC236}">
                <a16:creationId xmlns:a16="http://schemas.microsoft.com/office/drawing/2014/main" id="{22E01ACF-DECF-5B0D-116F-CC5BFA5F3731}"/>
              </a:ext>
            </a:extLst>
          </p:cNvPr>
          <p:cNvSpPr>
            <a:spLocks noGrp="1" noChangeArrowheads="1"/>
          </p:cNvSpPr>
          <p:nvPr>
            <p:ph type="body" idx="1"/>
          </p:nvPr>
        </p:nvSpPr>
        <p:spPr/>
        <p:txBody>
          <a:bodyPr/>
          <a:lstStyle/>
          <a:p>
            <a:r>
              <a:rPr lang="en-US" altLang="en-US"/>
              <a:t>1.  Tell group members about groupthink, including its causes and consequences.</a:t>
            </a:r>
          </a:p>
          <a:p>
            <a:r>
              <a:rPr lang="en-US" altLang="en-US"/>
              <a:t>2.  Be impartial; do not endorse any position.</a:t>
            </a:r>
          </a:p>
          <a:p>
            <a:r>
              <a:rPr lang="en-US" altLang="en-US"/>
              <a:t>3.  Ask everyone to evaluate critically; encourage objections and doubts.</a:t>
            </a:r>
          </a:p>
          <a:p>
            <a:r>
              <a:rPr lang="en-US" altLang="en-US"/>
              <a:t>4.  Assign one or more members the role of devil’s advocate.</a:t>
            </a:r>
          </a:p>
          <a:p>
            <a:r>
              <a:rPr lang="en-US" altLang="en-US"/>
              <a:t>5. From time to time, subdivide the group.  Have the subgroups meet separately, and then come together to air differences.</a:t>
            </a:r>
          </a:p>
        </p:txBody>
      </p:sp>
      <p:pic>
        <p:nvPicPr>
          <p:cNvPr id="723972" name="Picture 4">
            <a:hlinkClick r:id="" action="ppaction://media"/>
            <a:extLst>
              <a:ext uri="{FF2B5EF4-FFF2-40B4-BE49-F238E27FC236}">
                <a16:creationId xmlns:a16="http://schemas.microsoft.com/office/drawing/2014/main" id="{67EFBFB1-4307-2264-71B7-16653E71410B}"/>
              </a:ext>
            </a:extLst>
          </p:cNvPr>
          <p:cNvPicPr>
            <a:picLocks noRot="1" noChangeAspect="1" noChangeArrowheads="1"/>
          </p:cNvPicPr>
          <p:nvPr>
            <a:wavAudioFile r:embed="rId1" name="~PP1971.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239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397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a:extLst>
              <a:ext uri="{FF2B5EF4-FFF2-40B4-BE49-F238E27FC236}">
                <a16:creationId xmlns:a16="http://schemas.microsoft.com/office/drawing/2014/main" id="{FE8CCDC2-7B8D-CAAA-E183-7DAB2E6284F3}"/>
              </a:ext>
            </a:extLst>
          </p:cNvPr>
          <p:cNvSpPr>
            <a:spLocks noGrp="1" noChangeArrowheads="1"/>
          </p:cNvSpPr>
          <p:nvPr>
            <p:ph type="title"/>
          </p:nvPr>
        </p:nvSpPr>
        <p:spPr/>
        <p:txBody>
          <a:bodyPr/>
          <a:lstStyle/>
          <a:p>
            <a:r>
              <a:rPr lang="en-US" altLang="en-US"/>
              <a:t>Fighting Groupthink (cont’d)</a:t>
            </a:r>
          </a:p>
        </p:txBody>
      </p:sp>
      <p:sp>
        <p:nvSpPr>
          <p:cNvPr id="726019" name="Rectangle 3">
            <a:extLst>
              <a:ext uri="{FF2B5EF4-FFF2-40B4-BE49-F238E27FC236}">
                <a16:creationId xmlns:a16="http://schemas.microsoft.com/office/drawing/2014/main" id="{F47684CB-BFB7-613E-545D-4DC1070D12DD}"/>
              </a:ext>
            </a:extLst>
          </p:cNvPr>
          <p:cNvSpPr>
            <a:spLocks noGrp="1" noChangeArrowheads="1"/>
          </p:cNvSpPr>
          <p:nvPr>
            <p:ph type="body" idx="1"/>
          </p:nvPr>
        </p:nvSpPr>
        <p:spPr/>
        <p:txBody>
          <a:bodyPr/>
          <a:lstStyle/>
          <a:p>
            <a:r>
              <a:rPr lang="en-US" altLang="en-US" sz="2000"/>
              <a:t>6. When the issue concerns relations with a rival group, take the time to survey all warning signals and identify various possible actions by the rival</a:t>
            </a:r>
          </a:p>
          <a:p>
            <a:r>
              <a:rPr lang="en-US" altLang="en-US" sz="2000"/>
              <a:t>7. After reaching a preliminary decision, call a “second-chance” meeting, asking each member to express remaining doubts.</a:t>
            </a:r>
          </a:p>
          <a:p>
            <a:r>
              <a:rPr lang="en-US" altLang="en-US" sz="2000"/>
              <a:t>8. Invite outside experts to attend meetings on a staggered basis; ask them to challenge the group’s views.</a:t>
            </a:r>
          </a:p>
          <a:p>
            <a:r>
              <a:rPr lang="en-US" altLang="en-US" sz="2000"/>
              <a:t>9. Encourage group members to air the group’s deliberations with trusted associates and report their reactions.</a:t>
            </a:r>
          </a:p>
          <a:p>
            <a:r>
              <a:rPr lang="en-US" altLang="en-US" sz="2000"/>
              <a:t>10. Have independent groups work simultaneously on the same question.</a:t>
            </a:r>
          </a:p>
        </p:txBody>
      </p:sp>
      <p:pic>
        <p:nvPicPr>
          <p:cNvPr id="726020" name="Picture 4">
            <a:hlinkClick r:id="" action="ppaction://media"/>
            <a:extLst>
              <a:ext uri="{FF2B5EF4-FFF2-40B4-BE49-F238E27FC236}">
                <a16:creationId xmlns:a16="http://schemas.microsoft.com/office/drawing/2014/main" id="{9BB6C930-64BB-E1C8-EA30-485D23D8188A}"/>
              </a:ext>
            </a:extLst>
          </p:cNvPr>
          <p:cNvPicPr>
            <a:picLocks noRot="1" noChangeAspect="1" noChangeArrowheads="1"/>
          </p:cNvPicPr>
          <p:nvPr>
            <a:wavAudioFile r:embed="rId1" name="~PP334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260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602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42" name="Rectangle 2">
            <a:extLst>
              <a:ext uri="{FF2B5EF4-FFF2-40B4-BE49-F238E27FC236}">
                <a16:creationId xmlns:a16="http://schemas.microsoft.com/office/drawing/2014/main" id="{7E6976CF-FD7F-A4B1-87ED-B4FD98A73213}"/>
              </a:ext>
            </a:extLst>
          </p:cNvPr>
          <p:cNvSpPr>
            <a:spLocks noGrp="1" noChangeArrowheads="1"/>
          </p:cNvSpPr>
          <p:nvPr>
            <p:ph type="title"/>
          </p:nvPr>
        </p:nvSpPr>
        <p:spPr/>
        <p:txBody>
          <a:bodyPr/>
          <a:lstStyle/>
          <a:p>
            <a:r>
              <a:rPr lang="en-US" altLang="en-US"/>
              <a:t>Personality Types</a:t>
            </a:r>
          </a:p>
        </p:txBody>
      </p:sp>
      <p:sp>
        <p:nvSpPr>
          <p:cNvPr id="727043" name="Rectangle 3">
            <a:extLst>
              <a:ext uri="{FF2B5EF4-FFF2-40B4-BE49-F238E27FC236}">
                <a16:creationId xmlns:a16="http://schemas.microsoft.com/office/drawing/2014/main" id="{CC1321EC-A45D-B87E-08D3-0C0228915B0A}"/>
              </a:ext>
            </a:extLst>
          </p:cNvPr>
          <p:cNvSpPr>
            <a:spLocks noGrp="1" noChangeArrowheads="1"/>
          </p:cNvSpPr>
          <p:nvPr>
            <p:ph type="body" idx="1"/>
          </p:nvPr>
        </p:nvSpPr>
        <p:spPr>
          <a:xfrm>
            <a:off x="990600" y="1066800"/>
            <a:ext cx="7162800" cy="533400"/>
          </a:xfrm>
        </p:spPr>
        <p:txBody>
          <a:bodyPr/>
          <a:lstStyle/>
          <a:p>
            <a:pPr>
              <a:buFont typeface="Wingdings" panose="05000000000000000000" pitchFamily="2" charset="2"/>
              <a:buNone/>
            </a:pPr>
            <a:r>
              <a:rPr lang="en-US" altLang="en-US"/>
              <a:t>Wilson Learning's </a:t>
            </a:r>
            <a:r>
              <a:rPr lang="en-US" altLang="en-US" i="1"/>
              <a:t>Social Styles</a:t>
            </a:r>
            <a:r>
              <a:rPr lang="en-US" altLang="en-US"/>
              <a:t>  </a:t>
            </a:r>
          </a:p>
        </p:txBody>
      </p:sp>
      <p:sp>
        <p:nvSpPr>
          <p:cNvPr id="727044" name="Rectangle 4">
            <a:extLst>
              <a:ext uri="{FF2B5EF4-FFF2-40B4-BE49-F238E27FC236}">
                <a16:creationId xmlns:a16="http://schemas.microsoft.com/office/drawing/2014/main" id="{DA9B0EB0-CAC7-92CC-B5C6-55448ECDB294}"/>
              </a:ext>
            </a:extLst>
          </p:cNvPr>
          <p:cNvSpPr>
            <a:spLocks noChangeArrowheads="1"/>
          </p:cNvSpPr>
          <p:nvPr/>
        </p:nvSpPr>
        <p:spPr bwMode="auto">
          <a:xfrm>
            <a:off x="3948113" y="2133600"/>
            <a:ext cx="1400175" cy="44831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a:solidFill>
                  <a:srgbClr val="FAFD00"/>
                </a:solidFill>
              </a:rPr>
              <a:t>Hide</a:t>
            </a:r>
          </a:p>
          <a:p>
            <a:endParaRPr lang="en-US" altLang="en-US" sz="3600">
              <a:solidFill>
                <a:srgbClr val="FAFD00"/>
              </a:solidFill>
            </a:endParaRPr>
          </a:p>
          <a:p>
            <a:endParaRPr lang="en-US" altLang="en-US" sz="3600">
              <a:solidFill>
                <a:srgbClr val="FAFD00"/>
              </a:solidFill>
            </a:endParaRPr>
          </a:p>
          <a:p>
            <a:endParaRPr lang="en-US" altLang="en-US" sz="3600">
              <a:solidFill>
                <a:srgbClr val="FAFD00"/>
              </a:solidFill>
            </a:endParaRPr>
          </a:p>
          <a:p>
            <a:endParaRPr lang="en-US" altLang="en-US" sz="3600">
              <a:solidFill>
                <a:srgbClr val="FAFD00"/>
              </a:solidFill>
            </a:endParaRPr>
          </a:p>
          <a:p>
            <a:endParaRPr lang="en-US" altLang="en-US" sz="3600">
              <a:solidFill>
                <a:srgbClr val="FAFD00"/>
              </a:solidFill>
            </a:endParaRPr>
          </a:p>
          <a:p>
            <a:endParaRPr lang="en-US" altLang="en-US" sz="3600">
              <a:solidFill>
                <a:srgbClr val="FAFD00"/>
              </a:solidFill>
            </a:endParaRPr>
          </a:p>
          <a:p>
            <a:r>
              <a:rPr lang="en-US" altLang="en-US" sz="3600">
                <a:solidFill>
                  <a:srgbClr val="FAFD00"/>
                </a:solidFill>
              </a:rPr>
              <a:t>Show</a:t>
            </a:r>
          </a:p>
        </p:txBody>
      </p:sp>
      <p:grpSp>
        <p:nvGrpSpPr>
          <p:cNvPr id="727045" name="Group 5">
            <a:extLst>
              <a:ext uri="{FF2B5EF4-FFF2-40B4-BE49-F238E27FC236}">
                <a16:creationId xmlns:a16="http://schemas.microsoft.com/office/drawing/2014/main" id="{90F8D52E-CCAE-9491-9C3A-9F16CB2C7202}"/>
              </a:ext>
            </a:extLst>
          </p:cNvPr>
          <p:cNvGrpSpPr>
            <a:grpSpLocks/>
          </p:cNvGrpSpPr>
          <p:nvPr/>
        </p:nvGrpSpPr>
        <p:grpSpPr bwMode="auto">
          <a:xfrm>
            <a:off x="228600" y="1752600"/>
            <a:ext cx="8915400" cy="4664075"/>
            <a:chOff x="144" y="1104"/>
            <a:chExt cx="5616" cy="2938"/>
          </a:xfrm>
        </p:grpSpPr>
        <p:sp>
          <p:nvSpPr>
            <p:cNvPr id="727046" name="Rectangle 6">
              <a:extLst>
                <a:ext uri="{FF2B5EF4-FFF2-40B4-BE49-F238E27FC236}">
                  <a16:creationId xmlns:a16="http://schemas.microsoft.com/office/drawing/2014/main" id="{DBA31BFE-1C14-5C44-41CA-6C6CD9D60299}"/>
                </a:ext>
              </a:extLst>
            </p:cNvPr>
            <p:cNvSpPr>
              <a:spLocks noChangeArrowheads="1"/>
            </p:cNvSpPr>
            <p:nvPr/>
          </p:nvSpPr>
          <p:spPr bwMode="auto">
            <a:xfrm>
              <a:off x="626" y="2448"/>
              <a:ext cx="4978" cy="40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a:solidFill>
                    <a:srgbClr val="FAFD00"/>
                  </a:solidFill>
                </a:rPr>
                <a:t>Ask                                                Tell</a:t>
              </a:r>
            </a:p>
          </p:txBody>
        </p:sp>
        <p:grpSp>
          <p:nvGrpSpPr>
            <p:cNvPr id="727047" name="Group 7">
              <a:extLst>
                <a:ext uri="{FF2B5EF4-FFF2-40B4-BE49-F238E27FC236}">
                  <a16:creationId xmlns:a16="http://schemas.microsoft.com/office/drawing/2014/main" id="{053BD0A0-69A9-83EE-F6E4-11308AB4EDDC}"/>
                </a:ext>
              </a:extLst>
            </p:cNvPr>
            <p:cNvGrpSpPr>
              <a:grpSpLocks/>
            </p:cNvGrpSpPr>
            <p:nvPr/>
          </p:nvGrpSpPr>
          <p:grpSpPr bwMode="auto">
            <a:xfrm>
              <a:off x="1359" y="2548"/>
              <a:ext cx="3640" cy="184"/>
              <a:chOff x="1204" y="2548"/>
              <a:chExt cx="3640" cy="184"/>
            </a:xfrm>
          </p:grpSpPr>
          <p:sp>
            <p:nvSpPr>
              <p:cNvPr id="727048" name="Rectangle 8">
                <a:extLst>
                  <a:ext uri="{FF2B5EF4-FFF2-40B4-BE49-F238E27FC236}">
                    <a16:creationId xmlns:a16="http://schemas.microsoft.com/office/drawing/2014/main" id="{D992A9C7-64BE-41BB-24BF-C00853676BDB}"/>
                  </a:ext>
                </a:extLst>
              </p:cNvPr>
              <p:cNvSpPr>
                <a:spLocks noChangeArrowheads="1"/>
              </p:cNvSpPr>
              <p:nvPr/>
            </p:nvSpPr>
            <p:spPr bwMode="auto">
              <a:xfrm>
                <a:off x="1204" y="2596"/>
                <a:ext cx="3304" cy="8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49" name="AutoShape 9">
                <a:extLst>
                  <a:ext uri="{FF2B5EF4-FFF2-40B4-BE49-F238E27FC236}">
                    <a16:creationId xmlns:a16="http://schemas.microsoft.com/office/drawing/2014/main" id="{1872302D-F724-F555-85BA-D0BF777E45A3}"/>
                  </a:ext>
                </a:extLst>
              </p:cNvPr>
              <p:cNvSpPr>
                <a:spLocks noChangeArrowheads="1"/>
              </p:cNvSpPr>
              <p:nvPr/>
            </p:nvSpPr>
            <p:spPr bwMode="auto">
              <a:xfrm>
                <a:off x="4516" y="2548"/>
                <a:ext cx="328" cy="184"/>
              </a:xfrm>
              <a:prstGeom prst="rightArrow">
                <a:avLst>
                  <a:gd name="adj1" fmla="val 50000"/>
                  <a:gd name="adj2" fmla="val 89139"/>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050" name="Group 10">
              <a:extLst>
                <a:ext uri="{FF2B5EF4-FFF2-40B4-BE49-F238E27FC236}">
                  <a16:creationId xmlns:a16="http://schemas.microsoft.com/office/drawing/2014/main" id="{325C2C2F-88C7-68E8-D63C-FBB151E2740F}"/>
                </a:ext>
              </a:extLst>
            </p:cNvPr>
            <p:cNvGrpSpPr>
              <a:grpSpLocks/>
            </p:cNvGrpSpPr>
            <p:nvPr/>
          </p:nvGrpSpPr>
          <p:grpSpPr bwMode="auto">
            <a:xfrm>
              <a:off x="2943" y="1732"/>
              <a:ext cx="184" cy="2056"/>
              <a:chOff x="2788" y="1732"/>
              <a:chExt cx="184" cy="2056"/>
            </a:xfrm>
          </p:grpSpPr>
          <p:sp>
            <p:nvSpPr>
              <p:cNvPr id="727051" name="Rectangle 11">
                <a:extLst>
                  <a:ext uri="{FF2B5EF4-FFF2-40B4-BE49-F238E27FC236}">
                    <a16:creationId xmlns:a16="http://schemas.microsoft.com/office/drawing/2014/main" id="{27CF876C-DB6F-C403-CE76-2F56F30D8F2E}"/>
                  </a:ext>
                </a:extLst>
              </p:cNvPr>
              <p:cNvSpPr>
                <a:spLocks noChangeArrowheads="1"/>
              </p:cNvSpPr>
              <p:nvPr/>
            </p:nvSpPr>
            <p:spPr bwMode="auto">
              <a:xfrm>
                <a:off x="2836" y="1732"/>
                <a:ext cx="88" cy="1816"/>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52" name="AutoShape 12">
                <a:extLst>
                  <a:ext uri="{FF2B5EF4-FFF2-40B4-BE49-F238E27FC236}">
                    <a16:creationId xmlns:a16="http://schemas.microsoft.com/office/drawing/2014/main" id="{2F25D6AF-EFEC-3EBC-B16E-5BAABE07AEF3}"/>
                  </a:ext>
                </a:extLst>
              </p:cNvPr>
              <p:cNvSpPr>
                <a:spLocks noChangeArrowheads="1"/>
              </p:cNvSpPr>
              <p:nvPr/>
            </p:nvSpPr>
            <p:spPr bwMode="auto">
              <a:xfrm rot="16200000" flipH="1">
                <a:off x="2764" y="3580"/>
                <a:ext cx="232" cy="184"/>
              </a:xfrm>
              <a:prstGeom prst="rightArrow">
                <a:avLst>
                  <a:gd name="adj1" fmla="val 50000"/>
                  <a:gd name="adj2" fmla="val 63049"/>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7053" name="Rectangle 13">
              <a:extLst>
                <a:ext uri="{FF2B5EF4-FFF2-40B4-BE49-F238E27FC236}">
                  <a16:creationId xmlns:a16="http://schemas.microsoft.com/office/drawing/2014/main" id="{9D146C1C-9DD5-369D-1A22-B3B08677EF93}"/>
                </a:ext>
              </a:extLst>
            </p:cNvPr>
            <p:cNvSpPr>
              <a:spLocks noChangeArrowheads="1"/>
            </p:cNvSpPr>
            <p:nvPr/>
          </p:nvSpPr>
          <p:spPr bwMode="auto">
            <a:xfrm>
              <a:off x="1298" y="1872"/>
              <a:ext cx="3714" cy="144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a:solidFill>
                    <a:schemeClr val="accent2"/>
                  </a:solidFill>
                </a:rPr>
                <a:t>Analytical            </a:t>
              </a:r>
              <a:r>
                <a:rPr lang="en-US" altLang="en-US" sz="3600">
                  <a:solidFill>
                    <a:srgbClr val="008000"/>
                  </a:solidFill>
                </a:rPr>
                <a:t>Driver</a:t>
              </a:r>
            </a:p>
            <a:p>
              <a:endParaRPr lang="en-US" altLang="en-US" sz="3600">
                <a:solidFill>
                  <a:srgbClr val="008000"/>
                </a:solidFill>
              </a:endParaRPr>
            </a:p>
            <a:p>
              <a:endParaRPr lang="en-US" altLang="en-US" sz="3600">
                <a:solidFill>
                  <a:schemeClr val="tx2"/>
                </a:solidFill>
              </a:endParaRPr>
            </a:p>
            <a:p>
              <a:r>
                <a:rPr lang="en-US" altLang="en-US" sz="3600">
                  <a:solidFill>
                    <a:schemeClr val="tx2"/>
                  </a:solidFill>
                </a:rPr>
                <a:t> </a:t>
              </a:r>
              <a:r>
                <a:rPr lang="en-US" altLang="en-US" sz="3600">
                  <a:solidFill>
                    <a:srgbClr val="FF5700"/>
                  </a:solidFill>
                </a:rPr>
                <a:t>Amiable</a:t>
              </a:r>
              <a:r>
                <a:rPr lang="en-US" altLang="en-US" sz="3600">
                  <a:solidFill>
                    <a:schemeClr val="tx2"/>
                  </a:solidFill>
                </a:rPr>
                <a:t>           Expressive</a:t>
              </a:r>
            </a:p>
          </p:txBody>
        </p:sp>
        <p:sp>
          <p:nvSpPr>
            <p:cNvPr id="727054" name="Text Box 14">
              <a:extLst>
                <a:ext uri="{FF2B5EF4-FFF2-40B4-BE49-F238E27FC236}">
                  <a16:creationId xmlns:a16="http://schemas.microsoft.com/office/drawing/2014/main" id="{3CC25FC6-B7FA-1CFC-2194-924FDA6708CC}"/>
                </a:ext>
              </a:extLst>
            </p:cNvPr>
            <p:cNvSpPr txBox="1">
              <a:spLocks noChangeArrowheads="1"/>
            </p:cNvSpPr>
            <p:nvPr/>
          </p:nvSpPr>
          <p:spPr bwMode="auto">
            <a:xfrm>
              <a:off x="2377" y="1104"/>
              <a:ext cx="1380" cy="4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i="1"/>
                <a:t>Responsiveness</a:t>
              </a:r>
            </a:p>
            <a:p>
              <a:pPr algn="ctr"/>
              <a:r>
                <a:rPr lang="en-US" altLang="en-US" i="1"/>
                <a:t>scale</a:t>
              </a:r>
            </a:p>
          </p:txBody>
        </p:sp>
        <p:sp>
          <p:nvSpPr>
            <p:cNvPr id="727055" name="Text Box 15">
              <a:extLst>
                <a:ext uri="{FF2B5EF4-FFF2-40B4-BE49-F238E27FC236}">
                  <a16:creationId xmlns:a16="http://schemas.microsoft.com/office/drawing/2014/main" id="{D027C9F9-1A87-3692-182A-A10D2FA1C86E}"/>
                </a:ext>
              </a:extLst>
            </p:cNvPr>
            <p:cNvSpPr txBox="1">
              <a:spLocks noChangeArrowheads="1"/>
            </p:cNvSpPr>
            <p:nvPr/>
          </p:nvSpPr>
          <p:spPr bwMode="auto">
            <a:xfrm>
              <a:off x="144" y="2400"/>
              <a:ext cx="1201" cy="4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i="1"/>
                <a:t>Assertiveness</a:t>
              </a:r>
            </a:p>
            <a:p>
              <a:pPr algn="r"/>
              <a:r>
                <a:rPr lang="en-US" altLang="en-US" i="1"/>
                <a:t>scale</a:t>
              </a:r>
            </a:p>
          </p:txBody>
        </p:sp>
        <p:sp>
          <p:nvSpPr>
            <p:cNvPr id="727056" name="Text Box 16">
              <a:extLst>
                <a:ext uri="{FF2B5EF4-FFF2-40B4-BE49-F238E27FC236}">
                  <a16:creationId xmlns:a16="http://schemas.microsoft.com/office/drawing/2014/main" id="{95EF22ED-C5F0-00A2-34E8-A64D6D063828}"/>
                </a:ext>
              </a:extLst>
            </p:cNvPr>
            <p:cNvSpPr txBox="1">
              <a:spLocks noChangeArrowheads="1"/>
            </p:cNvSpPr>
            <p:nvPr/>
          </p:nvSpPr>
          <p:spPr bwMode="auto">
            <a:xfrm>
              <a:off x="2400" y="3792"/>
              <a:ext cx="1387" cy="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More responsive</a:t>
              </a:r>
            </a:p>
          </p:txBody>
        </p:sp>
        <p:sp>
          <p:nvSpPr>
            <p:cNvPr id="727057" name="Text Box 17">
              <a:extLst>
                <a:ext uri="{FF2B5EF4-FFF2-40B4-BE49-F238E27FC236}">
                  <a16:creationId xmlns:a16="http://schemas.microsoft.com/office/drawing/2014/main" id="{6EE11B69-0022-1053-9EC9-C7B16DE38BA3}"/>
                </a:ext>
              </a:extLst>
            </p:cNvPr>
            <p:cNvSpPr txBox="1">
              <a:spLocks noChangeArrowheads="1"/>
            </p:cNvSpPr>
            <p:nvPr/>
          </p:nvSpPr>
          <p:spPr bwMode="auto">
            <a:xfrm>
              <a:off x="4951" y="2400"/>
              <a:ext cx="809" cy="4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More </a:t>
              </a:r>
            </a:p>
            <a:p>
              <a:r>
                <a:rPr lang="en-US" altLang="en-US"/>
                <a:t>assertive</a:t>
              </a:r>
            </a:p>
          </p:txBody>
        </p:sp>
      </p:grpSp>
      <p:pic>
        <p:nvPicPr>
          <p:cNvPr id="727058" name="Picture 18">
            <a:hlinkClick r:id="" action="ppaction://media"/>
            <a:extLst>
              <a:ext uri="{FF2B5EF4-FFF2-40B4-BE49-F238E27FC236}">
                <a16:creationId xmlns:a16="http://schemas.microsoft.com/office/drawing/2014/main" id="{4A4E17FD-A9A6-A3EB-756F-7942D3738EB1}"/>
              </a:ext>
            </a:extLst>
          </p:cNvPr>
          <p:cNvPicPr>
            <a:picLocks noRot="1" noChangeAspect="1" noChangeArrowheads="1"/>
          </p:cNvPicPr>
          <p:nvPr>
            <a:wavAudioFile r:embed="rId1" name="~PP2949.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270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705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6468" name="Rectangle 4">
            <a:extLst>
              <a:ext uri="{FF2B5EF4-FFF2-40B4-BE49-F238E27FC236}">
                <a16:creationId xmlns:a16="http://schemas.microsoft.com/office/drawing/2014/main" id="{A2438A5F-79DA-9631-9839-79D90FEB36F5}"/>
              </a:ext>
            </a:extLst>
          </p:cNvPr>
          <p:cNvSpPr>
            <a:spLocks noGrp="1" noChangeArrowheads="1"/>
          </p:cNvSpPr>
          <p:nvPr>
            <p:ph type="title"/>
          </p:nvPr>
        </p:nvSpPr>
        <p:spPr/>
        <p:txBody>
          <a:bodyPr/>
          <a:lstStyle/>
          <a:p>
            <a:r>
              <a:rPr lang="en-US" altLang="en-US"/>
              <a:t>How are Your Colleagues Organized?</a:t>
            </a:r>
          </a:p>
        </p:txBody>
      </p:sp>
      <p:sp>
        <p:nvSpPr>
          <p:cNvPr id="446469" name="Rectangle 5">
            <a:extLst>
              <a:ext uri="{FF2B5EF4-FFF2-40B4-BE49-F238E27FC236}">
                <a16:creationId xmlns:a16="http://schemas.microsoft.com/office/drawing/2014/main" id="{4A6D2EC4-2BFF-0994-6A6B-F2DC470798C1}"/>
              </a:ext>
            </a:extLst>
          </p:cNvPr>
          <p:cNvSpPr>
            <a:spLocks noGrp="1" noChangeArrowheads="1"/>
          </p:cNvSpPr>
          <p:nvPr>
            <p:ph type="body" idx="1"/>
          </p:nvPr>
        </p:nvSpPr>
        <p:spPr>
          <a:xfrm>
            <a:off x="990600" y="1524000"/>
            <a:ext cx="7543800" cy="4953000"/>
          </a:xfrm>
        </p:spPr>
        <p:txBody>
          <a:bodyPr/>
          <a:lstStyle/>
          <a:p>
            <a:pPr>
              <a:lnSpc>
                <a:spcPct val="80000"/>
              </a:lnSpc>
            </a:pPr>
            <a:r>
              <a:rPr lang="en-US" altLang="en-US"/>
              <a:t>What’s the organizational chart?</a:t>
            </a:r>
          </a:p>
          <a:p>
            <a:pPr lvl="1">
              <a:lnSpc>
                <a:spcPct val="80000"/>
              </a:lnSpc>
            </a:pPr>
            <a:r>
              <a:rPr lang="en-US" altLang="en-US"/>
              <a:t>Is there a military, hierarchical structure?</a:t>
            </a:r>
          </a:p>
          <a:p>
            <a:pPr lvl="1">
              <a:lnSpc>
                <a:spcPct val="80000"/>
              </a:lnSpc>
            </a:pPr>
            <a:r>
              <a:rPr lang="en-US" altLang="en-US"/>
              <a:t>Is it a relatively shallow, informal structure?</a:t>
            </a:r>
          </a:p>
          <a:p>
            <a:pPr>
              <a:lnSpc>
                <a:spcPct val="80000"/>
              </a:lnSpc>
            </a:pPr>
            <a:r>
              <a:rPr lang="en-US" altLang="en-US"/>
              <a:t>Do you interact primarily with people</a:t>
            </a:r>
          </a:p>
          <a:p>
            <a:pPr lvl="1">
              <a:lnSpc>
                <a:spcPct val="80000"/>
              </a:lnSpc>
            </a:pPr>
            <a:r>
              <a:rPr lang="en-US" altLang="en-US"/>
              <a:t>In your department?</a:t>
            </a:r>
          </a:p>
          <a:p>
            <a:pPr lvl="1">
              <a:lnSpc>
                <a:spcPct val="80000"/>
              </a:lnSpc>
            </a:pPr>
            <a:r>
              <a:rPr lang="en-US" altLang="en-US"/>
              <a:t>Same company?</a:t>
            </a:r>
          </a:p>
          <a:p>
            <a:pPr lvl="1">
              <a:lnSpc>
                <a:spcPct val="80000"/>
              </a:lnSpc>
            </a:pPr>
            <a:r>
              <a:rPr lang="en-US" altLang="en-US"/>
              <a:t>Same corporation?</a:t>
            </a:r>
          </a:p>
          <a:p>
            <a:pPr>
              <a:lnSpc>
                <a:spcPct val="80000"/>
              </a:lnSpc>
            </a:pPr>
            <a:r>
              <a:rPr lang="en-US" altLang="en-US"/>
              <a:t>Are there </a:t>
            </a:r>
          </a:p>
          <a:p>
            <a:pPr lvl="1">
              <a:lnSpc>
                <a:spcPct val="80000"/>
              </a:lnSpc>
            </a:pPr>
            <a:r>
              <a:rPr lang="en-US" altLang="en-US"/>
              <a:t>Unionized employees?</a:t>
            </a:r>
          </a:p>
          <a:p>
            <a:pPr lvl="1">
              <a:lnSpc>
                <a:spcPct val="80000"/>
              </a:lnSpc>
            </a:pPr>
            <a:r>
              <a:rPr lang="en-US" altLang="en-US"/>
              <a:t>Part-time workers?</a:t>
            </a:r>
          </a:p>
          <a:p>
            <a:pPr lvl="1">
              <a:lnSpc>
                <a:spcPct val="80000"/>
              </a:lnSpc>
            </a:pPr>
            <a:r>
              <a:rPr lang="en-US" altLang="en-US"/>
              <a:t>Contract workers?</a:t>
            </a:r>
          </a:p>
          <a:p>
            <a:pPr>
              <a:lnSpc>
                <a:spcPct val="80000"/>
              </a:lnSpc>
            </a:pPr>
            <a:r>
              <a:rPr lang="en-US" altLang="en-US"/>
              <a:t>Do people work in shifts?</a:t>
            </a:r>
          </a:p>
        </p:txBody>
      </p:sp>
      <p:pic>
        <p:nvPicPr>
          <p:cNvPr id="446470" name="Picture 6">
            <a:hlinkClick r:id="" action="ppaction://media"/>
            <a:extLst>
              <a:ext uri="{FF2B5EF4-FFF2-40B4-BE49-F238E27FC236}">
                <a16:creationId xmlns:a16="http://schemas.microsoft.com/office/drawing/2014/main" id="{13E16316-FD02-102E-78C9-9980477F41C8}"/>
              </a:ext>
            </a:extLst>
          </p:cNvPr>
          <p:cNvPicPr>
            <a:picLocks noRot="1" noChangeAspect="1" noChangeArrowheads="1"/>
          </p:cNvPicPr>
          <p:nvPr>
            <a:wavAudioFile r:embed="rId1" name="~PP294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464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647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9090" name="Rectangle 2">
            <a:extLst>
              <a:ext uri="{FF2B5EF4-FFF2-40B4-BE49-F238E27FC236}">
                <a16:creationId xmlns:a16="http://schemas.microsoft.com/office/drawing/2014/main" id="{17220E1C-665D-BCA3-941C-5E49AA851847}"/>
              </a:ext>
            </a:extLst>
          </p:cNvPr>
          <p:cNvSpPr>
            <a:spLocks noGrp="1" noChangeArrowheads="1"/>
          </p:cNvSpPr>
          <p:nvPr>
            <p:ph type="title"/>
          </p:nvPr>
        </p:nvSpPr>
        <p:spPr/>
        <p:txBody>
          <a:bodyPr/>
          <a:lstStyle/>
          <a:p>
            <a:r>
              <a:rPr lang="en-US" altLang="en-US"/>
              <a:t>Wilson’s </a:t>
            </a:r>
            <a:r>
              <a:rPr lang="en-US" altLang="en-US" i="1"/>
              <a:t>Driver</a:t>
            </a:r>
            <a:r>
              <a:rPr lang="en-US" altLang="en-US"/>
              <a:t> Style</a:t>
            </a:r>
          </a:p>
        </p:txBody>
      </p:sp>
      <p:sp>
        <p:nvSpPr>
          <p:cNvPr id="729091" name="Rectangle 3">
            <a:extLst>
              <a:ext uri="{FF2B5EF4-FFF2-40B4-BE49-F238E27FC236}">
                <a16:creationId xmlns:a16="http://schemas.microsoft.com/office/drawing/2014/main" id="{BBA1E94F-8B92-5A09-A553-1604A9EA0375}"/>
              </a:ext>
            </a:extLst>
          </p:cNvPr>
          <p:cNvSpPr>
            <a:spLocks noGrp="1" noChangeArrowheads="1"/>
          </p:cNvSpPr>
          <p:nvPr>
            <p:ph type="body" idx="1"/>
          </p:nvPr>
        </p:nvSpPr>
        <p:spPr/>
        <p:txBody>
          <a:bodyPr/>
          <a:lstStyle/>
          <a:p>
            <a:r>
              <a:rPr lang="en-US" altLang="en-US"/>
              <a:t>High assertion, low affect</a:t>
            </a:r>
          </a:p>
          <a:p>
            <a:r>
              <a:rPr lang="en-US" altLang="en-US"/>
              <a:t>You can have 7 minutes.</a:t>
            </a:r>
          </a:p>
          <a:p>
            <a:r>
              <a:rPr lang="en-US" altLang="en-US"/>
              <a:t>Time-sensitive, relatively unemotional, goal-directed</a:t>
            </a:r>
          </a:p>
          <a:p>
            <a:r>
              <a:rPr lang="en-US" altLang="en-US"/>
              <a:t>I enjoy the challenge.</a:t>
            </a:r>
          </a:p>
          <a:p>
            <a:r>
              <a:rPr lang="en-US" altLang="en-US"/>
              <a:t>Not interested in how people feel</a:t>
            </a:r>
          </a:p>
          <a:p>
            <a:r>
              <a:rPr lang="en-US" altLang="en-US"/>
              <a:t>Not interested in how a problem was solved</a:t>
            </a:r>
          </a:p>
          <a:p>
            <a:r>
              <a:rPr lang="en-US" altLang="en-US"/>
              <a:t>Concerned about results above all</a:t>
            </a:r>
          </a:p>
          <a:p>
            <a:r>
              <a:rPr lang="en-US" altLang="en-US"/>
              <a:t>Dislikes being told what to do</a:t>
            </a:r>
          </a:p>
        </p:txBody>
      </p:sp>
      <p:sp>
        <p:nvSpPr>
          <p:cNvPr id="729092" name="Line 4">
            <a:extLst>
              <a:ext uri="{FF2B5EF4-FFF2-40B4-BE49-F238E27FC236}">
                <a16:creationId xmlns:a16="http://schemas.microsoft.com/office/drawing/2014/main" id="{6EEC448B-8FB2-33DA-68CA-4EF1E7904D83}"/>
              </a:ext>
            </a:extLst>
          </p:cNvPr>
          <p:cNvSpPr>
            <a:spLocks noChangeShapeType="1"/>
          </p:cNvSpPr>
          <p:nvPr/>
        </p:nvSpPr>
        <p:spPr bwMode="auto">
          <a:xfrm>
            <a:off x="7581900" y="47625"/>
            <a:ext cx="0" cy="1066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9093" name="Line 5">
            <a:extLst>
              <a:ext uri="{FF2B5EF4-FFF2-40B4-BE49-F238E27FC236}">
                <a16:creationId xmlns:a16="http://schemas.microsoft.com/office/drawing/2014/main" id="{59D3D724-7D0B-EBDB-AF73-ED29E45A9FB8}"/>
              </a:ext>
            </a:extLst>
          </p:cNvPr>
          <p:cNvSpPr>
            <a:spLocks noChangeShapeType="1"/>
          </p:cNvSpPr>
          <p:nvPr/>
        </p:nvSpPr>
        <p:spPr bwMode="auto">
          <a:xfrm>
            <a:off x="7010400" y="609600"/>
            <a:ext cx="1143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9094" name="Oval 6">
            <a:extLst>
              <a:ext uri="{FF2B5EF4-FFF2-40B4-BE49-F238E27FC236}">
                <a16:creationId xmlns:a16="http://schemas.microsoft.com/office/drawing/2014/main" id="{F79C950E-3B1F-AB55-B6CB-5A9692BD022E}"/>
              </a:ext>
            </a:extLst>
          </p:cNvPr>
          <p:cNvSpPr>
            <a:spLocks noChangeArrowheads="1"/>
          </p:cNvSpPr>
          <p:nvPr/>
        </p:nvSpPr>
        <p:spPr bwMode="auto">
          <a:xfrm>
            <a:off x="7632700" y="98425"/>
            <a:ext cx="433388" cy="430213"/>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29095" name="Picture 7">
            <a:hlinkClick r:id="" action="ppaction://media"/>
            <a:extLst>
              <a:ext uri="{FF2B5EF4-FFF2-40B4-BE49-F238E27FC236}">
                <a16:creationId xmlns:a16="http://schemas.microsoft.com/office/drawing/2014/main" id="{2988ACDE-6B5E-1C3F-A9B9-691D160C413B}"/>
              </a:ext>
            </a:extLst>
          </p:cNvPr>
          <p:cNvPicPr>
            <a:picLocks noRot="1" noChangeAspect="1" noChangeArrowheads="1"/>
          </p:cNvPicPr>
          <p:nvPr>
            <a:wavAudioFile r:embed="rId1" name="~PP2285.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290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909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0114" name="Rectangle 2">
            <a:extLst>
              <a:ext uri="{FF2B5EF4-FFF2-40B4-BE49-F238E27FC236}">
                <a16:creationId xmlns:a16="http://schemas.microsoft.com/office/drawing/2014/main" id="{3CF34FC5-F0FC-4F11-3BC8-7274894C111F}"/>
              </a:ext>
            </a:extLst>
          </p:cNvPr>
          <p:cNvSpPr>
            <a:spLocks noGrp="1" noChangeArrowheads="1"/>
          </p:cNvSpPr>
          <p:nvPr>
            <p:ph type="title"/>
          </p:nvPr>
        </p:nvSpPr>
        <p:spPr/>
        <p:txBody>
          <a:bodyPr/>
          <a:lstStyle/>
          <a:p>
            <a:r>
              <a:rPr lang="en-US" altLang="en-US"/>
              <a:t>Wilson’s </a:t>
            </a:r>
            <a:r>
              <a:rPr lang="en-US" altLang="en-US" i="1"/>
              <a:t>Analytical</a:t>
            </a:r>
            <a:r>
              <a:rPr lang="en-US" altLang="en-US"/>
              <a:t> Style</a:t>
            </a:r>
          </a:p>
        </p:txBody>
      </p:sp>
      <p:sp>
        <p:nvSpPr>
          <p:cNvPr id="730115" name="Rectangle 3">
            <a:extLst>
              <a:ext uri="{FF2B5EF4-FFF2-40B4-BE49-F238E27FC236}">
                <a16:creationId xmlns:a16="http://schemas.microsoft.com/office/drawing/2014/main" id="{953CA6CB-1926-FBAB-2588-48608B8D1036}"/>
              </a:ext>
            </a:extLst>
          </p:cNvPr>
          <p:cNvSpPr>
            <a:spLocks noGrp="1" noChangeArrowheads="1"/>
          </p:cNvSpPr>
          <p:nvPr>
            <p:ph type="body" idx="1"/>
          </p:nvPr>
        </p:nvSpPr>
        <p:spPr/>
        <p:txBody>
          <a:bodyPr/>
          <a:lstStyle/>
          <a:p>
            <a:r>
              <a:rPr lang="en-US" altLang="en-US"/>
              <a:t>Low assertion, low affect</a:t>
            </a:r>
          </a:p>
          <a:p>
            <a:r>
              <a:rPr lang="en-US" altLang="en-US"/>
              <a:t>There are ... 4 reasons why....</a:t>
            </a:r>
          </a:p>
          <a:p>
            <a:r>
              <a:rPr lang="en-US" altLang="en-US"/>
              <a:t>Averse to deadlines, focussed on fact-gathering</a:t>
            </a:r>
          </a:p>
          <a:p>
            <a:r>
              <a:rPr lang="en-US" altLang="en-US"/>
              <a:t>I learn so much here.</a:t>
            </a:r>
          </a:p>
          <a:p>
            <a:r>
              <a:rPr lang="en-US" altLang="en-US"/>
              <a:t>Not interested in how people feel</a:t>
            </a:r>
          </a:p>
          <a:p>
            <a:r>
              <a:rPr lang="en-US" altLang="en-US"/>
              <a:t>Can lose track of global context by focussing on details</a:t>
            </a:r>
          </a:p>
          <a:p>
            <a:r>
              <a:rPr lang="en-US" altLang="en-US"/>
              <a:t>Dislikes being told to stop research</a:t>
            </a:r>
          </a:p>
        </p:txBody>
      </p:sp>
      <p:sp>
        <p:nvSpPr>
          <p:cNvPr id="730116" name="Line 4">
            <a:extLst>
              <a:ext uri="{FF2B5EF4-FFF2-40B4-BE49-F238E27FC236}">
                <a16:creationId xmlns:a16="http://schemas.microsoft.com/office/drawing/2014/main" id="{05BCC024-AAAB-258D-0547-458D8BA48EF1}"/>
              </a:ext>
            </a:extLst>
          </p:cNvPr>
          <p:cNvSpPr>
            <a:spLocks noChangeShapeType="1"/>
          </p:cNvSpPr>
          <p:nvPr/>
        </p:nvSpPr>
        <p:spPr bwMode="auto">
          <a:xfrm>
            <a:off x="7581900" y="47625"/>
            <a:ext cx="0" cy="1066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0117" name="Line 5">
            <a:extLst>
              <a:ext uri="{FF2B5EF4-FFF2-40B4-BE49-F238E27FC236}">
                <a16:creationId xmlns:a16="http://schemas.microsoft.com/office/drawing/2014/main" id="{FB9DF6C1-330A-291F-C1B0-1DC8C693E0B7}"/>
              </a:ext>
            </a:extLst>
          </p:cNvPr>
          <p:cNvSpPr>
            <a:spLocks noChangeShapeType="1"/>
          </p:cNvSpPr>
          <p:nvPr/>
        </p:nvSpPr>
        <p:spPr bwMode="auto">
          <a:xfrm>
            <a:off x="7010400" y="609600"/>
            <a:ext cx="1143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0118" name="Oval 6">
            <a:extLst>
              <a:ext uri="{FF2B5EF4-FFF2-40B4-BE49-F238E27FC236}">
                <a16:creationId xmlns:a16="http://schemas.microsoft.com/office/drawing/2014/main" id="{38CE8C26-5353-0FEE-BED7-ECB47457B7F6}"/>
              </a:ext>
            </a:extLst>
          </p:cNvPr>
          <p:cNvSpPr>
            <a:spLocks noChangeArrowheads="1"/>
          </p:cNvSpPr>
          <p:nvPr/>
        </p:nvSpPr>
        <p:spPr bwMode="auto">
          <a:xfrm>
            <a:off x="7086600" y="114300"/>
            <a:ext cx="433388" cy="430213"/>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30119" name="Picture 7">
            <a:hlinkClick r:id="" action="ppaction://media"/>
            <a:extLst>
              <a:ext uri="{FF2B5EF4-FFF2-40B4-BE49-F238E27FC236}">
                <a16:creationId xmlns:a16="http://schemas.microsoft.com/office/drawing/2014/main" id="{514907B4-AC94-D776-9EBC-1F9C6F3BAF59}"/>
              </a:ext>
            </a:extLst>
          </p:cNvPr>
          <p:cNvPicPr>
            <a:picLocks noRot="1" noChangeAspect="1" noChangeArrowheads="1"/>
          </p:cNvPicPr>
          <p:nvPr>
            <a:wavAudioFile r:embed="rId1" name="~PP188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301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3011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2162" name="Rectangle 2">
            <a:extLst>
              <a:ext uri="{FF2B5EF4-FFF2-40B4-BE49-F238E27FC236}">
                <a16:creationId xmlns:a16="http://schemas.microsoft.com/office/drawing/2014/main" id="{94712E0A-4C60-F874-35F8-C240A6A4FB71}"/>
              </a:ext>
            </a:extLst>
          </p:cNvPr>
          <p:cNvSpPr>
            <a:spLocks noGrp="1" noChangeArrowheads="1"/>
          </p:cNvSpPr>
          <p:nvPr>
            <p:ph type="title"/>
          </p:nvPr>
        </p:nvSpPr>
        <p:spPr/>
        <p:txBody>
          <a:bodyPr/>
          <a:lstStyle/>
          <a:p>
            <a:r>
              <a:rPr lang="en-US" altLang="en-US"/>
              <a:t>Wilson’s </a:t>
            </a:r>
            <a:r>
              <a:rPr lang="en-US" altLang="en-US" i="1"/>
              <a:t>Amiable</a:t>
            </a:r>
            <a:r>
              <a:rPr lang="en-US" altLang="en-US"/>
              <a:t> Style</a:t>
            </a:r>
            <a:endParaRPr lang="en-US" altLang="en-US" i="1"/>
          </a:p>
        </p:txBody>
      </p:sp>
      <p:sp>
        <p:nvSpPr>
          <p:cNvPr id="732163" name="Rectangle 3">
            <a:extLst>
              <a:ext uri="{FF2B5EF4-FFF2-40B4-BE49-F238E27FC236}">
                <a16:creationId xmlns:a16="http://schemas.microsoft.com/office/drawing/2014/main" id="{E03C96F8-CE99-697D-288D-C11A398AB2D9}"/>
              </a:ext>
            </a:extLst>
          </p:cNvPr>
          <p:cNvSpPr>
            <a:spLocks noGrp="1" noChangeArrowheads="1"/>
          </p:cNvSpPr>
          <p:nvPr>
            <p:ph type="body" idx="1"/>
          </p:nvPr>
        </p:nvSpPr>
        <p:spPr/>
        <p:txBody>
          <a:bodyPr/>
          <a:lstStyle/>
          <a:p>
            <a:r>
              <a:rPr lang="en-US" altLang="en-US"/>
              <a:t>Low assertion, high affect</a:t>
            </a:r>
          </a:p>
          <a:p>
            <a:r>
              <a:rPr lang="en-US" altLang="en-US"/>
              <a:t>How do you feel?</a:t>
            </a:r>
          </a:p>
          <a:p>
            <a:r>
              <a:rPr lang="en-US" altLang="en-US"/>
              <a:t>Focussed on interpersonal relations</a:t>
            </a:r>
          </a:p>
          <a:p>
            <a:r>
              <a:rPr lang="en-US" altLang="en-US"/>
              <a:t>I love the people here.</a:t>
            </a:r>
          </a:p>
          <a:p>
            <a:r>
              <a:rPr lang="en-US" altLang="en-US"/>
              <a:t>Needs to establish friendly basis for work</a:t>
            </a:r>
          </a:p>
          <a:p>
            <a:r>
              <a:rPr lang="en-US" altLang="en-US"/>
              <a:t>Good conciliators</a:t>
            </a:r>
          </a:p>
          <a:p>
            <a:r>
              <a:rPr lang="en-US" altLang="en-US"/>
              <a:t>Resents impersonality</a:t>
            </a:r>
          </a:p>
        </p:txBody>
      </p:sp>
      <p:sp>
        <p:nvSpPr>
          <p:cNvPr id="732164" name="Line 4">
            <a:extLst>
              <a:ext uri="{FF2B5EF4-FFF2-40B4-BE49-F238E27FC236}">
                <a16:creationId xmlns:a16="http://schemas.microsoft.com/office/drawing/2014/main" id="{B3FD1302-6984-6360-DE51-CF1A6C28783F}"/>
              </a:ext>
            </a:extLst>
          </p:cNvPr>
          <p:cNvSpPr>
            <a:spLocks noChangeShapeType="1"/>
          </p:cNvSpPr>
          <p:nvPr/>
        </p:nvSpPr>
        <p:spPr bwMode="auto">
          <a:xfrm>
            <a:off x="7581900" y="47625"/>
            <a:ext cx="0" cy="1066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2165" name="Line 5">
            <a:extLst>
              <a:ext uri="{FF2B5EF4-FFF2-40B4-BE49-F238E27FC236}">
                <a16:creationId xmlns:a16="http://schemas.microsoft.com/office/drawing/2014/main" id="{0BC82FB7-5B4F-0601-0383-66AFFB11AEC7}"/>
              </a:ext>
            </a:extLst>
          </p:cNvPr>
          <p:cNvSpPr>
            <a:spLocks noChangeShapeType="1"/>
          </p:cNvSpPr>
          <p:nvPr/>
        </p:nvSpPr>
        <p:spPr bwMode="auto">
          <a:xfrm>
            <a:off x="7010400" y="609600"/>
            <a:ext cx="1143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2166" name="Oval 6">
            <a:extLst>
              <a:ext uri="{FF2B5EF4-FFF2-40B4-BE49-F238E27FC236}">
                <a16:creationId xmlns:a16="http://schemas.microsoft.com/office/drawing/2014/main" id="{A07AE0EC-5715-B2CF-8C4C-1EEA526283A9}"/>
              </a:ext>
            </a:extLst>
          </p:cNvPr>
          <p:cNvSpPr>
            <a:spLocks noChangeArrowheads="1"/>
          </p:cNvSpPr>
          <p:nvPr/>
        </p:nvSpPr>
        <p:spPr bwMode="auto">
          <a:xfrm>
            <a:off x="7086600" y="685800"/>
            <a:ext cx="433388" cy="430213"/>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32167" name="Picture 7">
            <a:hlinkClick r:id="" action="ppaction://media"/>
            <a:extLst>
              <a:ext uri="{FF2B5EF4-FFF2-40B4-BE49-F238E27FC236}">
                <a16:creationId xmlns:a16="http://schemas.microsoft.com/office/drawing/2014/main" id="{2BBC5966-55B7-06D4-5CB7-8461527BCF8A}"/>
              </a:ext>
            </a:extLst>
          </p:cNvPr>
          <p:cNvPicPr>
            <a:picLocks noRot="1" noChangeAspect="1" noChangeArrowheads="1"/>
          </p:cNvPicPr>
          <p:nvPr>
            <a:wavAudioFile r:embed="rId1" name="~PP165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321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3216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4210" name="Rectangle 2">
            <a:extLst>
              <a:ext uri="{FF2B5EF4-FFF2-40B4-BE49-F238E27FC236}">
                <a16:creationId xmlns:a16="http://schemas.microsoft.com/office/drawing/2014/main" id="{0D66C3C1-16C3-C8E3-212A-840F0BD1C6E9}"/>
              </a:ext>
            </a:extLst>
          </p:cNvPr>
          <p:cNvSpPr>
            <a:spLocks noGrp="1" noChangeArrowheads="1"/>
          </p:cNvSpPr>
          <p:nvPr>
            <p:ph type="title"/>
          </p:nvPr>
        </p:nvSpPr>
        <p:spPr>
          <a:xfrm>
            <a:off x="762000" y="152400"/>
            <a:ext cx="7162800" cy="1143000"/>
          </a:xfrm>
        </p:spPr>
        <p:txBody>
          <a:bodyPr/>
          <a:lstStyle/>
          <a:p>
            <a:r>
              <a:rPr lang="en-US" altLang="en-US"/>
              <a:t>Wilson’s </a:t>
            </a:r>
            <a:r>
              <a:rPr lang="en-US" altLang="en-US" i="1"/>
              <a:t>Expressive</a:t>
            </a:r>
            <a:r>
              <a:rPr lang="en-US" altLang="en-US"/>
              <a:t> Style</a:t>
            </a:r>
          </a:p>
        </p:txBody>
      </p:sp>
      <p:sp>
        <p:nvSpPr>
          <p:cNvPr id="734211" name="Rectangle 3">
            <a:extLst>
              <a:ext uri="{FF2B5EF4-FFF2-40B4-BE49-F238E27FC236}">
                <a16:creationId xmlns:a16="http://schemas.microsoft.com/office/drawing/2014/main" id="{788EF0B3-ABB4-E5E1-71D4-E603EA83113F}"/>
              </a:ext>
            </a:extLst>
          </p:cNvPr>
          <p:cNvSpPr>
            <a:spLocks noGrp="1" noChangeArrowheads="1"/>
          </p:cNvSpPr>
          <p:nvPr>
            <p:ph type="body" idx="1"/>
          </p:nvPr>
        </p:nvSpPr>
        <p:spPr/>
        <p:txBody>
          <a:bodyPr/>
          <a:lstStyle/>
          <a:p>
            <a:r>
              <a:rPr lang="en-US" altLang="en-US"/>
              <a:t>High assertion, high affect</a:t>
            </a:r>
          </a:p>
          <a:p>
            <a:r>
              <a:rPr lang="en-US" altLang="en-US"/>
              <a:t>Let's get out there and win!</a:t>
            </a:r>
          </a:p>
          <a:p>
            <a:r>
              <a:rPr lang="en-US" altLang="en-US"/>
              <a:t>Focussed on group achievement and acclaim</a:t>
            </a:r>
          </a:p>
          <a:p>
            <a:r>
              <a:rPr lang="en-US" altLang="en-US"/>
              <a:t>I enjoy being part of a winning team</a:t>
            </a:r>
          </a:p>
          <a:p>
            <a:r>
              <a:rPr lang="en-US" altLang="en-US"/>
              <a:t>Excellent motivators</a:t>
            </a:r>
          </a:p>
          <a:p>
            <a:r>
              <a:rPr lang="en-US" altLang="en-US"/>
              <a:t>Weak on details and follow-through</a:t>
            </a:r>
          </a:p>
        </p:txBody>
      </p:sp>
      <p:sp>
        <p:nvSpPr>
          <p:cNvPr id="734212" name="Line 4">
            <a:extLst>
              <a:ext uri="{FF2B5EF4-FFF2-40B4-BE49-F238E27FC236}">
                <a16:creationId xmlns:a16="http://schemas.microsoft.com/office/drawing/2014/main" id="{E26C8D87-4204-3EBC-08AC-86C09CEC1C56}"/>
              </a:ext>
            </a:extLst>
          </p:cNvPr>
          <p:cNvSpPr>
            <a:spLocks noChangeShapeType="1"/>
          </p:cNvSpPr>
          <p:nvPr/>
        </p:nvSpPr>
        <p:spPr bwMode="auto">
          <a:xfrm>
            <a:off x="7581900" y="47625"/>
            <a:ext cx="0" cy="1066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4213" name="Line 5">
            <a:extLst>
              <a:ext uri="{FF2B5EF4-FFF2-40B4-BE49-F238E27FC236}">
                <a16:creationId xmlns:a16="http://schemas.microsoft.com/office/drawing/2014/main" id="{ACDF424E-7DF3-9C0F-1A2A-329093380EA6}"/>
              </a:ext>
            </a:extLst>
          </p:cNvPr>
          <p:cNvSpPr>
            <a:spLocks noChangeShapeType="1"/>
          </p:cNvSpPr>
          <p:nvPr/>
        </p:nvSpPr>
        <p:spPr bwMode="auto">
          <a:xfrm>
            <a:off x="7010400" y="609600"/>
            <a:ext cx="1143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4214" name="Oval 6">
            <a:extLst>
              <a:ext uri="{FF2B5EF4-FFF2-40B4-BE49-F238E27FC236}">
                <a16:creationId xmlns:a16="http://schemas.microsoft.com/office/drawing/2014/main" id="{80EDFF5C-509E-7CF7-E3D0-8E9C205C026F}"/>
              </a:ext>
            </a:extLst>
          </p:cNvPr>
          <p:cNvSpPr>
            <a:spLocks noChangeArrowheads="1"/>
          </p:cNvSpPr>
          <p:nvPr/>
        </p:nvSpPr>
        <p:spPr bwMode="auto">
          <a:xfrm>
            <a:off x="7632700" y="660400"/>
            <a:ext cx="433388" cy="430213"/>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34215" name="Picture 7">
            <a:hlinkClick r:id="" action="ppaction://media"/>
            <a:extLst>
              <a:ext uri="{FF2B5EF4-FFF2-40B4-BE49-F238E27FC236}">
                <a16:creationId xmlns:a16="http://schemas.microsoft.com/office/drawing/2014/main" id="{6AC12001-8BD6-045F-FB10-BB7A5E10257E}"/>
              </a:ext>
            </a:extLst>
          </p:cNvPr>
          <p:cNvPicPr>
            <a:picLocks noRot="1" noChangeAspect="1" noChangeArrowheads="1"/>
          </p:cNvPicPr>
          <p:nvPr>
            <a:wavAudioFile r:embed="rId1" name="~PP386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342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3421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258" name="Rectangle 2">
            <a:extLst>
              <a:ext uri="{FF2B5EF4-FFF2-40B4-BE49-F238E27FC236}">
                <a16:creationId xmlns:a16="http://schemas.microsoft.com/office/drawing/2014/main" id="{48A7B234-7295-0B89-E7C4-90977FCA1E9F}"/>
              </a:ext>
            </a:extLst>
          </p:cNvPr>
          <p:cNvSpPr>
            <a:spLocks noGrp="1" noChangeArrowheads="1"/>
          </p:cNvSpPr>
          <p:nvPr>
            <p:ph type="title"/>
          </p:nvPr>
        </p:nvSpPr>
        <p:spPr/>
        <p:txBody>
          <a:bodyPr/>
          <a:lstStyle/>
          <a:p>
            <a:r>
              <a:rPr lang="en-US" altLang="en-US"/>
              <a:t>Wilson’s Styles and Conflict</a:t>
            </a:r>
          </a:p>
        </p:txBody>
      </p:sp>
      <p:sp>
        <p:nvSpPr>
          <p:cNvPr id="736259" name="Rectangle 3">
            <a:extLst>
              <a:ext uri="{FF2B5EF4-FFF2-40B4-BE49-F238E27FC236}">
                <a16:creationId xmlns:a16="http://schemas.microsoft.com/office/drawing/2014/main" id="{C9A72405-03F5-09DE-D5AD-7B38D7A5718A}"/>
              </a:ext>
            </a:extLst>
          </p:cNvPr>
          <p:cNvSpPr>
            <a:spLocks noGrp="1" noChangeArrowheads="1"/>
          </p:cNvSpPr>
          <p:nvPr>
            <p:ph type="body" idx="1"/>
          </p:nvPr>
        </p:nvSpPr>
        <p:spPr/>
        <p:txBody>
          <a:bodyPr/>
          <a:lstStyle/>
          <a:p>
            <a:r>
              <a:rPr lang="en-US" altLang="en-US"/>
              <a:t>Conflicts of Perception</a:t>
            </a:r>
          </a:p>
        </p:txBody>
      </p:sp>
      <p:grpSp>
        <p:nvGrpSpPr>
          <p:cNvPr id="736260" name="Group 4">
            <a:extLst>
              <a:ext uri="{FF2B5EF4-FFF2-40B4-BE49-F238E27FC236}">
                <a16:creationId xmlns:a16="http://schemas.microsoft.com/office/drawing/2014/main" id="{68391C9E-85FA-8226-C3FE-A61102440614}"/>
              </a:ext>
            </a:extLst>
          </p:cNvPr>
          <p:cNvGrpSpPr>
            <a:grpSpLocks/>
          </p:cNvGrpSpPr>
          <p:nvPr/>
        </p:nvGrpSpPr>
        <p:grpSpPr bwMode="auto">
          <a:xfrm>
            <a:off x="61913" y="2263775"/>
            <a:ext cx="8940800" cy="4208463"/>
            <a:chOff x="39" y="1426"/>
            <a:chExt cx="5632" cy="2651"/>
          </a:xfrm>
        </p:grpSpPr>
        <p:sp>
          <p:nvSpPr>
            <p:cNvPr id="736261" name="Rectangle 5">
              <a:extLst>
                <a:ext uri="{FF2B5EF4-FFF2-40B4-BE49-F238E27FC236}">
                  <a16:creationId xmlns:a16="http://schemas.microsoft.com/office/drawing/2014/main" id="{00E36938-FDE0-F8AE-EDAB-FB70D84D7F5E}"/>
                </a:ext>
              </a:extLst>
            </p:cNvPr>
            <p:cNvSpPr>
              <a:spLocks noChangeArrowheads="1"/>
            </p:cNvSpPr>
            <p:nvPr/>
          </p:nvSpPr>
          <p:spPr bwMode="auto">
            <a:xfrm>
              <a:off x="2581" y="1426"/>
              <a:ext cx="594" cy="265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1800">
                  <a:solidFill>
                    <a:srgbClr val="FAFD00"/>
                  </a:solidFill>
                </a:rPr>
                <a:t>Closed</a:t>
              </a: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endParaRPr lang="en-US" altLang="en-US" sz="1800">
                <a:solidFill>
                  <a:srgbClr val="FAFD00"/>
                </a:solidFill>
              </a:endParaRPr>
            </a:p>
            <a:p>
              <a:pPr algn="ctr"/>
              <a:r>
                <a:rPr lang="en-US" altLang="en-US" sz="1800">
                  <a:solidFill>
                    <a:srgbClr val="FAFD00"/>
                  </a:solidFill>
                </a:rPr>
                <a:t>Open</a:t>
              </a:r>
            </a:p>
          </p:txBody>
        </p:sp>
        <p:sp>
          <p:nvSpPr>
            <p:cNvPr id="736262" name="Rectangle 6">
              <a:extLst>
                <a:ext uri="{FF2B5EF4-FFF2-40B4-BE49-F238E27FC236}">
                  <a16:creationId xmlns:a16="http://schemas.microsoft.com/office/drawing/2014/main" id="{F1ED6D39-5FC1-86F1-B4D0-035F6C991D7E}"/>
                </a:ext>
              </a:extLst>
            </p:cNvPr>
            <p:cNvSpPr>
              <a:spLocks noChangeArrowheads="1"/>
            </p:cNvSpPr>
            <p:nvPr/>
          </p:nvSpPr>
          <p:spPr bwMode="auto">
            <a:xfrm>
              <a:off x="39" y="2516"/>
              <a:ext cx="5632" cy="24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a:solidFill>
                    <a:srgbClr val="FAFD00"/>
                  </a:solidFill>
                </a:rPr>
                <a:t>Non-assertive                                                                                     Assertive</a:t>
              </a:r>
            </a:p>
          </p:txBody>
        </p:sp>
        <p:sp>
          <p:nvSpPr>
            <p:cNvPr id="736263" name="Text Box 7">
              <a:extLst>
                <a:ext uri="{FF2B5EF4-FFF2-40B4-BE49-F238E27FC236}">
                  <a16:creationId xmlns:a16="http://schemas.microsoft.com/office/drawing/2014/main" id="{6E92DBC1-0BA6-F6DE-034C-5C82D8B770CD}"/>
                </a:ext>
              </a:extLst>
            </p:cNvPr>
            <p:cNvSpPr txBox="1">
              <a:spLocks noChangeArrowheads="1"/>
            </p:cNvSpPr>
            <p:nvPr/>
          </p:nvSpPr>
          <p:spPr bwMode="auto">
            <a:xfrm>
              <a:off x="541" y="1488"/>
              <a:ext cx="4677" cy="23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2"/>
                  </a:solidFill>
                </a:rPr>
                <a:t>Analytical                                                                            Driver</a:t>
              </a:r>
            </a:p>
            <a:p>
              <a:endParaRPr lang="en-US" altLang="en-US">
                <a:solidFill>
                  <a:schemeClr val="bg2"/>
                </a:solidFill>
              </a:endParaRPr>
            </a:p>
            <a:p>
              <a:endParaRPr lang="en-US" altLang="en-US">
                <a:solidFill>
                  <a:schemeClr val="bg2"/>
                </a:solidFill>
              </a:endParaRPr>
            </a:p>
            <a:p>
              <a:endParaRPr lang="en-US" altLang="en-US">
                <a:solidFill>
                  <a:schemeClr val="bg2"/>
                </a:solidFill>
              </a:endParaRPr>
            </a:p>
            <a:p>
              <a:endParaRPr lang="en-US" altLang="en-US">
                <a:solidFill>
                  <a:schemeClr val="bg2"/>
                </a:solidFill>
              </a:endParaRPr>
            </a:p>
            <a:p>
              <a:endParaRPr lang="en-US" altLang="en-US">
                <a:solidFill>
                  <a:schemeClr val="bg2"/>
                </a:solidFill>
              </a:endParaRPr>
            </a:p>
            <a:p>
              <a:endParaRPr lang="en-US" altLang="en-US">
                <a:solidFill>
                  <a:schemeClr val="bg2"/>
                </a:solidFill>
              </a:endParaRPr>
            </a:p>
            <a:p>
              <a:endParaRPr lang="en-US" altLang="en-US">
                <a:solidFill>
                  <a:schemeClr val="bg2"/>
                </a:solidFill>
              </a:endParaRPr>
            </a:p>
            <a:p>
              <a:endParaRPr lang="en-US" altLang="en-US">
                <a:solidFill>
                  <a:schemeClr val="bg2"/>
                </a:solidFill>
              </a:endParaRPr>
            </a:p>
            <a:p>
              <a:endParaRPr lang="en-US" altLang="en-US">
                <a:solidFill>
                  <a:schemeClr val="bg2"/>
                </a:solidFill>
              </a:endParaRPr>
            </a:p>
            <a:p>
              <a:endParaRPr lang="en-US" altLang="en-US">
                <a:solidFill>
                  <a:schemeClr val="bg2"/>
                </a:solidFill>
              </a:endParaRPr>
            </a:p>
            <a:p>
              <a:r>
                <a:rPr lang="en-US" altLang="en-US">
                  <a:solidFill>
                    <a:schemeClr val="bg2"/>
                  </a:solidFill>
                </a:rPr>
                <a:t>Amiable                                                                      Expressive</a:t>
              </a:r>
            </a:p>
          </p:txBody>
        </p:sp>
        <p:grpSp>
          <p:nvGrpSpPr>
            <p:cNvPr id="736264" name="Group 8">
              <a:extLst>
                <a:ext uri="{FF2B5EF4-FFF2-40B4-BE49-F238E27FC236}">
                  <a16:creationId xmlns:a16="http://schemas.microsoft.com/office/drawing/2014/main" id="{BD8FFB75-41CC-B877-BADF-4A001610F469}"/>
                </a:ext>
              </a:extLst>
            </p:cNvPr>
            <p:cNvGrpSpPr>
              <a:grpSpLocks/>
            </p:cNvGrpSpPr>
            <p:nvPr/>
          </p:nvGrpSpPr>
          <p:grpSpPr bwMode="auto">
            <a:xfrm>
              <a:off x="1204" y="2548"/>
              <a:ext cx="3640" cy="184"/>
              <a:chOff x="1204" y="2548"/>
              <a:chExt cx="3640" cy="184"/>
            </a:xfrm>
          </p:grpSpPr>
          <p:sp>
            <p:nvSpPr>
              <p:cNvPr id="736265" name="Rectangle 9">
                <a:extLst>
                  <a:ext uri="{FF2B5EF4-FFF2-40B4-BE49-F238E27FC236}">
                    <a16:creationId xmlns:a16="http://schemas.microsoft.com/office/drawing/2014/main" id="{31583963-08EA-94A5-714B-75957ABBEF31}"/>
                  </a:ext>
                </a:extLst>
              </p:cNvPr>
              <p:cNvSpPr>
                <a:spLocks noChangeArrowheads="1"/>
              </p:cNvSpPr>
              <p:nvPr/>
            </p:nvSpPr>
            <p:spPr bwMode="auto">
              <a:xfrm>
                <a:off x="1204" y="2596"/>
                <a:ext cx="3304" cy="8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66" name="AutoShape 10">
                <a:extLst>
                  <a:ext uri="{FF2B5EF4-FFF2-40B4-BE49-F238E27FC236}">
                    <a16:creationId xmlns:a16="http://schemas.microsoft.com/office/drawing/2014/main" id="{CE6A5CFC-F4B6-F38F-7E26-98FC77CA36DF}"/>
                  </a:ext>
                </a:extLst>
              </p:cNvPr>
              <p:cNvSpPr>
                <a:spLocks noChangeArrowheads="1"/>
              </p:cNvSpPr>
              <p:nvPr/>
            </p:nvSpPr>
            <p:spPr bwMode="auto">
              <a:xfrm>
                <a:off x="4516" y="2548"/>
                <a:ext cx="328" cy="184"/>
              </a:xfrm>
              <a:prstGeom prst="rightArrow">
                <a:avLst>
                  <a:gd name="adj1" fmla="val 50000"/>
                  <a:gd name="adj2" fmla="val 89139"/>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6267" name="Group 11">
              <a:extLst>
                <a:ext uri="{FF2B5EF4-FFF2-40B4-BE49-F238E27FC236}">
                  <a16:creationId xmlns:a16="http://schemas.microsoft.com/office/drawing/2014/main" id="{9EFF3B57-90BE-E1EB-E7E8-A33F60CB2249}"/>
                </a:ext>
              </a:extLst>
            </p:cNvPr>
            <p:cNvGrpSpPr>
              <a:grpSpLocks/>
            </p:cNvGrpSpPr>
            <p:nvPr/>
          </p:nvGrpSpPr>
          <p:grpSpPr bwMode="auto">
            <a:xfrm>
              <a:off x="2788" y="1732"/>
              <a:ext cx="184" cy="2056"/>
              <a:chOff x="2788" y="1732"/>
              <a:chExt cx="184" cy="2056"/>
            </a:xfrm>
          </p:grpSpPr>
          <p:sp>
            <p:nvSpPr>
              <p:cNvPr id="736268" name="Rectangle 12">
                <a:extLst>
                  <a:ext uri="{FF2B5EF4-FFF2-40B4-BE49-F238E27FC236}">
                    <a16:creationId xmlns:a16="http://schemas.microsoft.com/office/drawing/2014/main" id="{7EBE93DE-F18D-5507-3E26-1FC174114651}"/>
                  </a:ext>
                </a:extLst>
              </p:cNvPr>
              <p:cNvSpPr>
                <a:spLocks noChangeArrowheads="1"/>
              </p:cNvSpPr>
              <p:nvPr/>
            </p:nvSpPr>
            <p:spPr bwMode="auto">
              <a:xfrm>
                <a:off x="2836" y="1732"/>
                <a:ext cx="88" cy="1816"/>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69" name="AutoShape 13">
                <a:extLst>
                  <a:ext uri="{FF2B5EF4-FFF2-40B4-BE49-F238E27FC236}">
                    <a16:creationId xmlns:a16="http://schemas.microsoft.com/office/drawing/2014/main" id="{C8331AA5-4838-437D-69D1-FF181473A758}"/>
                  </a:ext>
                </a:extLst>
              </p:cNvPr>
              <p:cNvSpPr>
                <a:spLocks noChangeArrowheads="1"/>
              </p:cNvSpPr>
              <p:nvPr/>
            </p:nvSpPr>
            <p:spPr bwMode="auto">
              <a:xfrm rot="16200000" flipH="1">
                <a:off x="2764" y="3580"/>
                <a:ext cx="232" cy="184"/>
              </a:xfrm>
              <a:prstGeom prst="rightArrow">
                <a:avLst>
                  <a:gd name="adj1" fmla="val 50000"/>
                  <a:gd name="adj2" fmla="val 63049"/>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6270" name="Rectangle 14">
              <a:extLst>
                <a:ext uri="{FF2B5EF4-FFF2-40B4-BE49-F238E27FC236}">
                  <a16:creationId xmlns:a16="http://schemas.microsoft.com/office/drawing/2014/main" id="{E06A304D-AEBD-F5CF-5912-8836301127AF}"/>
                </a:ext>
              </a:extLst>
            </p:cNvPr>
            <p:cNvSpPr>
              <a:spLocks noChangeArrowheads="1"/>
            </p:cNvSpPr>
            <p:nvPr/>
          </p:nvSpPr>
          <p:spPr bwMode="auto">
            <a:xfrm>
              <a:off x="895" y="1872"/>
              <a:ext cx="3970" cy="144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a:t>“Robot”                 “Dictator”</a:t>
              </a:r>
            </a:p>
            <a:p>
              <a:endParaRPr lang="en-US" altLang="en-US" sz="3600"/>
            </a:p>
            <a:p>
              <a:endParaRPr lang="en-US" altLang="en-US" sz="3600"/>
            </a:p>
            <a:p>
              <a:r>
                <a:rPr lang="en-US" altLang="en-US" sz="3600"/>
                <a:t> “Wimp”                   “Clown”</a:t>
              </a:r>
            </a:p>
          </p:txBody>
        </p:sp>
        <p:grpSp>
          <p:nvGrpSpPr>
            <p:cNvPr id="736271" name="Group 15">
              <a:extLst>
                <a:ext uri="{FF2B5EF4-FFF2-40B4-BE49-F238E27FC236}">
                  <a16:creationId xmlns:a16="http://schemas.microsoft.com/office/drawing/2014/main" id="{39A851D6-AED7-76B1-8B9A-0D6F0B833372}"/>
                </a:ext>
              </a:extLst>
            </p:cNvPr>
            <p:cNvGrpSpPr>
              <a:grpSpLocks/>
            </p:cNvGrpSpPr>
            <p:nvPr/>
          </p:nvGrpSpPr>
          <p:grpSpPr bwMode="auto">
            <a:xfrm>
              <a:off x="2112" y="1776"/>
              <a:ext cx="1536" cy="1824"/>
              <a:chOff x="2102" y="1750"/>
              <a:chExt cx="1536" cy="1824"/>
            </a:xfrm>
          </p:grpSpPr>
          <p:sp>
            <p:nvSpPr>
              <p:cNvPr id="736272" name="AutoShape 16">
                <a:extLst>
                  <a:ext uri="{FF2B5EF4-FFF2-40B4-BE49-F238E27FC236}">
                    <a16:creationId xmlns:a16="http://schemas.microsoft.com/office/drawing/2014/main" id="{5589C5F4-C882-FDBF-70BE-745DC80F7165}"/>
                  </a:ext>
                </a:extLst>
              </p:cNvPr>
              <p:cNvSpPr>
                <a:spLocks noChangeArrowheads="1"/>
              </p:cNvSpPr>
              <p:nvPr/>
            </p:nvSpPr>
            <p:spPr bwMode="auto">
              <a:xfrm rot="2580000">
                <a:off x="2486" y="2637"/>
                <a:ext cx="1152" cy="338"/>
              </a:xfrm>
              <a:prstGeom prst="rightArrow">
                <a:avLst>
                  <a:gd name="adj1" fmla="val 50000"/>
                  <a:gd name="adj2" fmla="val 170430"/>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6273" name="Group 17">
                <a:extLst>
                  <a:ext uri="{FF2B5EF4-FFF2-40B4-BE49-F238E27FC236}">
                    <a16:creationId xmlns:a16="http://schemas.microsoft.com/office/drawing/2014/main" id="{4143BD10-1871-2B10-B33B-8F841AD9E9F9}"/>
                  </a:ext>
                </a:extLst>
              </p:cNvPr>
              <p:cNvGrpSpPr>
                <a:grpSpLocks/>
              </p:cNvGrpSpPr>
              <p:nvPr/>
            </p:nvGrpSpPr>
            <p:grpSpPr bwMode="auto">
              <a:xfrm>
                <a:off x="2102" y="1750"/>
                <a:ext cx="1177" cy="1824"/>
                <a:chOff x="2102" y="1750"/>
                <a:chExt cx="1177" cy="1824"/>
              </a:xfrm>
            </p:grpSpPr>
            <p:sp>
              <p:nvSpPr>
                <p:cNvPr id="736274" name="AutoShape 18">
                  <a:extLst>
                    <a:ext uri="{FF2B5EF4-FFF2-40B4-BE49-F238E27FC236}">
                      <a16:creationId xmlns:a16="http://schemas.microsoft.com/office/drawing/2014/main" id="{B8D3C88F-E251-7093-43E8-DE18D31AA70B}"/>
                    </a:ext>
                  </a:extLst>
                </p:cNvPr>
                <p:cNvSpPr>
                  <a:spLocks noChangeArrowheads="1"/>
                </p:cNvSpPr>
                <p:nvPr/>
              </p:nvSpPr>
              <p:spPr bwMode="auto">
                <a:xfrm rot="13320000">
                  <a:off x="2102" y="2301"/>
                  <a:ext cx="1152" cy="338"/>
                </a:xfrm>
                <a:prstGeom prst="rightArrow">
                  <a:avLst>
                    <a:gd name="adj1" fmla="val 50000"/>
                    <a:gd name="adj2" fmla="val 170430"/>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75" name="AutoShape 19">
                  <a:extLst>
                    <a:ext uri="{FF2B5EF4-FFF2-40B4-BE49-F238E27FC236}">
                      <a16:creationId xmlns:a16="http://schemas.microsoft.com/office/drawing/2014/main" id="{0E65E00A-EE73-A333-5FCC-28E84A0594B8}"/>
                    </a:ext>
                  </a:extLst>
                </p:cNvPr>
                <p:cNvSpPr>
                  <a:spLocks noChangeArrowheads="1"/>
                </p:cNvSpPr>
                <p:nvPr/>
              </p:nvSpPr>
              <p:spPr bwMode="auto">
                <a:xfrm rot="7440000">
                  <a:off x="2102" y="2829"/>
                  <a:ext cx="1152" cy="338"/>
                </a:xfrm>
                <a:prstGeom prst="rightArrow">
                  <a:avLst>
                    <a:gd name="adj1" fmla="val 50000"/>
                    <a:gd name="adj2" fmla="val 170430"/>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76" name="AutoShape 20">
                  <a:extLst>
                    <a:ext uri="{FF2B5EF4-FFF2-40B4-BE49-F238E27FC236}">
                      <a16:creationId xmlns:a16="http://schemas.microsoft.com/office/drawing/2014/main" id="{115DDBC1-2AD0-54B3-69BD-D787847179BE}"/>
                    </a:ext>
                  </a:extLst>
                </p:cNvPr>
                <p:cNvSpPr>
                  <a:spLocks noChangeArrowheads="1"/>
                </p:cNvSpPr>
                <p:nvPr/>
              </p:nvSpPr>
              <p:spPr bwMode="auto">
                <a:xfrm rot="18180000">
                  <a:off x="2534" y="2157"/>
                  <a:ext cx="1152" cy="338"/>
                </a:xfrm>
                <a:prstGeom prst="rightArrow">
                  <a:avLst>
                    <a:gd name="adj1" fmla="val 50000"/>
                    <a:gd name="adj2" fmla="val 170430"/>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pic>
        <p:nvPicPr>
          <p:cNvPr id="736277" name="Picture 21">
            <a:hlinkClick r:id="" action="ppaction://media"/>
            <a:extLst>
              <a:ext uri="{FF2B5EF4-FFF2-40B4-BE49-F238E27FC236}">
                <a16:creationId xmlns:a16="http://schemas.microsoft.com/office/drawing/2014/main" id="{F1E04EC0-8FAA-0EF7-3D16-527FC7BBDE9B}"/>
              </a:ext>
            </a:extLst>
          </p:cNvPr>
          <p:cNvPicPr>
            <a:picLocks noRot="1" noChangeAspect="1" noChangeArrowheads="1"/>
          </p:cNvPicPr>
          <p:nvPr>
            <a:wavAudioFile r:embed="rId1" name="~PP348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362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3627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1026">
            <a:extLst>
              <a:ext uri="{FF2B5EF4-FFF2-40B4-BE49-F238E27FC236}">
                <a16:creationId xmlns:a16="http://schemas.microsoft.com/office/drawing/2014/main" id="{5FB3C598-58A3-98A9-D1EE-901E1A731B05}"/>
              </a:ext>
            </a:extLst>
          </p:cNvPr>
          <p:cNvSpPr>
            <a:spLocks noGrp="1" noChangeArrowheads="1"/>
          </p:cNvSpPr>
          <p:nvPr>
            <p:ph type="title"/>
          </p:nvPr>
        </p:nvSpPr>
        <p:spPr>
          <a:xfrm>
            <a:off x="990600" y="152400"/>
            <a:ext cx="7162800" cy="5410200"/>
          </a:xfrm>
        </p:spPr>
        <p:txBody>
          <a:bodyPr/>
          <a:lstStyle/>
          <a:p>
            <a:pPr algn="ctr"/>
            <a:r>
              <a:rPr lang="en-US" altLang="en-US" sz="5400"/>
              <a:t>Now go and study</a:t>
            </a: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9042" name="Rectangle 2">
            <a:extLst>
              <a:ext uri="{FF2B5EF4-FFF2-40B4-BE49-F238E27FC236}">
                <a16:creationId xmlns:a16="http://schemas.microsoft.com/office/drawing/2014/main" id="{8D1CDCC0-A8EE-9C30-1603-BE845BD0E7AD}"/>
              </a:ext>
            </a:extLst>
          </p:cNvPr>
          <p:cNvSpPr>
            <a:spLocks noGrp="1" noChangeArrowheads="1"/>
          </p:cNvSpPr>
          <p:nvPr>
            <p:ph type="title"/>
          </p:nvPr>
        </p:nvSpPr>
        <p:spPr/>
        <p:txBody>
          <a:bodyPr/>
          <a:lstStyle/>
          <a:p>
            <a:r>
              <a:rPr lang="en-US" altLang="en-US"/>
              <a:t>What Kinds of Jobs Do Your Colleagues Do?</a:t>
            </a:r>
          </a:p>
        </p:txBody>
      </p:sp>
      <p:sp>
        <p:nvSpPr>
          <p:cNvPr id="599043" name="Rectangle 3">
            <a:extLst>
              <a:ext uri="{FF2B5EF4-FFF2-40B4-BE49-F238E27FC236}">
                <a16:creationId xmlns:a16="http://schemas.microsoft.com/office/drawing/2014/main" id="{C6D0D25A-2A79-FC2A-64B6-FACEA08CD2A4}"/>
              </a:ext>
            </a:extLst>
          </p:cNvPr>
          <p:cNvSpPr>
            <a:spLocks noGrp="1" noChangeArrowheads="1"/>
          </p:cNvSpPr>
          <p:nvPr>
            <p:ph type="body" idx="1"/>
          </p:nvPr>
        </p:nvSpPr>
        <p:spPr/>
        <p:txBody>
          <a:bodyPr/>
          <a:lstStyle/>
          <a:p>
            <a:pPr>
              <a:lnSpc>
                <a:spcPct val="80000"/>
              </a:lnSpc>
            </a:pPr>
            <a:r>
              <a:rPr lang="en-US" altLang="en-US"/>
              <a:t>Factory workers?</a:t>
            </a:r>
          </a:p>
          <a:p>
            <a:pPr>
              <a:lnSpc>
                <a:spcPct val="80000"/>
              </a:lnSpc>
            </a:pPr>
            <a:r>
              <a:rPr lang="en-US" altLang="en-US"/>
              <a:t>Clerks?</a:t>
            </a:r>
          </a:p>
          <a:p>
            <a:pPr>
              <a:lnSpc>
                <a:spcPct val="80000"/>
              </a:lnSpc>
            </a:pPr>
            <a:r>
              <a:rPr lang="en-US" altLang="en-US"/>
              <a:t>Managers?</a:t>
            </a:r>
          </a:p>
          <a:p>
            <a:pPr>
              <a:lnSpc>
                <a:spcPct val="80000"/>
              </a:lnSpc>
            </a:pPr>
            <a:r>
              <a:rPr lang="en-US" altLang="en-US"/>
              <a:t>Researchers?</a:t>
            </a:r>
          </a:p>
          <a:p>
            <a:pPr>
              <a:lnSpc>
                <a:spcPct val="80000"/>
              </a:lnSpc>
            </a:pPr>
            <a:r>
              <a:rPr lang="en-US" altLang="en-US"/>
              <a:t>Scientists?</a:t>
            </a:r>
          </a:p>
          <a:p>
            <a:pPr>
              <a:lnSpc>
                <a:spcPct val="80000"/>
              </a:lnSpc>
            </a:pPr>
            <a:r>
              <a:rPr lang="en-US" altLang="en-US"/>
              <a:t>Soldiers?</a:t>
            </a:r>
          </a:p>
          <a:p>
            <a:pPr>
              <a:lnSpc>
                <a:spcPct val="80000"/>
              </a:lnSpc>
            </a:pPr>
            <a:r>
              <a:rPr lang="en-US" altLang="en-US"/>
              <a:t>Spies?</a:t>
            </a:r>
          </a:p>
          <a:p>
            <a:pPr>
              <a:lnSpc>
                <a:spcPct val="80000"/>
              </a:lnSpc>
            </a:pPr>
            <a:r>
              <a:rPr lang="en-US" altLang="en-US"/>
              <a:t>Analysts?</a:t>
            </a:r>
          </a:p>
          <a:p>
            <a:pPr>
              <a:lnSpc>
                <a:spcPct val="80000"/>
              </a:lnSpc>
            </a:pPr>
            <a:r>
              <a:rPr lang="en-US" altLang="en-US"/>
              <a:t>Programmers?</a:t>
            </a:r>
          </a:p>
          <a:p>
            <a:pPr>
              <a:lnSpc>
                <a:spcPct val="80000"/>
              </a:lnSpc>
            </a:pPr>
            <a:r>
              <a:rPr lang="en-US" altLang="en-US"/>
              <a:t>Executives?</a:t>
            </a:r>
          </a:p>
          <a:p>
            <a:pPr>
              <a:lnSpc>
                <a:spcPct val="80000"/>
              </a:lnSpc>
            </a:pPr>
            <a:r>
              <a:rPr lang="en-US" altLang="en-US"/>
              <a:t>DP/IS professionals?</a:t>
            </a:r>
          </a:p>
        </p:txBody>
      </p:sp>
      <p:pic>
        <p:nvPicPr>
          <p:cNvPr id="599044" name="Picture 4">
            <a:hlinkClick r:id="" action="ppaction://media"/>
            <a:extLst>
              <a:ext uri="{FF2B5EF4-FFF2-40B4-BE49-F238E27FC236}">
                <a16:creationId xmlns:a16="http://schemas.microsoft.com/office/drawing/2014/main" id="{2CF80F67-1BAB-A5D7-4B31-BE59EF0C95E4}"/>
              </a:ext>
            </a:extLst>
          </p:cNvPr>
          <p:cNvPicPr>
            <a:picLocks noRot="1" noChangeAspect="1" noChangeArrowheads="1"/>
          </p:cNvPicPr>
          <p:nvPr>
            <a:wavAudioFile r:embed="rId1" name="~PP186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990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990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4" name="Rectangle 4">
            <a:extLst>
              <a:ext uri="{FF2B5EF4-FFF2-40B4-BE49-F238E27FC236}">
                <a16:creationId xmlns:a16="http://schemas.microsoft.com/office/drawing/2014/main" id="{61BD554B-F351-8AC3-6C30-656C42098FB6}"/>
              </a:ext>
            </a:extLst>
          </p:cNvPr>
          <p:cNvSpPr>
            <a:spLocks noGrp="1" noChangeArrowheads="1"/>
          </p:cNvSpPr>
          <p:nvPr>
            <p:ph type="title"/>
          </p:nvPr>
        </p:nvSpPr>
        <p:spPr/>
        <p:txBody>
          <a:bodyPr/>
          <a:lstStyle/>
          <a:p>
            <a:r>
              <a:rPr lang="en-US" altLang="en-US"/>
              <a:t>How Much Autonomy Do Your Colleagues Have?</a:t>
            </a:r>
          </a:p>
        </p:txBody>
      </p:sp>
      <p:sp>
        <p:nvSpPr>
          <p:cNvPr id="450565" name="Rectangle 5">
            <a:extLst>
              <a:ext uri="{FF2B5EF4-FFF2-40B4-BE49-F238E27FC236}">
                <a16:creationId xmlns:a16="http://schemas.microsoft.com/office/drawing/2014/main" id="{831A00B5-B257-7B16-61C8-BD564A69250C}"/>
              </a:ext>
            </a:extLst>
          </p:cNvPr>
          <p:cNvSpPr>
            <a:spLocks noGrp="1" noChangeArrowheads="1"/>
          </p:cNvSpPr>
          <p:nvPr>
            <p:ph type="body" idx="1"/>
          </p:nvPr>
        </p:nvSpPr>
        <p:spPr/>
        <p:txBody>
          <a:bodyPr/>
          <a:lstStyle/>
          <a:p>
            <a:r>
              <a:rPr lang="en-US" altLang="en-US"/>
              <a:t>Do they choose their own assignments?</a:t>
            </a:r>
          </a:p>
          <a:p>
            <a:pPr lvl="1"/>
            <a:r>
              <a:rPr lang="en-US" altLang="en-US"/>
              <a:t>Or are they given work without consultation?</a:t>
            </a:r>
          </a:p>
          <a:p>
            <a:r>
              <a:rPr lang="en-US" altLang="en-US"/>
              <a:t>Do they have any choice in how to do their work?</a:t>
            </a:r>
          </a:p>
          <a:p>
            <a:pPr lvl="1"/>
            <a:r>
              <a:rPr lang="en-US" altLang="en-US"/>
              <a:t>Or must they follow fixed procedures?</a:t>
            </a:r>
          </a:p>
          <a:p>
            <a:r>
              <a:rPr lang="en-US" altLang="en-US"/>
              <a:t>Discretionary?</a:t>
            </a:r>
          </a:p>
          <a:p>
            <a:r>
              <a:rPr lang="en-US" altLang="en-US"/>
              <a:t>Concept of the locus of control</a:t>
            </a:r>
          </a:p>
        </p:txBody>
      </p:sp>
      <p:pic>
        <p:nvPicPr>
          <p:cNvPr id="450566" name="Picture 6">
            <a:hlinkClick r:id="" action="ppaction://media"/>
            <a:extLst>
              <a:ext uri="{FF2B5EF4-FFF2-40B4-BE49-F238E27FC236}">
                <a16:creationId xmlns:a16="http://schemas.microsoft.com/office/drawing/2014/main" id="{50C37D40-E9B0-3C4F-2AF7-93B01BC50EA3}"/>
              </a:ext>
            </a:extLst>
          </p:cNvPr>
          <p:cNvPicPr>
            <a:picLocks noRot="1" noChangeAspect="1" noChangeArrowheads="1"/>
          </p:cNvPicPr>
          <p:nvPr>
            <a:wavAudioFile r:embed="rId1" name="~PP3155.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05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056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74" name="Rectangle 66">
            <a:extLst>
              <a:ext uri="{FF2B5EF4-FFF2-40B4-BE49-F238E27FC236}">
                <a16:creationId xmlns:a16="http://schemas.microsoft.com/office/drawing/2014/main" id="{EBD2D9AC-5B5C-765A-6711-B9C9733FF6AA}"/>
              </a:ext>
            </a:extLst>
          </p:cNvPr>
          <p:cNvSpPr>
            <a:spLocks noGrp="1" noChangeArrowheads="1"/>
          </p:cNvSpPr>
          <p:nvPr>
            <p:ph type="title"/>
          </p:nvPr>
        </p:nvSpPr>
        <p:spPr/>
        <p:txBody>
          <a:bodyPr/>
          <a:lstStyle/>
          <a:p>
            <a:r>
              <a:rPr lang="en-US" altLang="en-US"/>
              <a:t>Locus of Control (1)</a:t>
            </a:r>
          </a:p>
        </p:txBody>
      </p:sp>
      <p:grpSp>
        <p:nvGrpSpPr>
          <p:cNvPr id="452678" name="Group 70">
            <a:extLst>
              <a:ext uri="{FF2B5EF4-FFF2-40B4-BE49-F238E27FC236}">
                <a16:creationId xmlns:a16="http://schemas.microsoft.com/office/drawing/2014/main" id="{2E100823-B774-56E9-AF31-5F00F8D4DC82}"/>
              </a:ext>
            </a:extLst>
          </p:cNvPr>
          <p:cNvGrpSpPr>
            <a:grpSpLocks/>
          </p:cNvGrpSpPr>
          <p:nvPr/>
        </p:nvGrpSpPr>
        <p:grpSpPr bwMode="auto">
          <a:xfrm>
            <a:off x="68263" y="1143000"/>
            <a:ext cx="6200775" cy="5245100"/>
            <a:chOff x="43" y="720"/>
            <a:chExt cx="3906" cy="3304"/>
          </a:xfrm>
        </p:grpSpPr>
        <p:graphicFrame>
          <p:nvGraphicFramePr>
            <p:cNvPr id="452619" name="Object 11">
              <a:hlinkClick r:id="" action="ppaction://ole?verb=0"/>
              <a:extLst>
                <a:ext uri="{FF2B5EF4-FFF2-40B4-BE49-F238E27FC236}">
                  <a16:creationId xmlns:a16="http://schemas.microsoft.com/office/drawing/2014/main" id="{802ADBAF-1EBF-7A9A-3769-3B77611E2330}"/>
                </a:ext>
              </a:extLst>
            </p:cNvPr>
            <p:cNvGraphicFramePr>
              <a:graphicFrameLocks/>
            </p:cNvGraphicFramePr>
            <p:nvPr/>
          </p:nvGraphicFramePr>
          <p:xfrm>
            <a:off x="43" y="720"/>
            <a:ext cx="3906" cy="3304"/>
          </p:xfrm>
          <a:graphic>
            <a:graphicData uri="http://schemas.openxmlformats.org/presentationml/2006/ole">
              <mc:AlternateContent xmlns:mc="http://schemas.openxmlformats.org/markup-compatibility/2006">
                <mc:Choice xmlns:v="urn:schemas-microsoft-com:vml" Requires="v">
                  <p:oleObj name="Microsoft ClipArt Gallery" r:id="rId4" imgW="11795040" imgH="9975600" progId="MS_ClipArt_Gallery">
                    <p:embed/>
                  </p:oleObj>
                </mc:Choice>
                <mc:Fallback>
                  <p:oleObj name="Microsoft ClipArt Gallery" r:id="rId4" imgW="11795040" imgH="9975600" progId="MS_ClipArt_Gallery">
                    <p:embed/>
                    <p:pic>
                      <p:nvPicPr>
                        <p:cNvPr id="0" name="Object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 y="720"/>
                          <a:ext cx="3906" cy="330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2670" name="Rectangle 62">
              <a:extLst>
                <a:ext uri="{FF2B5EF4-FFF2-40B4-BE49-F238E27FC236}">
                  <a16:creationId xmlns:a16="http://schemas.microsoft.com/office/drawing/2014/main" id="{9E1B2CCF-D49E-FA03-1F4A-FCD99654F135}"/>
                </a:ext>
              </a:extLst>
            </p:cNvPr>
            <p:cNvSpPr>
              <a:spLocks noChangeArrowheads="1"/>
            </p:cNvSpPr>
            <p:nvPr/>
          </p:nvSpPr>
          <p:spPr bwMode="auto">
            <a:xfrm>
              <a:off x="279" y="802"/>
              <a:ext cx="1266" cy="2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800"/>
                <a:t>Locus of Control</a:t>
              </a:r>
            </a:p>
          </p:txBody>
        </p:sp>
      </p:grpSp>
      <p:grpSp>
        <p:nvGrpSpPr>
          <p:cNvPr id="452677" name="Group 69">
            <a:extLst>
              <a:ext uri="{FF2B5EF4-FFF2-40B4-BE49-F238E27FC236}">
                <a16:creationId xmlns:a16="http://schemas.microsoft.com/office/drawing/2014/main" id="{04556510-9EF7-0787-882F-27356FF9D879}"/>
              </a:ext>
            </a:extLst>
          </p:cNvPr>
          <p:cNvGrpSpPr>
            <a:grpSpLocks/>
          </p:cNvGrpSpPr>
          <p:nvPr/>
        </p:nvGrpSpPr>
        <p:grpSpPr bwMode="auto">
          <a:xfrm>
            <a:off x="6311900" y="1012825"/>
            <a:ext cx="2663825" cy="1492250"/>
            <a:chOff x="3976" y="638"/>
            <a:chExt cx="1678" cy="940"/>
          </a:xfrm>
        </p:grpSpPr>
        <p:grpSp>
          <p:nvGrpSpPr>
            <p:cNvPr id="452620" name="Group 12">
              <a:extLst>
                <a:ext uri="{FF2B5EF4-FFF2-40B4-BE49-F238E27FC236}">
                  <a16:creationId xmlns:a16="http://schemas.microsoft.com/office/drawing/2014/main" id="{B145F1BC-97F6-E548-00DC-DE48781236D0}"/>
                </a:ext>
              </a:extLst>
            </p:cNvPr>
            <p:cNvGrpSpPr>
              <a:grpSpLocks/>
            </p:cNvGrpSpPr>
            <p:nvPr/>
          </p:nvGrpSpPr>
          <p:grpSpPr bwMode="auto">
            <a:xfrm>
              <a:off x="3976" y="638"/>
              <a:ext cx="1678" cy="940"/>
              <a:chOff x="3976" y="638"/>
              <a:chExt cx="1678" cy="940"/>
            </a:xfrm>
          </p:grpSpPr>
          <p:sp>
            <p:nvSpPr>
              <p:cNvPr id="452621" name="Rectangle 13">
                <a:extLst>
                  <a:ext uri="{FF2B5EF4-FFF2-40B4-BE49-F238E27FC236}">
                    <a16:creationId xmlns:a16="http://schemas.microsoft.com/office/drawing/2014/main" id="{967380F0-9E26-3E0E-77CF-90A014D5D722}"/>
                  </a:ext>
                </a:extLst>
              </p:cNvPr>
              <p:cNvSpPr>
                <a:spLocks noChangeArrowheads="1"/>
              </p:cNvSpPr>
              <p:nvPr/>
            </p:nvSpPr>
            <p:spPr bwMode="auto">
              <a:xfrm>
                <a:off x="3976" y="638"/>
                <a:ext cx="1678" cy="940"/>
              </a:xfrm>
              <a:prstGeom prst="rect">
                <a:avLst/>
              </a:prstGeom>
              <a:solidFill>
                <a:srgbClr val="4040FF"/>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2" name="Rectangle 14">
                <a:extLst>
                  <a:ext uri="{FF2B5EF4-FFF2-40B4-BE49-F238E27FC236}">
                    <a16:creationId xmlns:a16="http://schemas.microsoft.com/office/drawing/2014/main" id="{3ED1BF15-4280-260A-AC17-860948499B32}"/>
                  </a:ext>
                </a:extLst>
              </p:cNvPr>
              <p:cNvSpPr>
                <a:spLocks noChangeArrowheads="1"/>
              </p:cNvSpPr>
              <p:nvPr/>
            </p:nvSpPr>
            <p:spPr bwMode="auto">
              <a:xfrm>
                <a:off x="4021" y="665"/>
                <a:ext cx="1588" cy="882"/>
              </a:xfrm>
              <a:prstGeom prst="rect">
                <a:avLst/>
              </a:prstGeom>
              <a:solidFill>
                <a:srgbClr val="000060"/>
              </a:solidFill>
              <a:ln w="12700">
                <a:solidFill>
                  <a:srgbClr val="000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3" name="Line 15">
                <a:extLst>
                  <a:ext uri="{FF2B5EF4-FFF2-40B4-BE49-F238E27FC236}">
                    <a16:creationId xmlns:a16="http://schemas.microsoft.com/office/drawing/2014/main" id="{835C4C54-350A-67C9-429C-05656EFB3471}"/>
                  </a:ext>
                </a:extLst>
              </p:cNvPr>
              <p:cNvSpPr>
                <a:spLocks noChangeShapeType="1"/>
              </p:cNvSpPr>
              <p:nvPr/>
            </p:nvSpPr>
            <p:spPr bwMode="auto">
              <a:xfrm>
                <a:off x="4034" y="68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4" name="Line 16">
                <a:extLst>
                  <a:ext uri="{FF2B5EF4-FFF2-40B4-BE49-F238E27FC236}">
                    <a16:creationId xmlns:a16="http://schemas.microsoft.com/office/drawing/2014/main" id="{A780D133-8044-5F1E-B3D1-A7562D074438}"/>
                  </a:ext>
                </a:extLst>
              </p:cNvPr>
              <p:cNvSpPr>
                <a:spLocks noChangeShapeType="1"/>
              </p:cNvSpPr>
              <p:nvPr/>
            </p:nvSpPr>
            <p:spPr bwMode="auto">
              <a:xfrm>
                <a:off x="4034" y="753"/>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5" name="Line 17">
                <a:extLst>
                  <a:ext uri="{FF2B5EF4-FFF2-40B4-BE49-F238E27FC236}">
                    <a16:creationId xmlns:a16="http://schemas.microsoft.com/office/drawing/2014/main" id="{6A5A266C-D55B-973F-0A24-354E665085E8}"/>
                  </a:ext>
                </a:extLst>
              </p:cNvPr>
              <p:cNvSpPr>
                <a:spLocks noChangeShapeType="1"/>
              </p:cNvSpPr>
              <p:nvPr/>
            </p:nvSpPr>
            <p:spPr bwMode="auto">
              <a:xfrm>
                <a:off x="4034" y="81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6" name="Line 18">
                <a:extLst>
                  <a:ext uri="{FF2B5EF4-FFF2-40B4-BE49-F238E27FC236}">
                    <a16:creationId xmlns:a16="http://schemas.microsoft.com/office/drawing/2014/main" id="{7A185972-D416-154B-F3BE-F87CED9D0851}"/>
                  </a:ext>
                </a:extLst>
              </p:cNvPr>
              <p:cNvSpPr>
                <a:spLocks noChangeShapeType="1"/>
              </p:cNvSpPr>
              <p:nvPr/>
            </p:nvSpPr>
            <p:spPr bwMode="auto">
              <a:xfrm>
                <a:off x="4034" y="88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7" name="Line 19">
                <a:extLst>
                  <a:ext uri="{FF2B5EF4-FFF2-40B4-BE49-F238E27FC236}">
                    <a16:creationId xmlns:a16="http://schemas.microsoft.com/office/drawing/2014/main" id="{C6FE9354-72D2-9012-2477-C9AA444899C1}"/>
                  </a:ext>
                </a:extLst>
              </p:cNvPr>
              <p:cNvSpPr>
                <a:spLocks noChangeShapeType="1"/>
              </p:cNvSpPr>
              <p:nvPr/>
            </p:nvSpPr>
            <p:spPr bwMode="auto">
              <a:xfrm>
                <a:off x="4034" y="94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8" name="Line 20">
                <a:extLst>
                  <a:ext uri="{FF2B5EF4-FFF2-40B4-BE49-F238E27FC236}">
                    <a16:creationId xmlns:a16="http://schemas.microsoft.com/office/drawing/2014/main" id="{5FB16DD3-03F9-7133-B57D-6A9D8C678684}"/>
                  </a:ext>
                </a:extLst>
              </p:cNvPr>
              <p:cNvSpPr>
                <a:spLocks noChangeShapeType="1"/>
              </p:cNvSpPr>
              <p:nvPr/>
            </p:nvSpPr>
            <p:spPr bwMode="auto">
              <a:xfrm>
                <a:off x="4034" y="1013"/>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9" name="Line 21">
                <a:extLst>
                  <a:ext uri="{FF2B5EF4-FFF2-40B4-BE49-F238E27FC236}">
                    <a16:creationId xmlns:a16="http://schemas.microsoft.com/office/drawing/2014/main" id="{B792F303-9C5B-9ED4-A0CF-8FFD06DACFA7}"/>
                  </a:ext>
                </a:extLst>
              </p:cNvPr>
              <p:cNvSpPr>
                <a:spLocks noChangeShapeType="1"/>
              </p:cNvSpPr>
              <p:nvPr/>
            </p:nvSpPr>
            <p:spPr bwMode="auto">
              <a:xfrm>
                <a:off x="4034" y="107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2630" name="Group 22">
                <a:extLst>
                  <a:ext uri="{FF2B5EF4-FFF2-40B4-BE49-F238E27FC236}">
                    <a16:creationId xmlns:a16="http://schemas.microsoft.com/office/drawing/2014/main" id="{62A07BF7-D7EE-D442-7030-0C6AA0B0260C}"/>
                  </a:ext>
                </a:extLst>
              </p:cNvPr>
              <p:cNvGrpSpPr>
                <a:grpSpLocks/>
              </p:cNvGrpSpPr>
              <p:nvPr/>
            </p:nvGrpSpPr>
            <p:grpSpPr bwMode="auto">
              <a:xfrm>
                <a:off x="4034" y="1144"/>
                <a:ext cx="1569" cy="390"/>
                <a:chOff x="4034" y="1144"/>
                <a:chExt cx="1569" cy="390"/>
              </a:xfrm>
            </p:grpSpPr>
            <p:sp>
              <p:nvSpPr>
                <p:cNvPr id="452631" name="Line 23">
                  <a:extLst>
                    <a:ext uri="{FF2B5EF4-FFF2-40B4-BE49-F238E27FC236}">
                      <a16:creationId xmlns:a16="http://schemas.microsoft.com/office/drawing/2014/main" id="{CF8CE5BB-0E8B-D826-C9E8-96413C30C027}"/>
                    </a:ext>
                  </a:extLst>
                </p:cNvPr>
                <p:cNvSpPr>
                  <a:spLocks noChangeShapeType="1"/>
                </p:cNvSpPr>
                <p:nvPr/>
              </p:nvSpPr>
              <p:spPr bwMode="auto">
                <a:xfrm>
                  <a:off x="4034" y="114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32" name="Line 24">
                  <a:extLst>
                    <a:ext uri="{FF2B5EF4-FFF2-40B4-BE49-F238E27FC236}">
                      <a16:creationId xmlns:a16="http://schemas.microsoft.com/office/drawing/2014/main" id="{ECCE23C9-AA7D-3D89-C9D8-F4514D303D29}"/>
                    </a:ext>
                  </a:extLst>
                </p:cNvPr>
                <p:cNvSpPr>
                  <a:spLocks noChangeShapeType="1"/>
                </p:cNvSpPr>
                <p:nvPr/>
              </p:nvSpPr>
              <p:spPr bwMode="auto">
                <a:xfrm>
                  <a:off x="4034" y="120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33" name="Line 25">
                  <a:extLst>
                    <a:ext uri="{FF2B5EF4-FFF2-40B4-BE49-F238E27FC236}">
                      <a16:creationId xmlns:a16="http://schemas.microsoft.com/office/drawing/2014/main" id="{62FE14CB-4066-3226-1B16-C48EC97F8816}"/>
                    </a:ext>
                  </a:extLst>
                </p:cNvPr>
                <p:cNvSpPr>
                  <a:spLocks noChangeShapeType="1"/>
                </p:cNvSpPr>
                <p:nvPr/>
              </p:nvSpPr>
              <p:spPr bwMode="auto">
                <a:xfrm>
                  <a:off x="4034" y="127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34" name="Line 26">
                  <a:extLst>
                    <a:ext uri="{FF2B5EF4-FFF2-40B4-BE49-F238E27FC236}">
                      <a16:creationId xmlns:a16="http://schemas.microsoft.com/office/drawing/2014/main" id="{086212CA-DA4D-E4FE-D3CC-2EF99C30162F}"/>
                    </a:ext>
                  </a:extLst>
                </p:cNvPr>
                <p:cNvSpPr>
                  <a:spLocks noChangeShapeType="1"/>
                </p:cNvSpPr>
                <p:nvPr/>
              </p:nvSpPr>
              <p:spPr bwMode="auto">
                <a:xfrm>
                  <a:off x="4034" y="1340"/>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35" name="Line 27">
                  <a:extLst>
                    <a:ext uri="{FF2B5EF4-FFF2-40B4-BE49-F238E27FC236}">
                      <a16:creationId xmlns:a16="http://schemas.microsoft.com/office/drawing/2014/main" id="{EDA155A2-53EE-8DD9-36B6-D38EC5967816}"/>
                    </a:ext>
                  </a:extLst>
                </p:cNvPr>
                <p:cNvSpPr>
                  <a:spLocks noChangeShapeType="1"/>
                </p:cNvSpPr>
                <p:nvPr/>
              </p:nvSpPr>
              <p:spPr bwMode="auto">
                <a:xfrm>
                  <a:off x="4034" y="140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36" name="Line 28">
                  <a:extLst>
                    <a:ext uri="{FF2B5EF4-FFF2-40B4-BE49-F238E27FC236}">
                      <a16:creationId xmlns:a16="http://schemas.microsoft.com/office/drawing/2014/main" id="{3DB884BD-4005-B2A6-3A75-917C0976448D}"/>
                    </a:ext>
                  </a:extLst>
                </p:cNvPr>
                <p:cNvSpPr>
                  <a:spLocks noChangeShapeType="1"/>
                </p:cNvSpPr>
                <p:nvPr/>
              </p:nvSpPr>
              <p:spPr bwMode="auto">
                <a:xfrm>
                  <a:off x="4034" y="146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37" name="Line 29">
                  <a:extLst>
                    <a:ext uri="{FF2B5EF4-FFF2-40B4-BE49-F238E27FC236}">
                      <a16:creationId xmlns:a16="http://schemas.microsoft.com/office/drawing/2014/main" id="{6D811073-62AE-4BEF-00B9-676E6D28E899}"/>
                    </a:ext>
                  </a:extLst>
                </p:cNvPr>
                <p:cNvSpPr>
                  <a:spLocks noChangeShapeType="1"/>
                </p:cNvSpPr>
                <p:nvPr/>
              </p:nvSpPr>
              <p:spPr bwMode="auto">
                <a:xfrm>
                  <a:off x="4034" y="153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2638" name="Group 30">
                <a:extLst>
                  <a:ext uri="{FF2B5EF4-FFF2-40B4-BE49-F238E27FC236}">
                    <a16:creationId xmlns:a16="http://schemas.microsoft.com/office/drawing/2014/main" id="{71636C13-5D71-C07C-5552-CC2AEDE2526C}"/>
                  </a:ext>
                </a:extLst>
              </p:cNvPr>
              <p:cNvGrpSpPr>
                <a:grpSpLocks/>
              </p:cNvGrpSpPr>
              <p:nvPr/>
            </p:nvGrpSpPr>
            <p:grpSpPr bwMode="auto">
              <a:xfrm>
                <a:off x="4096" y="815"/>
                <a:ext cx="89" cy="80"/>
                <a:chOff x="4096" y="815"/>
                <a:chExt cx="89" cy="80"/>
              </a:xfrm>
            </p:grpSpPr>
            <p:sp>
              <p:nvSpPr>
                <p:cNvPr id="452639" name="Oval 31">
                  <a:extLst>
                    <a:ext uri="{FF2B5EF4-FFF2-40B4-BE49-F238E27FC236}">
                      <a16:creationId xmlns:a16="http://schemas.microsoft.com/office/drawing/2014/main" id="{1A5B149B-400E-A86D-AB8B-849642E9708A}"/>
                    </a:ext>
                  </a:extLst>
                </p:cNvPr>
                <p:cNvSpPr>
                  <a:spLocks noChangeArrowheads="1"/>
                </p:cNvSpPr>
                <p:nvPr/>
              </p:nvSpPr>
              <p:spPr bwMode="auto">
                <a:xfrm>
                  <a:off x="4112" y="823"/>
                  <a:ext cx="73"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40" name="Oval 32">
                  <a:extLst>
                    <a:ext uri="{FF2B5EF4-FFF2-40B4-BE49-F238E27FC236}">
                      <a16:creationId xmlns:a16="http://schemas.microsoft.com/office/drawing/2014/main" id="{D4FF5F2C-3D98-9E52-56AD-F427D9C31D60}"/>
                    </a:ext>
                  </a:extLst>
                </p:cNvPr>
                <p:cNvSpPr>
                  <a:spLocks noChangeArrowheads="1"/>
                </p:cNvSpPr>
                <p:nvPr/>
              </p:nvSpPr>
              <p:spPr bwMode="auto">
                <a:xfrm>
                  <a:off x="4096" y="815"/>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2641" name="Group 33">
                <a:extLst>
                  <a:ext uri="{FF2B5EF4-FFF2-40B4-BE49-F238E27FC236}">
                    <a16:creationId xmlns:a16="http://schemas.microsoft.com/office/drawing/2014/main" id="{8FEC8891-0EA5-277A-7B5D-BC52D2EF7934}"/>
                  </a:ext>
                </a:extLst>
              </p:cNvPr>
              <p:cNvGrpSpPr>
                <a:grpSpLocks/>
              </p:cNvGrpSpPr>
              <p:nvPr/>
            </p:nvGrpSpPr>
            <p:grpSpPr bwMode="auto">
              <a:xfrm>
                <a:off x="4100" y="942"/>
                <a:ext cx="89" cy="79"/>
                <a:chOff x="4100" y="942"/>
                <a:chExt cx="89" cy="79"/>
              </a:xfrm>
            </p:grpSpPr>
            <p:sp>
              <p:nvSpPr>
                <p:cNvPr id="452642" name="Oval 34">
                  <a:extLst>
                    <a:ext uri="{FF2B5EF4-FFF2-40B4-BE49-F238E27FC236}">
                      <a16:creationId xmlns:a16="http://schemas.microsoft.com/office/drawing/2014/main" id="{99E87B54-3B75-77FF-0FFE-48ACFA8F87B7}"/>
                    </a:ext>
                  </a:extLst>
                </p:cNvPr>
                <p:cNvSpPr>
                  <a:spLocks noChangeArrowheads="1"/>
                </p:cNvSpPr>
                <p:nvPr/>
              </p:nvSpPr>
              <p:spPr bwMode="auto">
                <a:xfrm>
                  <a:off x="4117" y="950"/>
                  <a:ext cx="72" cy="71"/>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43" name="Oval 35">
                  <a:extLst>
                    <a:ext uri="{FF2B5EF4-FFF2-40B4-BE49-F238E27FC236}">
                      <a16:creationId xmlns:a16="http://schemas.microsoft.com/office/drawing/2014/main" id="{A1970CC9-6782-B12C-DAF3-5F25B674F336}"/>
                    </a:ext>
                  </a:extLst>
                </p:cNvPr>
                <p:cNvSpPr>
                  <a:spLocks noChangeArrowheads="1"/>
                </p:cNvSpPr>
                <p:nvPr/>
              </p:nvSpPr>
              <p:spPr bwMode="auto">
                <a:xfrm>
                  <a:off x="4100" y="942"/>
                  <a:ext cx="73" cy="71"/>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2644" name="Group 36">
                <a:extLst>
                  <a:ext uri="{FF2B5EF4-FFF2-40B4-BE49-F238E27FC236}">
                    <a16:creationId xmlns:a16="http://schemas.microsoft.com/office/drawing/2014/main" id="{D6EFBE16-9A1E-7FA9-4903-3C171B95CA1D}"/>
                  </a:ext>
                </a:extLst>
              </p:cNvPr>
              <p:cNvGrpSpPr>
                <a:grpSpLocks/>
              </p:cNvGrpSpPr>
              <p:nvPr/>
            </p:nvGrpSpPr>
            <p:grpSpPr bwMode="auto">
              <a:xfrm>
                <a:off x="4100" y="688"/>
                <a:ext cx="89" cy="80"/>
                <a:chOff x="4100" y="688"/>
                <a:chExt cx="89" cy="80"/>
              </a:xfrm>
            </p:grpSpPr>
            <p:sp>
              <p:nvSpPr>
                <p:cNvPr id="452645" name="Oval 37">
                  <a:extLst>
                    <a:ext uri="{FF2B5EF4-FFF2-40B4-BE49-F238E27FC236}">
                      <a16:creationId xmlns:a16="http://schemas.microsoft.com/office/drawing/2014/main" id="{5C807FC5-BCC9-E853-2B2C-B066895F03AE}"/>
                    </a:ext>
                  </a:extLst>
                </p:cNvPr>
                <p:cNvSpPr>
                  <a:spLocks noChangeArrowheads="1"/>
                </p:cNvSpPr>
                <p:nvPr/>
              </p:nvSpPr>
              <p:spPr bwMode="auto">
                <a:xfrm>
                  <a:off x="4117" y="696"/>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46" name="Oval 38">
                  <a:extLst>
                    <a:ext uri="{FF2B5EF4-FFF2-40B4-BE49-F238E27FC236}">
                      <a16:creationId xmlns:a16="http://schemas.microsoft.com/office/drawing/2014/main" id="{65079A74-FD54-5FD0-8E2F-C68176A5C305}"/>
                    </a:ext>
                  </a:extLst>
                </p:cNvPr>
                <p:cNvSpPr>
                  <a:spLocks noChangeArrowheads="1"/>
                </p:cNvSpPr>
                <p:nvPr/>
              </p:nvSpPr>
              <p:spPr bwMode="auto">
                <a:xfrm>
                  <a:off x="4100" y="688"/>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2647" name="Group 39">
                <a:extLst>
                  <a:ext uri="{FF2B5EF4-FFF2-40B4-BE49-F238E27FC236}">
                    <a16:creationId xmlns:a16="http://schemas.microsoft.com/office/drawing/2014/main" id="{98C22745-557C-6683-69ED-7D485631E310}"/>
                  </a:ext>
                </a:extLst>
              </p:cNvPr>
              <p:cNvGrpSpPr>
                <a:grpSpLocks/>
              </p:cNvGrpSpPr>
              <p:nvPr/>
            </p:nvGrpSpPr>
            <p:grpSpPr bwMode="auto">
              <a:xfrm>
                <a:off x="4100" y="1417"/>
                <a:ext cx="89" cy="80"/>
                <a:chOff x="4100" y="1417"/>
                <a:chExt cx="89" cy="80"/>
              </a:xfrm>
            </p:grpSpPr>
            <p:sp>
              <p:nvSpPr>
                <p:cNvPr id="452648" name="Oval 40">
                  <a:extLst>
                    <a:ext uri="{FF2B5EF4-FFF2-40B4-BE49-F238E27FC236}">
                      <a16:creationId xmlns:a16="http://schemas.microsoft.com/office/drawing/2014/main" id="{AEE3F260-903F-3CD3-80E4-2B896AEB4D90}"/>
                    </a:ext>
                  </a:extLst>
                </p:cNvPr>
                <p:cNvSpPr>
                  <a:spLocks noChangeArrowheads="1"/>
                </p:cNvSpPr>
                <p:nvPr/>
              </p:nvSpPr>
              <p:spPr bwMode="auto">
                <a:xfrm>
                  <a:off x="4117" y="1425"/>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49" name="Oval 41">
                  <a:extLst>
                    <a:ext uri="{FF2B5EF4-FFF2-40B4-BE49-F238E27FC236}">
                      <a16:creationId xmlns:a16="http://schemas.microsoft.com/office/drawing/2014/main" id="{D4D54047-97AA-7E03-6415-5AA4D1192578}"/>
                    </a:ext>
                  </a:extLst>
                </p:cNvPr>
                <p:cNvSpPr>
                  <a:spLocks noChangeArrowheads="1"/>
                </p:cNvSpPr>
                <p:nvPr/>
              </p:nvSpPr>
              <p:spPr bwMode="auto">
                <a:xfrm>
                  <a:off x="4100" y="1417"/>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2650" name="Group 42">
                <a:extLst>
                  <a:ext uri="{FF2B5EF4-FFF2-40B4-BE49-F238E27FC236}">
                    <a16:creationId xmlns:a16="http://schemas.microsoft.com/office/drawing/2014/main" id="{25D5AC35-81B5-697D-3C62-C7286061E4FD}"/>
                  </a:ext>
                </a:extLst>
              </p:cNvPr>
              <p:cNvGrpSpPr>
                <a:grpSpLocks/>
              </p:cNvGrpSpPr>
              <p:nvPr/>
            </p:nvGrpSpPr>
            <p:grpSpPr bwMode="auto">
              <a:xfrm>
                <a:off x="5470" y="1417"/>
                <a:ext cx="89" cy="80"/>
                <a:chOff x="5470" y="1417"/>
                <a:chExt cx="89" cy="80"/>
              </a:xfrm>
            </p:grpSpPr>
            <p:sp>
              <p:nvSpPr>
                <p:cNvPr id="452651" name="Oval 43">
                  <a:extLst>
                    <a:ext uri="{FF2B5EF4-FFF2-40B4-BE49-F238E27FC236}">
                      <a16:creationId xmlns:a16="http://schemas.microsoft.com/office/drawing/2014/main" id="{EAA2D668-6111-2D2D-3E0D-F07AE0C345E2}"/>
                    </a:ext>
                  </a:extLst>
                </p:cNvPr>
                <p:cNvSpPr>
                  <a:spLocks noChangeArrowheads="1"/>
                </p:cNvSpPr>
                <p:nvPr/>
              </p:nvSpPr>
              <p:spPr bwMode="auto">
                <a:xfrm>
                  <a:off x="5487" y="1425"/>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52" name="Oval 44">
                  <a:extLst>
                    <a:ext uri="{FF2B5EF4-FFF2-40B4-BE49-F238E27FC236}">
                      <a16:creationId xmlns:a16="http://schemas.microsoft.com/office/drawing/2014/main" id="{F2A1A04D-A5C9-FCE5-7FCF-B97BF1E77195}"/>
                    </a:ext>
                  </a:extLst>
                </p:cNvPr>
                <p:cNvSpPr>
                  <a:spLocks noChangeArrowheads="1"/>
                </p:cNvSpPr>
                <p:nvPr/>
              </p:nvSpPr>
              <p:spPr bwMode="auto">
                <a:xfrm>
                  <a:off x="5470" y="1417"/>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2653" name="Group 45">
                <a:extLst>
                  <a:ext uri="{FF2B5EF4-FFF2-40B4-BE49-F238E27FC236}">
                    <a16:creationId xmlns:a16="http://schemas.microsoft.com/office/drawing/2014/main" id="{941541EB-1CD0-C726-87F6-220D080133EC}"/>
                  </a:ext>
                </a:extLst>
              </p:cNvPr>
              <p:cNvGrpSpPr>
                <a:grpSpLocks/>
              </p:cNvGrpSpPr>
              <p:nvPr/>
            </p:nvGrpSpPr>
            <p:grpSpPr bwMode="auto">
              <a:xfrm>
                <a:off x="5466" y="815"/>
                <a:ext cx="89" cy="80"/>
                <a:chOff x="5466" y="815"/>
                <a:chExt cx="89" cy="80"/>
              </a:xfrm>
            </p:grpSpPr>
            <p:sp>
              <p:nvSpPr>
                <p:cNvPr id="452654" name="Oval 46">
                  <a:extLst>
                    <a:ext uri="{FF2B5EF4-FFF2-40B4-BE49-F238E27FC236}">
                      <a16:creationId xmlns:a16="http://schemas.microsoft.com/office/drawing/2014/main" id="{AA3309A0-407F-E5EA-CA7C-1FEA00798206}"/>
                    </a:ext>
                  </a:extLst>
                </p:cNvPr>
                <p:cNvSpPr>
                  <a:spLocks noChangeArrowheads="1"/>
                </p:cNvSpPr>
                <p:nvPr/>
              </p:nvSpPr>
              <p:spPr bwMode="auto">
                <a:xfrm>
                  <a:off x="5483" y="823"/>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55" name="Oval 47">
                  <a:extLst>
                    <a:ext uri="{FF2B5EF4-FFF2-40B4-BE49-F238E27FC236}">
                      <a16:creationId xmlns:a16="http://schemas.microsoft.com/office/drawing/2014/main" id="{643CE2E6-907A-2FF5-7175-F61F2C6E9F72}"/>
                    </a:ext>
                  </a:extLst>
                </p:cNvPr>
                <p:cNvSpPr>
                  <a:spLocks noChangeArrowheads="1"/>
                </p:cNvSpPr>
                <p:nvPr/>
              </p:nvSpPr>
              <p:spPr bwMode="auto">
                <a:xfrm>
                  <a:off x="5466" y="815"/>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2656" name="Group 48">
                <a:extLst>
                  <a:ext uri="{FF2B5EF4-FFF2-40B4-BE49-F238E27FC236}">
                    <a16:creationId xmlns:a16="http://schemas.microsoft.com/office/drawing/2014/main" id="{7B0560B8-1187-140A-309A-420E8CC4AC4B}"/>
                  </a:ext>
                </a:extLst>
              </p:cNvPr>
              <p:cNvGrpSpPr>
                <a:grpSpLocks/>
              </p:cNvGrpSpPr>
              <p:nvPr/>
            </p:nvGrpSpPr>
            <p:grpSpPr bwMode="auto">
              <a:xfrm>
                <a:off x="5470" y="688"/>
                <a:ext cx="89" cy="80"/>
                <a:chOff x="5470" y="688"/>
                <a:chExt cx="89" cy="80"/>
              </a:xfrm>
            </p:grpSpPr>
            <p:sp>
              <p:nvSpPr>
                <p:cNvPr id="452657" name="Oval 49">
                  <a:extLst>
                    <a:ext uri="{FF2B5EF4-FFF2-40B4-BE49-F238E27FC236}">
                      <a16:creationId xmlns:a16="http://schemas.microsoft.com/office/drawing/2014/main" id="{0BD9FF7B-87C0-0C0A-137C-836CC1E06B80}"/>
                    </a:ext>
                  </a:extLst>
                </p:cNvPr>
                <p:cNvSpPr>
                  <a:spLocks noChangeArrowheads="1"/>
                </p:cNvSpPr>
                <p:nvPr/>
              </p:nvSpPr>
              <p:spPr bwMode="auto">
                <a:xfrm>
                  <a:off x="5487" y="696"/>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58" name="Oval 50">
                  <a:extLst>
                    <a:ext uri="{FF2B5EF4-FFF2-40B4-BE49-F238E27FC236}">
                      <a16:creationId xmlns:a16="http://schemas.microsoft.com/office/drawing/2014/main" id="{838B33F7-6305-1E13-06B5-21622679E256}"/>
                    </a:ext>
                  </a:extLst>
                </p:cNvPr>
                <p:cNvSpPr>
                  <a:spLocks noChangeArrowheads="1"/>
                </p:cNvSpPr>
                <p:nvPr/>
              </p:nvSpPr>
              <p:spPr bwMode="auto">
                <a:xfrm>
                  <a:off x="5470" y="688"/>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52659" name="Oval 51">
                <a:extLst>
                  <a:ext uri="{FF2B5EF4-FFF2-40B4-BE49-F238E27FC236}">
                    <a16:creationId xmlns:a16="http://schemas.microsoft.com/office/drawing/2014/main" id="{D095CD9E-0C29-E5ED-C780-D676A29D91A1}"/>
                  </a:ext>
                </a:extLst>
              </p:cNvPr>
              <p:cNvSpPr>
                <a:spLocks noChangeArrowheads="1"/>
              </p:cNvSpPr>
              <p:nvPr/>
            </p:nvSpPr>
            <p:spPr bwMode="auto">
              <a:xfrm>
                <a:off x="4418" y="715"/>
                <a:ext cx="759" cy="787"/>
              </a:xfrm>
              <a:prstGeom prst="ellipse">
                <a:avLst/>
              </a:prstGeom>
              <a:solidFill>
                <a:srgbClr val="00606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0" name="Line 52">
                <a:extLst>
                  <a:ext uri="{FF2B5EF4-FFF2-40B4-BE49-F238E27FC236}">
                    <a16:creationId xmlns:a16="http://schemas.microsoft.com/office/drawing/2014/main" id="{FB6293DE-3AC8-C38F-9BC1-BC1217ACEA36}"/>
                  </a:ext>
                </a:extLst>
              </p:cNvPr>
              <p:cNvSpPr>
                <a:spLocks noChangeShapeType="1"/>
              </p:cNvSpPr>
              <p:nvPr/>
            </p:nvSpPr>
            <p:spPr bwMode="auto">
              <a:xfrm flipV="1">
                <a:off x="4489" y="880"/>
                <a:ext cx="0" cy="46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1" name="Line 53">
                <a:extLst>
                  <a:ext uri="{FF2B5EF4-FFF2-40B4-BE49-F238E27FC236}">
                    <a16:creationId xmlns:a16="http://schemas.microsoft.com/office/drawing/2014/main" id="{8B6E59CA-9162-1B65-BE05-45F16E0D8D8F}"/>
                  </a:ext>
                </a:extLst>
              </p:cNvPr>
              <p:cNvSpPr>
                <a:spLocks noChangeShapeType="1"/>
              </p:cNvSpPr>
              <p:nvPr/>
            </p:nvSpPr>
            <p:spPr bwMode="auto">
              <a:xfrm flipV="1">
                <a:off x="4638" y="749"/>
                <a:ext cx="0" cy="72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2" name="Line 54">
                <a:extLst>
                  <a:ext uri="{FF2B5EF4-FFF2-40B4-BE49-F238E27FC236}">
                    <a16:creationId xmlns:a16="http://schemas.microsoft.com/office/drawing/2014/main" id="{1418F336-4ED7-34D8-F37F-927F3092B3AC}"/>
                  </a:ext>
                </a:extLst>
              </p:cNvPr>
              <p:cNvSpPr>
                <a:spLocks noChangeShapeType="1"/>
              </p:cNvSpPr>
              <p:nvPr/>
            </p:nvSpPr>
            <p:spPr bwMode="auto">
              <a:xfrm>
                <a:off x="4797" y="721"/>
                <a:ext cx="0" cy="78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3" name="Line 55">
                <a:extLst>
                  <a:ext uri="{FF2B5EF4-FFF2-40B4-BE49-F238E27FC236}">
                    <a16:creationId xmlns:a16="http://schemas.microsoft.com/office/drawing/2014/main" id="{681B00F6-9D82-75C6-14AB-D6709057A55F}"/>
                  </a:ext>
                </a:extLst>
              </p:cNvPr>
              <p:cNvSpPr>
                <a:spLocks noChangeShapeType="1"/>
              </p:cNvSpPr>
              <p:nvPr/>
            </p:nvSpPr>
            <p:spPr bwMode="auto">
              <a:xfrm>
                <a:off x="5108" y="883"/>
                <a:ext cx="0" cy="45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4" name="Line 56">
                <a:extLst>
                  <a:ext uri="{FF2B5EF4-FFF2-40B4-BE49-F238E27FC236}">
                    <a16:creationId xmlns:a16="http://schemas.microsoft.com/office/drawing/2014/main" id="{EBC2D44A-4CD8-A27A-0BDA-13B4AA57C83D}"/>
                  </a:ext>
                </a:extLst>
              </p:cNvPr>
              <p:cNvSpPr>
                <a:spLocks noChangeShapeType="1"/>
              </p:cNvSpPr>
              <p:nvPr/>
            </p:nvSpPr>
            <p:spPr bwMode="auto">
              <a:xfrm flipH="1">
                <a:off x="4954" y="756"/>
                <a:ext cx="9" cy="7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5" name="Line 57">
                <a:extLst>
                  <a:ext uri="{FF2B5EF4-FFF2-40B4-BE49-F238E27FC236}">
                    <a16:creationId xmlns:a16="http://schemas.microsoft.com/office/drawing/2014/main" id="{3023A012-FADE-B47E-BA64-14CDC59EF07D}"/>
                  </a:ext>
                </a:extLst>
              </p:cNvPr>
              <p:cNvSpPr>
                <a:spLocks noChangeShapeType="1"/>
              </p:cNvSpPr>
              <p:nvPr/>
            </p:nvSpPr>
            <p:spPr bwMode="auto">
              <a:xfrm>
                <a:off x="4549" y="820"/>
                <a:ext cx="50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6" name="Line 58">
                <a:extLst>
                  <a:ext uri="{FF2B5EF4-FFF2-40B4-BE49-F238E27FC236}">
                    <a16:creationId xmlns:a16="http://schemas.microsoft.com/office/drawing/2014/main" id="{7D49ACDD-04D8-0179-6E6F-7645943E1FDE}"/>
                  </a:ext>
                </a:extLst>
              </p:cNvPr>
              <p:cNvSpPr>
                <a:spLocks noChangeShapeType="1"/>
              </p:cNvSpPr>
              <p:nvPr/>
            </p:nvSpPr>
            <p:spPr bwMode="auto">
              <a:xfrm>
                <a:off x="4455" y="959"/>
                <a:ext cx="69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7" name="Line 59">
                <a:extLst>
                  <a:ext uri="{FF2B5EF4-FFF2-40B4-BE49-F238E27FC236}">
                    <a16:creationId xmlns:a16="http://schemas.microsoft.com/office/drawing/2014/main" id="{A36DAF68-75C6-26C3-14C1-80F36C21DA38}"/>
                  </a:ext>
                </a:extLst>
              </p:cNvPr>
              <p:cNvSpPr>
                <a:spLocks noChangeShapeType="1"/>
              </p:cNvSpPr>
              <p:nvPr/>
            </p:nvSpPr>
            <p:spPr bwMode="auto">
              <a:xfrm flipV="1">
                <a:off x="4429" y="1111"/>
                <a:ext cx="748" cy="9"/>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8" name="Line 60">
                <a:extLst>
                  <a:ext uri="{FF2B5EF4-FFF2-40B4-BE49-F238E27FC236}">
                    <a16:creationId xmlns:a16="http://schemas.microsoft.com/office/drawing/2014/main" id="{8733AA4B-B4AF-2C62-9B4F-4BBBCDC81499}"/>
                  </a:ext>
                </a:extLst>
              </p:cNvPr>
              <p:cNvSpPr>
                <a:spLocks noChangeShapeType="1"/>
              </p:cNvSpPr>
              <p:nvPr/>
            </p:nvSpPr>
            <p:spPr bwMode="auto">
              <a:xfrm>
                <a:off x="4554" y="1408"/>
                <a:ext cx="4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69" name="Line 61">
                <a:extLst>
                  <a:ext uri="{FF2B5EF4-FFF2-40B4-BE49-F238E27FC236}">
                    <a16:creationId xmlns:a16="http://schemas.microsoft.com/office/drawing/2014/main" id="{B86AC4B0-5DA0-DF84-55EE-BF2B445F4E01}"/>
                  </a:ext>
                </a:extLst>
              </p:cNvPr>
              <p:cNvSpPr>
                <a:spLocks noChangeShapeType="1"/>
              </p:cNvSpPr>
              <p:nvPr/>
            </p:nvSpPr>
            <p:spPr bwMode="auto">
              <a:xfrm>
                <a:off x="4455" y="1262"/>
                <a:ext cx="69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52671" name="AutoShape 63">
              <a:extLst>
                <a:ext uri="{FF2B5EF4-FFF2-40B4-BE49-F238E27FC236}">
                  <a16:creationId xmlns:a16="http://schemas.microsoft.com/office/drawing/2014/main" id="{AD7B0C3C-7A32-824E-0F2C-0A549B70F09C}"/>
                </a:ext>
              </a:extLst>
            </p:cNvPr>
            <p:cNvSpPr>
              <a:spLocks noChangeArrowheads="1"/>
            </p:cNvSpPr>
            <p:nvPr/>
          </p:nvSpPr>
          <p:spPr bwMode="auto">
            <a:xfrm>
              <a:off x="4468" y="772"/>
              <a:ext cx="664" cy="664"/>
            </a:xfrm>
            <a:prstGeom prst="star16">
              <a:avLst>
                <a:gd name="adj" fmla="val 37500"/>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72" name="AutoShape 64">
              <a:extLst>
                <a:ext uri="{FF2B5EF4-FFF2-40B4-BE49-F238E27FC236}">
                  <a16:creationId xmlns:a16="http://schemas.microsoft.com/office/drawing/2014/main" id="{AC561736-4BF7-3CA1-7939-CDD47C4BC142}"/>
                </a:ext>
              </a:extLst>
            </p:cNvPr>
            <p:cNvSpPr>
              <a:spLocks noChangeArrowheads="1"/>
            </p:cNvSpPr>
            <p:nvPr/>
          </p:nvSpPr>
          <p:spPr bwMode="auto">
            <a:xfrm>
              <a:off x="4564" y="868"/>
              <a:ext cx="472" cy="472"/>
            </a:xfrm>
            <a:prstGeom prst="star16">
              <a:avLst>
                <a:gd name="adj" fmla="val 37500"/>
              </a:avLst>
            </a:prstGeom>
            <a:solidFill>
              <a:srgbClr val="FF57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2679" name="Picture 71">
            <a:hlinkClick r:id="" action="ppaction://media"/>
            <a:extLst>
              <a:ext uri="{FF2B5EF4-FFF2-40B4-BE49-F238E27FC236}">
                <a16:creationId xmlns:a16="http://schemas.microsoft.com/office/drawing/2014/main" id="{EC8E72D2-9C1A-6948-44AF-CE1F3A2FE353}"/>
              </a:ext>
            </a:extLst>
          </p:cNvPr>
          <p:cNvPicPr>
            <a:picLocks noRot="1" noChangeAspect="1" noChangeArrowheads="1"/>
          </p:cNvPicPr>
          <p:nvPr>
            <a:wavAudioFile r:embed="rId1" name="~PP3456.WAV"/>
          </p:nvPr>
        </p:nvPicPr>
        <p:blipFill>
          <a:blip r:embed="rId6">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26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267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a:extLst>
              <a:ext uri="{FF2B5EF4-FFF2-40B4-BE49-F238E27FC236}">
                <a16:creationId xmlns:a16="http://schemas.microsoft.com/office/drawing/2014/main" id="{9552591D-0153-1082-301A-3FD233ED58D0}"/>
              </a:ext>
            </a:extLst>
          </p:cNvPr>
          <p:cNvSpPr>
            <a:spLocks noGrp="1" noChangeArrowheads="1"/>
          </p:cNvSpPr>
          <p:nvPr>
            <p:ph type="title"/>
          </p:nvPr>
        </p:nvSpPr>
        <p:spPr/>
        <p:txBody>
          <a:bodyPr/>
          <a:lstStyle/>
          <a:p>
            <a:r>
              <a:rPr lang="en-US" altLang="en-US"/>
              <a:t>Locus of Control (2)</a:t>
            </a:r>
          </a:p>
        </p:txBody>
      </p:sp>
      <p:grpSp>
        <p:nvGrpSpPr>
          <p:cNvPr id="611331" name="Group 3">
            <a:extLst>
              <a:ext uri="{FF2B5EF4-FFF2-40B4-BE49-F238E27FC236}">
                <a16:creationId xmlns:a16="http://schemas.microsoft.com/office/drawing/2014/main" id="{CD4A7707-63C8-3A45-0B48-7DEF9BBDF85B}"/>
              </a:ext>
            </a:extLst>
          </p:cNvPr>
          <p:cNvGrpSpPr>
            <a:grpSpLocks/>
          </p:cNvGrpSpPr>
          <p:nvPr/>
        </p:nvGrpSpPr>
        <p:grpSpPr bwMode="auto">
          <a:xfrm>
            <a:off x="68263" y="1143000"/>
            <a:ext cx="6200775" cy="5245100"/>
            <a:chOff x="43" y="720"/>
            <a:chExt cx="3906" cy="3304"/>
          </a:xfrm>
        </p:grpSpPr>
        <p:graphicFrame>
          <p:nvGraphicFramePr>
            <p:cNvPr id="611332" name="Object 4">
              <a:hlinkClick r:id="" action="ppaction://ole?verb=0"/>
              <a:extLst>
                <a:ext uri="{FF2B5EF4-FFF2-40B4-BE49-F238E27FC236}">
                  <a16:creationId xmlns:a16="http://schemas.microsoft.com/office/drawing/2014/main" id="{8A7993DA-5CB3-0A10-227B-D75F3ED1496A}"/>
                </a:ext>
              </a:extLst>
            </p:cNvPr>
            <p:cNvGraphicFramePr>
              <a:graphicFrameLocks/>
            </p:cNvGraphicFramePr>
            <p:nvPr/>
          </p:nvGraphicFramePr>
          <p:xfrm>
            <a:off x="43" y="720"/>
            <a:ext cx="3906" cy="3304"/>
          </p:xfrm>
          <a:graphic>
            <a:graphicData uri="http://schemas.openxmlformats.org/presentationml/2006/ole">
              <mc:AlternateContent xmlns:mc="http://schemas.openxmlformats.org/markup-compatibility/2006">
                <mc:Choice xmlns:v="urn:schemas-microsoft-com:vml" Requires="v">
                  <p:oleObj name="Microsoft ClipArt Gallery" r:id="rId4" imgW="11795040" imgH="9975600" progId="MS_ClipArt_Gallery">
                    <p:embed/>
                  </p:oleObj>
                </mc:Choice>
                <mc:Fallback>
                  <p:oleObj name="Microsoft ClipArt Gallery" r:id="rId4" imgW="11795040" imgH="9975600" progId="MS_ClipArt_Gallery">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 y="720"/>
                          <a:ext cx="3906" cy="330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1333" name="Rectangle 5">
              <a:extLst>
                <a:ext uri="{FF2B5EF4-FFF2-40B4-BE49-F238E27FC236}">
                  <a16:creationId xmlns:a16="http://schemas.microsoft.com/office/drawing/2014/main" id="{DDEA14EB-4E52-A7C8-F735-07B34FE38294}"/>
                </a:ext>
              </a:extLst>
            </p:cNvPr>
            <p:cNvSpPr>
              <a:spLocks noChangeArrowheads="1"/>
            </p:cNvSpPr>
            <p:nvPr/>
          </p:nvSpPr>
          <p:spPr bwMode="auto">
            <a:xfrm>
              <a:off x="279" y="802"/>
              <a:ext cx="1266" cy="2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800"/>
                <a:t>Locus of Control</a:t>
              </a:r>
            </a:p>
          </p:txBody>
        </p:sp>
      </p:grpSp>
      <p:grpSp>
        <p:nvGrpSpPr>
          <p:cNvPr id="611334" name="Group 6">
            <a:extLst>
              <a:ext uri="{FF2B5EF4-FFF2-40B4-BE49-F238E27FC236}">
                <a16:creationId xmlns:a16="http://schemas.microsoft.com/office/drawing/2014/main" id="{63EB39BD-3263-9040-3905-8F1DB25464E3}"/>
              </a:ext>
            </a:extLst>
          </p:cNvPr>
          <p:cNvGrpSpPr>
            <a:grpSpLocks/>
          </p:cNvGrpSpPr>
          <p:nvPr/>
        </p:nvGrpSpPr>
        <p:grpSpPr bwMode="auto">
          <a:xfrm>
            <a:off x="6311900" y="1012825"/>
            <a:ext cx="2663825" cy="1492250"/>
            <a:chOff x="3976" y="638"/>
            <a:chExt cx="1678" cy="940"/>
          </a:xfrm>
        </p:grpSpPr>
        <p:grpSp>
          <p:nvGrpSpPr>
            <p:cNvPr id="611335" name="Group 7">
              <a:extLst>
                <a:ext uri="{FF2B5EF4-FFF2-40B4-BE49-F238E27FC236}">
                  <a16:creationId xmlns:a16="http://schemas.microsoft.com/office/drawing/2014/main" id="{9545AE4E-BBB5-9D9C-C266-5BBECED68F32}"/>
                </a:ext>
              </a:extLst>
            </p:cNvPr>
            <p:cNvGrpSpPr>
              <a:grpSpLocks/>
            </p:cNvGrpSpPr>
            <p:nvPr/>
          </p:nvGrpSpPr>
          <p:grpSpPr bwMode="auto">
            <a:xfrm>
              <a:off x="3976" y="638"/>
              <a:ext cx="1678" cy="940"/>
              <a:chOff x="3976" y="638"/>
              <a:chExt cx="1678" cy="940"/>
            </a:xfrm>
          </p:grpSpPr>
          <p:sp>
            <p:nvSpPr>
              <p:cNvPr id="611336" name="Rectangle 8">
                <a:extLst>
                  <a:ext uri="{FF2B5EF4-FFF2-40B4-BE49-F238E27FC236}">
                    <a16:creationId xmlns:a16="http://schemas.microsoft.com/office/drawing/2014/main" id="{12EFC413-FAF4-0B1A-44E1-82138C086BA7}"/>
                  </a:ext>
                </a:extLst>
              </p:cNvPr>
              <p:cNvSpPr>
                <a:spLocks noChangeArrowheads="1"/>
              </p:cNvSpPr>
              <p:nvPr/>
            </p:nvSpPr>
            <p:spPr bwMode="auto">
              <a:xfrm>
                <a:off x="3976" y="638"/>
                <a:ext cx="1678" cy="940"/>
              </a:xfrm>
              <a:prstGeom prst="rect">
                <a:avLst/>
              </a:prstGeom>
              <a:solidFill>
                <a:srgbClr val="4040FF"/>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37" name="Rectangle 9">
                <a:extLst>
                  <a:ext uri="{FF2B5EF4-FFF2-40B4-BE49-F238E27FC236}">
                    <a16:creationId xmlns:a16="http://schemas.microsoft.com/office/drawing/2014/main" id="{7154DBA8-5F53-8A8D-09CE-FC68D594C8F9}"/>
                  </a:ext>
                </a:extLst>
              </p:cNvPr>
              <p:cNvSpPr>
                <a:spLocks noChangeArrowheads="1"/>
              </p:cNvSpPr>
              <p:nvPr/>
            </p:nvSpPr>
            <p:spPr bwMode="auto">
              <a:xfrm>
                <a:off x="4021" y="665"/>
                <a:ext cx="1588" cy="882"/>
              </a:xfrm>
              <a:prstGeom prst="rect">
                <a:avLst/>
              </a:prstGeom>
              <a:solidFill>
                <a:srgbClr val="000060"/>
              </a:solidFill>
              <a:ln w="12700">
                <a:solidFill>
                  <a:srgbClr val="000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38" name="Line 10">
                <a:extLst>
                  <a:ext uri="{FF2B5EF4-FFF2-40B4-BE49-F238E27FC236}">
                    <a16:creationId xmlns:a16="http://schemas.microsoft.com/office/drawing/2014/main" id="{E5CCE772-9ABF-0DEC-F636-724E6D08792D}"/>
                  </a:ext>
                </a:extLst>
              </p:cNvPr>
              <p:cNvSpPr>
                <a:spLocks noChangeShapeType="1"/>
              </p:cNvSpPr>
              <p:nvPr/>
            </p:nvSpPr>
            <p:spPr bwMode="auto">
              <a:xfrm>
                <a:off x="4034" y="68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39" name="Line 11">
                <a:extLst>
                  <a:ext uri="{FF2B5EF4-FFF2-40B4-BE49-F238E27FC236}">
                    <a16:creationId xmlns:a16="http://schemas.microsoft.com/office/drawing/2014/main" id="{EBC3118C-639A-9ADD-3101-700982D0ECDF}"/>
                  </a:ext>
                </a:extLst>
              </p:cNvPr>
              <p:cNvSpPr>
                <a:spLocks noChangeShapeType="1"/>
              </p:cNvSpPr>
              <p:nvPr/>
            </p:nvSpPr>
            <p:spPr bwMode="auto">
              <a:xfrm>
                <a:off x="4034" y="753"/>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40" name="Line 12">
                <a:extLst>
                  <a:ext uri="{FF2B5EF4-FFF2-40B4-BE49-F238E27FC236}">
                    <a16:creationId xmlns:a16="http://schemas.microsoft.com/office/drawing/2014/main" id="{C1C59150-5B5A-6330-4501-CF7A250C38C1}"/>
                  </a:ext>
                </a:extLst>
              </p:cNvPr>
              <p:cNvSpPr>
                <a:spLocks noChangeShapeType="1"/>
              </p:cNvSpPr>
              <p:nvPr/>
            </p:nvSpPr>
            <p:spPr bwMode="auto">
              <a:xfrm>
                <a:off x="4034" y="81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41" name="Line 13">
                <a:extLst>
                  <a:ext uri="{FF2B5EF4-FFF2-40B4-BE49-F238E27FC236}">
                    <a16:creationId xmlns:a16="http://schemas.microsoft.com/office/drawing/2014/main" id="{A488E364-1E88-14AE-A909-88BA9D66892B}"/>
                  </a:ext>
                </a:extLst>
              </p:cNvPr>
              <p:cNvSpPr>
                <a:spLocks noChangeShapeType="1"/>
              </p:cNvSpPr>
              <p:nvPr/>
            </p:nvSpPr>
            <p:spPr bwMode="auto">
              <a:xfrm>
                <a:off x="4034" y="88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42" name="Line 14">
                <a:extLst>
                  <a:ext uri="{FF2B5EF4-FFF2-40B4-BE49-F238E27FC236}">
                    <a16:creationId xmlns:a16="http://schemas.microsoft.com/office/drawing/2014/main" id="{0889475C-2D3E-014F-38E2-1B76C3410F7B}"/>
                  </a:ext>
                </a:extLst>
              </p:cNvPr>
              <p:cNvSpPr>
                <a:spLocks noChangeShapeType="1"/>
              </p:cNvSpPr>
              <p:nvPr/>
            </p:nvSpPr>
            <p:spPr bwMode="auto">
              <a:xfrm>
                <a:off x="4034" y="94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43" name="Line 15">
                <a:extLst>
                  <a:ext uri="{FF2B5EF4-FFF2-40B4-BE49-F238E27FC236}">
                    <a16:creationId xmlns:a16="http://schemas.microsoft.com/office/drawing/2014/main" id="{98082D52-D26B-FE66-C8D2-11BCCFB55505}"/>
                  </a:ext>
                </a:extLst>
              </p:cNvPr>
              <p:cNvSpPr>
                <a:spLocks noChangeShapeType="1"/>
              </p:cNvSpPr>
              <p:nvPr/>
            </p:nvSpPr>
            <p:spPr bwMode="auto">
              <a:xfrm>
                <a:off x="4034" y="1013"/>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44" name="Line 16">
                <a:extLst>
                  <a:ext uri="{FF2B5EF4-FFF2-40B4-BE49-F238E27FC236}">
                    <a16:creationId xmlns:a16="http://schemas.microsoft.com/office/drawing/2014/main" id="{30639D45-855A-AD88-86AC-B4D27D34BD7F}"/>
                  </a:ext>
                </a:extLst>
              </p:cNvPr>
              <p:cNvSpPr>
                <a:spLocks noChangeShapeType="1"/>
              </p:cNvSpPr>
              <p:nvPr/>
            </p:nvSpPr>
            <p:spPr bwMode="auto">
              <a:xfrm>
                <a:off x="4034" y="107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1345" name="Group 17">
                <a:extLst>
                  <a:ext uri="{FF2B5EF4-FFF2-40B4-BE49-F238E27FC236}">
                    <a16:creationId xmlns:a16="http://schemas.microsoft.com/office/drawing/2014/main" id="{001BE804-01CC-2841-4A7A-3124E3C4727C}"/>
                  </a:ext>
                </a:extLst>
              </p:cNvPr>
              <p:cNvGrpSpPr>
                <a:grpSpLocks/>
              </p:cNvGrpSpPr>
              <p:nvPr/>
            </p:nvGrpSpPr>
            <p:grpSpPr bwMode="auto">
              <a:xfrm>
                <a:off x="4034" y="1144"/>
                <a:ext cx="1569" cy="390"/>
                <a:chOff x="4034" y="1144"/>
                <a:chExt cx="1569" cy="390"/>
              </a:xfrm>
            </p:grpSpPr>
            <p:sp>
              <p:nvSpPr>
                <p:cNvPr id="611346" name="Line 18">
                  <a:extLst>
                    <a:ext uri="{FF2B5EF4-FFF2-40B4-BE49-F238E27FC236}">
                      <a16:creationId xmlns:a16="http://schemas.microsoft.com/office/drawing/2014/main" id="{95806A98-7F20-E97A-9C9B-B3178C321F20}"/>
                    </a:ext>
                  </a:extLst>
                </p:cNvPr>
                <p:cNvSpPr>
                  <a:spLocks noChangeShapeType="1"/>
                </p:cNvSpPr>
                <p:nvPr/>
              </p:nvSpPr>
              <p:spPr bwMode="auto">
                <a:xfrm>
                  <a:off x="4034" y="114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47" name="Line 19">
                  <a:extLst>
                    <a:ext uri="{FF2B5EF4-FFF2-40B4-BE49-F238E27FC236}">
                      <a16:creationId xmlns:a16="http://schemas.microsoft.com/office/drawing/2014/main" id="{EB0413C3-6E84-CFC5-041A-FBD131590648}"/>
                    </a:ext>
                  </a:extLst>
                </p:cNvPr>
                <p:cNvSpPr>
                  <a:spLocks noChangeShapeType="1"/>
                </p:cNvSpPr>
                <p:nvPr/>
              </p:nvSpPr>
              <p:spPr bwMode="auto">
                <a:xfrm>
                  <a:off x="4034" y="120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48" name="Line 20">
                  <a:extLst>
                    <a:ext uri="{FF2B5EF4-FFF2-40B4-BE49-F238E27FC236}">
                      <a16:creationId xmlns:a16="http://schemas.microsoft.com/office/drawing/2014/main" id="{89A19CEF-433F-A6CE-5F6C-41B0D1FE8087}"/>
                    </a:ext>
                  </a:extLst>
                </p:cNvPr>
                <p:cNvSpPr>
                  <a:spLocks noChangeShapeType="1"/>
                </p:cNvSpPr>
                <p:nvPr/>
              </p:nvSpPr>
              <p:spPr bwMode="auto">
                <a:xfrm>
                  <a:off x="4034" y="127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49" name="Line 21">
                  <a:extLst>
                    <a:ext uri="{FF2B5EF4-FFF2-40B4-BE49-F238E27FC236}">
                      <a16:creationId xmlns:a16="http://schemas.microsoft.com/office/drawing/2014/main" id="{2C4E89BD-E6D6-DB2A-71BE-CBE2CA847E6B}"/>
                    </a:ext>
                  </a:extLst>
                </p:cNvPr>
                <p:cNvSpPr>
                  <a:spLocks noChangeShapeType="1"/>
                </p:cNvSpPr>
                <p:nvPr/>
              </p:nvSpPr>
              <p:spPr bwMode="auto">
                <a:xfrm>
                  <a:off x="4034" y="1340"/>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50" name="Line 22">
                  <a:extLst>
                    <a:ext uri="{FF2B5EF4-FFF2-40B4-BE49-F238E27FC236}">
                      <a16:creationId xmlns:a16="http://schemas.microsoft.com/office/drawing/2014/main" id="{06E6A8AB-FEDF-0697-D4E6-F7B880E7D997}"/>
                    </a:ext>
                  </a:extLst>
                </p:cNvPr>
                <p:cNvSpPr>
                  <a:spLocks noChangeShapeType="1"/>
                </p:cNvSpPr>
                <p:nvPr/>
              </p:nvSpPr>
              <p:spPr bwMode="auto">
                <a:xfrm>
                  <a:off x="4034" y="140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51" name="Line 23">
                  <a:extLst>
                    <a:ext uri="{FF2B5EF4-FFF2-40B4-BE49-F238E27FC236}">
                      <a16:creationId xmlns:a16="http://schemas.microsoft.com/office/drawing/2014/main" id="{3EDDBF60-165F-B311-7E34-6FB9676C6369}"/>
                    </a:ext>
                  </a:extLst>
                </p:cNvPr>
                <p:cNvSpPr>
                  <a:spLocks noChangeShapeType="1"/>
                </p:cNvSpPr>
                <p:nvPr/>
              </p:nvSpPr>
              <p:spPr bwMode="auto">
                <a:xfrm>
                  <a:off x="4034" y="1469"/>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52" name="Line 24">
                  <a:extLst>
                    <a:ext uri="{FF2B5EF4-FFF2-40B4-BE49-F238E27FC236}">
                      <a16:creationId xmlns:a16="http://schemas.microsoft.com/office/drawing/2014/main" id="{767EDD52-6850-C0A6-9483-80A5413D1F26}"/>
                    </a:ext>
                  </a:extLst>
                </p:cNvPr>
                <p:cNvSpPr>
                  <a:spLocks noChangeShapeType="1"/>
                </p:cNvSpPr>
                <p:nvPr/>
              </p:nvSpPr>
              <p:spPr bwMode="auto">
                <a:xfrm>
                  <a:off x="4034" y="1534"/>
                  <a:ext cx="1569" cy="0"/>
                </a:xfrm>
                <a:prstGeom prst="line">
                  <a:avLst/>
                </a:prstGeom>
                <a:noFill/>
                <a:ln w="127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1353" name="Group 25">
                <a:extLst>
                  <a:ext uri="{FF2B5EF4-FFF2-40B4-BE49-F238E27FC236}">
                    <a16:creationId xmlns:a16="http://schemas.microsoft.com/office/drawing/2014/main" id="{BCDA1FFF-6033-7554-56BA-04FA1C7114B8}"/>
                  </a:ext>
                </a:extLst>
              </p:cNvPr>
              <p:cNvGrpSpPr>
                <a:grpSpLocks/>
              </p:cNvGrpSpPr>
              <p:nvPr/>
            </p:nvGrpSpPr>
            <p:grpSpPr bwMode="auto">
              <a:xfrm>
                <a:off x="4096" y="815"/>
                <a:ext cx="89" cy="80"/>
                <a:chOff x="4096" y="815"/>
                <a:chExt cx="89" cy="80"/>
              </a:xfrm>
            </p:grpSpPr>
            <p:sp>
              <p:nvSpPr>
                <p:cNvPr id="611354" name="Oval 26">
                  <a:extLst>
                    <a:ext uri="{FF2B5EF4-FFF2-40B4-BE49-F238E27FC236}">
                      <a16:creationId xmlns:a16="http://schemas.microsoft.com/office/drawing/2014/main" id="{3DDBEFBA-F573-8BFB-2AC4-A3014E2EACFC}"/>
                    </a:ext>
                  </a:extLst>
                </p:cNvPr>
                <p:cNvSpPr>
                  <a:spLocks noChangeArrowheads="1"/>
                </p:cNvSpPr>
                <p:nvPr/>
              </p:nvSpPr>
              <p:spPr bwMode="auto">
                <a:xfrm>
                  <a:off x="4112" y="823"/>
                  <a:ext cx="73"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55" name="Oval 27">
                  <a:extLst>
                    <a:ext uri="{FF2B5EF4-FFF2-40B4-BE49-F238E27FC236}">
                      <a16:creationId xmlns:a16="http://schemas.microsoft.com/office/drawing/2014/main" id="{5C993053-4B52-4B14-F86B-2A23AF280CDF}"/>
                    </a:ext>
                  </a:extLst>
                </p:cNvPr>
                <p:cNvSpPr>
                  <a:spLocks noChangeArrowheads="1"/>
                </p:cNvSpPr>
                <p:nvPr/>
              </p:nvSpPr>
              <p:spPr bwMode="auto">
                <a:xfrm>
                  <a:off x="4096" y="815"/>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1356" name="Group 28">
                <a:extLst>
                  <a:ext uri="{FF2B5EF4-FFF2-40B4-BE49-F238E27FC236}">
                    <a16:creationId xmlns:a16="http://schemas.microsoft.com/office/drawing/2014/main" id="{EE421F3C-97BB-BB87-1769-2291BAD7DB79}"/>
                  </a:ext>
                </a:extLst>
              </p:cNvPr>
              <p:cNvGrpSpPr>
                <a:grpSpLocks/>
              </p:cNvGrpSpPr>
              <p:nvPr/>
            </p:nvGrpSpPr>
            <p:grpSpPr bwMode="auto">
              <a:xfrm>
                <a:off x="4100" y="942"/>
                <a:ext cx="89" cy="79"/>
                <a:chOff x="4100" y="942"/>
                <a:chExt cx="89" cy="79"/>
              </a:xfrm>
            </p:grpSpPr>
            <p:sp>
              <p:nvSpPr>
                <p:cNvPr id="611357" name="Oval 29">
                  <a:extLst>
                    <a:ext uri="{FF2B5EF4-FFF2-40B4-BE49-F238E27FC236}">
                      <a16:creationId xmlns:a16="http://schemas.microsoft.com/office/drawing/2014/main" id="{78F68C64-FBB9-AA84-A0E7-E917FDF0FCE7}"/>
                    </a:ext>
                  </a:extLst>
                </p:cNvPr>
                <p:cNvSpPr>
                  <a:spLocks noChangeArrowheads="1"/>
                </p:cNvSpPr>
                <p:nvPr/>
              </p:nvSpPr>
              <p:spPr bwMode="auto">
                <a:xfrm>
                  <a:off x="4117" y="950"/>
                  <a:ext cx="72" cy="71"/>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58" name="Oval 30">
                  <a:extLst>
                    <a:ext uri="{FF2B5EF4-FFF2-40B4-BE49-F238E27FC236}">
                      <a16:creationId xmlns:a16="http://schemas.microsoft.com/office/drawing/2014/main" id="{1527A896-AF64-0D84-F599-E7DAF1A27490}"/>
                    </a:ext>
                  </a:extLst>
                </p:cNvPr>
                <p:cNvSpPr>
                  <a:spLocks noChangeArrowheads="1"/>
                </p:cNvSpPr>
                <p:nvPr/>
              </p:nvSpPr>
              <p:spPr bwMode="auto">
                <a:xfrm>
                  <a:off x="4100" y="942"/>
                  <a:ext cx="73" cy="71"/>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1359" name="Group 31">
                <a:extLst>
                  <a:ext uri="{FF2B5EF4-FFF2-40B4-BE49-F238E27FC236}">
                    <a16:creationId xmlns:a16="http://schemas.microsoft.com/office/drawing/2014/main" id="{F02B5857-C147-03F9-F28F-A8014639FDAB}"/>
                  </a:ext>
                </a:extLst>
              </p:cNvPr>
              <p:cNvGrpSpPr>
                <a:grpSpLocks/>
              </p:cNvGrpSpPr>
              <p:nvPr/>
            </p:nvGrpSpPr>
            <p:grpSpPr bwMode="auto">
              <a:xfrm>
                <a:off x="4100" y="688"/>
                <a:ext cx="89" cy="80"/>
                <a:chOff x="4100" y="688"/>
                <a:chExt cx="89" cy="80"/>
              </a:xfrm>
            </p:grpSpPr>
            <p:sp>
              <p:nvSpPr>
                <p:cNvPr id="611360" name="Oval 32">
                  <a:extLst>
                    <a:ext uri="{FF2B5EF4-FFF2-40B4-BE49-F238E27FC236}">
                      <a16:creationId xmlns:a16="http://schemas.microsoft.com/office/drawing/2014/main" id="{7396EE43-D02B-0E06-2AB5-7E30D8E47361}"/>
                    </a:ext>
                  </a:extLst>
                </p:cNvPr>
                <p:cNvSpPr>
                  <a:spLocks noChangeArrowheads="1"/>
                </p:cNvSpPr>
                <p:nvPr/>
              </p:nvSpPr>
              <p:spPr bwMode="auto">
                <a:xfrm>
                  <a:off x="4117" y="696"/>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61" name="Oval 33">
                  <a:extLst>
                    <a:ext uri="{FF2B5EF4-FFF2-40B4-BE49-F238E27FC236}">
                      <a16:creationId xmlns:a16="http://schemas.microsoft.com/office/drawing/2014/main" id="{E4E13E88-4977-71A1-EF72-5447507D19DB}"/>
                    </a:ext>
                  </a:extLst>
                </p:cNvPr>
                <p:cNvSpPr>
                  <a:spLocks noChangeArrowheads="1"/>
                </p:cNvSpPr>
                <p:nvPr/>
              </p:nvSpPr>
              <p:spPr bwMode="auto">
                <a:xfrm>
                  <a:off x="4100" y="688"/>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1362" name="Group 34">
                <a:extLst>
                  <a:ext uri="{FF2B5EF4-FFF2-40B4-BE49-F238E27FC236}">
                    <a16:creationId xmlns:a16="http://schemas.microsoft.com/office/drawing/2014/main" id="{AA6AC31F-22AD-6A1F-BA5F-EF0CC24F4471}"/>
                  </a:ext>
                </a:extLst>
              </p:cNvPr>
              <p:cNvGrpSpPr>
                <a:grpSpLocks/>
              </p:cNvGrpSpPr>
              <p:nvPr/>
            </p:nvGrpSpPr>
            <p:grpSpPr bwMode="auto">
              <a:xfrm>
                <a:off x="4100" y="1417"/>
                <a:ext cx="89" cy="80"/>
                <a:chOff x="4100" y="1417"/>
                <a:chExt cx="89" cy="80"/>
              </a:xfrm>
            </p:grpSpPr>
            <p:sp>
              <p:nvSpPr>
                <p:cNvPr id="611363" name="Oval 35">
                  <a:extLst>
                    <a:ext uri="{FF2B5EF4-FFF2-40B4-BE49-F238E27FC236}">
                      <a16:creationId xmlns:a16="http://schemas.microsoft.com/office/drawing/2014/main" id="{31FBFE8F-023F-3358-9D26-4562E4A8880A}"/>
                    </a:ext>
                  </a:extLst>
                </p:cNvPr>
                <p:cNvSpPr>
                  <a:spLocks noChangeArrowheads="1"/>
                </p:cNvSpPr>
                <p:nvPr/>
              </p:nvSpPr>
              <p:spPr bwMode="auto">
                <a:xfrm>
                  <a:off x="4117" y="1425"/>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64" name="Oval 36">
                  <a:extLst>
                    <a:ext uri="{FF2B5EF4-FFF2-40B4-BE49-F238E27FC236}">
                      <a16:creationId xmlns:a16="http://schemas.microsoft.com/office/drawing/2014/main" id="{AAC8BC10-8D73-D994-E203-33BE5B095687}"/>
                    </a:ext>
                  </a:extLst>
                </p:cNvPr>
                <p:cNvSpPr>
                  <a:spLocks noChangeArrowheads="1"/>
                </p:cNvSpPr>
                <p:nvPr/>
              </p:nvSpPr>
              <p:spPr bwMode="auto">
                <a:xfrm>
                  <a:off x="4100" y="1417"/>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1365" name="Group 37">
                <a:extLst>
                  <a:ext uri="{FF2B5EF4-FFF2-40B4-BE49-F238E27FC236}">
                    <a16:creationId xmlns:a16="http://schemas.microsoft.com/office/drawing/2014/main" id="{2CE64639-7899-48AF-E3D5-B29388C1147E}"/>
                  </a:ext>
                </a:extLst>
              </p:cNvPr>
              <p:cNvGrpSpPr>
                <a:grpSpLocks/>
              </p:cNvGrpSpPr>
              <p:nvPr/>
            </p:nvGrpSpPr>
            <p:grpSpPr bwMode="auto">
              <a:xfrm>
                <a:off x="5470" y="1417"/>
                <a:ext cx="89" cy="80"/>
                <a:chOff x="5470" y="1417"/>
                <a:chExt cx="89" cy="80"/>
              </a:xfrm>
            </p:grpSpPr>
            <p:sp>
              <p:nvSpPr>
                <p:cNvPr id="611366" name="Oval 38">
                  <a:extLst>
                    <a:ext uri="{FF2B5EF4-FFF2-40B4-BE49-F238E27FC236}">
                      <a16:creationId xmlns:a16="http://schemas.microsoft.com/office/drawing/2014/main" id="{B4A44868-FB63-07F6-6601-364F8A901C64}"/>
                    </a:ext>
                  </a:extLst>
                </p:cNvPr>
                <p:cNvSpPr>
                  <a:spLocks noChangeArrowheads="1"/>
                </p:cNvSpPr>
                <p:nvPr/>
              </p:nvSpPr>
              <p:spPr bwMode="auto">
                <a:xfrm>
                  <a:off x="5487" y="1425"/>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67" name="Oval 39">
                  <a:extLst>
                    <a:ext uri="{FF2B5EF4-FFF2-40B4-BE49-F238E27FC236}">
                      <a16:creationId xmlns:a16="http://schemas.microsoft.com/office/drawing/2014/main" id="{2E92D8AD-B61D-5826-D2FF-B604ED049E4A}"/>
                    </a:ext>
                  </a:extLst>
                </p:cNvPr>
                <p:cNvSpPr>
                  <a:spLocks noChangeArrowheads="1"/>
                </p:cNvSpPr>
                <p:nvPr/>
              </p:nvSpPr>
              <p:spPr bwMode="auto">
                <a:xfrm>
                  <a:off x="5470" y="1417"/>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1368" name="Group 40">
                <a:extLst>
                  <a:ext uri="{FF2B5EF4-FFF2-40B4-BE49-F238E27FC236}">
                    <a16:creationId xmlns:a16="http://schemas.microsoft.com/office/drawing/2014/main" id="{B84EA8DE-5365-1E5C-3289-73250074F314}"/>
                  </a:ext>
                </a:extLst>
              </p:cNvPr>
              <p:cNvGrpSpPr>
                <a:grpSpLocks/>
              </p:cNvGrpSpPr>
              <p:nvPr/>
            </p:nvGrpSpPr>
            <p:grpSpPr bwMode="auto">
              <a:xfrm>
                <a:off x="5466" y="815"/>
                <a:ext cx="89" cy="80"/>
                <a:chOff x="5466" y="815"/>
                <a:chExt cx="89" cy="80"/>
              </a:xfrm>
            </p:grpSpPr>
            <p:sp>
              <p:nvSpPr>
                <p:cNvPr id="611369" name="Oval 41">
                  <a:extLst>
                    <a:ext uri="{FF2B5EF4-FFF2-40B4-BE49-F238E27FC236}">
                      <a16:creationId xmlns:a16="http://schemas.microsoft.com/office/drawing/2014/main" id="{A4259454-AED2-A552-823B-A48945E0FB62}"/>
                    </a:ext>
                  </a:extLst>
                </p:cNvPr>
                <p:cNvSpPr>
                  <a:spLocks noChangeArrowheads="1"/>
                </p:cNvSpPr>
                <p:nvPr/>
              </p:nvSpPr>
              <p:spPr bwMode="auto">
                <a:xfrm>
                  <a:off x="5483" y="823"/>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70" name="Oval 42">
                  <a:extLst>
                    <a:ext uri="{FF2B5EF4-FFF2-40B4-BE49-F238E27FC236}">
                      <a16:creationId xmlns:a16="http://schemas.microsoft.com/office/drawing/2014/main" id="{73E6B37A-A7E9-32E8-E93F-1927A42D8D5A}"/>
                    </a:ext>
                  </a:extLst>
                </p:cNvPr>
                <p:cNvSpPr>
                  <a:spLocks noChangeArrowheads="1"/>
                </p:cNvSpPr>
                <p:nvPr/>
              </p:nvSpPr>
              <p:spPr bwMode="auto">
                <a:xfrm>
                  <a:off x="5466" y="815"/>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1371" name="Group 43">
                <a:extLst>
                  <a:ext uri="{FF2B5EF4-FFF2-40B4-BE49-F238E27FC236}">
                    <a16:creationId xmlns:a16="http://schemas.microsoft.com/office/drawing/2014/main" id="{9C9480B7-089A-6AF4-073D-8F1CB4658AF4}"/>
                  </a:ext>
                </a:extLst>
              </p:cNvPr>
              <p:cNvGrpSpPr>
                <a:grpSpLocks/>
              </p:cNvGrpSpPr>
              <p:nvPr/>
            </p:nvGrpSpPr>
            <p:grpSpPr bwMode="auto">
              <a:xfrm>
                <a:off x="5470" y="688"/>
                <a:ext cx="89" cy="80"/>
                <a:chOff x="5470" y="688"/>
                <a:chExt cx="89" cy="80"/>
              </a:xfrm>
            </p:grpSpPr>
            <p:sp>
              <p:nvSpPr>
                <p:cNvPr id="611372" name="Oval 44">
                  <a:extLst>
                    <a:ext uri="{FF2B5EF4-FFF2-40B4-BE49-F238E27FC236}">
                      <a16:creationId xmlns:a16="http://schemas.microsoft.com/office/drawing/2014/main" id="{57E4B91A-832B-4CC9-B5A9-7AA025DDC16D}"/>
                    </a:ext>
                  </a:extLst>
                </p:cNvPr>
                <p:cNvSpPr>
                  <a:spLocks noChangeArrowheads="1"/>
                </p:cNvSpPr>
                <p:nvPr/>
              </p:nvSpPr>
              <p:spPr bwMode="auto">
                <a:xfrm>
                  <a:off x="5487" y="696"/>
                  <a:ext cx="72" cy="72"/>
                </a:xfrm>
                <a:prstGeom prst="ellipse">
                  <a:avLst/>
                </a:prstGeom>
                <a:solidFill>
                  <a:srgbClr val="A0A0A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73" name="Oval 45">
                  <a:extLst>
                    <a:ext uri="{FF2B5EF4-FFF2-40B4-BE49-F238E27FC236}">
                      <a16:creationId xmlns:a16="http://schemas.microsoft.com/office/drawing/2014/main" id="{B64F80C1-0CF3-5032-6C19-FE6E2D411601}"/>
                    </a:ext>
                  </a:extLst>
                </p:cNvPr>
                <p:cNvSpPr>
                  <a:spLocks noChangeArrowheads="1"/>
                </p:cNvSpPr>
                <p:nvPr/>
              </p:nvSpPr>
              <p:spPr bwMode="auto">
                <a:xfrm>
                  <a:off x="5470" y="688"/>
                  <a:ext cx="73" cy="72"/>
                </a:xfrm>
                <a:prstGeom prst="ellipse">
                  <a:avLst/>
                </a:prstGeom>
                <a:solidFill>
                  <a:srgbClr val="E0E0E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1374" name="Oval 46">
                <a:extLst>
                  <a:ext uri="{FF2B5EF4-FFF2-40B4-BE49-F238E27FC236}">
                    <a16:creationId xmlns:a16="http://schemas.microsoft.com/office/drawing/2014/main" id="{C0F35419-C881-F5C2-31D5-EA040E2D4DB2}"/>
                  </a:ext>
                </a:extLst>
              </p:cNvPr>
              <p:cNvSpPr>
                <a:spLocks noChangeArrowheads="1"/>
              </p:cNvSpPr>
              <p:nvPr/>
            </p:nvSpPr>
            <p:spPr bwMode="auto">
              <a:xfrm>
                <a:off x="4418" y="715"/>
                <a:ext cx="759" cy="787"/>
              </a:xfrm>
              <a:prstGeom prst="ellipse">
                <a:avLst/>
              </a:prstGeom>
              <a:solidFill>
                <a:srgbClr val="00606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75" name="Line 47">
                <a:extLst>
                  <a:ext uri="{FF2B5EF4-FFF2-40B4-BE49-F238E27FC236}">
                    <a16:creationId xmlns:a16="http://schemas.microsoft.com/office/drawing/2014/main" id="{98D92572-CB23-2002-D7FD-44446240BC09}"/>
                  </a:ext>
                </a:extLst>
              </p:cNvPr>
              <p:cNvSpPr>
                <a:spLocks noChangeShapeType="1"/>
              </p:cNvSpPr>
              <p:nvPr/>
            </p:nvSpPr>
            <p:spPr bwMode="auto">
              <a:xfrm flipV="1">
                <a:off x="4489" y="880"/>
                <a:ext cx="0" cy="46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76" name="Line 48">
                <a:extLst>
                  <a:ext uri="{FF2B5EF4-FFF2-40B4-BE49-F238E27FC236}">
                    <a16:creationId xmlns:a16="http://schemas.microsoft.com/office/drawing/2014/main" id="{E1D04FFB-8BB4-E579-807E-E67C8230FE44}"/>
                  </a:ext>
                </a:extLst>
              </p:cNvPr>
              <p:cNvSpPr>
                <a:spLocks noChangeShapeType="1"/>
              </p:cNvSpPr>
              <p:nvPr/>
            </p:nvSpPr>
            <p:spPr bwMode="auto">
              <a:xfrm flipV="1">
                <a:off x="4638" y="749"/>
                <a:ext cx="0" cy="72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77" name="Line 49">
                <a:extLst>
                  <a:ext uri="{FF2B5EF4-FFF2-40B4-BE49-F238E27FC236}">
                    <a16:creationId xmlns:a16="http://schemas.microsoft.com/office/drawing/2014/main" id="{CB6C0766-57B2-CADE-75E6-210C97686BDF}"/>
                  </a:ext>
                </a:extLst>
              </p:cNvPr>
              <p:cNvSpPr>
                <a:spLocks noChangeShapeType="1"/>
              </p:cNvSpPr>
              <p:nvPr/>
            </p:nvSpPr>
            <p:spPr bwMode="auto">
              <a:xfrm>
                <a:off x="4797" y="721"/>
                <a:ext cx="0" cy="78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78" name="Line 50">
                <a:extLst>
                  <a:ext uri="{FF2B5EF4-FFF2-40B4-BE49-F238E27FC236}">
                    <a16:creationId xmlns:a16="http://schemas.microsoft.com/office/drawing/2014/main" id="{5F890592-B4C9-ED04-CCD6-72FAE98F20B4}"/>
                  </a:ext>
                </a:extLst>
              </p:cNvPr>
              <p:cNvSpPr>
                <a:spLocks noChangeShapeType="1"/>
              </p:cNvSpPr>
              <p:nvPr/>
            </p:nvSpPr>
            <p:spPr bwMode="auto">
              <a:xfrm>
                <a:off x="5108" y="883"/>
                <a:ext cx="0" cy="45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79" name="Line 51">
                <a:extLst>
                  <a:ext uri="{FF2B5EF4-FFF2-40B4-BE49-F238E27FC236}">
                    <a16:creationId xmlns:a16="http://schemas.microsoft.com/office/drawing/2014/main" id="{1CFFE239-473A-9884-94C1-619B46183043}"/>
                  </a:ext>
                </a:extLst>
              </p:cNvPr>
              <p:cNvSpPr>
                <a:spLocks noChangeShapeType="1"/>
              </p:cNvSpPr>
              <p:nvPr/>
            </p:nvSpPr>
            <p:spPr bwMode="auto">
              <a:xfrm flipH="1">
                <a:off x="4954" y="756"/>
                <a:ext cx="9" cy="7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80" name="Line 52">
                <a:extLst>
                  <a:ext uri="{FF2B5EF4-FFF2-40B4-BE49-F238E27FC236}">
                    <a16:creationId xmlns:a16="http://schemas.microsoft.com/office/drawing/2014/main" id="{B25CFE25-B259-B4A7-D252-A71934F5F367}"/>
                  </a:ext>
                </a:extLst>
              </p:cNvPr>
              <p:cNvSpPr>
                <a:spLocks noChangeShapeType="1"/>
              </p:cNvSpPr>
              <p:nvPr/>
            </p:nvSpPr>
            <p:spPr bwMode="auto">
              <a:xfrm>
                <a:off x="4549" y="820"/>
                <a:ext cx="50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81" name="Line 53">
                <a:extLst>
                  <a:ext uri="{FF2B5EF4-FFF2-40B4-BE49-F238E27FC236}">
                    <a16:creationId xmlns:a16="http://schemas.microsoft.com/office/drawing/2014/main" id="{B1AF3661-70E0-C9ED-7DF2-62BD98E2A8D7}"/>
                  </a:ext>
                </a:extLst>
              </p:cNvPr>
              <p:cNvSpPr>
                <a:spLocks noChangeShapeType="1"/>
              </p:cNvSpPr>
              <p:nvPr/>
            </p:nvSpPr>
            <p:spPr bwMode="auto">
              <a:xfrm>
                <a:off x="4455" y="959"/>
                <a:ext cx="69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82" name="Line 54">
                <a:extLst>
                  <a:ext uri="{FF2B5EF4-FFF2-40B4-BE49-F238E27FC236}">
                    <a16:creationId xmlns:a16="http://schemas.microsoft.com/office/drawing/2014/main" id="{85369034-52D7-7928-8073-D83D1D233B03}"/>
                  </a:ext>
                </a:extLst>
              </p:cNvPr>
              <p:cNvSpPr>
                <a:spLocks noChangeShapeType="1"/>
              </p:cNvSpPr>
              <p:nvPr/>
            </p:nvSpPr>
            <p:spPr bwMode="auto">
              <a:xfrm flipV="1">
                <a:off x="4429" y="1111"/>
                <a:ext cx="748" cy="9"/>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83" name="Line 55">
                <a:extLst>
                  <a:ext uri="{FF2B5EF4-FFF2-40B4-BE49-F238E27FC236}">
                    <a16:creationId xmlns:a16="http://schemas.microsoft.com/office/drawing/2014/main" id="{8D47625A-8212-3BE3-AE85-BF475665FDD0}"/>
                  </a:ext>
                </a:extLst>
              </p:cNvPr>
              <p:cNvSpPr>
                <a:spLocks noChangeShapeType="1"/>
              </p:cNvSpPr>
              <p:nvPr/>
            </p:nvSpPr>
            <p:spPr bwMode="auto">
              <a:xfrm>
                <a:off x="4554" y="1408"/>
                <a:ext cx="4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84" name="Line 56">
                <a:extLst>
                  <a:ext uri="{FF2B5EF4-FFF2-40B4-BE49-F238E27FC236}">
                    <a16:creationId xmlns:a16="http://schemas.microsoft.com/office/drawing/2014/main" id="{84970C19-A630-47A3-0406-08FA9F60FA14}"/>
                  </a:ext>
                </a:extLst>
              </p:cNvPr>
              <p:cNvSpPr>
                <a:spLocks noChangeShapeType="1"/>
              </p:cNvSpPr>
              <p:nvPr/>
            </p:nvSpPr>
            <p:spPr bwMode="auto">
              <a:xfrm>
                <a:off x="4455" y="1262"/>
                <a:ext cx="69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1385" name="AutoShape 57">
              <a:extLst>
                <a:ext uri="{FF2B5EF4-FFF2-40B4-BE49-F238E27FC236}">
                  <a16:creationId xmlns:a16="http://schemas.microsoft.com/office/drawing/2014/main" id="{5B4B2131-98E5-2B54-1758-7E2EC0F7BE15}"/>
                </a:ext>
              </a:extLst>
            </p:cNvPr>
            <p:cNvSpPr>
              <a:spLocks noChangeArrowheads="1"/>
            </p:cNvSpPr>
            <p:nvPr/>
          </p:nvSpPr>
          <p:spPr bwMode="auto">
            <a:xfrm>
              <a:off x="4468" y="772"/>
              <a:ext cx="664" cy="664"/>
            </a:xfrm>
            <a:prstGeom prst="star16">
              <a:avLst>
                <a:gd name="adj" fmla="val 37500"/>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86" name="AutoShape 58">
              <a:extLst>
                <a:ext uri="{FF2B5EF4-FFF2-40B4-BE49-F238E27FC236}">
                  <a16:creationId xmlns:a16="http://schemas.microsoft.com/office/drawing/2014/main" id="{A76915DA-934A-987F-B9F4-D90EDA58D50A}"/>
                </a:ext>
              </a:extLst>
            </p:cNvPr>
            <p:cNvSpPr>
              <a:spLocks noChangeArrowheads="1"/>
            </p:cNvSpPr>
            <p:nvPr/>
          </p:nvSpPr>
          <p:spPr bwMode="auto">
            <a:xfrm>
              <a:off x="4564" y="868"/>
              <a:ext cx="472" cy="472"/>
            </a:xfrm>
            <a:prstGeom prst="star16">
              <a:avLst>
                <a:gd name="adj" fmla="val 37500"/>
              </a:avLst>
            </a:prstGeom>
            <a:solidFill>
              <a:srgbClr val="FF57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1387" name="Group 59">
            <a:extLst>
              <a:ext uri="{FF2B5EF4-FFF2-40B4-BE49-F238E27FC236}">
                <a16:creationId xmlns:a16="http://schemas.microsoft.com/office/drawing/2014/main" id="{DCFC39C9-C795-CD9B-A32F-A02ED7FC17C2}"/>
              </a:ext>
            </a:extLst>
          </p:cNvPr>
          <p:cNvGrpSpPr>
            <a:grpSpLocks/>
          </p:cNvGrpSpPr>
          <p:nvPr/>
        </p:nvGrpSpPr>
        <p:grpSpPr bwMode="auto">
          <a:xfrm>
            <a:off x="7164388" y="2716213"/>
            <a:ext cx="906462" cy="782637"/>
            <a:chOff x="4513" y="1711"/>
            <a:chExt cx="571" cy="493"/>
          </a:xfrm>
        </p:grpSpPr>
        <p:grpSp>
          <p:nvGrpSpPr>
            <p:cNvPr id="611388" name="Group 60">
              <a:extLst>
                <a:ext uri="{FF2B5EF4-FFF2-40B4-BE49-F238E27FC236}">
                  <a16:creationId xmlns:a16="http://schemas.microsoft.com/office/drawing/2014/main" id="{61F18D1B-2789-4D1D-F29D-294149365A08}"/>
                </a:ext>
              </a:extLst>
            </p:cNvPr>
            <p:cNvGrpSpPr>
              <a:grpSpLocks/>
            </p:cNvGrpSpPr>
            <p:nvPr/>
          </p:nvGrpSpPr>
          <p:grpSpPr bwMode="auto">
            <a:xfrm>
              <a:off x="4513" y="1711"/>
              <a:ext cx="571" cy="493"/>
              <a:chOff x="4513" y="1711"/>
              <a:chExt cx="571" cy="493"/>
            </a:xfrm>
          </p:grpSpPr>
          <p:grpSp>
            <p:nvGrpSpPr>
              <p:cNvPr id="611389" name="Group 61">
                <a:extLst>
                  <a:ext uri="{FF2B5EF4-FFF2-40B4-BE49-F238E27FC236}">
                    <a16:creationId xmlns:a16="http://schemas.microsoft.com/office/drawing/2014/main" id="{7DAC1061-3CEF-8302-CCE1-B08D2B31F120}"/>
                  </a:ext>
                </a:extLst>
              </p:cNvPr>
              <p:cNvGrpSpPr>
                <a:grpSpLocks/>
              </p:cNvGrpSpPr>
              <p:nvPr/>
            </p:nvGrpSpPr>
            <p:grpSpPr bwMode="auto">
              <a:xfrm>
                <a:off x="4513" y="1711"/>
                <a:ext cx="571" cy="493"/>
                <a:chOff x="4513" y="1711"/>
                <a:chExt cx="571" cy="493"/>
              </a:xfrm>
            </p:grpSpPr>
            <p:sp>
              <p:nvSpPr>
                <p:cNvPr id="611390" name="AutoShape 62">
                  <a:extLst>
                    <a:ext uri="{FF2B5EF4-FFF2-40B4-BE49-F238E27FC236}">
                      <a16:creationId xmlns:a16="http://schemas.microsoft.com/office/drawing/2014/main" id="{E0DF5585-B9A3-DA95-C713-4A9435208759}"/>
                    </a:ext>
                  </a:extLst>
                </p:cNvPr>
                <p:cNvSpPr>
                  <a:spLocks noChangeArrowheads="1"/>
                </p:cNvSpPr>
                <p:nvPr/>
              </p:nvSpPr>
              <p:spPr bwMode="auto">
                <a:xfrm>
                  <a:off x="4529" y="1727"/>
                  <a:ext cx="555" cy="477"/>
                </a:xfrm>
                <a:prstGeom prst="roundRect">
                  <a:avLst>
                    <a:gd name="adj" fmla="val 12519"/>
                  </a:avLst>
                </a:prstGeom>
                <a:solidFill>
                  <a:srgbClr val="67676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91" name="AutoShape 63">
                  <a:extLst>
                    <a:ext uri="{FF2B5EF4-FFF2-40B4-BE49-F238E27FC236}">
                      <a16:creationId xmlns:a16="http://schemas.microsoft.com/office/drawing/2014/main" id="{CFCE9162-3BDD-7237-1E81-8FF9D4B88EA8}"/>
                    </a:ext>
                  </a:extLst>
                </p:cNvPr>
                <p:cNvSpPr>
                  <a:spLocks noChangeArrowheads="1"/>
                </p:cNvSpPr>
                <p:nvPr/>
              </p:nvSpPr>
              <p:spPr bwMode="auto">
                <a:xfrm>
                  <a:off x="4513" y="1711"/>
                  <a:ext cx="555" cy="477"/>
                </a:xfrm>
                <a:prstGeom prst="roundRect">
                  <a:avLst>
                    <a:gd name="adj" fmla="val 12519"/>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1392" name="Group 64">
                <a:extLst>
                  <a:ext uri="{FF2B5EF4-FFF2-40B4-BE49-F238E27FC236}">
                    <a16:creationId xmlns:a16="http://schemas.microsoft.com/office/drawing/2014/main" id="{0A024701-3903-5452-1942-D77845306349}"/>
                  </a:ext>
                </a:extLst>
              </p:cNvPr>
              <p:cNvGrpSpPr>
                <a:grpSpLocks/>
              </p:cNvGrpSpPr>
              <p:nvPr/>
            </p:nvGrpSpPr>
            <p:grpSpPr bwMode="auto">
              <a:xfrm>
                <a:off x="4579" y="1768"/>
                <a:ext cx="439" cy="379"/>
                <a:chOff x="4579" y="1768"/>
                <a:chExt cx="439" cy="379"/>
              </a:xfrm>
            </p:grpSpPr>
            <p:sp>
              <p:nvSpPr>
                <p:cNvPr id="611393" name="AutoShape 65">
                  <a:extLst>
                    <a:ext uri="{FF2B5EF4-FFF2-40B4-BE49-F238E27FC236}">
                      <a16:creationId xmlns:a16="http://schemas.microsoft.com/office/drawing/2014/main" id="{2AAF974A-E5CE-A1AB-AADB-36D72AE5DB43}"/>
                    </a:ext>
                  </a:extLst>
                </p:cNvPr>
                <p:cNvSpPr>
                  <a:spLocks noChangeArrowheads="1"/>
                </p:cNvSpPr>
                <p:nvPr/>
              </p:nvSpPr>
              <p:spPr bwMode="auto">
                <a:xfrm>
                  <a:off x="4591" y="1780"/>
                  <a:ext cx="427" cy="367"/>
                </a:xfrm>
                <a:prstGeom prst="roundRect">
                  <a:avLst>
                    <a:gd name="adj" fmla="val 12477"/>
                  </a:avLst>
                </a:prstGeom>
                <a:solidFill>
                  <a:schemeClr val="tx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94" name="AutoShape 66">
                  <a:extLst>
                    <a:ext uri="{FF2B5EF4-FFF2-40B4-BE49-F238E27FC236}">
                      <a16:creationId xmlns:a16="http://schemas.microsoft.com/office/drawing/2014/main" id="{31F14B73-418F-DE3A-0E75-184A7E6555E0}"/>
                    </a:ext>
                  </a:extLst>
                </p:cNvPr>
                <p:cNvSpPr>
                  <a:spLocks noChangeArrowheads="1"/>
                </p:cNvSpPr>
                <p:nvPr/>
              </p:nvSpPr>
              <p:spPr bwMode="auto">
                <a:xfrm>
                  <a:off x="4579" y="1768"/>
                  <a:ext cx="427" cy="367"/>
                </a:xfrm>
                <a:prstGeom prst="roundRect">
                  <a:avLst>
                    <a:gd name="adj" fmla="val 12458"/>
                  </a:avLst>
                </a:prstGeom>
                <a:solidFill>
                  <a:schemeClr val="tx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1395" name="Rectangle 67">
                <a:extLst>
                  <a:ext uri="{FF2B5EF4-FFF2-40B4-BE49-F238E27FC236}">
                    <a16:creationId xmlns:a16="http://schemas.microsoft.com/office/drawing/2014/main" id="{184F3092-0831-F061-4D82-895B0FD76B02}"/>
                  </a:ext>
                </a:extLst>
              </p:cNvPr>
              <p:cNvSpPr>
                <a:spLocks noChangeArrowheads="1"/>
              </p:cNvSpPr>
              <p:nvPr/>
            </p:nvSpPr>
            <p:spPr bwMode="auto">
              <a:xfrm>
                <a:off x="4736" y="2058"/>
                <a:ext cx="125" cy="46"/>
              </a:xfrm>
              <a:prstGeom prst="rect">
                <a:avLst/>
              </a:prstGeom>
              <a:solidFill>
                <a:srgbClr val="00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1396" name="Rectangle 68">
              <a:extLst>
                <a:ext uri="{FF2B5EF4-FFF2-40B4-BE49-F238E27FC236}">
                  <a16:creationId xmlns:a16="http://schemas.microsoft.com/office/drawing/2014/main" id="{47AEDB3C-B8E9-4C85-9EF9-DEE53FEDE26F}"/>
                </a:ext>
              </a:extLst>
            </p:cNvPr>
            <p:cNvSpPr>
              <a:spLocks noChangeArrowheads="1"/>
            </p:cNvSpPr>
            <p:nvPr/>
          </p:nvSpPr>
          <p:spPr bwMode="auto">
            <a:xfrm>
              <a:off x="4599" y="1824"/>
              <a:ext cx="462" cy="21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a:t>STOP</a:t>
              </a:r>
            </a:p>
          </p:txBody>
        </p:sp>
      </p:grpSp>
      <p:pic>
        <p:nvPicPr>
          <p:cNvPr id="611397" name="Picture 69">
            <a:hlinkClick r:id="" action="ppaction://media"/>
            <a:extLst>
              <a:ext uri="{FF2B5EF4-FFF2-40B4-BE49-F238E27FC236}">
                <a16:creationId xmlns:a16="http://schemas.microsoft.com/office/drawing/2014/main" id="{0D316B65-21B2-C3F2-127A-52C96676A658}"/>
              </a:ext>
            </a:extLst>
          </p:cNvPr>
          <p:cNvPicPr>
            <a:picLocks noRot="1" noChangeAspect="1" noChangeArrowheads="1"/>
          </p:cNvPicPr>
          <p:nvPr>
            <a:wavAudioFile r:embed="rId1" name="~PP2072.WAV"/>
          </p:nvPr>
        </p:nvPicPr>
        <p:blipFill>
          <a:blip r:embed="rId6">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113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11397"/>
                </p:tgtEl>
              </p:cMediaNode>
            </p:audio>
          </p:childTnLst>
        </p:cTn>
      </p:par>
    </p:tnLst>
  </p:timing>
</p:sld>
</file>

<file path=ppt/theme/theme1.xml><?xml version="1.0" encoding="utf-8"?>
<a:theme xmlns:a="http://schemas.openxmlformats.org/drawingml/2006/main" name="NU course">
  <a:themeElements>
    <a:clrScheme name="">
      <a:dk1>
        <a:srgbClr val="000000"/>
      </a:dk1>
      <a:lt1>
        <a:srgbClr val="FFFFFF"/>
      </a:lt1>
      <a:dk2>
        <a:srgbClr val="FF0000"/>
      </a:dk2>
      <a:lt2>
        <a:srgbClr val="A0A0A0"/>
      </a:lt2>
      <a:accent1>
        <a:srgbClr val="FF00FF"/>
      </a:accent1>
      <a:accent2>
        <a:srgbClr val="0000FF"/>
      </a:accent2>
      <a:accent3>
        <a:srgbClr val="FFFFFF"/>
      </a:accent3>
      <a:accent4>
        <a:srgbClr val="000000"/>
      </a:accent4>
      <a:accent5>
        <a:srgbClr val="FFAAFF"/>
      </a:accent5>
      <a:accent6>
        <a:srgbClr val="0000E7"/>
      </a:accent6>
      <a:hlink>
        <a:srgbClr val="0000FF"/>
      </a:hlink>
      <a:folHlink>
        <a:srgbClr val="8080FF"/>
      </a:folHlink>
    </a:clrScheme>
    <a:fontScheme name="NU course">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NU cours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U cours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U cours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U cours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U cours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U cours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U cours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C:\WINDOWS\Application Data\Microsoft\Templates\NU course.pot</Template>
  <TotalTime>1195</TotalTime>
  <Pages>32</Pages>
  <Words>3124</Words>
  <Application>Microsoft Office PowerPoint</Application>
  <PresentationFormat>Letter Paper (8.5x11 in)</PresentationFormat>
  <Paragraphs>469</Paragraphs>
  <Slides>55</Slides>
  <Notes>55</Notes>
  <HiddenSlides>0</HiddenSlides>
  <MMClips>52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Times New Roman</vt:lpstr>
      <vt:lpstr>Bookman Old Style</vt:lpstr>
      <vt:lpstr>Arial</vt:lpstr>
      <vt:lpstr>Wingdings</vt:lpstr>
      <vt:lpstr>Garamond</vt:lpstr>
      <vt:lpstr>Symbol</vt:lpstr>
      <vt:lpstr>Arial Narrow</vt:lpstr>
      <vt:lpstr>NU course</vt:lpstr>
      <vt:lpstr>Microsoft ClipArt Gallery</vt:lpstr>
      <vt:lpstr>Applying Organizational Psychology</vt:lpstr>
      <vt:lpstr>Objectives</vt:lpstr>
      <vt:lpstr>Topics</vt:lpstr>
      <vt:lpstr>Social Dynamics of Your Group</vt:lpstr>
      <vt:lpstr>How are Your Colleagues Organized?</vt:lpstr>
      <vt:lpstr>What Kinds of Jobs Do Your Colleagues Do?</vt:lpstr>
      <vt:lpstr>How Much Autonomy Do Your Colleagues Have?</vt:lpstr>
      <vt:lpstr>Locus of Control (1)</vt:lpstr>
      <vt:lpstr>Locus of Control (2)</vt:lpstr>
      <vt:lpstr>Locus of Control (3)</vt:lpstr>
      <vt:lpstr>Understand Your Colleagues’ Goals:  Optimize What?</vt:lpstr>
      <vt:lpstr>Attribution Theory</vt:lpstr>
      <vt:lpstr>Aspects of Attribution Theory </vt:lpstr>
      <vt:lpstr>Attribution Theory (cont’d)</vt:lpstr>
      <vt:lpstr>Attribution Theory:  Implications</vt:lpstr>
      <vt:lpstr>Topics</vt:lpstr>
      <vt:lpstr>Social Cognition:  Forming Judgements</vt:lpstr>
      <vt:lpstr>Schema</vt:lpstr>
      <vt:lpstr>Schemas Influence Perceptions</vt:lpstr>
      <vt:lpstr>Schemas Affect Memory</vt:lpstr>
      <vt:lpstr>Schemas Affect In/Outgroup Perceptions</vt:lpstr>
      <vt:lpstr>Schemas Influence Behavior</vt:lpstr>
      <vt:lpstr>Coping with Incompatible Schemas</vt:lpstr>
      <vt:lpstr>Topics</vt:lpstr>
      <vt:lpstr>Forming Judgements Based on Inadequate Sampling</vt:lpstr>
      <vt:lpstr>Inadequate Sampling (cont’d)</vt:lpstr>
      <vt:lpstr>Beliefs and Attitudes</vt:lpstr>
      <vt:lpstr>Beliefs and Attitudes</vt:lpstr>
      <vt:lpstr>Beliefs and Attitudes (cont’d)</vt:lpstr>
      <vt:lpstr>Cognitive Dissonance</vt:lpstr>
      <vt:lpstr>Topics</vt:lpstr>
      <vt:lpstr>Prejudice</vt:lpstr>
      <vt:lpstr>Conformity  – Definition</vt:lpstr>
      <vt:lpstr>Conformity, Compliance and Obedience</vt:lpstr>
      <vt:lpstr>Pro-Social (Helpful) Behavior</vt:lpstr>
      <vt:lpstr>Pro-Sociality (cont’d)</vt:lpstr>
      <vt:lpstr>Pro-Sociality (cont’d)</vt:lpstr>
      <vt:lpstr>Harmful Group Behavior</vt:lpstr>
      <vt:lpstr>Social Loafing</vt:lpstr>
      <vt:lpstr>Group Polarization</vt:lpstr>
      <vt:lpstr>Group Polarization (cont’d)</vt:lpstr>
      <vt:lpstr>Groupthink</vt:lpstr>
      <vt:lpstr>Groupthink:  Symptoms</vt:lpstr>
      <vt:lpstr>Groupthink Today?</vt:lpstr>
      <vt:lpstr>Groupthink Today (cont’d)</vt:lpstr>
      <vt:lpstr>Groupthink Today (cont’d)</vt:lpstr>
      <vt:lpstr>Fighting Groupthink</vt:lpstr>
      <vt:lpstr>Fighting Groupthink (cont’d)</vt:lpstr>
      <vt:lpstr>Personality Types</vt:lpstr>
      <vt:lpstr>Wilson’s Driver Style</vt:lpstr>
      <vt:lpstr>Wilson’s Analytical Style</vt:lpstr>
      <vt:lpstr>Wilson’s Amiable Style</vt:lpstr>
      <vt:lpstr>Wilson’s Expressive Style</vt:lpstr>
      <vt:lpstr>Wilson’s Styles and Conflict</vt:lpstr>
      <vt:lpstr>Now go and study</vt:lpstr>
    </vt:vector>
  </TitlesOfParts>
  <Manager>Bill Clements</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Organizational Psychology -- all</dc:title>
  <dc:subject>MSIA Seminar 6 Week 5</dc:subject>
  <dc:creator>M. E. Kabay</dc:creator>
  <cp:keywords/>
  <dc:description>With sound.</dc:description>
  <cp:lastModifiedBy>Mich Kabay</cp:lastModifiedBy>
  <cp:revision>36</cp:revision>
  <cp:lastPrinted>2000-06-07T15:02:32Z</cp:lastPrinted>
  <dcterms:created xsi:type="dcterms:W3CDTF">2002-12-04T03:13:56Z</dcterms:created>
  <dcterms:modified xsi:type="dcterms:W3CDTF">2023-01-02T21:19:48Z</dcterms:modified>
  <cp:category/>
</cp:coreProperties>
</file>