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2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3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85"/>
  </p:notesMasterIdLst>
  <p:handoutMasterIdLst>
    <p:handoutMasterId r:id="rId86"/>
  </p:handoutMasterIdLst>
  <p:sldIdLst>
    <p:sldId id="257" r:id="rId2"/>
    <p:sldId id="580" r:id="rId3"/>
    <p:sldId id="581" r:id="rId4"/>
    <p:sldId id="582" r:id="rId5"/>
    <p:sldId id="583" r:id="rId6"/>
    <p:sldId id="584" r:id="rId7"/>
    <p:sldId id="585" r:id="rId8"/>
    <p:sldId id="586" r:id="rId9"/>
    <p:sldId id="587" r:id="rId10"/>
    <p:sldId id="588" r:id="rId11"/>
    <p:sldId id="659" r:id="rId12"/>
    <p:sldId id="589" r:id="rId13"/>
    <p:sldId id="590" r:id="rId14"/>
    <p:sldId id="591" r:id="rId15"/>
    <p:sldId id="592" r:id="rId16"/>
    <p:sldId id="593" r:id="rId17"/>
    <p:sldId id="594" r:id="rId18"/>
    <p:sldId id="595" r:id="rId19"/>
    <p:sldId id="596" r:id="rId20"/>
    <p:sldId id="597" r:id="rId21"/>
    <p:sldId id="598" r:id="rId22"/>
    <p:sldId id="599" r:id="rId23"/>
    <p:sldId id="600" r:id="rId24"/>
    <p:sldId id="601" r:id="rId25"/>
    <p:sldId id="602" r:id="rId26"/>
    <p:sldId id="603" r:id="rId27"/>
    <p:sldId id="604" r:id="rId28"/>
    <p:sldId id="660" r:id="rId29"/>
    <p:sldId id="605" r:id="rId30"/>
    <p:sldId id="606" r:id="rId31"/>
    <p:sldId id="607" r:id="rId32"/>
    <p:sldId id="608" r:id="rId33"/>
    <p:sldId id="609" r:id="rId34"/>
    <p:sldId id="610" r:id="rId35"/>
    <p:sldId id="611" r:id="rId36"/>
    <p:sldId id="612" r:id="rId37"/>
    <p:sldId id="613" r:id="rId38"/>
    <p:sldId id="614" r:id="rId39"/>
    <p:sldId id="615" r:id="rId40"/>
    <p:sldId id="616" r:id="rId41"/>
    <p:sldId id="617" r:id="rId42"/>
    <p:sldId id="618" r:id="rId43"/>
    <p:sldId id="619" r:id="rId44"/>
    <p:sldId id="620" r:id="rId45"/>
    <p:sldId id="621" r:id="rId46"/>
    <p:sldId id="622" r:id="rId47"/>
    <p:sldId id="623" r:id="rId48"/>
    <p:sldId id="624" r:id="rId49"/>
    <p:sldId id="625" r:id="rId50"/>
    <p:sldId id="626" r:id="rId51"/>
    <p:sldId id="627" r:id="rId52"/>
    <p:sldId id="628" r:id="rId53"/>
    <p:sldId id="661" r:id="rId54"/>
    <p:sldId id="629" r:id="rId55"/>
    <p:sldId id="630" r:id="rId56"/>
    <p:sldId id="631" r:id="rId57"/>
    <p:sldId id="632" r:id="rId58"/>
    <p:sldId id="633" r:id="rId59"/>
    <p:sldId id="634" r:id="rId60"/>
    <p:sldId id="635" r:id="rId61"/>
    <p:sldId id="636" r:id="rId62"/>
    <p:sldId id="637" r:id="rId63"/>
    <p:sldId id="638" r:id="rId64"/>
    <p:sldId id="639" r:id="rId65"/>
    <p:sldId id="640" r:id="rId66"/>
    <p:sldId id="641" r:id="rId67"/>
    <p:sldId id="642" r:id="rId68"/>
    <p:sldId id="643" r:id="rId69"/>
    <p:sldId id="644" r:id="rId70"/>
    <p:sldId id="645" r:id="rId71"/>
    <p:sldId id="646" r:id="rId72"/>
    <p:sldId id="647" r:id="rId73"/>
    <p:sldId id="648" r:id="rId74"/>
    <p:sldId id="649" r:id="rId75"/>
    <p:sldId id="650" r:id="rId76"/>
    <p:sldId id="651" r:id="rId77"/>
    <p:sldId id="652" r:id="rId78"/>
    <p:sldId id="653" r:id="rId79"/>
    <p:sldId id="654" r:id="rId80"/>
    <p:sldId id="655" r:id="rId81"/>
    <p:sldId id="656" r:id="rId82"/>
    <p:sldId id="657" r:id="rId83"/>
    <p:sldId id="658" r:id="rId8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78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6D9137B4-5924-40D1-B9A1-C1BAE9C7FD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fr-CA" altLang="en-US"/>
              <a:t>Leadership Skills</a:t>
            </a:r>
            <a:endParaRPr lang="en-US" altLang="en-US"/>
          </a:p>
        </p:txBody>
      </p:sp>
      <p:sp>
        <p:nvSpPr>
          <p:cNvPr id="503812" name="Rectangle 4">
            <a:extLst>
              <a:ext uri="{FF2B5EF4-FFF2-40B4-BE49-F238E27FC236}">
                <a16:creationId xmlns:a16="http://schemas.microsoft.com/office/drawing/2014/main" id="{D5A649A2-2077-48E6-888A-E9CA6D22A9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anose="02020603050405020304" pitchFamily="18" charset="0"/>
              </a:defRPr>
            </a:lvl1pPr>
          </a:lstStyle>
          <a:p>
            <a:r>
              <a:rPr lang="fr-CA" altLang="en-US"/>
              <a:t>Copyright © 2004 M. E. Kabay, PhD, CISSP.</a:t>
            </a:r>
            <a:r>
              <a:rPr lang="fr-CA" altLang="en-US" i="0"/>
              <a:t>      </a:t>
            </a:r>
            <a:fld id="{B19F9181-2AEB-4325-8075-7847396433D4}" type="slidenum">
              <a:rPr lang="en-US" altLang="en-US" b="1" i="0"/>
              <a:pPr/>
              <a:t>‹#›</a:t>
            </a:fld>
            <a:r>
              <a:rPr lang="fr-CA" altLang="en-US" i="0"/>
              <a:t>                                              </a:t>
            </a:r>
            <a:r>
              <a:rPr lang="fr-CA" altLang="en-US"/>
              <a:t>All rights reserved.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7DC04EE-8B48-4325-A197-9C99AA4A63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Leadership Skills</a:t>
            </a:r>
          </a:p>
        </p:txBody>
      </p:sp>
      <p:sp>
        <p:nvSpPr>
          <p:cNvPr id="2051" name="Rectangle 4">
            <a:extLst>
              <a:ext uri="{FF2B5EF4-FFF2-40B4-BE49-F238E27FC236}">
                <a16:creationId xmlns:a16="http://schemas.microsoft.com/office/drawing/2014/main" id="{01E72953-01EE-4EE5-9CAC-9A921480F56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51D61BC-5D2D-4578-9D78-3A3F97DE9D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7F6CE30-EDB4-46D5-ADAF-273B3C225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000" b="0" i="1">
                <a:latin typeface="Garamond" panose="02020404030301010803" pitchFamily="18" charset="0"/>
              </a:defRPr>
            </a:lvl1pPr>
          </a:lstStyle>
          <a:p>
            <a:r>
              <a:rPr lang="en-US" altLang="en-US"/>
              <a:t>Copyright © 2004 M. E. Kabay, PhD, CISSP.        </a:t>
            </a:r>
            <a:fld id="{53746475-9DE2-41A1-BA18-8678864C71B0}" type="slidenum">
              <a:rPr lang="en-US" altLang="en-US"/>
              <a:pPr/>
              <a:t>‹#›</a:t>
            </a:fld>
            <a:r>
              <a:rPr lang="en-US" altLang="en-US"/>
              <a:t>                                              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A3A174A7-3722-41C2-AEA5-C21C5B4D668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C68C449A-213B-4187-B144-B3A4515B04B5}" type="slidenum">
              <a:rPr lang="en-US" altLang="en-US" sz="1000" b="0">
                <a:latin typeface="Garamond" panose="02020404030301010803" pitchFamily="18" charset="0"/>
              </a:rPr>
              <a:pPr/>
              <a:t>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C8A3D79-3D61-4E98-9CEC-49FFFBB1F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F673F56-B60A-45F4-ABDC-E4BD1B444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noFill/>
        </p:spPr>
        <p:txBody>
          <a:bodyPr/>
          <a:lstStyle/>
          <a:p>
            <a:pPr algn="ctr"/>
            <a:r>
              <a:rPr lang="en-US" altLang="en-US" sz="2000" b="1"/>
              <a:t>M. E. Kabay, PhD, CISSP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3B97F87B-1D81-4555-9742-60F80E10BF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133D7FA9-8EEC-4AAD-A36B-301CF3E4C502}" type="slidenum">
              <a:rPr lang="en-US" altLang="en-US" sz="1000" b="0">
                <a:latin typeface="Garamond" panose="02020404030301010803" pitchFamily="18" charset="0"/>
              </a:rPr>
              <a:pPr/>
              <a:t>10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0DB5D4A-9C32-4F06-B893-9D2E81C6F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1DD8B4DA-705F-4C51-BEC5-0190FA02B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3E6D76B7-83BA-4581-A14C-EAAB5E55E5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636F5210-5BD7-4C37-8AF8-9FC13C706C60}" type="slidenum">
              <a:rPr lang="en-US" altLang="en-US" sz="1000" b="0">
                <a:latin typeface="Garamond" panose="02020404030301010803" pitchFamily="18" charset="0"/>
              </a:rPr>
              <a:pPr/>
              <a:t>11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8E46501-E55F-4933-8E94-5E2E60E6F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6A691A92-B433-4296-91FC-982C36304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7DEFACAB-AEB3-444F-B666-F8ACE0A73F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CF1F2950-E7CE-41C8-8DFC-8FAFB05C74FC}" type="slidenum">
              <a:rPr lang="en-US" altLang="en-US" sz="1000" b="0">
                <a:latin typeface="Garamond" panose="02020404030301010803" pitchFamily="18" charset="0"/>
              </a:rPr>
              <a:pPr/>
              <a:t>12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0204B81-CC75-4E1A-8D3E-589E25553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4DBA1E0-AEBB-42D8-BD92-4F49AADD4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4E8DF6CB-AF94-4263-AB95-5DC37856A8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6C165F96-02C6-45AF-977B-6E4B2D1E5A06}" type="slidenum">
              <a:rPr lang="en-US" altLang="en-US" sz="1000" b="0">
                <a:latin typeface="Garamond" panose="02020404030301010803" pitchFamily="18" charset="0"/>
              </a:rPr>
              <a:pPr/>
              <a:t>13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F9A0A44-0ADF-4E20-B594-C34178F66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D1028B8-D5C4-4017-A577-CA9C3A826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D5DA97D0-E620-4957-A360-7295895A1B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3913E52-FA8D-4771-90C1-36BA06AF4746}" type="slidenum">
              <a:rPr lang="en-US" altLang="en-US" sz="1000" b="0">
                <a:latin typeface="Garamond" panose="02020404030301010803" pitchFamily="18" charset="0"/>
              </a:rPr>
              <a:pPr/>
              <a:t>14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8AAC1BD-5C40-4127-80B4-38D0718BD3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E6D35FC-980E-430F-92F7-759541471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DF6E9A77-0236-4FB8-A4FB-2AE53DCDBE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CE17AE9A-951F-4ABC-8649-0FEAA7F673C5}" type="slidenum">
              <a:rPr lang="en-US" altLang="en-US" sz="1000" b="0">
                <a:latin typeface="Garamond" panose="02020404030301010803" pitchFamily="18" charset="0"/>
              </a:rPr>
              <a:pPr/>
              <a:t>15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81D08D8-0265-40BE-A43D-C1C36239B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47500A4F-C896-4F59-B7EE-45A310D06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A574AB05-0244-4A57-A1A8-1FE85E912D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14910E7-C086-40DA-B0E6-CE93F034F276}" type="slidenum">
              <a:rPr lang="en-US" altLang="en-US" sz="1000" b="0">
                <a:latin typeface="Garamond" panose="02020404030301010803" pitchFamily="18" charset="0"/>
              </a:rPr>
              <a:pPr/>
              <a:t>16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0F0FD9C-87F1-44AC-BFCB-5DECDF334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A41D8C7-0CA9-4312-80EA-8FF2EE122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BECEE00C-16C4-43DA-A489-2EADDD433B1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18E6618-3E80-4DB5-B71C-4CFF6B09667D}" type="slidenum">
              <a:rPr lang="en-US" altLang="en-US" sz="1000" b="0">
                <a:latin typeface="Garamond" panose="02020404030301010803" pitchFamily="18" charset="0"/>
              </a:rPr>
              <a:pPr/>
              <a:t>17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7D997AD-89D0-41AF-9AC7-4504C2384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D115BDE3-FF15-4C73-A07A-EC7E982B7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4397BD25-19C8-482F-B879-27E77541E7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631C972F-2C7F-4CE4-9215-1BE766934B81}" type="slidenum">
              <a:rPr lang="en-US" altLang="en-US" sz="1000" b="0">
                <a:latin typeface="Garamond" panose="02020404030301010803" pitchFamily="18" charset="0"/>
              </a:rPr>
              <a:pPr/>
              <a:t>18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B58EA26A-6990-4D87-B485-74CE2C630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08F557A-8851-434E-A80E-7D3CD38A6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E13A4256-18D1-4830-8332-D4D25BD3DF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D9459E3B-9976-4F53-86D6-0E3939626AA2}" type="slidenum">
              <a:rPr lang="en-US" altLang="en-US" sz="1000" b="0">
                <a:latin typeface="Garamond" panose="02020404030301010803" pitchFamily="18" charset="0"/>
              </a:rPr>
              <a:pPr/>
              <a:t>19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AAFA55E-3C5F-4F47-B329-7CEFDA14F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3BA6F33-7AE8-4E8B-963E-1BDBD8213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5324A3D-348C-41A9-8CCC-C8C58D07B8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5FCF86E2-F8E5-44C0-9805-C4228F8D8F2E}" type="slidenum">
              <a:rPr lang="en-US" altLang="en-US" sz="1000" b="0">
                <a:latin typeface="Garamond" panose="02020404030301010803" pitchFamily="18" charset="0"/>
              </a:rPr>
              <a:pPr/>
              <a:t>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683F148-2421-4B59-ADCE-374D55ADD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B4025E9-589C-4AF0-AA52-D52CE316F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1E96D17C-C1DB-40D9-9533-10B496D330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1CA4D8E2-5B74-4EB3-95BA-24F02281973E}" type="slidenum">
              <a:rPr lang="en-US" altLang="en-US" sz="1000" b="0">
                <a:latin typeface="Garamond" panose="02020404030301010803" pitchFamily="18" charset="0"/>
              </a:rPr>
              <a:pPr/>
              <a:t>20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0BBBE78-8226-478C-9D30-76B84700B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6CB09DA-9416-46F0-8799-6CEC6D255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42320CF1-B9F5-44A8-893C-30ED466075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E36FCC5-E27D-4D01-9DDB-0BE592A1671E}" type="slidenum">
              <a:rPr lang="en-US" altLang="en-US" sz="1000" b="0">
                <a:latin typeface="Garamond" panose="02020404030301010803" pitchFamily="18" charset="0"/>
              </a:rPr>
              <a:pPr/>
              <a:t>21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2694A3F-9240-4978-A5BD-DEABA7EE8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12210814-BF1C-45E1-8B35-F31F95AA3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A66CCD37-2302-48B9-A7AD-F318EFEB02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F6622199-90E8-46FF-B5E8-5539F9933510}" type="slidenum">
              <a:rPr lang="en-US" altLang="en-US" sz="1000" b="0">
                <a:latin typeface="Garamond" panose="02020404030301010803" pitchFamily="18" charset="0"/>
              </a:rPr>
              <a:pPr/>
              <a:t>22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25537D6-F51B-4D33-8D3A-95A98D743E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78EEF35-B51A-4753-A9A4-89F972827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AC474095-FF5B-4D4F-9F94-B7197A1DB14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37AAE99-81D9-4612-83BE-7A1645FCDF0A}" type="slidenum">
              <a:rPr lang="en-US" altLang="en-US" sz="1000" b="0">
                <a:latin typeface="Garamond" panose="02020404030301010803" pitchFamily="18" charset="0"/>
              </a:rPr>
              <a:pPr/>
              <a:t>23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8BADCB22-CC65-447E-A619-A3EB8683F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F9A3AC9A-E007-4064-962A-6EC1F3890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F9B6A573-5D87-4002-AE72-8F04D73954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4BC48DC7-95C8-44A4-94EA-C4D23863EA9B}" type="slidenum">
              <a:rPr lang="en-US" altLang="en-US" sz="1000" b="0">
                <a:latin typeface="Garamond" panose="02020404030301010803" pitchFamily="18" charset="0"/>
              </a:rPr>
              <a:pPr/>
              <a:t>24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CEFA087-9CB0-4A06-B6E1-55BDE1A78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EED456B4-14CF-4194-BDCA-800FF71E2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65AAFC78-E57C-462A-8B43-B78B44CCA3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750D112A-7302-472D-9175-3D4EE701D7C0}" type="slidenum">
              <a:rPr lang="en-US" altLang="en-US" sz="1000" b="0">
                <a:latin typeface="Garamond" panose="02020404030301010803" pitchFamily="18" charset="0"/>
              </a:rPr>
              <a:pPr/>
              <a:t>25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510191F-228E-42AC-A3F2-743FD7528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8CFABFB-3C60-407E-B883-D06B010E6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0B8D99A7-36E2-4773-9B7F-04A475BDE2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3158E7A-E119-4540-B14D-3FB169550EA9}" type="slidenum">
              <a:rPr lang="en-US" altLang="en-US" sz="1000" b="0">
                <a:latin typeface="Garamond" panose="02020404030301010803" pitchFamily="18" charset="0"/>
              </a:rPr>
              <a:pPr/>
              <a:t>26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9309166C-D9B1-4C73-B59D-00422F4A52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6B1B4B23-4C87-439B-A32C-CC08DC1FE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86DC8471-E0D3-4D1F-9209-EDEB0C99C8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53B5C328-5B9A-4AFA-B0C8-32FD127D0093}" type="slidenum">
              <a:rPr lang="en-US" altLang="en-US" sz="1000" b="0">
                <a:latin typeface="Garamond" panose="02020404030301010803" pitchFamily="18" charset="0"/>
              </a:rPr>
              <a:pPr/>
              <a:t>27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E435730-7133-4EFD-AAC4-BF2AAA1CB6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FA7A286-2E09-4966-B98C-55770E399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84B4E396-A9BB-43D5-8B0A-7171D6F87E6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F6316B1-B438-4A7C-903B-B42D05F8376B}" type="slidenum">
              <a:rPr lang="en-US" altLang="en-US" sz="1000" b="0">
                <a:latin typeface="Garamond" panose="02020404030301010803" pitchFamily="18" charset="0"/>
              </a:rPr>
              <a:pPr/>
              <a:t>28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ACCF994-D07E-4048-945D-695FFB258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A36CD18-A9AF-4FB1-9D96-A6B1514C8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28BAD127-5CA3-45C6-A610-45737949D5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0A308A7-668C-43E1-95FE-1375D9291B50}" type="slidenum">
              <a:rPr lang="en-US" altLang="en-US" sz="1000" b="0">
                <a:latin typeface="Garamond" panose="02020404030301010803" pitchFamily="18" charset="0"/>
              </a:rPr>
              <a:pPr/>
              <a:t>29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7682311-327D-4987-8411-8E82D2E48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CD6F1D6-8533-4BB3-8975-0BCCC33A1B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32CF18DE-529D-4BCD-B421-9E575BCD6C27}" type="slidenum">
              <a:rPr lang="en-US" altLang="en-US" sz="1000" b="0">
                <a:latin typeface="Garamond" panose="02020404030301010803" pitchFamily="18" charset="0"/>
              </a:rPr>
              <a:pPr/>
              <a:t>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219" name="Rectangle 3074">
            <a:extLst>
              <a:ext uri="{FF2B5EF4-FFF2-40B4-BE49-F238E27FC236}">
                <a16:creationId xmlns:a16="http://schemas.microsoft.com/office/drawing/2014/main" id="{7207F424-C7F7-412F-99AE-565954581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075">
            <a:extLst>
              <a:ext uri="{FF2B5EF4-FFF2-40B4-BE49-F238E27FC236}">
                <a16:creationId xmlns:a16="http://schemas.microsoft.com/office/drawing/2014/main" id="{A58571F2-9A9C-45F0-81BE-96A8CB257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603DB035-5EBE-42D6-BEE4-3AAB1F0C2D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493E547-5CA4-4B8B-9B14-D9774D3CA61A}" type="slidenum">
              <a:rPr lang="en-US" altLang="en-US" sz="1000" b="0">
                <a:latin typeface="Garamond" panose="02020404030301010803" pitchFamily="18" charset="0"/>
              </a:rPr>
              <a:pPr/>
              <a:t>30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ECC9B79A-28AD-4BBD-B512-94CC47BA2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D01CEA5E-7614-4629-8E40-849467EEAD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A764FE4-73DF-46B2-AC49-D79D1FAEC82D}" type="slidenum">
              <a:rPr lang="en-US" altLang="en-US" sz="1000" b="0">
                <a:latin typeface="Garamond" panose="02020404030301010803" pitchFamily="18" charset="0"/>
              </a:rPr>
              <a:pPr/>
              <a:t>31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1DE8EF82-F2FD-470F-8E84-E88832DDC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14CCF191-E70B-42BD-B643-66E413D2AC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E25F8FE7-1A6A-4561-BE9A-02EE74FA28CE}" type="slidenum">
              <a:rPr lang="en-US" altLang="en-US" sz="1000" b="0">
                <a:latin typeface="Garamond" panose="02020404030301010803" pitchFamily="18" charset="0"/>
              </a:rPr>
              <a:pPr/>
              <a:t>32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8485B23-8E0E-44A6-9B29-4336B05A2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D793B868-677D-4C3C-9A1E-43FFDE4E67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D6CA984D-9713-49B7-9510-45D915FB36EC}" type="slidenum">
              <a:rPr lang="en-US" altLang="en-US" sz="1000" b="0">
                <a:latin typeface="Garamond" panose="02020404030301010803" pitchFamily="18" charset="0"/>
              </a:rPr>
              <a:pPr/>
              <a:t>33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AB5A810E-F1D3-4DE5-846F-44B98CC48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DDE678CE-1D25-4B90-874E-97BA6DD074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0EAEC9E-4816-49CA-9481-FDFC0E355408}" type="slidenum">
              <a:rPr lang="en-US" altLang="en-US" sz="1000" b="0">
                <a:latin typeface="Garamond" panose="02020404030301010803" pitchFamily="18" charset="0"/>
              </a:rPr>
              <a:pPr/>
              <a:t>34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271FB6B-979A-4B27-8439-A2FC25495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2E62834E-89DE-4FFC-9FE4-C57C4A64B8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6908090-FD6E-4578-B6F1-9BEF3AA83A26}" type="slidenum">
              <a:rPr lang="en-US" altLang="en-US" sz="1000" b="0">
                <a:latin typeface="Garamond" panose="02020404030301010803" pitchFamily="18" charset="0"/>
              </a:rPr>
              <a:pPr/>
              <a:t>35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0F88FAA4-D8A8-43E7-B5DE-CD26FA160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3CC84F6E-C691-4C63-A52E-2158BCCBDE9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669C58AA-504E-4189-BEE5-9F6CA88C5EAC}" type="slidenum">
              <a:rPr lang="en-US" altLang="en-US" sz="1000" b="0">
                <a:latin typeface="Garamond" panose="02020404030301010803" pitchFamily="18" charset="0"/>
              </a:rPr>
              <a:pPr/>
              <a:t>36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CFD36DDC-790C-477D-82D5-0CC80E843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FBF26342-AEFF-4286-BF7B-E1B1D2F4FA1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097E620-D50A-49A4-918F-328D89E93913}" type="slidenum">
              <a:rPr lang="en-US" altLang="en-US" sz="1000" b="0">
                <a:latin typeface="Garamond" panose="02020404030301010803" pitchFamily="18" charset="0"/>
              </a:rPr>
              <a:pPr/>
              <a:t>37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BBBDB91D-D05D-4C75-8FA1-35F4079EEB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FCFE3760-D6C9-4185-8D0C-93BEBFB26A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8D6B827-F61D-4879-9CD2-F8A96EDA09F3}" type="slidenum">
              <a:rPr lang="en-US" altLang="en-US" sz="1000" b="0">
                <a:latin typeface="Garamond" panose="02020404030301010803" pitchFamily="18" charset="0"/>
              </a:rPr>
              <a:pPr/>
              <a:t>38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0EDBB30A-F396-44D0-81F7-5D88DB6BF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55912052-A235-427E-9648-656D100C6D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FF0475A8-ACC2-492F-A7FC-CA601EBB3E4D}" type="slidenum">
              <a:rPr lang="en-US" altLang="en-US" sz="1000" b="0">
                <a:latin typeface="Garamond" panose="02020404030301010803" pitchFamily="18" charset="0"/>
              </a:rPr>
              <a:pPr/>
              <a:t>39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A01FBDE0-CCDF-4AAC-8F5D-530A1272E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1D63C035-5467-48E9-BF68-E64AAAD9CA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D62FE601-262F-413A-9A6A-E0A0D4D024B8}" type="slidenum">
              <a:rPr lang="en-US" altLang="en-US" sz="1000" b="0">
                <a:latin typeface="Garamond" panose="02020404030301010803" pitchFamily="18" charset="0"/>
              </a:rPr>
              <a:pPr/>
              <a:t>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19B1FD9-9803-4F83-8236-EAB56B211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DF84D21-7DB0-4E99-9DC4-8694997FC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8FB4B68E-47F6-488F-AFD1-7C16EAB12E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64EF0A2B-BD7B-47B7-8B91-5C7ED71F00F1}" type="slidenum">
              <a:rPr lang="en-US" altLang="en-US" sz="1000" b="0">
                <a:latin typeface="Garamond" panose="02020404030301010803" pitchFamily="18" charset="0"/>
              </a:rPr>
              <a:pPr/>
              <a:t>40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A15D4C50-62D5-4233-9159-09111C371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>
            <a:extLst>
              <a:ext uri="{FF2B5EF4-FFF2-40B4-BE49-F238E27FC236}">
                <a16:creationId xmlns:a16="http://schemas.microsoft.com/office/drawing/2014/main" id="{8B40CF6D-2C1E-4833-89DD-8B8D942AD9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1C86CA84-1CAA-4542-876E-8C08A2573888}" type="slidenum">
              <a:rPr lang="en-US" altLang="en-US" sz="1000" b="0">
                <a:latin typeface="Garamond" panose="02020404030301010803" pitchFamily="18" charset="0"/>
              </a:rPr>
              <a:pPr/>
              <a:t>41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A9590366-E188-4D7D-BCDA-5E4D7FC24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A05335D2-F97B-4A0F-AF52-11132387A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:a16="http://schemas.microsoft.com/office/drawing/2014/main" id="{C0457920-AF01-4A2F-B58D-4C9DC3995D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237A631-85F2-41C8-A68E-6194DAC801BC}" type="slidenum">
              <a:rPr lang="en-US" altLang="en-US" sz="1000" b="0">
                <a:latin typeface="Garamond" panose="02020404030301010803" pitchFamily="18" charset="0"/>
              </a:rPr>
              <a:pPr/>
              <a:t>42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CC82055B-7B66-4A05-B354-08006D7FB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>
            <a:extLst>
              <a:ext uri="{FF2B5EF4-FFF2-40B4-BE49-F238E27FC236}">
                <a16:creationId xmlns:a16="http://schemas.microsoft.com/office/drawing/2014/main" id="{DABE4784-9441-4CA3-B158-8A44D50075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705B70E7-38F9-49EC-AD7F-B954D848F6DD}" type="slidenum">
              <a:rPr lang="en-US" altLang="en-US" sz="1000" b="0">
                <a:latin typeface="Garamond" panose="02020404030301010803" pitchFamily="18" charset="0"/>
              </a:rPr>
              <a:pPr/>
              <a:t>43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29E0377C-07E8-44F6-84E2-BECCF5187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>
            <a:extLst>
              <a:ext uri="{FF2B5EF4-FFF2-40B4-BE49-F238E27FC236}">
                <a16:creationId xmlns:a16="http://schemas.microsoft.com/office/drawing/2014/main" id="{04924989-AC20-4CF9-8C58-620F65DBAFE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5DA7075-B9DE-4177-BBFF-E97EA393924D}" type="slidenum">
              <a:rPr lang="en-US" altLang="en-US" sz="1000" b="0">
                <a:latin typeface="Garamond" panose="02020404030301010803" pitchFamily="18" charset="0"/>
              </a:rPr>
              <a:pPr/>
              <a:t>44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CF9FEE15-5524-4CB1-A19E-ED81F86B5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>
            <a:extLst>
              <a:ext uri="{FF2B5EF4-FFF2-40B4-BE49-F238E27FC236}">
                <a16:creationId xmlns:a16="http://schemas.microsoft.com/office/drawing/2014/main" id="{2188ED5C-B9CE-4612-A44E-5B2AB34299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DF95D55-EE35-4830-8C83-D20757946AC5}" type="slidenum">
              <a:rPr lang="en-US" altLang="en-US" sz="1000" b="0">
                <a:latin typeface="Garamond" panose="02020404030301010803" pitchFamily="18" charset="0"/>
              </a:rPr>
              <a:pPr/>
              <a:t>45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5E1E8FA6-1B6D-477A-8881-64C9384D3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>
            <a:extLst>
              <a:ext uri="{FF2B5EF4-FFF2-40B4-BE49-F238E27FC236}">
                <a16:creationId xmlns:a16="http://schemas.microsoft.com/office/drawing/2014/main" id="{1A4F708E-DF08-47E9-AF08-4F04519E2A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7A35FB37-3A16-4C87-83AC-C5C4899ACAB9}" type="slidenum">
              <a:rPr lang="en-US" altLang="en-US" sz="1000" b="0">
                <a:latin typeface="Garamond" panose="02020404030301010803" pitchFamily="18" charset="0"/>
              </a:rPr>
              <a:pPr/>
              <a:t>46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A45740B-20F6-4010-8BC7-8133882BF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>
            <a:extLst>
              <a:ext uri="{FF2B5EF4-FFF2-40B4-BE49-F238E27FC236}">
                <a16:creationId xmlns:a16="http://schemas.microsoft.com/office/drawing/2014/main" id="{B529EE32-344C-4864-8A60-90F4DE47D1B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D640595-961F-409C-B67E-D5842DD80311}" type="slidenum">
              <a:rPr lang="en-US" altLang="en-US" sz="1000" b="0">
                <a:latin typeface="Garamond" panose="02020404030301010803" pitchFamily="18" charset="0"/>
              </a:rPr>
              <a:pPr/>
              <a:t>47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52583240-2ABD-4923-B536-3D7B2829A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>
            <a:extLst>
              <a:ext uri="{FF2B5EF4-FFF2-40B4-BE49-F238E27FC236}">
                <a16:creationId xmlns:a16="http://schemas.microsoft.com/office/drawing/2014/main" id="{113B7D44-45CC-4345-A258-B87A012BC1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FD8536B-6F5B-4A94-907C-48622859C051}" type="slidenum">
              <a:rPr lang="en-US" altLang="en-US" sz="1000" b="0">
                <a:latin typeface="Garamond" panose="02020404030301010803" pitchFamily="18" charset="0"/>
              </a:rPr>
              <a:pPr/>
              <a:t>48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A080B3E4-CA08-4B73-8CF3-B27FC328D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>
            <a:extLst>
              <a:ext uri="{FF2B5EF4-FFF2-40B4-BE49-F238E27FC236}">
                <a16:creationId xmlns:a16="http://schemas.microsoft.com/office/drawing/2014/main" id="{6DA8E998-BDAD-4A04-AD2D-827EDEB5C9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D5DD95B8-E18C-4945-BA1E-37833E02B587}" type="slidenum">
              <a:rPr lang="en-US" altLang="en-US" sz="1000" b="0">
                <a:latin typeface="Garamond" panose="02020404030301010803" pitchFamily="18" charset="0"/>
              </a:rPr>
              <a:pPr/>
              <a:t>49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EC159E2-7B67-433F-A150-3866BFB20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453C2A63-B71A-403D-8673-388AC8F510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1028B263-E77D-4610-A64B-03E6F912ADF0}" type="slidenum">
              <a:rPr lang="en-US" altLang="en-US" sz="1000" b="0">
                <a:latin typeface="Garamond" panose="02020404030301010803" pitchFamily="18" charset="0"/>
              </a:rPr>
              <a:pPr/>
              <a:t>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A973CDD-A097-4272-B358-2F318D177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71C81B2-5A29-4FF0-8142-E8886C178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:a16="http://schemas.microsoft.com/office/drawing/2014/main" id="{9A45ED28-99C1-4431-A538-50AAA866CC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F71CE1AC-FE81-460C-AE32-2E6BD6FB04A7}" type="slidenum">
              <a:rPr lang="en-US" altLang="en-US" sz="1000" b="0">
                <a:latin typeface="Garamond" panose="02020404030301010803" pitchFamily="18" charset="0"/>
              </a:rPr>
              <a:pPr/>
              <a:t>50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B8578EE-0050-4EB5-8234-6E0E57A63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>
            <a:extLst>
              <a:ext uri="{FF2B5EF4-FFF2-40B4-BE49-F238E27FC236}">
                <a16:creationId xmlns:a16="http://schemas.microsoft.com/office/drawing/2014/main" id="{980AE729-BCA5-481B-B6A0-DC48315347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C8C20DA-8ED4-415C-B918-9A7DA6D6761C}" type="slidenum">
              <a:rPr lang="en-US" altLang="en-US" sz="1000" b="0">
                <a:latin typeface="Garamond" panose="02020404030301010803" pitchFamily="18" charset="0"/>
              </a:rPr>
              <a:pPr/>
              <a:t>51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A18A929C-7716-43B6-A261-BE62E6250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2B8231F4-8BA7-4A25-8ABF-4BBB05A6A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6C7F3A2F-7C78-4B8D-B8F4-A5E7822C2D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E259547-11D9-4866-9D84-F9EEEE81A909}" type="slidenum">
              <a:rPr lang="en-US" altLang="en-US" sz="1000" b="0">
                <a:latin typeface="Garamond" panose="02020404030301010803" pitchFamily="18" charset="0"/>
              </a:rPr>
              <a:pPr/>
              <a:t>52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76C80801-E3FA-4BDE-9258-B5451AA80C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81550" cy="35861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>
            <a:extLst>
              <a:ext uri="{FF2B5EF4-FFF2-40B4-BE49-F238E27FC236}">
                <a16:creationId xmlns:a16="http://schemas.microsoft.com/office/drawing/2014/main" id="{BF25B77D-A6FC-44C9-8B36-F247BE8329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1624A8A-6039-4E2D-806F-075C66BC8158}" type="slidenum">
              <a:rPr lang="en-US" altLang="en-US" sz="1000" b="0">
                <a:latin typeface="Garamond" panose="02020404030301010803" pitchFamily="18" charset="0"/>
              </a:rPr>
              <a:pPr/>
              <a:t>53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8B3026E0-900D-46C5-BCEA-3D0C00112D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7F10CD1E-F1F8-46E5-9590-56BBF0D3A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>
            <a:extLst>
              <a:ext uri="{FF2B5EF4-FFF2-40B4-BE49-F238E27FC236}">
                <a16:creationId xmlns:a16="http://schemas.microsoft.com/office/drawing/2014/main" id="{B574AF1F-E2FB-4BAB-921F-1937479F44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BA8994A-0182-4C22-9656-2D6B6533DDFF}" type="slidenum">
              <a:rPr lang="en-US" altLang="en-US" sz="1000" b="0">
                <a:latin typeface="Garamond" panose="02020404030301010803" pitchFamily="18" charset="0"/>
              </a:rPr>
              <a:pPr/>
              <a:t>54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BB79C13E-0843-4C3C-B980-25A008564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DFE8008F-2798-4130-92A2-8660F126C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>
            <a:extLst>
              <a:ext uri="{FF2B5EF4-FFF2-40B4-BE49-F238E27FC236}">
                <a16:creationId xmlns:a16="http://schemas.microsoft.com/office/drawing/2014/main" id="{95D49C35-4D71-46A7-B624-92EB2F7846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101AAA5-28AD-4991-A89C-76DAC9687FDF}" type="slidenum">
              <a:rPr lang="en-US" altLang="en-US" sz="1000" b="0">
                <a:latin typeface="Garamond" panose="02020404030301010803" pitchFamily="18" charset="0"/>
              </a:rPr>
              <a:pPr/>
              <a:t>55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8BC14DBF-AED5-4774-BF3A-572BDEC87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AB17E52E-36AD-4FCC-B088-081E001A2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>
            <a:extLst>
              <a:ext uri="{FF2B5EF4-FFF2-40B4-BE49-F238E27FC236}">
                <a16:creationId xmlns:a16="http://schemas.microsoft.com/office/drawing/2014/main" id="{772EBC7D-18A2-45EC-9B01-113161F1C2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7DFF3C2-2A7B-476D-B774-9D58B079647C}" type="slidenum">
              <a:rPr lang="en-US" altLang="en-US" sz="1000" b="0">
                <a:latin typeface="Garamond" panose="02020404030301010803" pitchFamily="18" charset="0"/>
              </a:rPr>
              <a:pPr/>
              <a:t>56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1163484F-3A4C-4FEC-A440-5C4699369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2157231C-53F5-4354-A8D1-47FBD4347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>
            <a:extLst>
              <a:ext uri="{FF2B5EF4-FFF2-40B4-BE49-F238E27FC236}">
                <a16:creationId xmlns:a16="http://schemas.microsoft.com/office/drawing/2014/main" id="{8ABF6089-D3DE-4C97-955B-ADF64C4A90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E6F2AA32-782D-4922-8FF3-6D5FD8D862AB}" type="slidenum">
              <a:rPr lang="en-US" altLang="en-US" sz="1000" b="0">
                <a:latin typeface="Garamond" panose="02020404030301010803" pitchFamily="18" charset="0"/>
              </a:rPr>
              <a:pPr/>
              <a:t>57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BC56C7A9-808C-4B7A-B674-7463ED596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E1DF8D7E-83C7-4A72-9992-61BD5D44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>
            <a:extLst>
              <a:ext uri="{FF2B5EF4-FFF2-40B4-BE49-F238E27FC236}">
                <a16:creationId xmlns:a16="http://schemas.microsoft.com/office/drawing/2014/main" id="{579DBAEC-059D-4AED-8FAE-94026E3AEF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1FB8A66-1C65-4C72-BC6F-83974E4CB95B}" type="slidenum">
              <a:rPr lang="en-US" altLang="en-US" sz="1000" b="0">
                <a:latin typeface="Garamond" panose="02020404030301010803" pitchFamily="18" charset="0"/>
              </a:rPr>
              <a:pPr/>
              <a:t>58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648B7F92-0798-4BD6-88FA-2D03B7ED1B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B0A6CBA3-456B-40DD-9F26-10BE9F3AD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>
            <a:extLst>
              <a:ext uri="{FF2B5EF4-FFF2-40B4-BE49-F238E27FC236}">
                <a16:creationId xmlns:a16="http://schemas.microsoft.com/office/drawing/2014/main" id="{48649AE9-6848-4820-8D6C-C1B9F93536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8BDBB67-B4E6-4C6C-B395-F47931A1E6E1}" type="slidenum">
              <a:rPr lang="en-US" altLang="en-US" sz="1000" b="0">
                <a:latin typeface="Garamond" panose="02020404030301010803" pitchFamily="18" charset="0"/>
              </a:rPr>
              <a:pPr/>
              <a:t>59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465DCEE1-0634-42F7-9CD6-9A37A7767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05224B77-9EC4-44C7-A4F6-F1D4FE2B0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5D3CFD3C-261A-414E-8F59-D4B1E0F0DB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8EC2DBA-A2A6-4977-99FE-D6A2263422C8}" type="slidenum">
              <a:rPr lang="en-US" altLang="en-US" sz="1000" b="0">
                <a:latin typeface="Garamond" panose="02020404030301010803" pitchFamily="18" charset="0"/>
              </a:rPr>
              <a:pPr/>
              <a:t>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F4B19C2-33C7-4A56-BF68-E76BEE1E2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41EF45A-294C-4E89-880B-2772C5C8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>
            <a:extLst>
              <a:ext uri="{FF2B5EF4-FFF2-40B4-BE49-F238E27FC236}">
                <a16:creationId xmlns:a16="http://schemas.microsoft.com/office/drawing/2014/main" id="{87BD25F7-2686-4554-BA7F-9C72351E77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1DFB5217-AA4D-48F3-A946-0386F1ECABC8}" type="slidenum">
              <a:rPr lang="en-US" altLang="en-US" sz="1000" b="0">
                <a:latin typeface="Garamond" panose="02020404030301010803" pitchFamily="18" charset="0"/>
              </a:rPr>
              <a:pPr/>
              <a:t>60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AF97339B-BA3C-4A7E-958D-2AB46D5D7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6037DF19-071F-47B6-A497-0A22654C1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>
            <a:extLst>
              <a:ext uri="{FF2B5EF4-FFF2-40B4-BE49-F238E27FC236}">
                <a16:creationId xmlns:a16="http://schemas.microsoft.com/office/drawing/2014/main" id="{5C51DE68-69C1-47FD-A84F-F85D63895D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03F58FE-FA44-41DC-82FA-F0E3C9C9A82D}" type="slidenum">
              <a:rPr lang="en-US" altLang="en-US" sz="1000" b="0">
                <a:latin typeface="Garamond" panose="02020404030301010803" pitchFamily="18" charset="0"/>
              </a:rPr>
              <a:pPr/>
              <a:t>61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18915528-D95B-4EE4-B902-DDE9FD2AB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17D85914-C76F-4A4B-8893-7CE25E867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>
            <a:extLst>
              <a:ext uri="{FF2B5EF4-FFF2-40B4-BE49-F238E27FC236}">
                <a16:creationId xmlns:a16="http://schemas.microsoft.com/office/drawing/2014/main" id="{7764AFB3-C5B6-4148-AC65-0FA5DE2415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3A7E5194-F4F1-45EE-9855-0BC0BDC0FD0A}" type="slidenum">
              <a:rPr lang="en-US" altLang="en-US" sz="1000" b="0">
                <a:latin typeface="Garamond" panose="02020404030301010803" pitchFamily="18" charset="0"/>
              </a:rPr>
              <a:pPr/>
              <a:t>62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6C91C722-4112-41E1-B4F2-62C7EBBC2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A76334A1-1057-4924-A3A5-DC068C228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>
            <a:extLst>
              <a:ext uri="{FF2B5EF4-FFF2-40B4-BE49-F238E27FC236}">
                <a16:creationId xmlns:a16="http://schemas.microsoft.com/office/drawing/2014/main" id="{2809C338-21CA-4134-A9F9-E07DF0F8D2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7792D41-656A-4BC1-9EF2-489AC1F23A1F}" type="slidenum">
              <a:rPr lang="en-US" altLang="en-US" sz="1000" b="0">
                <a:latin typeface="Garamond" panose="02020404030301010803" pitchFamily="18" charset="0"/>
              </a:rPr>
              <a:pPr/>
              <a:t>63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921ACDA4-C989-4487-A904-4C98B3582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E5599AD2-F500-4486-9206-864B0172D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>
            <a:extLst>
              <a:ext uri="{FF2B5EF4-FFF2-40B4-BE49-F238E27FC236}">
                <a16:creationId xmlns:a16="http://schemas.microsoft.com/office/drawing/2014/main" id="{5752208F-AFE3-4CDE-9F70-5F49436CF2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F2BEE38-5EE8-4942-AD25-1C23F56B32C7}" type="slidenum">
              <a:rPr lang="en-US" altLang="en-US" sz="1000" b="0">
                <a:latin typeface="Garamond" panose="02020404030301010803" pitchFamily="18" charset="0"/>
              </a:rPr>
              <a:pPr/>
              <a:t>64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97E71C2E-2AB9-466F-A43B-6EAD4F7377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B85838EE-1A94-42CA-951F-30516244F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>
            <a:extLst>
              <a:ext uri="{FF2B5EF4-FFF2-40B4-BE49-F238E27FC236}">
                <a16:creationId xmlns:a16="http://schemas.microsoft.com/office/drawing/2014/main" id="{6C582F20-D2C3-4B4F-880D-8F72053056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96535E60-73DF-4B02-AD39-9BD4A56C7D9C}" type="slidenum">
              <a:rPr lang="en-US" altLang="en-US" sz="1000" b="0">
                <a:latin typeface="Garamond" panose="02020404030301010803" pitchFamily="18" charset="0"/>
              </a:rPr>
              <a:pPr/>
              <a:t>65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AC656607-FEF5-4A8F-9F41-1E123811B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E33EDE6D-C79B-45A0-9E66-2E2A89CF9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>
            <a:extLst>
              <a:ext uri="{FF2B5EF4-FFF2-40B4-BE49-F238E27FC236}">
                <a16:creationId xmlns:a16="http://schemas.microsoft.com/office/drawing/2014/main" id="{4D53C47D-FB62-4C14-8B49-EB5D34C235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8361277-5518-4258-BE43-905675449A1C}" type="slidenum">
              <a:rPr lang="en-US" altLang="en-US" sz="1000" b="0">
                <a:latin typeface="Garamond" panose="02020404030301010803" pitchFamily="18" charset="0"/>
              </a:rPr>
              <a:pPr/>
              <a:t>66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0F4C840B-3926-4F1A-BF9E-13F49999F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A6629D7-2D0C-4D02-A14B-CFE733123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6">
            <a:extLst>
              <a:ext uri="{FF2B5EF4-FFF2-40B4-BE49-F238E27FC236}">
                <a16:creationId xmlns:a16="http://schemas.microsoft.com/office/drawing/2014/main" id="{7B14C2ED-D452-4802-B80E-5D10244675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CC0393E2-7825-4B5F-A34C-568E7AFFAF07}" type="slidenum">
              <a:rPr lang="en-US" altLang="en-US" sz="1000" b="0">
                <a:latin typeface="Garamond" panose="02020404030301010803" pitchFamily="18" charset="0"/>
              </a:rPr>
              <a:pPr/>
              <a:t>67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62C6E255-1AC1-4458-904F-3942225A8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6844EAB4-BE41-4312-81CD-B887C8798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>
            <a:extLst>
              <a:ext uri="{FF2B5EF4-FFF2-40B4-BE49-F238E27FC236}">
                <a16:creationId xmlns:a16="http://schemas.microsoft.com/office/drawing/2014/main" id="{FE234432-BA70-4473-82B7-757563FE66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5376D7BF-B873-45A9-9297-BE37B746732C}" type="slidenum">
              <a:rPr lang="en-US" altLang="en-US" sz="1000" b="0">
                <a:latin typeface="Garamond" panose="02020404030301010803" pitchFamily="18" charset="0"/>
              </a:rPr>
              <a:pPr/>
              <a:t>68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45FDD2DB-3E69-46D7-B219-1DA7472DC4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E59F0C24-3117-4224-A960-556BF37F2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>
            <a:extLst>
              <a:ext uri="{FF2B5EF4-FFF2-40B4-BE49-F238E27FC236}">
                <a16:creationId xmlns:a16="http://schemas.microsoft.com/office/drawing/2014/main" id="{119ABAED-2CBD-4DA7-BC54-E28A02EF27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C0B2C9C8-BA6F-4461-8413-8FC13300039F}" type="slidenum">
              <a:rPr lang="en-US" altLang="en-US" sz="1000" b="0">
                <a:latin typeface="Garamond" panose="02020404030301010803" pitchFamily="18" charset="0"/>
              </a:rPr>
              <a:pPr/>
              <a:t>69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31C3B77B-0BD8-48E6-B941-FA0209732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173BEA1E-EF0D-40F3-94B7-E1ABF3462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E4767822-6524-457D-AF33-5B8F08DB66E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1D4C2D2-0A5D-4CF6-9DB0-C13AEC6CA147}" type="slidenum">
              <a:rPr lang="en-US" altLang="en-US" sz="1000" b="0">
                <a:latin typeface="Garamond" panose="02020404030301010803" pitchFamily="18" charset="0"/>
              </a:rPr>
              <a:pPr/>
              <a:t>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A7D5891-182E-4D71-B7FF-BE61254E2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5A65250A-1894-41E9-A589-AD9A1B15F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>
            <a:extLst>
              <a:ext uri="{FF2B5EF4-FFF2-40B4-BE49-F238E27FC236}">
                <a16:creationId xmlns:a16="http://schemas.microsoft.com/office/drawing/2014/main" id="{B8F93F5C-3C1A-4F83-9FA9-FC7999E6CE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02FADE09-695A-4CD3-A96E-C604395AE16C}" type="slidenum">
              <a:rPr lang="en-US" altLang="en-US" sz="1000" b="0">
                <a:latin typeface="Garamond" panose="02020404030301010803" pitchFamily="18" charset="0"/>
              </a:rPr>
              <a:pPr/>
              <a:t>70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AB29B578-56E1-48F0-8154-D623E5D53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DEA09794-C99E-46A0-8DAB-C2D8D21A4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>
            <a:extLst>
              <a:ext uri="{FF2B5EF4-FFF2-40B4-BE49-F238E27FC236}">
                <a16:creationId xmlns:a16="http://schemas.microsoft.com/office/drawing/2014/main" id="{DCDF0171-E1FB-4AB2-8FC1-17F030EC290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FB34F87-B80D-47A0-B96A-5CC638FE1948}" type="slidenum">
              <a:rPr lang="en-US" altLang="en-US" sz="1000" b="0">
                <a:latin typeface="Garamond" panose="02020404030301010803" pitchFamily="18" charset="0"/>
              </a:rPr>
              <a:pPr/>
              <a:t>71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73883696-CD57-430E-B2CB-DA087AC18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2CC78603-0392-4A9B-B68A-94A4D716F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>
            <a:extLst>
              <a:ext uri="{FF2B5EF4-FFF2-40B4-BE49-F238E27FC236}">
                <a16:creationId xmlns:a16="http://schemas.microsoft.com/office/drawing/2014/main" id="{01D8775B-B0E2-441D-835E-AD1FCC7FB2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7DFFBAF-800F-4994-A941-D000DA6F408C}" type="slidenum">
              <a:rPr lang="en-US" altLang="en-US" sz="1000" b="0">
                <a:latin typeface="Garamond" panose="02020404030301010803" pitchFamily="18" charset="0"/>
              </a:rPr>
              <a:pPr/>
              <a:t>72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35613E57-6FFD-41F4-823C-2B68F9773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FF696BD8-4377-4E49-8AFF-E9DC72911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6">
            <a:extLst>
              <a:ext uri="{FF2B5EF4-FFF2-40B4-BE49-F238E27FC236}">
                <a16:creationId xmlns:a16="http://schemas.microsoft.com/office/drawing/2014/main" id="{B7F0421A-2715-4A1B-8EF8-BD441EE844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23208C3-D443-4E43-85E9-6F1D3EF14DAB}" type="slidenum">
              <a:rPr lang="en-US" altLang="en-US" sz="1000" b="0">
                <a:latin typeface="Garamond" panose="02020404030301010803" pitchFamily="18" charset="0"/>
              </a:rPr>
              <a:pPr/>
              <a:t>73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B5FB4EEF-9D54-4DB1-BCEC-2D4B71A21D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62560C7-C37C-4098-A057-4D0827BEA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>
            <a:extLst>
              <a:ext uri="{FF2B5EF4-FFF2-40B4-BE49-F238E27FC236}">
                <a16:creationId xmlns:a16="http://schemas.microsoft.com/office/drawing/2014/main" id="{08C4BFEC-E3B2-48E9-86D2-E6F2AE51D9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53D1576-728B-4545-B362-29886A6BEA52}" type="slidenum">
              <a:rPr lang="en-US" altLang="en-US" sz="1000" b="0">
                <a:latin typeface="Garamond" panose="02020404030301010803" pitchFamily="18" charset="0"/>
              </a:rPr>
              <a:pPr/>
              <a:t>74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B679576A-D64B-4011-B3CF-AFEE44A8D9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9054AEA1-BE55-4F20-8655-6836CF236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>
            <a:extLst>
              <a:ext uri="{FF2B5EF4-FFF2-40B4-BE49-F238E27FC236}">
                <a16:creationId xmlns:a16="http://schemas.microsoft.com/office/drawing/2014/main" id="{DD046EA8-3E20-46CD-B13A-CE9812866A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3C18014B-68D0-4C66-BD74-8092AF0F4723}" type="slidenum">
              <a:rPr lang="en-US" altLang="en-US" sz="1000" b="0">
                <a:latin typeface="Garamond" panose="02020404030301010803" pitchFamily="18" charset="0"/>
              </a:rPr>
              <a:pPr/>
              <a:t>75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BA3A889E-F2D2-4712-8A68-3A70AA2EA5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C28961DC-3581-41D2-BB27-4B167A55B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6">
            <a:extLst>
              <a:ext uri="{FF2B5EF4-FFF2-40B4-BE49-F238E27FC236}">
                <a16:creationId xmlns:a16="http://schemas.microsoft.com/office/drawing/2014/main" id="{B3B7ADE0-B8B0-48D3-A7BE-D19B053A14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FDB22E37-FCFE-43CA-AC02-625CD17A2CF6}" type="slidenum">
              <a:rPr lang="en-US" altLang="en-US" sz="1000" b="0">
                <a:latin typeface="Garamond" panose="02020404030301010803" pitchFamily="18" charset="0"/>
              </a:rPr>
              <a:pPr/>
              <a:t>76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30752916-A98A-455C-A537-8C87E96DF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EDD5B339-0623-4FFF-BA65-40CE9A3CD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6">
            <a:extLst>
              <a:ext uri="{FF2B5EF4-FFF2-40B4-BE49-F238E27FC236}">
                <a16:creationId xmlns:a16="http://schemas.microsoft.com/office/drawing/2014/main" id="{47EFE6C2-1004-409A-8B52-6D8F85DF97B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3A7ED2C1-46EA-4449-A9D9-F1CB375CDF18}" type="slidenum">
              <a:rPr lang="en-US" altLang="en-US" sz="1000" b="0">
                <a:latin typeface="Garamond" panose="02020404030301010803" pitchFamily="18" charset="0"/>
              </a:rPr>
              <a:pPr/>
              <a:t>77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773D40E9-320D-4500-B72A-0DE41E117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E0DC172B-7CBC-4069-A3C0-75BB69F26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>
            <a:extLst>
              <a:ext uri="{FF2B5EF4-FFF2-40B4-BE49-F238E27FC236}">
                <a16:creationId xmlns:a16="http://schemas.microsoft.com/office/drawing/2014/main" id="{4FDBB96F-689E-4049-A517-5F38A0089C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A325CB7C-A276-468E-A114-D5C44E585DFB}" type="slidenum">
              <a:rPr lang="en-US" altLang="en-US" sz="1000" b="0">
                <a:latin typeface="Garamond" panose="02020404030301010803" pitchFamily="18" charset="0"/>
              </a:rPr>
              <a:pPr/>
              <a:t>78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C5D9DC01-2F5E-4C5C-AAB1-00E540D6AD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3D618BFC-F30D-402C-A9AD-8DC9C5FE8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6">
            <a:extLst>
              <a:ext uri="{FF2B5EF4-FFF2-40B4-BE49-F238E27FC236}">
                <a16:creationId xmlns:a16="http://schemas.microsoft.com/office/drawing/2014/main" id="{4BE0E6C7-B96A-47E7-B9E3-9A21656042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F9D09C8-5BED-4CD4-B44A-BA396E2E0B6B}" type="slidenum">
              <a:rPr lang="en-US" altLang="en-US" sz="1000" b="0">
                <a:latin typeface="Garamond" panose="02020404030301010803" pitchFamily="18" charset="0"/>
              </a:rPr>
              <a:pPr/>
              <a:t>79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64867" name="Rectangle 2">
            <a:extLst>
              <a:ext uri="{FF2B5EF4-FFF2-40B4-BE49-F238E27FC236}">
                <a16:creationId xmlns:a16="http://schemas.microsoft.com/office/drawing/2014/main" id="{0BBCDDEC-E249-4B30-8EA0-87895EC10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>
            <a:extLst>
              <a:ext uri="{FF2B5EF4-FFF2-40B4-BE49-F238E27FC236}">
                <a16:creationId xmlns:a16="http://schemas.microsoft.com/office/drawing/2014/main" id="{5EB17934-2874-44B4-81F1-5D825DB54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1A59D574-A421-4DEF-B20D-7C0D8F9FA28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87B3E113-9149-4762-8391-6F34626E5B22}" type="slidenum">
              <a:rPr lang="en-US" altLang="en-US" sz="1000" b="0">
                <a:latin typeface="Garamond" panose="02020404030301010803" pitchFamily="18" charset="0"/>
              </a:rPr>
              <a:pPr/>
              <a:t>8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CA4B021-009E-4E31-B425-134A75A44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140E176-88B6-40B9-B7E8-BA87A956F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6">
            <a:extLst>
              <a:ext uri="{FF2B5EF4-FFF2-40B4-BE49-F238E27FC236}">
                <a16:creationId xmlns:a16="http://schemas.microsoft.com/office/drawing/2014/main" id="{2E2F0B3E-1856-4993-B5B4-C9354B0AB5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7E131BF3-0CE0-40F3-99BF-973B2E89929F}" type="slidenum">
              <a:rPr lang="en-US" altLang="en-US" sz="1000" b="0">
                <a:latin typeface="Garamond" panose="02020404030301010803" pitchFamily="18" charset="0"/>
              </a:rPr>
              <a:pPr/>
              <a:t>80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F67C3E15-9628-4EE9-91FF-30EDBD0C6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468F82AE-8913-4063-88D1-17539F5C3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6">
            <a:extLst>
              <a:ext uri="{FF2B5EF4-FFF2-40B4-BE49-F238E27FC236}">
                <a16:creationId xmlns:a16="http://schemas.microsoft.com/office/drawing/2014/main" id="{63AD56E2-6AAB-4778-B158-0FF1A891F4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BA00DDE0-F5A5-4F00-AB5D-0682259CAA7B}" type="slidenum">
              <a:rPr lang="en-US" altLang="en-US" sz="1000" b="0">
                <a:latin typeface="Garamond" panose="02020404030301010803" pitchFamily="18" charset="0"/>
              </a:rPr>
              <a:pPr/>
              <a:t>81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87FA0001-6A8F-4971-B60F-0F2B1FD0C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ECB855D0-C87A-4FDA-9D78-87D14924E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6">
            <a:extLst>
              <a:ext uri="{FF2B5EF4-FFF2-40B4-BE49-F238E27FC236}">
                <a16:creationId xmlns:a16="http://schemas.microsoft.com/office/drawing/2014/main" id="{15CEB230-C457-4DE5-9392-0CE6D69A43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2213BD09-0349-471C-8F49-406F899076FA}" type="slidenum">
              <a:rPr lang="en-US" altLang="en-US" sz="1000" b="0">
                <a:latin typeface="Garamond" panose="02020404030301010803" pitchFamily="18" charset="0"/>
              </a:rPr>
              <a:pPr/>
              <a:t>82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503DA27C-32D4-452B-8F7A-E402F375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3D0809CD-97CC-44D8-863C-0993F65AB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6">
            <a:extLst>
              <a:ext uri="{FF2B5EF4-FFF2-40B4-BE49-F238E27FC236}">
                <a16:creationId xmlns:a16="http://schemas.microsoft.com/office/drawing/2014/main" id="{44B2CE62-BDB1-451A-BDB2-41A99D54C5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E64FBCD1-E9D8-4780-9190-05E49F3C78C8}" type="slidenum">
              <a:rPr lang="en-US" altLang="en-US" sz="1000" b="0">
                <a:latin typeface="Garamond" panose="02020404030301010803" pitchFamily="18" charset="0"/>
              </a:rPr>
              <a:pPr/>
              <a:t>83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93009242-02BE-4587-9FD4-1EB60CD94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64E2E85E-3168-421E-B7B5-2F1042F0D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0564876A-54DF-43FC-9EA5-BA3C8C783C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>
                <a:latin typeface="Garamond" panose="02020404030301010803" pitchFamily="18" charset="0"/>
              </a:rPr>
              <a:t>Copyright © 2004 M. E. Kabay, PhD, CISSP.        </a:t>
            </a:r>
            <a:fld id="{FC6B4C51-274D-4DBD-A9F3-2C81F963B011}" type="slidenum">
              <a:rPr lang="en-US" altLang="en-US" sz="1000" b="0">
                <a:latin typeface="Garamond" panose="02020404030301010803" pitchFamily="18" charset="0"/>
              </a:rPr>
              <a:pPr/>
              <a:t>9</a:t>
            </a:fld>
            <a:r>
              <a:rPr lang="en-US" altLang="en-US" sz="1000" b="0">
                <a:latin typeface="Garamond" panose="02020404030301010803" pitchFamily="18" charset="0"/>
              </a:rPr>
              <a:t>                                               All rights reserved.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85F16F4-1720-4ECD-B4DA-51553610B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E45E58A5-CF26-4E9E-9CBB-0E10EC01D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797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03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97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32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98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04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35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00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3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55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60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92EE97-87C5-49F7-BC02-5439525A6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F045499-90A7-4329-A6A7-D8761D391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4DD8695-7442-4D83-A0D6-C532F41D1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1D9FA4-34BD-478A-90A9-F29757B6C18D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EA2B8AAD-F5BA-4760-92FA-1F8B619A0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1030" name="Text Box 8">
            <a:extLst>
              <a:ext uri="{FF2B5EF4-FFF2-40B4-BE49-F238E27FC236}">
                <a16:creationId xmlns:a16="http://schemas.microsoft.com/office/drawing/2014/main" id="{B8AFCFDC-DC68-444A-B195-1742F50BCB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6000" y="6521450"/>
            <a:ext cx="494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800" i="1"/>
              <a:t>Copyright © 2006  M. E. Kabay, PhD, CISSP.  All rights reserved</a:t>
            </a:r>
            <a:br>
              <a:rPr lang="en-US" altLang="en-US" sz="800" i="1"/>
            </a:br>
            <a:r>
              <a:rPr lang="en-US" altLang="en-US" sz="800" i="1"/>
              <a:t>Nonexclusive license granted to the Trustees of Norwich University for use in the MSIA Program.. </a:t>
            </a:r>
          </a:p>
        </p:txBody>
      </p:sp>
      <p:pic>
        <p:nvPicPr>
          <p:cNvPr id="1031" name="Picture 10" descr="NWU_2c_stacked_logo">
            <a:extLst>
              <a:ext uri="{FF2B5EF4-FFF2-40B4-BE49-F238E27FC236}">
                <a16:creationId xmlns:a16="http://schemas.microsoft.com/office/drawing/2014/main" id="{A16CF75D-0232-42BC-9D07-C2153E32D4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2.png"/><Relationship Id="rId4" Type="http://schemas.openxmlformats.org/officeDocument/2006/relationships/image" Target="../media/image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41.wav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5" Type="http://schemas.openxmlformats.org/officeDocument/2006/relationships/audio" Target="../media/audio42.wav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1.wav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5" Type="http://schemas.openxmlformats.org/officeDocument/2006/relationships/image" Target="../media/image8.w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7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audio" Target="../media/audio59.wav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5" Type="http://schemas.openxmlformats.org/officeDocument/2006/relationships/image" Target="../media/image2.png"/><Relationship Id="rId4" Type="http://schemas.openxmlformats.org/officeDocument/2006/relationships/image" Target="../media/image1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7.wav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8.wa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9.wav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2.wav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3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4.wav"/><Relationship Id="rId5" Type="http://schemas.openxmlformats.org/officeDocument/2006/relationships/image" Target="../media/image17.wmf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5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6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7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8.wav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9.wav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0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4B1F71D1-05D6-46F8-B6A2-26582B332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altLang="en-US" sz="9600"/>
              <a:t>Leadership Skills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9AE27D1D-15CF-4CB9-8DBD-4672E595B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/>
              <a:t>MSIA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200" dirty="0"/>
              <a:t>Seminar 6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M. E. Kabay, PhD, CISSP-ISSMP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Program Director, MSIA</a:t>
            </a:r>
            <a:br>
              <a:rPr lang="en-US" altLang="en-US" sz="2000" dirty="0"/>
            </a:br>
            <a:r>
              <a:rPr lang="en-US" altLang="en-US" sz="2000" dirty="0"/>
              <a:t>School of Graduate Studies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Norwich University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>
                <a:hlinkClick r:id="rId4"/>
              </a:rPr>
              <a:t>mekabay@gmail.com</a:t>
            </a:r>
            <a:r>
              <a:rPr lang="en-US" altLang="en-US" sz="2000"/>
              <a:t>  </a:t>
            </a:r>
            <a:endParaRPr lang="en-US" altLang="en-US" sz="3200" dirty="0"/>
          </a:p>
        </p:txBody>
      </p:sp>
      <p:pic>
        <p:nvPicPr>
          <p:cNvPr id="6163" name="Picture 19">
            <a:hlinkClick r:id="" action="ppaction://media"/>
            <a:extLst>
              <a:ext uri="{FF2B5EF4-FFF2-40B4-BE49-F238E27FC236}">
                <a16:creationId xmlns:a16="http://schemas.microsoft.com/office/drawing/2014/main" id="{928E531A-D8F6-4171-9514-98D3C583EB5A}"/>
              </a:ext>
            </a:extLst>
          </p:cNvPr>
          <p:cNvPicPr>
            <a:picLocks noRot="1" noChangeAspect="1" noChangeArrowheads="1"/>
          </p:cNvPicPr>
          <p:nvPr>
            <a:wavAudioFile r:embed="rId1" name="~PP316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B8A91ED-3B22-4548-9E44-3E6F74595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Structured Notes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015B689-8CF4-45CE-BEA7-53B64AF19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0386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/>
              <a:t>I. 	Main topic*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A.	Second-level topic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1.	Third-level topic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a.	Fourth-level topic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	i.	Fifth-level topic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		(A)	Sixth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			(1)	Seventh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				(a)</a:t>
            </a:r>
          </a:p>
          <a:p>
            <a:pPr marL="1066800" lvl="1" indent="-609600">
              <a:buFont typeface="Monotype Sorts" pitchFamily="2" charset="2"/>
              <a:buNone/>
            </a:pPr>
            <a:r>
              <a:rPr lang="en-US" altLang="en-US"/>
              <a:t>							(i)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6D24CE98-6922-4BD6-A672-CC19DBDDF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726113"/>
            <a:ext cx="665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        *   	</a:t>
            </a:r>
            <a:r>
              <a:rPr lang="en-US" altLang="en-US" i="1"/>
              <a:t>Some people / groups prefer legal numbering:</a:t>
            </a:r>
          </a:p>
          <a:p>
            <a:r>
              <a:rPr lang="en-US" altLang="en-US" i="1"/>
              <a:t>	1, 1.1, 1.1.1, 1.1.1.1, etc.</a:t>
            </a:r>
          </a:p>
          <a:p>
            <a:pPr>
              <a:buFontTx/>
              <a:buChar char="•"/>
            </a:pPr>
            <a:endParaRPr lang="en-US" altLang="en-US" i="1"/>
          </a:p>
        </p:txBody>
      </p:sp>
      <p:pic>
        <p:nvPicPr>
          <p:cNvPr id="990213" name="Picture 5">
            <a:hlinkClick r:id="" action="ppaction://media"/>
            <a:extLst>
              <a:ext uri="{FF2B5EF4-FFF2-40B4-BE49-F238E27FC236}">
                <a16:creationId xmlns:a16="http://schemas.microsoft.com/office/drawing/2014/main" id="{CCC3D0C4-248D-4949-B90F-85D774B5F8AE}"/>
              </a:ext>
            </a:extLst>
          </p:cNvPr>
          <p:cNvPicPr>
            <a:picLocks noRot="1" noChangeAspect="1" noChangeArrowheads="1"/>
          </p:cNvPicPr>
          <p:nvPr>
            <a:wavAudioFile r:embed="rId1" name="~PP37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0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02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4932553-774D-4DE1-B1AC-F7EA41F84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08691F4-1C52-42AA-8262-72B315353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1628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Leading Meetings – the Infrastructure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Ground Rules for Meetings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Presenting Information Effectively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Analytical Techniques</a:t>
            </a:r>
            <a:endParaRPr lang="en-US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37AC6B8-DB13-4D39-99A9-92E7B5044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Ground Rules: What Fails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09057F1-971F-4CD2-B3A2-E2B36D552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1628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Cell phones, beepers, PDA alarms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Interruptions by managers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Leaving to handle operational emergencies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Answering e-mail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Private dialogs</a:t>
            </a:r>
          </a:p>
          <a:p>
            <a:pPr>
              <a:lnSpc>
                <a:spcPct val="80000"/>
              </a:lnSpc>
            </a:pPr>
            <a:r>
              <a:rPr lang="en-US" altLang="en-US"/>
              <a:t>Random walk (jumping around topics)</a:t>
            </a:r>
          </a:p>
          <a:p>
            <a:pPr>
              <a:lnSpc>
                <a:spcPct val="80000"/>
              </a:lnSpc>
            </a:pPr>
            <a:r>
              <a:rPr lang="en-US" altLang="en-US"/>
              <a:t>Hostility</a:t>
            </a:r>
          </a:p>
          <a:p>
            <a:pPr>
              <a:lnSpc>
                <a:spcPct val="80000"/>
              </a:lnSpc>
            </a:pPr>
            <a:r>
              <a:rPr lang="en-US" altLang="en-US"/>
              <a:t>Unhealthy group behavior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Social loafing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Group polarization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Groupthink</a:t>
            </a:r>
          </a:p>
        </p:txBody>
      </p:sp>
      <p:pic>
        <p:nvPicPr>
          <p:cNvPr id="1016836" name="Picture 4">
            <a:hlinkClick r:id="" action="ppaction://media"/>
            <a:extLst>
              <a:ext uri="{FF2B5EF4-FFF2-40B4-BE49-F238E27FC236}">
                <a16:creationId xmlns:a16="http://schemas.microsoft.com/office/drawing/2014/main" id="{3B83A4C1-7EF7-4C17-B004-3A435A0C27BB}"/>
              </a:ext>
            </a:extLst>
          </p:cNvPr>
          <p:cNvPicPr>
            <a:picLocks noRot="1" noChangeAspect="1" noChangeArrowheads="1"/>
          </p:cNvPicPr>
          <p:nvPr>
            <a:wavAudioFile r:embed="rId1" name="~PP27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68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68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B494510-21DE-4F79-8C01-EC43FCCEC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Ground Rules: What Works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5EC927A-04EA-4A04-8406-DE1CC6053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Operational focus</a:t>
            </a:r>
          </a:p>
          <a:p>
            <a:r>
              <a:rPr lang="en-US" altLang="en-US"/>
              <a:t>Mutual support</a:t>
            </a:r>
          </a:p>
          <a:p>
            <a:r>
              <a:rPr lang="en-US" altLang="en-US"/>
              <a:t>Preparation</a:t>
            </a:r>
          </a:p>
          <a:p>
            <a:r>
              <a:rPr lang="en-US" altLang="en-US"/>
              <a:t>Agenda</a:t>
            </a:r>
          </a:p>
          <a:p>
            <a:r>
              <a:rPr lang="en-US" altLang="en-US"/>
              <a:t>Punctuality</a:t>
            </a:r>
          </a:p>
          <a:p>
            <a:r>
              <a:rPr lang="en-US" altLang="en-US"/>
              <a:t>Participation</a:t>
            </a:r>
          </a:p>
          <a:p>
            <a:r>
              <a:rPr lang="en-US" altLang="en-US"/>
              <a:t>Order</a:t>
            </a:r>
          </a:p>
          <a:p>
            <a:r>
              <a:rPr lang="en-US" altLang="en-US"/>
              <a:t>Active listening</a:t>
            </a:r>
          </a:p>
        </p:txBody>
      </p:sp>
      <p:pic>
        <p:nvPicPr>
          <p:cNvPr id="1017860" name="Picture 4">
            <a:hlinkClick r:id="" action="ppaction://media"/>
            <a:extLst>
              <a:ext uri="{FF2B5EF4-FFF2-40B4-BE49-F238E27FC236}">
                <a16:creationId xmlns:a16="http://schemas.microsoft.com/office/drawing/2014/main" id="{CBBD798D-D72D-495D-8BA6-5150A2A4F730}"/>
              </a:ext>
            </a:extLst>
          </p:cNvPr>
          <p:cNvPicPr>
            <a:picLocks noRot="1" noChangeAspect="1" noChangeArrowheads="1"/>
          </p:cNvPicPr>
          <p:nvPr>
            <a:wavAudioFile r:embed="rId1" name="~PP52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7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786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3E1A3C9-95C9-49BD-A9BF-6901DC86A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Operational Focus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20A0DEF-AF38-4016-8814-381F442DE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620000" cy="4953000"/>
          </a:xfrm>
        </p:spPr>
        <p:txBody>
          <a:bodyPr/>
          <a:lstStyle/>
          <a:p>
            <a:r>
              <a:rPr lang="en-US" altLang="en-US"/>
              <a:t>What will we be able to DO after this meeting that we cannot do now?</a:t>
            </a:r>
          </a:p>
          <a:p>
            <a:r>
              <a:rPr lang="en-US" altLang="en-US"/>
              <a:t>Frame objectives in behavioral terms</a:t>
            </a:r>
          </a:p>
          <a:p>
            <a:pPr lvl="1"/>
            <a:r>
              <a:rPr lang="en-US" altLang="en-US"/>
              <a:t>Will be able to analyze, explain, decide, effect, act on, create, remove. . . .</a:t>
            </a:r>
          </a:p>
          <a:p>
            <a:pPr lvl="1"/>
            <a:r>
              <a:rPr lang="en-US" altLang="en-US"/>
              <a:t>Avoid vague words like “understand, become familiar with. . . .”</a:t>
            </a:r>
          </a:p>
          <a:p>
            <a:r>
              <a:rPr lang="en-US" altLang="en-US"/>
              <a:t>Theoretical frameworks applied to practical decisions — “So what does this mean for us?”</a:t>
            </a:r>
          </a:p>
          <a:p>
            <a:r>
              <a:rPr lang="en-US" altLang="en-US"/>
              <a:t>Include planning for process of change</a:t>
            </a:r>
          </a:p>
          <a:p>
            <a:pPr lvl="1"/>
            <a:r>
              <a:rPr lang="en-US" altLang="en-US"/>
              <a:t>Milestones</a:t>
            </a:r>
          </a:p>
          <a:p>
            <a:pPr lvl="1"/>
            <a:r>
              <a:rPr lang="en-US" altLang="en-US"/>
              <a:t>Deadlines</a:t>
            </a:r>
          </a:p>
        </p:txBody>
      </p:sp>
      <p:pic>
        <p:nvPicPr>
          <p:cNvPr id="1019908" name="Picture 4">
            <a:hlinkClick r:id="" action="ppaction://media"/>
            <a:extLst>
              <a:ext uri="{FF2B5EF4-FFF2-40B4-BE49-F238E27FC236}">
                <a16:creationId xmlns:a16="http://schemas.microsoft.com/office/drawing/2014/main" id="{3401F8D6-3673-4753-AAE2-27FE6290103E}"/>
              </a:ext>
            </a:extLst>
          </p:cNvPr>
          <p:cNvPicPr>
            <a:picLocks noRot="1" noChangeAspect="1" noChangeArrowheads="1"/>
          </p:cNvPicPr>
          <p:nvPr>
            <a:wavAudioFile r:embed="rId1" name="~PP33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9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990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16D2118-7E70-413C-83F9-D2AB8D6B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Mutual Support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2334533-D30A-4833-835A-F1692EE7A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1628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Adversarial meetings don’t work well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Not a zero-sum game (you win, I lose)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Neurotic to demonstrate superiority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Intellectual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Power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Destructive to appropriate ideas (MY idea)</a:t>
            </a:r>
          </a:p>
          <a:p>
            <a:pPr>
              <a:lnSpc>
                <a:spcPct val="80000"/>
              </a:lnSpc>
            </a:pPr>
            <a:r>
              <a:rPr lang="en-US" altLang="en-US"/>
              <a:t>Supportive meetings get results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Everyone wins through group success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Strive for mutual encouragement, support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Egoless ideation:  OUR idea, not MINE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Open to improvement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Encourages joint involvement</a:t>
            </a:r>
          </a:p>
        </p:txBody>
      </p:sp>
      <p:pic>
        <p:nvPicPr>
          <p:cNvPr id="1020932" name="Picture 4">
            <a:hlinkClick r:id="" action="ppaction://media"/>
            <a:extLst>
              <a:ext uri="{FF2B5EF4-FFF2-40B4-BE49-F238E27FC236}">
                <a16:creationId xmlns:a16="http://schemas.microsoft.com/office/drawing/2014/main" id="{1CB5F4BF-9094-4FDD-B621-5A4BE94142B6}"/>
              </a:ext>
            </a:extLst>
          </p:cNvPr>
          <p:cNvPicPr>
            <a:picLocks noRot="1" noChangeAspect="1" noChangeArrowheads="1"/>
          </p:cNvPicPr>
          <p:nvPr>
            <a:wavAudioFile r:embed="rId1" name="~PP310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0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093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FBC0330-FB8C-4DCE-BEF8-B03A89514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Preparation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1FCB10A-C347-46A4-9419-D772B9D98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Be clear on purpose of meeting</a:t>
            </a:r>
          </a:p>
          <a:p>
            <a:r>
              <a:rPr lang="en-US" altLang="en-US"/>
              <a:t>Define specific agenda</a:t>
            </a:r>
          </a:p>
          <a:p>
            <a:r>
              <a:rPr lang="en-US" altLang="en-US"/>
              <a:t>Ask for additional issues from members</a:t>
            </a:r>
          </a:p>
          <a:p>
            <a:pPr lvl="1"/>
            <a:r>
              <a:rPr lang="en-US" altLang="en-US"/>
              <a:t>By specific date &amp; time</a:t>
            </a:r>
          </a:p>
          <a:p>
            <a:r>
              <a:rPr lang="en-US" altLang="en-US"/>
              <a:t>Avoid presenting new proposals at a meeting</a:t>
            </a:r>
          </a:p>
          <a:p>
            <a:pPr lvl="1"/>
            <a:r>
              <a:rPr lang="en-US" altLang="en-US"/>
              <a:t>Prepare the ground</a:t>
            </a:r>
          </a:p>
          <a:p>
            <a:pPr lvl="1"/>
            <a:r>
              <a:rPr lang="en-US" altLang="en-US"/>
              <a:t>Speak with members of group before meeting</a:t>
            </a:r>
          </a:p>
          <a:p>
            <a:pPr lvl="1"/>
            <a:r>
              <a:rPr lang="en-US" altLang="en-US"/>
              <a:t>Summarize proposals, explain context</a:t>
            </a:r>
          </a:p>
          <a:p>
            <a:pPr lvl="1"/>
            <a:r>
              <a:rPr lang="en-US" altLang="en-US"/>
              <a:t>Send written explanation or background before meeting</a:t>
            </a:r>
          </a:p>
        </p:txBody>
      </p:sp>
      <p:pic>
        <p:nvPicPr>
          <p:cNvPr id="1021956" name="Picture 4">
            <a:hlinkClick r:id="" action="ppaction://media"/>
            <a:extLst>
              <a:ext uri="{FF2B5EF4-FFF2-40B4-BE49-F238E27FC236}">
                <a16:creationId xmlns:a16="http://schemas.microsoft.com/office/drawing/2014/main" id="{767D7A49-B143-4CE4-BC62-C9D4219CFF78}"/>
              </a:ext>
            </a:extLst>
          </p:cNvPr>
          <p:cNvPicPr>
            <a:picLocks noRot="1" noChangeAspect="1" noChangeArrowheads="1"/>
          </p:cNvPicPr>
          <p:nvPr>
            <a:wavAudioFile r:embed="rId1" name="~PP15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1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195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F8856E3-3206-483C-A76E-8BCF2087B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Preparation (cont’d)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69A9AAA-152F-44F0-8E26-9DDDC8B64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Using presentation software effectively</a:t>
            </a:r>
          </a:p>
          <a:p>
            <a:r>
              <a:rPr lang="en-US" altLang="en-US"/>
              <a:t>Plan ~2-3 minutes per slide</a:t>
            </a:r>
          </a:p>
          <a:p>
            <a:pPr lvl="1"/>
            <a:r>
              <a:rPr lang="en-US" altLang="en-US"/>
              <a:t>Unless you know that you need more or less for specific application</a:t>
            </a:r>
          </a:p>
          <a:p>
            <a:r>
              <a:rPr lang="en-US" altLang="en-US"/>
              <a:t>Present no more than ~6-8 main points per slide</a:t>
            </a:r>
          </a:p>
          <a:p>
            <a:r>
              <a:rPr lang="en-US" altLang="en-US"/>
              <a:t>Visibility</a:t>
            </a:r>
          </a:p>
          <a:p>
            <a:pPr lvl="1"/>
            <a:r>
              <a:rPr lang="en-US" altLang="en-US"/>
              <a:t>~24 point bold text</a:t>
            </a:r>
          </a:p>
          <a:p>
            <a:pPr lvl="1"/>
            <a:r>
              <a:rPr lang="en-US" altLang="en-US"/>
              <a:t>~36 point headings</a:t>
            </a:r>
          </a:p>
          <a:p>
            <a:pPr lvl="1"/>
            <a:r>
              <a:rPr lang="en-US" altLang="en-US"/>
              <a:t>Readable colors:  dark letters on light background best</a:t>
            </a:r>
          </a:p>
        </p:txBody>
      </p:sp>
      <p:pic>
        <p:nvPicPr>
          <p:cNvPr id="1024004" name="Picture 4">
            <a:hlinkClick r:id="" action="ppaction://media"/>
            <a:extLst>
              <a:ext uri="{FF2B5EF4-FFF2-40B4-BE49-F238E27FC236}">
                <a16:creationId xmlns:a16="http://schemas.microsoft.com/office/drawing/2014/main" id="{98D69118-C48B-4494-B07F-57F3F98D9FC7}"/>
              </a:ext>
            </a:extLst>
          </p:cNvPr>
          <p:cNvPicPr>
            <a:picLocks noRot="1" noChangeAspect="1" noChangeArrowheads="1"/>
          </p:cNvPicPr>
          <p:nvPr>
            <a:wavAudioFile r:embed="rId1" name="~PP27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00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C1233C6-CB73-4D89-8854-8E428AC77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Agenda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0959631-981B-471D-A1EA-2F1AA4405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4953000"/>
          </a:xfrm>
        </p:spPr>
        <p:txBody>
          <a:bodyPr/>
          <a:lstStyle/>
          <a:p>
            <a:r>
              <a:rPr lang="en-US" altLang="en-US"/>
              <a:t>Devise appropriate sequence of topics</a:t>
            </a:r>
          </a:p>
          <a:p>
            <a:r>
              <a:rPr lang="en-US" altLang="en-US"/>
              <a:t>Review of previous action items</a:t>
            </a:r>
          </a:p>
          <a:p>
            <a:r>
              <a:rPr lang="en-US" altLang="en-US"/>
              <a:t>Status reports from sub-groups</a:t>
            </a:r>
          </a:p>
          <a:p>
            <a:r>
              <a:rPr lang="en-US" altLang="en-US"/>
              <a:t>Introduction of new issues</a:t>
            </a:r>
          </a:p>
          <a:p>
            <a:r>
              <a:rPr lang="en-US" altLang="en-US"/>
              <a:t>Open discussion</a:t>
            </a:r>
          </a:p>
          <a:p>
            <a:r>
              <a:rPr lang="en-US" altLang="en-US"/>
              <a:t>Review of new and continuing action items</a:t>
            </a:r>
          </a:p>
          <a:p>
            <a:pPr lvl="1"/>
            <a:r>
              <a:rPr lang="en-US" altLang="en-US"/>
              <a:t>Who?</a:t>
            </a:r>
          </a:p>
          <a:p>
            <a:pPr lvl="1"/>
            <a:r>
              <a:rPr lang="en-US" altLang="en-US"/>
              <a:t>Specifically what?</a:t>
            </a:r>
          </a:p>
          <a:p>
            <a:pPr lvl="1"/>
            <a:r>
              <a:rPr lang="en-US" altLang="en-US"/>
              <a:t>By when?</a:t>
            </a:r>
          </a:p>
        </p:txBody>
      </p:sp>
      <p:pic>
        <p:nvPicPr>
          <p:cNvPr id="1025028" name="Picture 4">
            <a:hlinkClick r:id="" action="ppaction://media"/>
            <a:extLst>
              <a:ext uri="{FF2B5EF4-FFF2-40B4-BE49-F238E27FC236}">
                <a16:creationId xmlns:a16="http://schemas.microsoft.com/office/drawing/2014/main" id="{443FF4CA-67D8-4F8E-919A-920501BC2906}"/>
              </a:ext>
            </a:extLst>
          </p:cNvPr>
          <p:cNvPicPr>
            <a:picLocks noRot="1" noChangeAspect="1" noChangeArrowheads="1"/>
          </p:cNvPicPr>
          <p:nvPr>
            <a:wavAudioFile r:embed="rId1" name="~PP14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5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696F87C-D2A7-470B-8A1E-05F895BC0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Punctuality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CC2C7D1-C7A8-4908-A227-F8493A0EF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648200"/>
          </a:xfrm>
        </p:spPr>
        <p:txBody>
          <a:bodyPr/>
          <a:lstStyle/>
          <a:p>
            <a:r>
              <a:rPr lang="en-US" altLang="en-US"/>
              <a:t>Avoid announcing meeting for “broadcast time”</a:t>
            </a:r>
          </a:p>
          <a:p>
            <a:pPr lvl="1"/>
            <a:r>
              <a:rPr lang="en-US" altLang="en-US"/>
              <a:t>09:00, 09:30. . . .</a:t>
            </a:r>
          </a:p>
          <a:p>
            <a:r>
              <a:rPr lang="en-US" altLang="en-US"/>
              <a:t>Use humor to get the point across:</a:t>
            </a:r>
          </a:p>
          <a:p>
            <a:pPr lvl="1"/>
            <a:r>
              <a:rPr lang="en-US" altLang="en-US"/>
              <a:t>“The meeting will begin at 08:59:43”</a:t>
            </a:r>
          </a:p>
          <a:p>
            <a:r>
              <a:rPr lang="en-US" altLang="en-US"/>
              <a:t>Define quorum</a:t>
            </a:r>
          </a:p>
          <a:p>
            <a:r>
              <a:rPr lang="en-US" altLang="en-US"/>
              <a:t>No allowance for habitually late people</a:t>
            </a:r>
          </a:p>
          <a:p>
            <a:pPr lvl="1"/>
            <a:r>
              <a:rPr lang="en-US" altLang="en-US"/>
              <a:t>Habitual latecomers will </a:t>
            </a:r>
            <a:r>
              <a:rPr lang="en-US" altLang="en-US" i="1"/>
              <a:t>always</a:t>
            </a:r>
            <a:r>
              <a:rPr lang="en-US" altLang="en-US"/>
              <a:t> arrive after a meeting has begun</a:t>
            </a:r>
          </a:p>
          <a:p>
            <a:pPr lvl="1"/>
            <a:r>
              <a:rPr lang="en-US" altLang="en-US"/>
              <a:t>Starting 10 minutes later will make them 20 minutes later next time</a:t>
            </a:r>
          </a:p>
          <a:p>
            <a:r>
              <a:rPr lang="en-US" altLang="en-US"/>
              <a:t>Finish on time</a:t>
            </a:r>
          </a:p>
        </p:txBody>
      </p:sp>
      <p:pic>
        <p:nvPicPr>
          <p:cNvPr id="1026052" name="Picture 4">
            <a:hlinkClick r:id="" action="ppaction://media"/>
            <a:extLst>
              <a:ext uri="{FF2B5EF4-FFF2-40B4-BE49-F238E27FC236}">
                <a16:creationId xmlns:a16="http://schemas.microsoft.com/office/drawing/2014/main" id="{15ACB7B1-BC0C-4213-92C8-064A1FEB3EF2}"/>
              </a:ext>
            </a:extLst>
          </p:cNvPr>
          <p:cNvPicPr>
            <a:picLocks noRot="1" noChangeAspect="1" noChangeArrowheads="1"/>
          </p:cNvPicPr>
          <p:nvPr>
            <a:wavAudioFile r:embed="rId1" name="~PP15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0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FBAA983-1FFB-48F6-A19D-1F67AE504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5493E65-7932-4FE4-92BC-EAB47C401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/>
              <a:t>Improve Capabilities of IA Specialists and Managers</a:t>
            </a:r>
          </a:p>
          <a:p>
            <a:pPr lvl="1"/>
            <a:r>
              <a:rPr lang="en-US" altLang="en-US"/>
              <a:t>Organize meetings efficiently</a:t>
            </a:r>
          </a:p>
          <a:p>
            <a:pPr lvl="1"/>
            <a:r>
              <a:rPr lang="en-US" altLang="en-US"/>
              <a:t>Communicate well to groups</a:t>
            </a:r>
          </a:p>
          <a:p>
            <a:pPr lvl="1"/>
            <a:r>
              <a:rPr lang="en-US" altLang="en-US"/>
              <a:t>Organize knowledge effectively</a:t>
            </a:r>
          </a:p>
          <a:p>
            <a:pPr lvl="1"/>
            <a:r>
              <a:rPr lang="en-US" altLang="en-US"/>
              <a:t>Report findings comprehensibly</a:t>
            </a:r>
          </a:p>
        </p:txBody>
      </p:sp>
      <p:pic>
        <p:nvPicPr>
          <p:cNvPr id="973828" name="Picture 4">
            <a:hlinkClick r:id="" action="ppaction://media"/>
            <a:extLst>
              <a:ext uri="{FF2B5EF4-FFF2-40B4-BE49-F238E27FC236}">
                <a16:creationId xmlns:a16="http://schemas.microsoft.com/office/drawing/2014/main" id="{0695B6A9-B65F-4903-B680-5F6D41279AA8}"/>
              </a:ext>
            </a:extLst>
          </p:cNvPr>
          <p:cNvPicPr>
            <a:picLocks noRot="1" noChangeAspect="1" noChangeArrowheads="1"/>
          </p:cNvPicPr>
          <p:nvPr>
            <a:wavAudioFile r:embed="rId1" name="~PP15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3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38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9435894-7219-402B-915E-B7CD68A85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Participation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4EE2147-DF94-43A2-8A12-FC56DCB21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Keep track of all members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Watch participants’ body language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Arms crossed, sitting back vs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Leaning forward, nodding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Who’s talking and who’s silent?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Is this the usual behavior?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Call on silent partners to voice comments on specific issues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Cue big talkers to stick to topic, be concise</a:t>
            </a:r>
          </a:p>
          <a:p>
            <a:pPr>
              <a:lnSpc>
                <a:spcPct val="80000"/>
              </a:lnSpc>
            </a:pPr>
            <a:r>
              <a:rPr lang="en-US" altLang="en-US"/>
              <a:t>Encourage shy members using social cues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Thanks for idea, contribution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Smile, nod, lean forward, focus on face</a:t>
            </a:r>
          </a:p>
        </p:txBody>
      </p:sp>
      <p:pic>
        <p:nvPicPr>
          <p:cNvPr id="1028100" name="Picture 4">
            <a:hlinkClick r:id="" action="ppaction://media"/>
            <a:extLst>
              <a:ext uri="{FF2B5EF4-FFF2-40B4-BE49-F238E27FC236}">
                <a16:creationId xmlns:a16="http://schemas.microsoft.com/office/drawing/2014/main" id="{DC4F2E21-4320-43BB-8159-0BACC46F7173}"/>
              </a:ext>
            </a:extLst>
          </p:cNvPr>
          <p:cNvPicPr>
            <a:picLocks noRot="1" noChangeAspect="1" noChangeArrowheads="1"/>
          </p:cNvPicPr>
          <p:nvPr>
            <a:wavAudioFile r:embed="rId1" name="~PP76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8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10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0C0F25A-C78A-49C3-8851-296316D0E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Order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F044E7E-7832-4547-8066-1B9DA440E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One speaker at a time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Get people used to asking for floor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Keep track of who’s next</a:t>
            </a:r>
          </a:p>
          <a:p>
            <a:pPr>
              <a:lnSpc>
                <a:spcPct val="80000"/>
              </a:lnSpc>
            </a:pPr>
            <a:r>
              <a:rPr lang="en-US" altLang="en-US"/>
              <a:t>Civility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Maintain professional courtesy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Prevent interruptions by members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Stick to the agenda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Avoid side-issues </a:t>
            </a:r>
          </a:p>
          <a:p>
            <a:pPr>
              <a:lnSpc>
                <a:spcPct val="80000"/>
              </a:lnSpc>
            </a:pPr>
            <a:r>
              <a:rPr lang="en-US" altLang="en-US"/>
              <a:t>Stop side-discussions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Prevent distractions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People using cell-phones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Interruptions from outside</a:t>
            </a:r>
          </a:p>
        </p:txBody>
      </p:sp>
      <p:pic>
        <p:nvPicPr>
          <p:cNvPr id="1029124" name="Picture 4">
            <a:hlinkClick r:id="" action="ppaction://media"/>
            <a:extLst>
              <a:ext uri="{FF2B5EF4-FFF2-40B4-BE49-F238E27FC236}">
                <a16:creationId xmlns:a16="http://schemas.microsoft.com/office/drawing/2014/main" id="{0DA6067E-445D-4E9D-9BF6-C94A28EB14B0}"/>
              </a:ext>
            </a:extLst>
          </p:cNvPr>
          <p:cNvPicPr>
            <a:picLocks noRot="1" noChangeAspect="1" noChangeArrowheads="1"/>
          </p:cNvPicPr>
          <p:nvPr>
            <a:wavAudioFile r:embed="rId1" name="~PP195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9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1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9C7F6C9-F4BA-413B-B137-850B77C26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Active Listening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5A18FA7-B582-44B3-BB65-E31EB4511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altLang="en-US"/>
              <a:t>Focus entirely on person speaking</a:t>
            </a:r>
          </a:p>
          <a:p>
            <a:r>
              <a:rPr lang="en-US" altLang="en-US"/>
              <a:t>Reflect key points presented</a:t>
            </a:r>
          </a:p>
          <a:p>
            <a:r>
              <a:rPr lang="en-US" altLang="en-US"/>
              <a:t>Use diagrams to represent relations</a:t>
            </a:r>
          </a:p>
          <a:p>
            <a:r>
              <a:rPr lang="en-US" altLang="en-US"/>
              <a:t>Use visual aids</a:t>
            </a:r>
          </a:p>
          <a:p>
            <a:r>
              <a:rPr lang="en-US" altLang="en-US"/>
              <a:t>Ask questions on specific points</a:t>
            </a:r>
          </a:p>
          <a:p>
            <a:r>
              <a:rPr lang="en-US" altLang="en-US"/>
              <a:t>Don’t be afraid of looking foolish</a:t>
            </a:r>
          </a:p>
          <a:p>
            <a:r>
              <a:rPr lang="en-US" altLang="en-US"/>
              <a:t>Invite elaboration on complex issues</a:t>
            </a:r>
          </a:p>
          <a:p>
            <a:r>
              <a:rPr lang="en-US" altLang="en-US"/>
              <a:t>Go beyond what’s presented</a:t>
            </a:r>
          </a:p>
          <a:p>
            <a:pPr lvl="1"/>
            <a:r>
              <a:rPr lang="en-US" altLang="en-US"/>
              <a:t>Extend ideas beyond boundaries</a:t>
            </a:r>
          </a:p>
          <a:p>
            <a:pPr lvl="1"/>
            <a:r>
              <a:rPr lang="en-US" altLang="en-US"/>
              <a:t>Apply to new spheres of activity</a:t>
            </a:r>
          </a:p>
          <a:p>
            <a:pPr lvl="1"/>
            <a:r>
              <a:rPr lang="en-US" altLang="en-US"/>
              <a:t>Look for parallels, analogies</a:t>
            </a:r>
          </a:p>
        </p:txBody>
      </p:sp>
      <p:pic>
        <p:nvPicPr>
          <p:cNvPr id="1030148" name="Picture 4">
            <a:hlinkClick r:id="" action="ppaction://media"/>
            <a:extLst>
              <a:ext uri="{FF2B5EF4-FFF2-40B4-BE49-F238E27FC236}">
                <a16:creationId xmlns:a16="http://schemas.microsoft.com/office/drawing/2014/main" id="{C52F9059-0240-4D9B-A337-46D03575C705}"/>
              </a:ext>
            </a:extLst>
          </p:cNvPr>
          <p:cNvPicPr>
            <a:picLocks noRot="1" noChangeAspect="1" noChangeArrowheads="1"/>
          </p:cNvPicPr>
          <p:nvPr>
            <a:wavAudioFile r:embed="rId1" name="~PP146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0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14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F82CD59-1249-4CB3-B0AF-A07CC3A5B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Diagrams to Focus While Listening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8B3E172-C764-47D0-8608-4C7076BC1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Speaker/presenter can supplement presentations or discussion with drawings, slides, pictures</a:t>
            </a:r>
          </a:p>
          <a:p>
            <a:r>
              <a:rPr lang="en-US" altLang="en-US"/>
              <a:t>Listeners can use diagrams effectively </a:t>
            </a:r>
          </a:p>
          <a:p>
            <a:pPr lvl="1"/>
            <a:r>
              <a:rPr lang="en-US" altLang="en-US"/>
              <a:t>Represent relations</a:t>
            </a:r>
          </a:p>
          <a:p>
            <a:pPr lvl="1"/>
            <a:r>
              <a:rPr lang="en-US" altLang="en-US"/>
              <a:t>Remind one of key points</a:t>
            </a:r>
          </a:p>
          <a:p>
            <a:r>
              <a:rPr lang="en-US" altLang="en-US"/>
              <a:t>Any method that works for an individual is OK</a:t>
            </a:r>
          </a:p>
          <a:p>
            <a:pPr lvl="1"/>
            <a:r>
              <a:rPr lang="en-US" altLang="en-US"/>
              <a:t>Trees</a:t>
            </a:r>
          </a:p>
          <a:p>
            <a:pPr lvl="1"/>
            <a:r>
              <a:rPr lang="en-US" altLang="en-US"/>
              <a:t>Pies</a:t>
            </a:r>
          </a:p>
          <a:p>
            <a:pPr lvl="1"/>
            <a:r>
              <a:rPr lang="en-US" altLang="en-US"/>
              <a:t>Stick figures</a:t>
            </a:r>
          </a:p>
          <a:p>
            <a:pPr lvl="1"/>
            <a:r>
              <a:rPr lang="en-US" altLang="en-US"/>
              <a:t>Flow charts</a:t>
            </a:r>
          </a:p>
        </p:txBody>
      </p:sp>
      <p:pic>
        <p:nvPicPr>
          <p:cNvPr id="1031172" name="Picture 4">
            <a:hlinkClick r:id="" action="ppaction://media"/>
            <a:extLst>
              <a:ext uri="{FF2B5EF4-FFF2-40B4-BE49-F238E27FC236}">
                <a16:creationId xmlns:a16="http://schemas.microsoft.com/office/drawing/2014/main" id="{588D6D08-1E01-4C4F-B10A-844A6CE5CE7C}"/>
              </a:ext>
            </a:extLst>
          </p:cNvPr>
          <p:cNvPicPr>
            <a:picLocks noRot="1" noChangeAspect="1" noChangeArrowheads="1"/>
          </p:cNvPicPr>
          <p:nvPr>
            <a:wavAudioFile r:embed="rId1" name="~PP17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17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24F41F0-5B7F-48E4-8EBB-4F69C1FA8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Diagram Examples</a:t>
            </a: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7CF8C90B-3813-40D1-8876-BA48972D9AB8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800600"/>
            <a:ext cx="5943600" cy="2057400"/>
            <a:chOff x="336" y="2736"/>
            <a:chExt cx="3744" cy="1296"/>
          </a:xfrm>
        </p:grpSpPr>
        <p:sp>
          <p:nvSpPr>
            <p:cNvPr id="51251" name="Line 4">
              <a:extLst>
                <a:ext uri="{FF2B5EF4-FFF2-40B4-BE49-F238E27FC236}">
                  <a16:creationId xmlns:a16="http://schemas.microsoft.com/office/drawing/2014/main" id="{48E1F28D-13CA-4A7A-9F99-606061AE07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2880"/>
              <a:ext cx="374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2" name="Line 5">
              <a:extLst>
                <a:ext uri="{FF2B5EF4-FFF2-40B4-BE49-F238E27FC236}">
                  <a16:creationId xmlns:a16="http://schemas.microsoft.com/office/drawing/2014/main" id="{E7119828-0EAB-4932-9A69-9A551FCA2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3120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3" name="Line 6">
              <a:extLst>
                <a:ext uri="{FF2B5EF4-FFF2-40B4-BE49-F238E27FC236}">
                  <a16:creationId xmlns:a16="http://schemas.microsoft.com/office/drawing/2014/main" id="{9F97F3F2-B4D9-4BCB-AB10-110FDDB43B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2976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4" name="Line 7">
              <a:extLst>
                <a:ext uri="{FF2B5EF4-FFF2-40B4-BE49-F238E27FC236}">
                  <a16:creationId xmlns:a16="http://schemas.microsoft.com/office/drawing/2014/main" id="{257A5CB2-FB44-40D6-9878-6AFD10B378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2736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5" name="Line 8">
              <a:extLst>
                <a:ext uri="{FF2B5EF4-FFF2-40B4-BE49-F238E27FC236}">
                  <a16:creationId xmlns:a16="http://schemas.microsoft.com/office/drawing/2014/main" id="{22614DD9-5A65-4782-A8D0-14646CC04EB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1824" y="3360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6" name="Line 9">
              <a:extLst>
                <a:ext uri="{FF2B5EF4-FFF2-40B4-BE49-F238E27FC236}">
                  <a16:creationId xmlns:a16="http://schemas.microsoft.com/office/drawing/2014/main" id="{17463925-C428-49EE-9571-1C885CBF61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024" y="3120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7" name="Line 10">
              <a:extLst>
                <a:ext uri="{FF2B5EF4-FFF2-40B4-BE49-F238E27FC236}">
                  <a16:creationId xmlns:a16="http://schemas.microsoft.com/office/drawing/2014/main" id="{B09DC889-1AAA-4686-8084-76DEF0161A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552" y="3552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8" name="Line 11">
              <a:extLst>
                <a:ext uri="{FF2B5EF4-FFF2-40B4-BE49-F238E27FC236}">
                  <a16:creationId xmlns:a16="http://schemas.microsoft.com/office/drawing/2014/main" id="{AF0F086D-6682-47D4-B283-DDC3A6420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3120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9" name="Line 12">
              <a:extLst>
                <a:ext uri="{FF2B5EF4-FFF2-40B4-BE49-F238E27FC236}">
                  <a16:creationId xmlns:a16="http://schemas.microsoft.com/office/drawing/2014/main" id="{7851C801-C77C-4407-89FE-F9A500830C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1008" y="3552"/>
              <a:ext cx="432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</p:grpSp>
      <p:grpSp>
        <p:nvGrpSpPr>
          <p:cNvPr id="51204" name="Group 13">
            <a:extLst>
              <a:ext uri="{FF2B5EF4-FFF2-40B4-BE49-F238E27FC236}">
                <a16:creationId xmlns:a16="http://schemas.microsoft.com/office/drawing/2014/main" id="{BAD4075A-66C1-44DF-8488-692C3D376C88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667000"/>
            <a:ext cx="4724400" cy="2133600"/>
            <a:chOff x="2304" y="1008"/>
            <a:chExt cx="2976" cy="1344"/>
          </a:xfrm>
        </p:grpSpPr>
        <p:sp>
          <p:nvSpPr>
            <p:cNvPr id="51232" name="Rectangle 14">
              <a:extLst>
                <a:ext uri="{FF2B5EF4-FFF2-40B4-BE49-F238E27FC236}">
                  <a16:creationId xmlns:a16="http://schemas.microsoft.com/office/drawing/2014/main" id="{7FBC59B9-F7C6-4464-BAB3-3CC227B9F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16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3" name="Rectangle 15">
              <a:extLst>
                <a:ext uri="{FF2B5EF4-FFF2-40B4-BE49-F238E27FC236}">
                  <a16:creationId xmlns:a16="http://schemas.microsoft.com/office/drawing/2014/main" id="{A4A8E447-DD99-4018-AD6D-0C027FD80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16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4" name="Rectangle 16">
              <a:extLst>
                <a:ext uri="{FF2B5EF4-FFF2-40B4-BE49-F238E27FC236}">
                  <a16:creationId xmlns:a16="http://schemas.microsoft.com/office/drawing/2014/main" id="{3331BC42-9EC0-43D7-8CB7-A11D679EF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5" name="Rectangle 17">
              <a:extLst>
                <a:ext uri="{FF2B5EF4-FFF2-40B4-BE49-F238E27FC236}">
                  <a16:creationId xmlns:a16="http://schemas.microsoft.com/office/drawing/2014/main" id="{41297D54-B257-44E0-8184-87F3845E9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16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6" name="Rectangle 18">
              <a:extLst>
                <a:ext uri="{FF2B5EF4-FFF2-40B4-BE49-F238E27FC236}">
                  <a16:creationId xmlns:a16="http://schemas.microsoft.com/office/drawing/2014/main" id="{1594C434-55A0-449B-8E81-E4F0237DF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16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7" name="Rectangle 19">
              <a:extLst>
                <a:ext uri="{FF2B5EF4-FFF2-40B4-BE49-F238E27FC236}">
                  <a16:creationId xmlns:a16="http://schemas.microsoft.com/office/drawing/2014/main" id="{4CD4F761-624E-496C-82B5-EC29C81BC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8" name="Rectangle 20">
              <a:extLst>
                <a:ext uri="{FF2B5EF4-FFF2-40B4-BE49-F238E27FC236}">
                  <a16:creationId xmlns:a16="http://schemas.microsoft.com/office/drawing/2014/main" id="{75EDC068-3CBF-40E9-9B5B-6B0C20434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68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39" name="Rectangle 21">
              <a:extLst>
                <a:ext uri="{FF2B5EF4-FFF2-40B4-BE49-F238E27FC236}">
                  <a16:creationId xmlns:a16="http://schemas.microsoft.com/office/drawing/2014/main" id="{1BF9AF46-FA5D-417A-A17B-10A93A324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680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40" name="Line 22">
              <a:extLst>
                <a:ext uri="{FF2B5EF4-FFF2-40B4-BE49-F238E27FC236}">
                  <a16:creationId xmlns:a16="http://schemas.microsoft.com/office/drawing/2014/main" id="{BE01810A-EB7F-4B61-A45B-8663FB37A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96" y="187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1" name="Line 23">
              <a:extLst>
                <a:ext uri="{FF2B5EF4-FFF2-40B4-BE49-F238E27FC236}">
                  <a16:creationId xmlns:a16="http://schemas.microsoft.com/office/drawing/2014/main" id="{DDE92244-51F5-409E-BC4C-70245CF4B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72"/>
              <a:ext cx="24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2" name="Line 24">
              <a:extLst>
                <a:ext uri="{FF2B5EF4-FFF2-40B4-BE49-F238E27FC236}">
                  <a16:creationId xmlns:a16="http://schemas.microsoft.com/office/drawing/2014/main" id="{4BA7D334-CE09-4B92-8044-16C213DB2C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4" y="187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3" name="Line 25">
              <a:extLst>
                <a:ext uri="{FF2B5EF4-FFF2-40B4-BE49-F238E27FC236}">
                  <a16:creationId xmlns:a16="http://schemas.microsoft.com/office/drawing/2014/main" id="{4E0E757C-72E4-49A6-B9E0-99ACD7F32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1872"/>
              <a:ext cx="24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4" name="Line 26">
              <a:extLst>
                <a:ext uri="{FF2B5EF4-FFF2-40B4-BE49-F238E27FC236}">
                  <a16:creationId xmlns:a16="http://schemas.microsoft.com/office/drawing/2014/main" id="{2C266D03-DBC2-4A1B-9149-22CA215FA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872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5" name="Rectangle 27">
              <a:extLst>
                <a:ext uri="{FF2B5EF4-FFF2-40B4-BE49-F238E27FC236}">
                  <a16:creationId xmlns:a16="http://schemas.microsoft.com/office/drawing/2014/main" id="{321F44BE-DEF1-48EB-9795-5D930658B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008"/>
              <a:ext cx="480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46" name="Line 28">
              <a:extLst>
                <a:ext uri="{FF2B5EF4-FFF2-40B4-BE49-F238E27FC236}">
                  <a16:creationId xmlns:a16="http://schemas.microsoft.com/office/drawing/2014/main" id="{ECC77F28-4AAD-465B-9C14-D662C1DEA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440"/>
              <a:ext cx="22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7" name="Line 29">
              <a:extLst>
                <a:ext uri="{FF2B5EF4-FFF2-40B4-BE49-F238E27FC236}">
                  <a16:creationId xmlns:a16="http://schemas.microsoft.com/office/drawing/2014/main" id="{E4416ADA-BAB5-4970-992E-B4F6E60A6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44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8" name="Line 30">
              <a:extLst>
                <a:ext uri="{FF2B5EF4-FFF2-40B4-BE49-F238E27FC236}">
                  <a16:creationId xmlns:a16="http://schemas.microsoft.com/office/drawing/2014/main" id="{206C937F-4ADB-4118-A692-57360B28C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44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49" name="Line 31">
              <a:extLst>
                <a:ext uri="{FF2B5EF4-FFF2-40B4-BE49-F238E27FC236}">
                  <a16:creationId xmlns:a16="http://schemas.microsoft.com/office/drawing/2014/main" id="{925A6F41-4C71-4191-B932-DE07D2E0D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44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50" name="Line 32">
              <a:extLst>
                <a:ext uri="{FF2B5EF4-FFF2-40B4-BE49-F238E27FC236}">
                  <a16:creationId xmlns:a16="http://schemas.microsoft.com/office/drawing/2014/main" id="{9EE0E4E4-EA12-46D0-94E1-B778D7519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</p:grpSp>
      <p:grpSp>
        <p:nvGrpSpPr>
          <p:cNvPr id="51205" name="Group 33">
            <a:extLst>
              <a:ext uri="{FF2B5EF4-FFF2-40B4-BE49-F238E27FC236}">
                <a16:creationId xmlns:a16="http://schemas.microsoft.com/office/drawing/2014/main" id="{DA37C80C-33F7-4144-AE41-0964FEBE2184}"/>
              </a:ext>
            </a:extLst>
          </p:cNvPr>
          <p:cNvGrpSpPr>
            <a:grpSpLocks/>
          </p:cNvGrpSpPr>
          <p:nvPr/>
        </p:nvGrpSpPr>
        <p:grpSpPr bwMode="auto">
          <a:xfrm>
            <a:off x="303213" y="1370013"/>
            <a:ext cx="4800600" cy="1752600"/>
            <a:chOff x="191" y="863"/>
            <a:chExt cx="3024" cy="1104"/>
          </a:xfrm>
        </p:grpSpPr>
        <p:sp>
          <p:nvSpPr>
            <p:cNvPr id="51213" name="Rectangle 34">
              <a:extLst>
                <a:ext uri="{FF2B5EF4-FFF2-40B4-BE49-F238E27FC236}">
                  <a16:creationId xmlns:a16="http://schemas.microsoft.com/office/drawing/2014/main" id="{9431B2DC-FB0B-4526-936D-27F1E8DCDF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10" y="1662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4" name="Rectangle 35">
              <a:extLst>
                <a:ext uri="{FF2B5EF4-FFF2-40B4-BE49-F238E27FC236}">
                  <a16:creationId xmlns:a16="http://schemas.microsoft.com/office/drawing/2014/main" id="{7B6AB0A3-06AA-4825-9928-3DDE83A389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09" y="1430"/>
              <a:ext cx="179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5" name="Rectangle 36">
              <a:extLst>
                <a:ext uri="{FF2B5EF4-FFF2-40B4-BE49-F238E27FC236}">
                  <a16:creationId xmlns:a16="http://schemas.microsoft.com/office/drawing/2014/main" id="{CF18155F-FA08-44E0-AB15-4F860A3AD0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10" y="1199"/>
              <a:ext cx="178" cy="432"/>
            </a:xfrm>
            <a:prstGeom prst="rect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6" name="Rectangle 37">
              <a:extLst>
                <a:ext uri="{FF2B5EF4-FFF2-40B4-BE49-F238E27FC236}">
                  <a16:creationId xmlns:a16="http://schemas.microsoft.com/office/drawing/2014/main" id="{982326D8-BF77-4673-AE90-35704560D5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10" y="736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7" name="Rectangle 38">
              <a:extLst>
                <a:ext uri="{FF2B5EF4-FFF2-40B4-BE49-F238E27FC236}">
                  <a16:creationId xmlns:a16="http://schemas.microsoft.com/office/drawing/2014/main" id="{36C84667-5355-4135-B862-B43E15BC13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09" y="967"/>
              <a:ext cx="179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8" name="Rectangle 39">
              <a:extLst>
                <a:ext uri="{FF2B5EF4-FFF2-40B4-BE49-F238E27FC236}">
                  <a16:creationId xmlns:a16="http://schemas.microsoft.com/office/drawing/2014/main" id="{3AF2CE16-332E-4872-A4A1-C643EBB837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30" y="1555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9" name="Rectangle 40">
              <a:extLst>
                <a:ext uri="{FF2B5EF4-FFF2-40B4-BE49-F238E27FC236}">
                  <a16:creationId xmlns:a16="http://schemas.microsoft.com/office/drawing/2014/main" id="{8349A117-20BA-4B2A-9C6C-37A1B656B1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30" y="1092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0" name="Rectangle 41">
              <a:extLst>
                <a:ext uri="{FF2B5EF4-FFF2-40B4-BE49-F238E27FC236}">
                  <a16:creationId xmlns:a16="http://schemas.microsoft.com/office/drawing/2014/main" id="{F319AB89-5229-4DF6-B853-4126D5EDB1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30" y="736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1" name="Line 42">
              <a:extLst>
                <a:ext uri="{FF2B5EF4-FFF2-40B4-BE49-F238E27FC236}">
                  <a16:creationId xmlns:a16="http://schemas.microsoft.com/office/drawing/2014/main" id="{392A53CE-3B9C-41B5-A242-839DC03C76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405" y="1518"/>
              <a:ext cx="107" cy="6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2" name="Line 43">
              <a:extLst>
                <a:ext uri="{FF2B5EF4-FFF2-40B4-BE49-F238E27FC236}">
                  <a16:creationId xmlns:a16="http://schemas.microsoft.com/office/drawing/2014/main" id="{23D0CAEE-4F9B-4758-8CAC-FDBA14CE0A6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14" y="1384"/>
              <a:ext cx="89" cy="6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3" name="Line 44">
              <a:extLst>
                <a:ext uri="{FF2B5EF4-FFF2-40B4-BE49-F238E27FC236}">
                  <a16:creationId xmlns:a16="http://schemas.microsoft.com/office/drawing/2014/main" id="{BF01E1F7-AEE3-407D-8D01-C5F810561C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405" y="1055"/>
              <a:ext cx="107" cy="6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4" name="Line 45">
              <a:extLst>
                <a:ext uri="{FF2B5EF4-FFF2-40B4-BE49-F238E27FC236}">
                  <a16:creationId xmlns:a16="http://schemas.microsoft.com/office/drawing/2014/main" id="{5B7A9C97-70A2-4469-A550-0D677B05DB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14" y="921"/>
              <a:ext cx="89" cy="6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5" name="Line 46">
              <a:extLst>
                <a:ext uri="{FF2B5EF4-FFF2-40B4-BE49-F238E27FC236}">
                  <a16:creationId xmlns:a16="http://schemas.microsoft.com/office/drawing/2014/main" id="{FF886F4E-2C6D-43BE-9CF7-28F080153A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59" y="628"/>
              <a:ext cx="0" cy="6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6" name="Rectangle 47">
              <a:extLst>
                <a:ext uri="{FF2B5EF4-FFF2-40B4-BE49-F238E27FC236}">
                  <a16:creationId xmlns:a16="http://schemas.microsoft.com/office/drawing/2014/main" id="{7817FA27-5EF4-4F3F-9479-D9A28382ED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8" y="1092"/>
              <a:ext cx="17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27" name="Line 48">
              <a:extLst>
                <a:ext uri="{FF2B5EF4-FFF2-40B4-BE49-F238E27FC236}">
                  <a16:creationId xmlns:a16="http://schemas.microsoft.com/office/drawing/2014/main" id="{F2DC6159-A19E-49FE-A4C6-A17AA103E9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53" y="1361"/>
              <a:ext cx="8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8" name="Line 49">
              <a:extLst>
                <a:ext uri="{FF2B5EF4-FFF2-40B4-BE49-F238E27FC236}">
                  <a16:creationId xmlns:a16="http://schemas.microsoft.com/office/drawing/2014/main" id="{D574879C-474C-4741-B660-18C63D42690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433" y="1501"/>
              <a:ext cx="0" cy="5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29" name="Line 50">
              <a:extLst>
                <a:ext uri="{FF2B5EF4-FFF2-40B4-BE49-F238E27FC236}">
                  <a16:creationId xmlns:a16="http://schemas.microsoft.com/office/drawing/2014/main" id="{714FCA1B-3D48-4CE2-BD8B-EDB78DBE18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433" y="1038"/>
              <a:ext cx="0" cy="5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30" name="Line 51">
              <a:extLst>
                <a:ext uri="{FF2B5EF4-FFF2-40B4-BE49-F238E27FC236}">
                  <a16:creationId xmlns:a16="http://schemas.microsoft.com/office/drawing/2014/main" id="{1E9F4DAB-5CAA-40E8-840F-A57D483CE8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433" y="682"/>
              <a:ext cx="0" cy="5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31" name="Line 52">
              <a:extLst>
                <a:ext uri="{FF2B5EF4-FFF2-40B4-BE49-F238E27FC236}">
                  <a16:creationId xmlns:a16="http://schemas.microsoft.com/office/drawing/2014/main" id="{7676FCF7-1DEF-420F-8116-01BF19489E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893" y="1038"/>
              <a:ext cx="0" cy="5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</p:grpSp>
      <p:grpSp>
        <p:nvGrpSpPr>
          <p:cNvPr id="51206" name="Group 53">
            <a:extLst>
              <a:ext uri="{FF2B5EF4-FFF2-40B4-BE49-F238E27FC236}">
                <a16:creationId xmlns:a16="http://schemas.microsoft.com/office/drawing/2014/main" id="{6DC8414F-17DB-42D7-BC65-E05E5DEDA59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429000"/>
            <a:ext cx="2590800" cy="1752600"/>
            <a:chOff x="432" y="2160"/>
            <a:chExt cx="1632" cy="1104"/>
          </a:xfrm>
        </p:grpSpPr>
        <p:sp>
          <p:nvSpPr>
            <p:cNvPr id="51208" name="Oval 54">
              <a:extLst>
                <a:ext uri="{FF2B5EF4-FFF2-40B4-BE49-F238E27FC236}">
                  <a16:creationId xmlns:a16="http://schemas.microsoft.com/office/drawing/2014/main" id="{3D025A0C-3D31-4960-B1F9-37F08A86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160"/>
              <a:ext cx="1632" cy="11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9" name="Line 55">
              <a:extLst>
                <a:ext uri="{FF2B5EF4-FFF2-40B4-BE49-F238E27FC236}">
                  <a16:creationId xmlns:a16="http://schemas.microsoft.com/office/drawing/2014/main" id="{213A4D92-49E1-429A-B161-57CB1BD39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2172"/>
              <a:ext cx="334" cy="2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10" name="Line 56">
              <a:extLst>
                <a:ext uri="{FF2B5EF4-FFF2-40B4-BE49-F238E27FC236}">
                  <a16:creationId xmlns:a16="http://schemas.microsoft.com/office/drawing/2014/main" id="{EDDEAA6D-148B-43DE-A584-FCCD203C4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400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11" name="Line 57">
              <a:extLst>
                <a:ext uri="{FF2B5EF4-FFF2-40B4-BE49-F238E27FC236}">
                  <a16:creationId xmlns:a16="http://schemas.microsoft.com/office/drawing/2014/main" id="{F8275B25-18BB-4469-811A-3F338B8FD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2400"/>
              <a:ext cx="576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51212" name="Oval 58">
              <a:extLst>
                <a:ext uri="{FF2B5EF4-FFF2-40B4-BE49-F238E27FC236}">
                  <a16:creationId xmlns:a16="http://schemas.microsoft.com/office/drawing/2014/main" id="{42D59A56-7B23-4112-9363-FD37371B5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544"/>
              <a:ext cx="816" cy="48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032251" name="Picture 59">
            <a:hlinkClick r:id="" action="ppaction://media"/>
            <a:extLst>
              <a:ext uri="{FF2B5EF4-FFF2-40B4-BE49-F238E27FC236}">
                <a16:creationId xmlns:a16="http://schemas.microsoft.com/office/drawing/2014/main" id="{937BCA8D-53D6-4EAE-AD1F-837CA82D624A}"/>
              </a:ext>
            </a:extLst>
          </p:cNvPr>
          <p:cNvPicPr>
            <a:picLocks noRot="1" noChangeAspect="1" noChangeArrowheads="1"/>
          </p:cNvPicPr>
          <p:nvPr>
            <a:wavAudioFile r:embed="rId1" name="~PP11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2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25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9745BED-4F8C-404A-99E1-00FF564CF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467600" cy="1143000"/>
          </a:xfrm>
        </p:spPr>
        <p:txBody>
          <a:bodyPr/>
          <a:lstStyle/>
          <a:p>
            <a:r>
              <a:rPr lang="en-US" altLang="en-US"/>
              <a:t>Aside:  Beware the Non-Zero Ordinate</a:t>
            </a:r>
          </a:p>
        </p:txBody>
      </p:sp>
      <p:grpSp>
        <p:nvGrpSpPr>
          <p:cNvPr id="1033219" name="Group 3">
            <a:extLst>
              <a:ext uri="{FF2B5EF4-FFF2-40B4-BE49-F238E27FC236}">
                <a16:creationId xmlns:a16="http://schemas.microsoft.com/office/drawing/2014/main" id="{58108B93-1A18-4E6E-876F-CADD4DE93973}"/>
              </a:ext>
            </a:extLst>
          </p:cNvPr>
          <p:cNvGrpSpPr>
            <a:grpSpLocks/>
          </p:cNvGrpSpPr>
          <p:nvPr/>
        </p:nvGrpSpPr>
        <p:grpSpPr bwMode="auto">
          <a:xfrm>
            <a:off x="0" y="1066800"/>
            <a:ext cx="4784725" cy="3111500"/>
            <a:chOff x="0" y="672"/>
            <a:chExt cx="3014" cy="1960"/>
          </a:xfrm>
        </p:grpSpPr>
        <p:sp>
          <p:nvSpPr>
            <p:cNvPr id="53316" name="AutoShape 4">
              <a:extLst>
                <a:ext uri="{FF2B5EF4-FFF2-40B4-BE49-F238E27FC236}">
                  <a16:creationId xmlns:a16="http://schemas.microsoft.com/office/drawing/2014/main" id="{16D23996-6390-47F8-8B20-6C9DE698E3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672"/>
              <a:ext cx="1920" cy="1200"/>
            </a:xfrm>
            <a:prstGeom prst="cloudCallout">
              <a:avLst>
                <a:gd name="adj1" fmla="val -46931"/>
                <a:gd name="adj2" fmla="val 5299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MY HERO! </a:t>
              </a:r>
              <a:br>
                <a:rPr lang="en-US" altLang="en-US"/>
              </a:br>
              <a:r>
                <a:rPr lang="en-US" altLang="en-US"/>
                <a:t>He started the ordinate at </a:t>
              </a:r>
              <a:r>
                <a:rPr lang="en-US" altLang="en-US" i="1"/>
                <a:t>zero!  Wow!</a:t>
              </a:r>
            </a:p>
          </p:txBody>
        </p:sp>
        <p:pic>
          <p:nvPicPr>
            <p:cNvPr id="53317" name="Picture 5" descr="BD06790_">
              <a:extLst>
                <a:ext uri="{FF2B5EF4-FFF2-40B4-BE49-F238E27FC236}">
                  <a16:creationId xmlns:a16="http://schemas.microsoft.com/office/drawing/2014/main" id="{D19866E2-525C-441F-A84D-698623242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688"/>
              <a:ext cx="1142" cy="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3222" name="Group 6">
            <a:extLst>
              <a:ext uri="{FF2B5EF4-FFF2-40B4-BE49-F238E27FC236}">
                <a16:creationId xmlns:a16="http://schemas.microsoft.com/office/drawing/2014/main" id="{9984CD4F-DE73-4EE7-948E-A67A3F2EFDFF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600200"/>
            <a:ext cx="4597400" cy="2225675"/>
            <a:chOff x="2592" y="1008"/>
            <a:chExt cx="2896" cy="1402"/>
          </a:xfrm>
        </p:grpSpPr>
        <p:sp>
          <p:nvSpPr>
            <p:cNvPr id="53312" name="Text Box 7">
              <a:extLst>
                <a:ext uri="{FF2B5EF4-FFF2-40B4-BE49-F238E27FC236}">
                  <a16:creationId xmlns:a16="http://schemas.microsoft.com/office/drawing/2014/main" id="{358679A8-B703-4BDE-8919-31328D80A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" y="2160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/>
                <a:t>0</a:t>
              </a:r>
            </a:p>
          </p:txBody>
        </p:sp>
        <p:sp>
          <p:nvSpPr>
            <p:cNvPr id="53313" name="Rectangle 8">
              <a:extLst>
                <a:ext uri="{FF2B5EF4-FFF2-40B4-BE49-F238E27FC236}">
                  <a16:creationId xmlns:a16="http://schemas.microsoft.com/office/drawing/2014/main" id="{B55DBD77-1D12-4620-918B-5965A3AF4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1008"/>
              <a:ext cx="2256" cy="1296"/>
            </a:xfrm>
            <a:prstGeom prst="rect">
              <a:avLst/>
            </a:prstGeom>
            <a:solidFill>
              <a:srgbClr val="99FF33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314" name="Freeform 9">
              <a:extLst>
                <a:ext uri="{FF2B5EF4-FFF2-40B4-BE49-F238E27FC236}">
                  <a16:creationId xmlns:a16="http://schemas.microsoft.com/office/drawing/2014/main" id="{E4EC5368-04A8-4A09-AED4-2BEA13287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056"/>
              <a:ext cx="2256" cy="192"/>
            </a:xfrm>
            <a:custGeom>
              <a:avLst/>
              <a:gdLst>
                <a:gd name="T0" fmla="*/ 0 w 2256"/>
                <a:gd name="T1" fmla="*/ 31 h 1208"/>
                <a:gd name="T2" fmla="*/ 384 w 2256"/>
                <a:gd name="T3" fmla="*/ 24 h 1208"/>
                <a:gd name="T4" fmla="*/ 816 w 2256"/>
                <a:gd name="T5" fmla="*/ 23 h 1208"/>
                <a:gd name="T6" fmla="*/ 1200 w 2256"/>
                <a:gd name="T7" fmla="*/ 17 h 1208"/>
                <a:gd name="T8" fmla="*/ 1488 w 2256"/>
                <a:gd name="T9" fmla="*/ 11 h 1208"/>
                <a:gd name="T10" fmla="*/ 1632 w 2256"/>
                <a:gd name="T11" fmla="*/ 11 h 1208"/>
                <a:gd name="T12" fmla="*/ 1776 w 2256"/>
                <a:gd name="T13" fmla="*/ 17 h 1208"/>
                <a:gd name="T14" fmla="*/ 1872 w 2256"/>
                <a:gd name="T15" fmla="*/ 22 h 1208"/>
                <a:gd name="T16" fmla="*/ 1968 w 2256"/>
                <a:gd name="T17" fmla="*/ 4 h 1208"/>
                <a:gd name="T18" fmla="*/ 1968 w 2256"/>
                <a:gd name="T19" fmla="*/ 24 h 1208"/>
                <a:gd name="T20" fmla="*/ 2064 w 2256"/>
                <a:gd name="T21" fmla="*/ 3 h 1208"/>
                <a:gd name="T22" fmla="*/ 2112 w 2256"/>
                <a:gd name="T23" fmla="*/ 9 h 1208"/>
                <a:gd name="T24" fmla="*/ 2208 w 2256"/>
                <a:gd name="T25" fmla="*/ 3 h 1208"/>
                <a:gd name="T26" fmla="*/ 2256 w 2256"/>
                <a:gd name="T27" fmla="*/ 5 h 12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56" h="1208">
                  <a:moveTo>
                    <a:pt x="0" y="1208"/>
                  </a:moveTo>
                  <a:cubicBezTo>
                    <a:pt x="124" y="1112"/>
                    <a:pt x="248" y="1016"/>
                    <a:pt x="384" y="968"/>
                  </a:cubicBezTo>
                  <a:cubicBezTo>
                    <a:pt x="520" y="920"/>
                    <a:pt x="680" y="968"/>
                    <a:pt x="816" y="920"/>
                  </a:cubicBezTo>
                  <a:cubicBezTo>
                    <a:pt x="952" y="872"/>
                    <a:pt x="1088" y="760"/>
                    <a:pt x="1200" y="680"/>
                  </a:cubicBezTo>
                  <a:cubicBezTo>
                    <a:pt x="1312" y="600"/>
                    <a:pt x="1416" y="480"/>
                    <a:pt x="1488" y="440"/>
                  </a:cubicBezTo>
                  <a:cubicBezTo>
                    <a:pt x="1560" y="400"/>
                    <a:pt x="1584" y="400"/>
                    <a:pt x="1632" y="440"/>
                  </a:cubicBezTo>
                  <a:cubicBezTo>
                    <a:pt x="1680" y="480"/>
                    <a:pt x="1736" y="608"/>
                    <a:pt x="1776" y="680"/>
                  </a:cubicBezTo>
                  <a:cubicBezTo>
                    <a:pt x="1816" y="752"/>
                    <a:pt x="1840" y="960"/>
                    <a:pt x="1872" y="872"/>
                  </a:cubicBezTo>
                  <a:cubicBezTo>
                    <a:pt x="1904" y="784"/>
                    <a:pt x="1952" y="136"/>
                    <a:pt x="1968" y="152"/>
                  </a:cubicBezTo>
                  <a:cubicBezTo>
                    <a:pt x="1984" y="168"/>
                    <a:pt x="1952" y="976"/>
                    <a:pt x="1968" y="968"/>
                  </a:cubicBezTo>
                  <a:cubicBezTo>
                    <a:pt x="1984" y="960"/>
                    <a:pt x="2040" y="208"/>
                    <a:pt x="2064" y="104"/>
                  </a:cubicBezTo>
                  <a:cubicBezTo>
                    <a:pt x="2088" y="0"/>
                    <a:pt x="2088" y="344"/>
                    <a:pt x="2112" y="344"/>
                  </a:cubicBezTo>
                  <a:cubicBezTo>
                    <a:pt x="2136" y="344"/>
                    <a:pt x="2184" y="128"/>
                    <a:pt x="2208" y="104"/>
                  </a:cubicBezTo>
                  <a:cubicBezTo>
                    <a:pt x="2232" y="80"/>
                    <a:pt x="2248" y="184"/>
                    <a:pt x="2256" y="20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Text Box 10">
              <a:extLst>
                <a:ext uri="{FF2B5EF4-FFF2-40B4-BE49-F238E27FC236}">
                  <a16:creationId xmlns:a16="http://schemas.microsoft.com/office/drawing/2014/main" id="{78DDF63B-9667-42C8-9D10-E087BA585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152"/>
              <a:ext cx="6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/>
                <a:t>10,000</a:t>
              </a:r>
            </a:p>
          </p:txBody>
        </p:sp>
      </p:grpSp>
      <p:grpSp>
        <p:nvGrpSpPr>
          <p:cNvPr id="1033227" name="Group 11">
            <a:extLst>
              <a:ext uri="{FF2B5EF4-FFF2-40B4-BE49-F238E27FC236}">
                <a16:creationId xmlns:a16="http://schemas.microsoft.com/office/drawing/2014/main" id="{08856574-7A32-4C67-8955-36B05FE5037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43200"/>
            <a:ext cx="3962400" cy="3859213"/>
            <a:chOff x="3024" y="1728"/>
            <a:chExt cx="2496" cy="2431"/>
          </a:xfrm>
        </p:grpSpPr>
        <p:grpSp>
          <p:nvGrpSpPr>
            <p:cNvPr id="53260" name="Group 12">
              <a:extLst>
                <a:ext uri="{FF2B5EF4-FFF2-40B4-BE49-F238E27FC236}">
                  <a16:creationId xmlns:a16="http://schemas.microsoft.com/office/drawing/2014/main" id="{7507BB8C-6FDD-4694-A030-EB06A136229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024" y="3216"/>
              <a:ext cx="1142" cy="943"/>
              <a:chOff x="3744" y="2784"/>
              <a:chExt cx="1142" cy="943"/>
            </a:xfrm>
          </p:grpSpPr>
          <p:sp>
            <p:nvSpPr>
              <p:cNvPr id="53262" name="Rectangle 13">
                <a:extLst>
                  <a:ext uri="{FF2B5EF4-FFF2-40B4-BE49-F238E27FC236}">
                    <a16:creationId xmlns:a16="http://schemas.microsoft.com/office/drawing/2014/main" id="{35CC6DED-619C-485F-937D-E7D293402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795"/>
                <a:ext cx="1108" cy="920"/>
              </a:xfrm>
              <a:prstGeom prst="rect">
                <a:avLst/>
              </a:prstGeom>
              <a:solidFill>
                <a:srgbClr val="7F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63" name="Freeform 14">
                <a:extLst>
                  <a:ext uri="{FF2B5EF4-FFF2-40B4-BE49-F238E27FC236}">
                    <a16:creationId xmlns:a16="http://schemas.microsoft.com/office/drawing/2014/main" id="{E051B4B3-FF3E-4AE8-A47D-C69064440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2923"/>
                <a:ext cx="628" cy="798"/>
              </a:xfrm>
              <a:custGeom>
                <a:avLst/>
                <a:gdLst>
                  <a:gd name="T0" fmla="*/ 68 w 1256"/>
                  <a:gd name="T1" fmla="*/ 370 h 1595"/>
                  <a:gd name="T2" fmla="*/ 98 w 1256"/>
                  <a:gd name="T3" fmla="*/ 393 h 1595"/>
                  <a:gd name="T4" fmla="*/ 135 w 1256"/>
                  <a:gd name="T5" fmla="*/ 399 h 1595"/>
                  <a:gd name="T6" fmla="*/ 176 w 1256"/>
                  <a:gd name="T7" fmla="*/ 336 h 1595"/>
                  <a:gd name="T8" fmla="*/ 177 w 1256"/>
                  <a:gd name="T9" fmla="*/ 399 h 1595"/>
                  <a:gd name="T10" fmla="*/ 204 w 1256"/>
                  <a:gd name="T11" fmla="*/ 399 h 1595"/>
                  <a:gd name="T12" fmla="*/ 221 w 1256"/>
                  <a:gd name="T13" fmla="*/ 341 h 1595"/>
                  <a:gd name="T14" fmla="*/ 245 w 1256"/>
                  <a:gd name="T15" fmla="*/ 399 h 1595"/>
                  <a:gd name="T16" fmla="*/ 274 w 1256"/>
                  <a:gd name="T17" fmla="*/ 399 h 1595"/>
                  <a:gd name="T18" fmla="*/ 266 w 1256"/>
                  <a:gd name="T19" fmla="*/ 330 h 1595"/>
                  <a:gd name="T20" fmla="*/ 314 w 1256"/>
                  <a:gd name="T21" fmla="*/ 393 h 1595"/>
                  <a:gd name="T22" fmla="*/ 314 w 1256"/>
                  <a:gd name="T23" fmla="*/ 346 h 1595"/>
                  <a:gd name="T24" fmla="*/ 303 w 1256"/>
                  <a:gd name="T25" fmla="*/ 305 h 1595"/>
                  <a:gd name="T26" fmla="*/ 314 w 1256"/>
                  <a:gd name="T27" fmla="*/ 110 h 1595"/>
                  <a:gd name="T28" fmla="*/ 314 w 1256"/>
                  <a:gd name="T29" fmla="*/ 96 h 1595"/>
                  <a:gd name="T30" fmla="*/ 283 w 1256"/>
                  <a:gd name="T31" fmla="*/ 106 h 1595"/>
                  <a:gd name="T32" fmla="*/ 262 w 1256"/>
                  <a:gd name="T33" fmla="*/ 95 h 1595"/>
                  <a:gd name="T34" fmla="*/ 240 w 1256"/>
                  <a:gd name="T35" fmla="*/ 88 h 1595"/>
                  <a:gd name="T36" fmla="*/ 218 w 1256"/>
                  <a:gd name="T37" fmla="*/ 86 h 1595"/>
                  <a:gd name="T38" fmla="*/ 194 w 1256"/>
                  <a:gd name="T39" fmla="*/ 87 h 1595"/>
                  <a:gd name="T40" fmla="*/ 172 w 1256"/>
                  <a:gd name="T41" fmla="*/ 92 h 1595"/>
                  <a:gd name="T42" fmla="*/ 151 w 1256"/>
                  <a:gd name="T43" fmla="*/ 102 h 1595"/>
                  <a:gd name="T44" fmla="*/ 132 w 1256"/>
                  <a:gd name="T45" fmla="*/ 115 h 1595"/>
                  <a:gd name="T46" fmla="*/ 116 w 1256"/>
                  <a:gd name="T47" fmla="*/ 131 h 1595"/>
                  <a:gd name="T48" fmla="*/ 103 w 1256"/>
                  <a:gd name="T49" fmla="*/ 149 h 1595"/>
                  <a:gd name="T50" fmla="*/ 93 w 1256"/>
                  <a:gd name="T51" fmla="*/ 170 h 1595"/>
                  <a:gd name="T52" fmla="*/ 87 w 1256"/>
                  <a:gd name="T53" fmla="*/ 192 h 1595"/>
                  <a:gd name="T54" fmla="*/ 86 w 1256"/>
                  <a:gd name="T55" fmla="*/ 215 h 1595"/>
                  <a:gd name="T56" fmla="*/ 88 w 1256"/>
                  <a:gd name="T57" fmla="*/ 238 h 1595"/>
                  <a:gd name="T58" fmla="*/ 95 w 1256"/>
                  <a:gd name="T59" fmla="*/ 260 h 1595"/>
                  <a:gd name="T60" fmla="*/ 105 w 1256"/>
                  <a:gd name="T61" fmla="*/ 280 h 1595"/>
                  <a:gd name="T62" fmla="*/ 118 w 1256"/>
                  <a:gd name="T63" fmla="*/ 299 h 159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56" h="1595">
                    <a:moveTo>
                      <a:pt x="472" y="1194"/>
                    </a:moveTo>
                    <a:lnTo>
                      <a:pt x="271" y="1479"/>
                    </a:lnTo>
                    <a:lnTo>
                      <a:pt x="539" y="1256"/>
                    </a:lnTo>
                    <a:lnTo>
                      <a:pt x="392" y="1572"/>
                    </a:lnTo>
                    <a:lnTo>
                      <a:pt x="616" y="1306"/>
                    </a:lnTo>
                    <a:lnTo>
                      <a:pt x="540" y="1595"/>
                    </a:lnTo>
                    <a:lnTo>
                      <a:pt x="555" y="1595"/>
                    </a:lnTo>
                    <a:lnTo>
                      <a:pt x="702" y="1342"/>
                    </a:lnTo>
                    <a:lnTo>
                      <a:pt x="682" y="1595"/>
                    </a:lnTo>
                    <a:lnTo>
                      <a:pt x="707" y="1595"/>
                    </a:lnTo>
                    <a:lnTo>
                      <a:pt x="791" y="1360"/>
                    </a:lnTo>
                    <a:lnTo>
                      <a:pt x="816" y="1595"/>
                    </a:lnTo>
                    <a:lnTo>
                      <a:pt x="844" y="1595"/>
                    </a:lnTo>
                    <a:lnTo>
                      <a:pt x="882" y="1363"/>
                    </a:lnTo>
                    <a:lnTo>
                      <a:pt x="949" y="1595"/>
                    </a:lnTo>
                    <a:lnTo>
                      <a:pt x="978" y="1595"/>
                    </a:lnTo>
                    <a:lnTo>
                      <a:pt x="973" y="1350"/>
                    </a:lnTo>
                    <a:lnTo>
                      <a:pt x="1096" y="1595"/>
                    </a:lnTo>
                    <a:lnTo>
                      <a:pt x="1115" y="1595"/>
                    </a:lnTo>
                    <a:lnTo>
                      <a:pt x="1061" y="1320"/>
                    </a:lnTo>
                    <a:lnTo>
                      <a:pt x="1256" y="1582"/>
                    </a:lnTo>
                    <a:lnTo>
                      <a:pt x="1256" y="1569"/>
                    </a:lnTo>
                    <a:lnTo>
                      <a:pt x="1141" y="1276"/>
                    </a:lnTo>
                    <a:lnTo>
                      <a:pt x="1256" y="1383"/>
                    </a:lnTo>
                    <a:lnTo>
                      <a:pt x="1256" y="1289"/>
                    </a:lnTo>
                    <a:lnTo>
                      <a:pt x="1212" y="1217"/>
                    </a:lnTo>
                    <a:lnTo>
                      <a:pt x="1256" y="1246"/>
                    </a:lnTo>
                    <a:lnTo>
                      <a:pt x="1256" y="440"/>
                    </a:lnTo>
                    <a:lnTo>
                      <a:pt x="1202" y="478"/>
                    </a:lnTo>
                    <a:lnTo>
                      <a:pt x="1256" y="383"/>
                    </a:lnTo>
                    <a:lnTo>
                      <a:pt x="1256" y="296"/>
                    </a:lnTo>
                    <a:lnTo>
                      <a:pt x="1129" y="421"/>
                    </a:lnTo>
                    <a:lnTo>
                      <a:pt x="1247" y="94"/>
                    </a:lnTo>
                    <a:lnTo>
                      <a:pt x="1047" y="379"/>
                    </a:lnTo>
                    <a:lnTo>
                      <a:pt x="1105" y="35"/>
                    </a:lnTo>
                    <a:lnTo>
                      <a:pt x="960" y="352"/>
                    </a:lnTo>
                    <a:lnTo>
                      <a:pt x="955" y="4"/>
                    </a:lnTo>
                    <a:lnTo>
                      <a:pt x="869" y="341"/>
                    </a:lnTo>
                    <a:lnTo>
                      <a:pt x="802" y="0"/>
                    </a:lnTo>
                    <a:lnTo>
                      <a:pt x="776" y="346"/>
                    </a:lnTo>
                    <a:lnTo>
                      <a:pt x="651" y="21"/>
                    </a:lnTo>
                    <a:lnTo>
                      <a:pt x="688" y="368"/>
                    </a:lnTo>
                    <a:lnTo>
                      <a:pt x="506" y="71"/>
                    </a:lnTo>
                    <a:lnTo>
                      <a:pt x="604" y="405"/>
                    </a:lnTo>
                    <a:lnTo>
                      <a:pt x="372" y="146"/>
                    </a:lnTo>
                    <a:lnTo>
                      <a:pt x="528" y="457"/>
                    </a:lnTo>
                    <a:lnTo>
                      <a:pt x="253" y="243"/>
                    </a:lnTo>
                    <a:lnTo>
                      <a:pt x="463" y="521"/>
                    </a:lnTo>
                    <a:lnTo>
                      <a:pt x="154" y="360"/>
                    </a:lnTo>
                    <a:lnTo>
                      <a:pt x="410" y="596"/>
                    </a:lnTo>
                    <a:lnTo>
                      <a:pt x="77" y="493"/>
                    </a:lnTo>
                    <a:lnTo>
                      <a:pt x="371" y="679"/>
                    </a:lnTo>
                    <a:lnTo>
                      <a:pt x="25" y="637"/>
                    </a:lnTo>
                    <a:lnTo>
                      <a:pt x="348" y="768"/>
                    </a:lnTo>
                    <a:lnTo>
                      <a:pt x="0" y="788"/>
                    </a:lnTo>
                    <a:lnTo>
                      <a:pt x="341" y="860"/>
                    </a:lnTo>
                    <a:lnTo>
                      <a:pt x="2" y="941"/>
                    </a:lnTo>
                    <a:lnTo>
                      <a:pt x="350" y="951"/>
                    </a:lnTo>
                    <a:lnTo>
                      <a:pt x="32" y="1092"/>
                    </a:lnTo>
                    <a:lnTo>
                      <a:pt x="377" y="1039"/>
                    </a:lnTo>
                    <a:lnTo>
                      <a:pt x="87" y="1234"/>
                    </a:lnTo>
                    <a:lnTo>
                      <a:pt x="417" y="1120"/>
                    </a:lnTo>
                    <a:lnTo>
                      <a:pt x="168" y="1365"/>
                    </a:lnTo>
                    <a:lnTo>
                      <a:pt x="472" y="11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4" name="Freeform 15">
                <a:extLst>
                  <a:ext uri="{FF2B5EF4-FFF2-40B4-BE49-F238E27FC236}">
                    <a16:creationId xmlns:a16="http://schemas.microsoft.com/office/drawing/2014/main" id="{00C22968-7AC4-4B6A-A8C3-032523D14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608"/>
                <a:ext cx="238" cy="115"/>
              </a:xfrm>
              <a:custGeom>
                <a:avLst/>
                <a:gdLst>
                  <a:gd name="T0" fmla="*/ 22 w 474"/>
                  <a:gd name="T1" fmla="*/ 0 h 232"/>
                  <a:gd name="T2" fmla="*/ 0 w 474"/>
                  <a:gd name="T3" fmla="*/ 56 h 232"/>
                  <a:gd name="T4" fmla="*/ 88 w 474"/>
                  <a:gd name="T5" fmla="*/ 57 h 232"/>
                  <a:gd name="T6" fmla="*/ 120 w 474"/>
                  <a:gd name="T7" fmla="*/ 6 h 232"/>
                  <a:gd name="T8" fmla="*/ 22 w 474"/>
                  <a:gd name="T9" fmla="*/ 0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4" h="232">
                    <a:moveTo>
                      <a:pt x="85" y="0"/>
                    </a:moveTo>
                    <a:lnTo>
                      <a:pt x="0" y="226"/>
                    </a:lnTo>
                    <a:lnTo>
                      <a:pt x="348" y="232"/>
                    </a:lnTo>
                    <a:lnTo>
                      <a:pt x="474" y="26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5" name="Freeform 16">
                <a:extLst>
                  <a:ext uri="{FF2B5EF4-FFF2-40B4-BE49-F238E27FC236}">
                    <a16:creationId xmlns:a16="http://schemas.microsoft.com/office/drawing/2014/main" id="{01380369-BEA2-4682-8E55-1366659F2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2790"/>
                <a:ext cx="453" cy="925"/>
              </a:xfrm>
              <a:custGeom>
                <a:avLst/>
                <a:gdLst>
                  <a:gd name="T0" fmla="*/ 0 w 905"/>
                  <a:gd name="T1" fmla="*/ 2 h 1851"/>
                  <a:gd name="T2" fmla="*/ 0 w 905"/>
                  <a:gd name="T3" fmla="*/ 462 h 1851"/>
                  <a:gd name="T4" fmla="*/ 111 w 905"/>
                  <a:gd name="T5" fmla="*/ 462 h 1851"/>
                  <a:gd name="T6" fmla="*/ 131 w 905"/>
                  <a:gd name="T7" fmla="*/ 424 h 1851"/>
                  <a:gd name="T8" fmla="*/ 132 w 905"/>
                  <a:gd name="T9" fmla="*/ 161 h 1851"/>
                  <a:gd name="T10" fmla="*/ 227 w 905"/>
                  <a:gd name="T11" fmla="*/ 0 h 1851"/>
                  <a:gd name="T12" fmla="*/ 0 w 905"/>
                  <a:gd name="T13" fmla="*/ 2 h 18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5" h="1851">
                    <a:moveTo>
                      <a:pt x="0" y="10"/>
                    </a:moveTo>
                    <a:lnTo>
                      <a:pt x="0" y="1851"/>
                    </a:lnTo>
                    <a:lnTo>
                      <a:pt x="441" y="1851"/>
                    </a:lnTo>
                    <a:lnTo>
                      <a:pt x="521" y="1696"/>
                    </a:lnTo>
                    <a:lnTo>
                      <a:pt x="528" y="645"/>
                    </a:lnTo>
                    <a:lnTo>
                      <a:pt x="90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6" name="Freeform 17">
                <a:extLst>
                  <a:ext uri="{FF2B5EF4-FFF2-40B4-BE49-F238E27FC236}">
                    <a16:creationId xmlns:a16="http://schemas.microsoft.com/office/drawing/2014/main" id="{8126907E-53A1-4910-964B-8ADFCEAD7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4" y="2785"/>
                <a:ext cx="320" cy="768"/>
              </a:xfrm>
              <a:custGeom>
                <a:avLst/>
                <a:gdLst>
                  <a:gd name="T0" fmla="*/ 17 w 639"/>
                  <a:gd name="T1" fmla="*/ 3 h 1536"/>
                  <a:gd name="T2" fmla="*/ 0 w 639"/>
                  <a:gd name="T3" fmla="*/ 42 h 1536"/>
                  <a:gd name="T4" fmla="*/ 54 w 639"/>
                  <a:gd name="T5" fmla="*/ 384 h 1536"/>
                  <a:gd name="T6" fmla="*/ 72 w 639"/>
                  <a:gd name="T7" fmla="*/ 370 h 1536"/>
                  <a:gd name="T8" fmla="*/ 73 w 639"/>
                  <a:gd name="T9" fmla="*/ 370 h 1536"/>
                  <a:gd name="T10" fmla="*/ 74 w 639"/>
                  <a:gd name="T11" fmla="*/ 371 h 1536"/>
                  <a:gd name="T12" fmla="*/ 77 w 639"/>
                  <a:gd name="T13" fmla="*/ 371 h 1536"/>
                  <a:gd name="T14" fmla="*/ 80 w 639"/>
                  <a:gd name="T15" fmla="*/ 371 h 1536"/>
                  <a:gd name="T16" fmla="*/ 83 w 639"/>
                  <a:gd name="T17" fmla="*/ 370 h 1536"/>
                  <a:gd name="T18" fmla="*/ 87 w 639"/>
                  <a:gd name="T19" fmla="*/ 370 h 1536"/>
                  <a:gd name="T20" fmla="*/ 92 w 639"/>
                  <a:gd name="T21" fmla="*/ 369 h 1536"/>
                  <a:gd name="T22" fmla="*/ 96 w 639"/>
                  <a:gd name="T23" fmla="*/ 367 h 1536"/>
                  <a:gd name="T24" fmla="*/ 101 w 639"/>
                  <a:gd name="T25" fmla="*/ 366 h 1536"/>
                  <a:gd name="T26" fmla="*/ 106 w 639"/>
                  <a:gd name="T27" fmla="*/ 363 h 1536"/>
                  <a:gd name="T28" fmla="*/ 110 w 639"/>
                  <a:gd name="T29" fmla="*/ 360 h 1536"/>
                  <a:gd name="T30" fmla="*/ 115 w 639"/>
                  <a:gd name="T31" fmla="*/ 356 h 1536"/>
                  <a:gd name="T32" fmla="*/ 119 w 639"/>
                  <a:gd name="T33" fmla="*/ 351 h 1536"/>
                  <a:gd name="T34" fmla="*/ 122 w 639"/>
                  <a:gd name="T35" fmla="*/ 345 h 1536"/>
                  <a:gd name="T36" fmla="*/ 125 w 639"/>
                  <a:gd name="T37" fmla="*/ 338 h 1536"/>
                  <a:gd name="T38" fmla="*/ 127 w 639"/>
                  <a:gd name="T39" fmla="*/ 330 h 1536"/>
                  <a:gd name="T40" fmla="*/ 130 w 639"/>
                  <a:gd name="T41" fmla="*/ 319 h 1536"/>
                  <a:gd name="T42" fmla="*/ 131 w 639"/>
                  <a:gd name="T43" fmla="*/ 318 h 1536"/>
                  <a:gd name="T44" fmla="*/ 132 w 639"/>
                  <a:gd name="T45" fmla="*/ 317 h 1536"/>
                  <a:gd name="T46" fmla="*/ 134 w 639"/>
                  <a:gd name="T47" fmla="*/ 314 h 1536"/>
                  <a:gd name="T48" fmla="*/ 137 w 639"/>
                  <a:gd name="T49" fmla="*/ 311 h 1536"/>
                  <a:gd name="T50" fmla="*/ 140 w 639"/>
                  <a:gd name="T51" fmla="*/ 307 h 1536"/>
                  <a:gd name="T52" fmla="*/ 144 w 639"/>
                  <a:gd name="T53" fmla="*/ 302 h 1536"/>
                  <a:gd name="T54" fmla="*/ 147 w 639"/>
                  <a:gd name="T55" fmla="*/ 297 h 1536"/>
                  <a:gd name="T56" fmla="*/ 151 w 639"/>
                  <a:gd name="T57" fmla="*/ 292 h 1536"/>
                  <a:gd name="T58" fmla="*/ 154 w 639"/>
                  <a:gd name="T59" fmla="*/ 285 h 1536"/>
                  <a:gd name="T60" fmla="*/ 156 w 639"/>
                  <a:gd name="T61" fmla="*/ 279 h 1536"/>
                  <a:gd name="T62" fmla="*/ 158 w 639"/>
                  <a:gd name="T63" fmla="*/ 272 h 1536"/>
                  <a:gd name="T64" fmla="*/ 160 w 639"/>
                  <a:gd name="T65" fmla="*/ 266 h 1536"/>
                  <a:gd name="T66" fmla="*/ 160 w 639"/>
                  <a:gd name="T67" fmla="*/ 259 h 1536"/>
                  <a:gd name="T68" fmla="*/ 159 w 639"/>
                  <a:gd name="T69" fmla="*/ 252 h 1536"/>
                  <a:gd name="T70" fmla="*/ 157 w 639"/>
                  <a:gd name="T71" fmla="*/ 245 h 1536"/>
                  <a:gd name="T72" fmla="*/ 154 w 639"/>
                  <a:gd name="T73" fmla="*/ 239 h 1536"/>
                  <a:gd name="T74" fmla="*/ 118 w 639"/>
                  <a:gd name="T75" fmla="*/ 188 h 1536"/>
                  <a:gd name="T76" fmla="*/ 95 w 639"/>
                  <a:gd name="T77" fmla="*/ 163 h 1536"/>
                  <a:gd name="T78" fmla="*/ 80 w 639"/>
                  <a:gd name="T79" fmla="*/ 144 h 1536"/>
                  <a:gd name="T80" fmla="*/ 68 w 639"/>
                  <a:gd name="T81" fmla="*/ 123 h 1536"/>
                  <a:gd name="T82" fmla="*/ 73 w 639"/>
                  <a:gd name="T83" fmla="*/ 70 h 1536"/>
                  <a:gd name="T84" fmla="*/ 73 w 639"/>
                  <a:gd name="T85" fmla="*/ 69 h 1536"/>
                  <a:gd name="T86" fmla="*/ 73 w 639"/>
                  <a:gd name="T87" fmla="*/ 67 h 1536"/>
                  <a:gd name="T88" fmla="*/ 71 w 639"/>
                  <a:gd name="T89" fmla="*/ 64 h 1536"/>
                  <a:gd name="T90" fmla="*/ 70 w 639"/>
                  <a:gd name="T91" fmla="*/ 59 h 1536"/>
                  <a:gd name="T92" fmla="*/ 68 w 639"/>
                  <a:gd name="T93" fmla="*/ 54 h 1536"/>
                  <a:gd name="T94" fmla="*/ 65 w 639"/>
                  <a:gd name="T95" fmla="*/ 48 h 1536"/>
                  <a:gd name="T96" fmla="*/ 62 w 639"/>
                  <a:gd name="T97" fmla="*/ 42 h 1536"/>
                  <a:gd name="T98" fmla="*/ 59 w 639"/>
                  <a:gd name="T99" fmla="*/ 36 h 1536"/>
                  <a:gd name="T100" fmla="*/ 55 w 639"/>
                  <a:gd name="T101" fmla="*/ 29 h 1536"/>
                  <a:gd name="T102" fmla="*/ 51 w 639"/>
                  <a:gd name="T103" fmla="*/ 23 h 1536"/>
                  <a:gd name="T104" fmla="*/ 46 w 639"/>
                  <a:gd name="T105" fmla="*/ 17 h 1536"/>
                  <a:gd name="T106" fmla="*/ 41 w 639"/>
                  <a:gd name="T107" fmla="*/ 12 h 1536"/>
                  <a:gd name="T108" fmla="*/ 36 w 639"/>
                  <a:gd name="T109" fmla="*/ 7 h 1536"/>
                  <a:gd name="T110" fmla="*/ 30 w 639"/>
                  <a:gd name="T111" fmla="*/ 4 h 1536"/>
                  <a:gd name="T112" fmla="*/ 24 w 639"/>
                  <a:gd name="T113" fmla="*/ 1 h 1536"/>
                  <a:gd name="T114" fmla="*/ 18 w 639"/>
                  <a:gd name="T115" fmla="*/ 0 h 1536"/>
                  <a:gd name="T116" fmla="*/ 17 w 639"/>
                  <a:gd name="T117" fmla="*/ 3 h 1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9" h="1536">
                    <a:moveTo>
                      <a:pt x="68" y="11"/>
                    </a:moveTo>
                    <a:lnTo>
                      <a:pt x="0" y="166"/>
                    </a:lnTo>
                    <a:lnTo>
                      <a:pt x="215" y="1536"/>
                    </a:lnTo>
                    <a:lnTo>
                      <a:pt x="288" y="1479"/>
                    </a:lnTo>
                    <a:lnTo>
                      <a:pt x="290" y="1479"/>
                    </a:lnTo>
                    <a:lnTo>
                      <a:pt x="296" y="1481"/>
                    </a:lnTo>
                    <a:lnTo>
                      <a:pt x="305" y="1481"/>
                    </a:lnTo>
                    <a:lnTo>
                      <a:pt x="317" y="1481"/>
                    </a:lnTo>
                    <a:lnTo>
                      <a:pt x="332" y="1479"/>
                    </a:lnTo>
                    <a:lnTo>
                      <a:pt x="348" y="1477"/>
                    </a:lnTo>
                    <a:lnTo>
                      <a:pt x="365" y="1474"/>
                    </a:lnTo>
                    <a:lnTo>
                      <a:pt x="383" y="1468"/>
                    </a:lnTo>
                    <a:lnTo>
                      <a:pt x="403" y="1461"/>
                    </a:lnTo>
                    <a:lnTo>
                      <a:pt x="421" y="1451"/>
                    </a:lnTo>
                    <a:lnTo>
                      <a:pt x="440" y="1437"/>
                    </a:lnTo>
                    <a:lnTo>
                      <a:pt x="457" y="1421"/>
                    </a:lnTo>
                    <a:lnTo>
                      <a:pt x="473" y="1401"/>
                    </a:lnTo>
                    <a:lnTo>
                      <a:pt x="487" y="1378"/>
                    </a:lnTo>
                    <a:lnTo>
                      <a:pt x="499" y="1349"/>
                    </a:lnTo>
                    <a:lnTo>
                      <a:pt x="507" y="1317"/>
                    </a:lnTo>
                    <a:lnTo>
                      <a:pt x="519" y="1273"/>
                    </a:lnTo>
                    <a:lnTo>
                      <a:pt x="522" y="1271"/>
                    </a:lnTo>
                    <a:lnTo>
                      <a:pt x="527" y="1265"/>
                    </a:lnTo>
                    <a:lnTo>
                      <a:pt x="536" y="1256"/>
                    </a:lnTo>
                    <a:lnTo>
                      <a:pt x="547" y="1242"/>
                    </a:lnTo>
                    <a:lnTo>
                      <a:pt x="560" y="1226"/>
                    </a:lnTo>
                    <a:lnTo>
                      <a:pt x="574" y="1208"/>
                    </a:lnTo>
                    <a:lnTo>
                      <a:pt x="587" y="1187"/>
                    </a:lnTo>
                    <a:lnTo>
                      <a:pt x="601" y="1165"/>
                    </a:lnTo>
                    <a:lnTo>
                      <a:pt x="614" y="1140"/>
                    </a:lnTo>
                    <a:lnTo>
                      <a:pt x="624" y="1114"/>
                    </a:lnTo>
                    <a:lnTo>
                      <a:pt x="632" y="1088"/>
                    </a:lnTo>
                    <a:lnTo>
                      <a:pt x="638" y="1061"/>
                    </a:lnTo>
                    <a:lnTo>
                      <a:pt x="639" y="1034"/>
                    </a:lnTo>
                    <a:lnTo>
                      <a:pt x="636" y="1006"/>
                    </a:lnTo>
                    <a:lnTo>
                      <a:pt x="627" y="979"/>
                    </a:lnTo>
                    <a:lnTo>
                      <a:pt x="613" y="953"/>
                    </a:lnTo>
                    <a:lnTo>
                      <a:pt x="471" y="750"/>
                    </a:lnTo>
                    <a:lnTo>
                      <a:pt x="378" y="652"/>
                    </a:lnTo>
                    <a:lnTo>
                      <a:pt x="317" y="575"/>
                    </a:lnTo>
                    <a:lnTo>
                      <a:pt x="272" y="490"/>
                    </a:lnTo>
                    <a:lnTo>
                      <a:pt x="292" y="279"/>
                    </a:lnTo>
                    <a:lnTo>
                      <a:pt x="291" y="276"/>
                    </a:lnTo>
                    <a:lnTo>
                      <a:pt x="289" y="268"/>
                    </a:lnTo>
                    <a:lnTo>
                      <a:pt x="284" y="254"/>
                    </a:lnTo>
                    <a:lnTo>
                      <a:pt x="277" y="236"/>
                    </a:lnTo>
                    <a:lnTo>
                      <a:pt x="269" y="215"/>
                    </a:lnTo>
                    <a:lnTo>
                      <a:pt x="259" y="192"/>
                    </a:lnTo>
                    <a:lnTo>
                      <a:pt x="247" y="167"/>
                    </a:lnTo>
                    <a:lnTo>
                      <a:pt x="234" y="141"/>
                    </a:lnTo>
                    <a:lnTo>
                      <a:pt x="219" y="115"/>
                    </a:lnTo>
                    <a:lnTo>
                      <a:pt x="201" y="90"/>
                    </a:lnTo>
                    <a:lnTo>
                      <a:pt x="183" y="66"/>
                    </a:lnTo>
                    <a:lnTo>
                      <a:pt x="163" y="45"/>
                    </a:lnTo>
                    <a:lnTo>
                      <a:pt x="143" y="27"/>
                    </a:lnTo>
                    <a:lnTo>
                      <a:pt x="120" y="13"/>
                    </a:lnTo>
                    <a:lnTo>
                      <a:pt x="94" y="4"/>
                    </a:lnTo>
                    <a:lnTo>
                      <a:pt x="69" y="0"/>
                    </a:lnTo>
                    <a:lnTo>
                      <a:pt x="68" y="1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7" name="Freeform 18">
                <a:extLst>
                  <a:ext uri="{FF2B5EF4-FFF2-40B4-BE49-F238E27FC236}">
                    <a16:creationId xmlns:a16="http://schemas.microsoft.com/office/drawing/2014/main" id="{8D5AADC0-2B0D-4D3A-AF90-F422B9B13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90"/>
                <a:ext cx="740" cy="935"/>
              </a:xfrm>
              <a:custGeom>
                <a:avLst/>
                <a:gdLst>
                  <a:gd name="T0" fmla="*/ 252 w 1479"/>
                  <a:gd name="T1" fmla="*/ 71 h 1868"/>
                  <a:gd name="T2" fmla="*/ 257 w 1479"/>
                  <a:gd name="T3" fmla="*/ 119 h 1868"/>
                  <a:gd name="T4" fmla="*/ 264 w 1479"/>
                  <a:gd name="T5" fmla="*/ 120 h 1868"/>
                  <a:gd name="T6" fmla="*/ 260 w 1479"/>
                  <a:gd name="T7" fmla="*/ 132 h 1868"/>
                  <a:gd name="T8" fmla="*/ 287 w 1479"/>
                  <a:gd name="T9" fmla="*/ 190 h 1868"/>
                  <a:gd name="T10" fmla="*/ 289 w 1479"/>
                  <a:gd name="T11" fmla="*/ 272 h 1868"/>
                  <a:gd name="T12" fmla="*/ 283 w 1479"/>
                  <a:gd name="T13" fmla="*/ 367 h 1868"/>
                  <a:gd name="T14" fmla="*/ 314 w 1479"/>
                  <a:gd name="T15" fmla="*/ 352 h 1868"/>
                  <a:gd name="T16" fmla="*/ 326 w 1479"/>
                  <a:gd name="T17" fmla="*/ 319 h 1868"/>
                  <a:gd name="T18" fmla="*/ 351 w 1479"/>
                  <a:gd name="T19" fmla="*/ 288 h 1868"/>
                  <a:gd name="T20" fmla="*/ 357 w 1479"/>
                  <a:gd name="T21" fmla="*/ 244 h 1868"/>
                  <a:gd name="T22" fmla="*/ 331 w 1479"/>
                  <a:gd name="T23" fmla="*/ 199 h 1868"/>
                  <a:gd name="T24" fmla="*/ 304 w 1479"/>
                  <a:gd name="T25" fmla="*/ 167 h 1868"/>
                  <a:gd name="T26" fmla="*/ 279 w 1479"/>
                  <a:gd name="T27" fmla="*/ 139 h 1868"/>
                  <a:gd name="T28" fmla="*/ 268 w 1479"/>
                  <a:gd name="T29" fmla="*/ 106 h 1868"/>
                  <a:gd name="T30" fmla="*/ 263 w 1479"/>
                  <a:gd name="T31" fmla="*/ 33 h 1868"/>
                  <a:gd name="T32" fmla="*/ 244 w 1479"/>
                  <a:gd name="T33" fmla="*/ 9 h 1868"/>
                  <a:gd name="T34" fmla="*/ 263 w 1479"/>
                  <a:gd name="T35" fmla="*/ 24 h 1868"/>
                  <a:gd name="T36" fmla="*/ 280 w 1479"/>
                  <a:gd name="T37" fmla="*/ 53 h 1868"/>
                  <a:gd name="T38" fmla="*/ 279 w 1479"/>
                  <a:gd name="T39" fmla="*/ 100 h 1868"/>
                  <a:gd name="T40" fmla="*/ 286 w 1479"/>
                  <a:gd name="T41" fmla="*/ 138 h 1868"/>
                  <a:gd name="T42" fmla="*/ 308 w 1479"/>
                  <a:gd name="T43" fmla="*/ 165 h 1868"/>
                  <a:gd name="T44" fmla="*/ 341 w 1479"/>
                  <a:gd name="T45" fmla="*/ 200 h 1868"/>
                  <a:gd name="T46" fmla="*/ 370 w 1479"/>
                  <a:gd name="T47" fmla="*/ 263 h 1868"/>
                  <a:gd name="T48" fmla="*/ 356 w 1479"/>
                  <a:gd name="T49" fmla="*/ 302 h 1868"/>
                  <a:gd name="T50" fmla="*/ 338 w 1479"/>
                  <a:gd name="T51" fmla="*/ 323 h 1868"/>
                  <a:gd name="T52" fmla="*/ 332 w 1479"/>
                  <a:gd name="T53" fmla="*/ 348 h 1868"/>
                  <a:gd name="T54" fmla="*/ 300 w 1479"/>
                  <a:gd name="T55" fmla="*/ 367 h 1868"/>
                  <a:gd name="T56" fmla="*/ 281 w 1479"/>
                  <a:gd name="T57" fmla="*/ 382 h 1868"/>
                  <a:gd name="T58" fmla="*/ 267 w 1479"/>
                  <a:gd name="T59" fmla="*/ 401 h 1868"/>
                  <a:gd name="T60" fmla="*/ 247 w 1479"/>
                  <a:gd name="T61" fmla="*/ 413 h 1868"/>
                  <a:gd name="T62" fmla="*/ 228 w 1479"/>
                  <a:gd name="T63" fmla="*/ 421 h 1868"/>
                  <a:gd name="T64" fmla="*/ 213 w 1479"/>
                  <a:gd name="T65" fmla="*/ 445 h 1868"/>
                  <a:gd name="T66" fmla="*/ 195 w 1479"/>
                  <a:gd name="T67" fmla="*/ 466 h 1868"/>
                  <a:gd name="T68" fmla="*/ 192 w 1479"/>
                  <a:gd name="T69" fmla="*/ 461 h 1868"/>
                  <a:gd name="T70" fmla="*/ 211 w 1479"/>
                  <a:gd name="T71" fmla="*/ 430 h 1868"/>
                  <a:gd name="T72" fmla="*/ 196 w 1479"/>
                  <a:gd name="T73" fmla="*/ 424 h 1868"/>
                  <a:gd name="T74" fmla="*/ 173 w 1479"/>
                  <a:gd name="T75" fmla="*/ 441 h 1868"/>
                  <a:gd name="T76" fmla="*/ 154 w 1479"/>
                  <a:gd name="T77" fmla="*/ 451 h 1868"/>
                  <a:gd name="T78" fmla="*/ 134 w 1479"/>
                  <a:gd name="T79" fmla="*/ 457 h 1868"/>
                  <a:gd name="T80" fmla="*/ 120 w 1479"/>
                  <a:gd name="T81" fmla="*/ 462 h 1868"/>
                  <a:gd name="T82" fmla="*/ 122 w 1479"/>
                  <a:gd name="T83" fmla="*/ 440 h 1868"/>
                  <a:gd name="T84" fmla="*/ 114 w 1479"/>
                  <a:gd name="T85" fmla="*/ 365 h 1868"/>
                  <a:gd name="T86" fmla="*/ 94 w 1479"/>
                  <a:gd name="T87" fmla="*/ 332 h 1868"/>
                  <a:gd name="T88" fmla="*/ 58 w 1479"/>
                  <a:gd name="T89" fmla="*/ 313 h 1868"/>
                  <a:gd name="T90" fmla="*/ 16 w 1479"/>
                  <a:gd name="T91" fmla="*/ 291 h 1868"/>
                  <a:gd name="T92" fmla="*/ 1 w 1479"/>
                  <a:gd name="T93" fmla="*/ 228 h 1868"/>
                  <a:gd name="T94" fmla="*/ 25 w 1479"/>
                  <a:gd name="T95" fmla="*/ 162 h 1868"/>
                  <a:gd name="T96" fmla="*/ 62 w 1479"/>
                  <a:gd name="T97" fmla="*/ 136 h 1868"/>
                  <a:gd name="T98" fmla="*/ 88 w 1479"/>
                  <a:gd name="T99" fmla="*/ 119 h 1868"/>
                  <a:gd name="T100" fmla="*/ 109 w 1479"/>
                  <a:gd name="T101" fmla="*/ 96 h 1868"/>
                  <a:gd name="T102" fmla="*/ 116 w 1479"/>
                  <a:gd name="T103" fmla="*/ 65 h 1868"/>
                  <a:gd name="T104" fmla="*/ 118 w 1479"/>
                  <a:gd name="T105" fmla="*/ 79 h 1868"/>
                  <a:gd name="T106" fmla="*/ 126 w 1479"/>
                  <a:gd name="T107" fmla="*/ 98 h 1868"/>
                  <a:gd name="T108" fmla="*/ 149 w 1479"/>
                  <a:gd name="T109" fmla="*/ 75 h 1868"/>
                  <a:gd name="T110" fmla="*/ 167 w 1479"/>
                  <a:gd name="T111" fmla="*/ 49 h 1868"/>
                  <a:gd name="T112" fmla="*/ 165 w 1479"/>
                  <a:gd name="T113" fmla="*/ 82 h 1868"/>
                  <a:gd name="T114" fmla="*/ 151 w 1479"/>
                  <a:gd name="T115" fmla="*/ 105 h 1868"/>
                  <a:gd name="T116" fmla="*/ 160 w 1479"/>
                  <a:gd name="T117" fmla="*/ 103 h 1868"/>
                  <a:gd name="T118" fmla="*/ 180 w 1479"/>
                  <a:gd name="T119" fmla="*/ 82 h 1868"/>
                  <a:gd name="T120" fmla="*/ 195 w 1479"/>
                  <a:gd name="T121" fmla="*/ 58 h 1868"/>
                  <a:gd name="T122" fmla="*/ 216 w 1479"/>
                  <a:gd name="T123" fmla="*/ 14 h 1868"/>
                  <a:gd name="T124" fmla="*/ 217 w 1479"/>
                  <a:gd name="T125" fmla="*/ 32 h 18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479" h="1868">
                    <a:moveTo>
                      <a:pt x="868" y="128"/>
                    </a:moveTo>
                    <a:lnTo>
                      <a:pt x="903" y="153"/>
                    </a:lnTo>
                    <a:lnTo>
                      <a:pt x="935" y="182"/>
                    </a:lnTo>
                    <a:lnTo>
                      <a:pt x="964" y="213"/>
                    </a:lnTo>
                    <a:lnTo>
                      <a:pt x="988" y="247"/>
                    </a:lnTo>
                    <a:lnTo>
                      <a:pt x="1007" y="284"/>
                    </a:lnTo>
                    <a:lnTo>
                      <a:pt x="1019" y="323"/>
                    </a:lnTo>
                    <a:lnTo>
                      <a:pt x="1025" y="365"/>
                    </a:lnTo>
                    <a:lnTo>
                      <a:pt x="1024" y="409"/>
                    </a:lnTo>
                    <a:lnTo>
                      <a:pt x="1016" y="474"/>
                    </a:lnTo>
                    <a:lnTo>
                      <a:pt x="1021" y="475"/>
                    </a:lnTo>
                    <a:lnTo>
                      <a:pt x="1025" y="475"/>
                    </a:lnTo>
                    <a:lnTo>
                      <a:pt x="1030" y="477"/>
                    </a:lnTo>
                    <a:lnTo>
                      <a:pt x="1034" y="477"/>
                    </a:lnTo>
                    <a:lnTo>
                      <a:pt x="1039" y="478"/>
                    </a:lnTo>
                    <a:lnTo>
                      <a:pt x="1044" y="478"/>
                    </a:lnTo>
                    <a:lnTo>
                      <a:pt x="1048" y="478"/>
                    </a:lnTo>
                    <a:lnTo>
                      <a:pt x="1053" y="477"/>
                    </a:lnTo>
                    <a:lnTo>
                      <a:pt x="1054" y="482"/>
                    </a:lnTo>
                    <a:lnTo>
                      <a:pt x="1053" y="488"/>
                    </a:lnTo>
                    <a:lnTo>
                      <a:pt x="1052" y="494"/>
                    </a:lnTo>
                    <a:lnTo>
                      <a:pt x="1049" y="500"/>
                    </a:lnTo>
                    <a:lnTo>
                      <a:pt x="1044" y="513"/>
                    </a:lnTo>
                    <a:lnTo>
                      <a:pt x="1038" y="527"/>
                    </a:lnTo>
                    <a:lnTo>
                      <a:pt x="1037" y="542"/>
                    </a:lnTo>
                    <a:lnTo>
                      <a:pt x="1045" y="561"/>
                    </a:lnTo>
                    <a:lnTo>
                      <a:pt x="1076" y="607"/>
                    </a:lnTo>
                    <a:lnTo>
                      <a:pt x="1104" y="655"/>
                    </a:lnTo>
                    <a:lnTo>
                      <a:pt x="1127" y="705"/>
                    </a:lnTo>
                    <a:lnTo>
                      <a:pt x="1146" y="758"/>
                    </a:lnTo>
                    <a:lnTo>
                      <a:pt x="1161" y="812"/>
                    </a:lnTo>
                    <a:lnTo>
                      <a:pt x="1170" y="867"/>
                    </a:lnTo>
                    <a:lnTo>
                      <a:pt x="1174" y="926"/>
                    </a:lnTo>
                    <a:lnTo>
                      <a:pt x="1172" y="986"/>
                    </a:lnTo>
                    <a:lnTo>
                      <a:pt x="1165" y="1038"/>
                    </a:lnTo>
                    <a:lnTo>
                      <a:pt x="1154" y="1087"/>
                    </a:lnTo>
                    <a:lnTo>
                      <a:pt x="1146" y="1138"/>
                    </a:lnTo>
                    <a:lnTo>
                      <a:pt x="1144" y="1191"/>
                    </a:lnTo>
                    <a:lnTo>
                      <a:pt x="1145" y="1260"/>
                    </a:lnTo>
                    <a:lnTo>
                      <a:pt x="1145" y="1329"/>
                    </a:lnTo>
                    <a:lnTo>
                      <a:pt x="1140" y="1398"/>
                    </a:lnTo>
                    <a:lnTo>
                      <a:pt x="1131" y="1464"/>
                    </a:lnTo>
                    <a:lnTo>
                      <a:pt x="1153" y="1460"/>
                    </a:lnTo>
                    <a:lnTo>
                      <a:pt x="1176" y="1455"/>
                    </a:lnTo>
                    <a:lnTo>
                      <a:pt x="1198" y="1445"/>
                    </a:lnTo>
                    <a:lnTo>
                      <a:pt x="1220" y="1434"/>
                    </a:lnTo>
                    <a:lnTo>
                      <a:pt x="1238" y="1420"/>
                    </a:lnTo>
                    <a:lnTo>
                      <a:pt x="1255" y="1404"/>
                    </a:lnTo>
                    <a:lnTo>
                      <a:pt x="1267" y="1384"/>
                    </a:lnTo>
                    <a:lnTo>
                      <a:pt x="1276" y="1362"/>
                    </a:lnTo>
                    <a:lnTo>
                      <a:pt x="1282" y="1339"/>
                    </a:lnTo>
                    <a:lnTo>
                      <a:pt x="1289" y="1316"/>
                    </a:lnTo>
                    <a:lnTo>
                      <a:pt x="1295" y="1294"/>
                    </a:lnTo>
                    <a:lnTo>
                      <a:pt x="1303" y="1273"/>
                    </a:lnTo>
                    <a:lnTo>
                      <a:pt x="1313" y="1252"/>
                    </a:lnTo>
                    <a:lnTo>
                      <a:pt x="1325" y="1232"/>
                    </a:lnTo>
                    <a:lnTo>
                      <a:pt x="1340" y="1214"/>
                    </a:lnTo>
                    <a:lnTo>
                      <a:pt x="1359" y="1197"/>
                    </a:lnTo>
                    <a:lnTo>
                      <a:pt x="1384" y="1175"/>
                    </a:lnTo>
                    <a:lnTo>
                      <a:pt x="1402" y="1150"/>
                    </a:lnTo>
                    <a:lnTo>
                      <a:pt x="1416" y="1124"/>
                    </a:lnTo>
                    <a:lnTo>
                      <a:pt x="1425" y="1095"/>
                    </a:lnTo>
                    <a:lnTo>
                      <a:pt x="1431" y="1066"/>
                    </a:lnTo>
                    <a:lnTo>
                      <a:pt x="1433" y="1035"/>
                    </a:lnTo>
                    <a:lnTo>
                      <a:pt x="1431" y="1005"/>
                    </a:lnTo>
                    <a:lnTo>
                      <a:pt x="1427" y="975"/>
                    </a:lnTo>
                    <a:lnTo>
                      <a:pt x="1418" y="942"/>
                    </a:lnTo>
                    <a:lnTo>
                      <a:pt x="1405" y="911"/>
                    </a:lnTo>
                    <a:lnTo>
                      <a:pt x="1388" y="881"/>
                    </a:lnTo>
                    <a:lnTo>
                      <a:pt x="1369" y="852"/>
                    </a:lnTo>
                    <a:lnTo>
                      <a:pt x="1347" y="823"/>
                    </a:lnTo>
                    <a:lnTo>
                      <a:pt x="1324" y="796"/>
                    </a:lnTo>
                    <a:lnTo>
                      <a:pt x="1301" y="768"/>
                    </a:lnTo>
                    <a:lnTo>
                      <a:pt x="1279" y="740"/>
                    </a:lnTo>
                    <a:lnTo>
                      <a:pt x="1264" y="721"/>
                    </a:lnTo>
                    <a:lnTo>
                      <a:pt x="1248" y="702"/>
                    </a:lnTo>
                    <a:lnTo>
                      <a:pt x="1230" y="684"/>
                    </a:lnTo>
                    <a:lnTo>
                      <a:pt x="1213" y="667"/>
                    </a:lnTo>
                    <a:lnTo>
                      <a:pt x="1196" y="648"/>
                    </a:lnTo>
                    <a:lnTo>
                      <a:pt x="1178" y="630"/>
                    </a:lnTo>
                    <a:lnTo>
                      <a:pt x="1161" y="612"/>
                    </a:lnTo>
                    <a:lnTo>
                      <a:pt x="1145" y="594"/>
                    </a:lnTo>
                    <a:lnTo>
                      <a:pt x="1130" y="576"/>
                    </a:lnTo>
                    <a:lnTo>
                      <a:pt x="1115" y="556"/>
                    </a:lnTo>
                    <a:lnTo>
                      <a:pt x="1102" y="536"/>
                    </a:lnTo>
                    <a:lnTo>
                      <a:pt x="1092" y="516"/>
                    </a:lnTo>
                    <a:lnTo>
                      <a:pt x="1083" y="494"/>
                    </a:lnTo>
                    <a:lnTo>
                      <a:pt x="1077" y="471"/>
                    </a:lnTo>
                    <a:lnTo>
                      <a:pt x="1074" y="448"/>
                    </a:lnTo>
                    <a:lnTo>
                      <a:pt x="1072" y="422"/>
                    </a:lnTo>
                    <a:lnTo>
                      <a:pt x="1077" y="357"/>
                    </a:lnTo>
                    <a:lnTo>
                      <a:pt x="1080" y="291"/>
                    </a:lnTo>
                    <a:lnTo>
                      <a:pt x="1078" y="227"/>
                    </a:lnTo>
                    <a:lnTo>
                      <a:pt x="1064" y="166"/>
                    </a:lnTo>
                    <a:lnTo>
                      <a:pt x="1057" y="147"/>
                    </a:lnTo>
                    <a:lnTo>
                      <a:pt x="1049" y="130"/>
                    </a:lnTo>
                    <a:lnTo>
                      <a:pt x="1040" y="111"/>
                    </a:lnTo>
                    <a:lnTo>
                      <a:pt x="1030" y="95"/>
                    </a:lnTo>
                    <a:lnTo>
                      <a:pt x="1018" y="78"/>
                    </a:lnTo>
                    <a:lnTo>
                      <a:pt x="1006" y="63"/>
                    </a:lnTo>
                    <a:lnTo>
                      <a:pt x="991" y="48"/>
                    </a:lnTo>
                    <a:lnTo>
                      <a:pt x="974" y="35"/>
                    </a:lnTo>
                    <a:lnTo>
                      <a:pt x="992" y="39"/>
                    </a:lnTo>
                    <a:lnTo>
                      <a:pt x="1006" y="46"/>
                    </a:lnTo>
                    <a:lnTo>
                      <a:pt x="1018" y="56"/>
                    </a:lnTo>
                    <a:lnTo>
                      <a:pt x="1030" y="68"/>
                    </a:lnTo>
                    <a:lnTo>
                      <a:pt x="1040" y="81"/>
                    </a:lnTo>
                    <a:lnTo>
                      <a:pt x="1049" y="95"/>
                    </a:lnTo>
                    <a:lnTo>
                      <a:pt x="1059" y="109"/>
                    </a:lnTo>
                    <a:lnTo>
                      <a:pt x="1069" y="122"/>
                    </a:lnTo>
                    <a:lnTo>
                      <a:pt x="1085" y="143"/>
                    </a:lnTo>
                    <a:lnTo>
                      <a:pt x="1099" y="164"/>
                    </a:lnTo>
                    <a:lnTo>
                      <a:pt x="1110" y="187"/>
                    </a:lnTo>
                    <a:lnTo>
                      <a:pt x="1120" y="210"/>
                    </a:lnTo>
                    <a:lnTo>
                      <a:pt x="1125" y="236"/>
                    </a:lnTo>
                    <a:lnTo>
                      <a:pt x="1130" y="262"/>
                    </a:lnTo>
                    <a:lnTo>
                      <a:pt x="1131" y="289"/>
                    </a:lnTo>
                    <a:lnTo>
                      <a:pt x="1129" y="316"/>
                    </a:lnTo>
                    <a:lnTo>
                      <a:pt x="1122" y="358"/>
                    </a:lnTo>
                    <a:lnTo>
                      <a:pt x="1116" y="399"/>
                    </a:lnTo>
                    <a:lnTo>
                      <a:pt x="1114" y="442"/>
                    </a:lnTo>
                    <a:lnTo>
                      <a:pt x="1117" y="486"/>
                    </a:lnTo>
                    <a:lnTo>
                      <a:pt x="1121" y="503"/>
                    </a:lnTo>
                    <a:lnTo>
                      <a:pt x="1128" y="519"/>
                    </a:lnTo>
                    <a:lnTo>
                      <a:pt x="1135" y="534"/>
                    </a:lnTo>
                    <a:lnTo>
                      <a:pt x="1144" y="550"/>
                    </a:lnTo>
                    <a:lnTo>
                      <a:pt x="1154" y="565"/>
                    </a:lnTo>
                    <a:lnTo>
                      <a:pt x="1165" y="579"/>
                    </a:lnTo>
                    <a:lnTo>
                      <a:pt x="1176" y="594"/>
                    </a:lnTo>
                    <a:lnTo>
                      <a:pt x="1187" y="608"/>
                    </a:lnTo>
                    <a:lnTo>
                      <a:pt x="1206" y="633"/>
                    </a:lnTo>
                    <a:lnTo>
                      <a:pt x="1229" y="657"/>
                    </a:lnTo>
                    <a:lnTo>
                      <a:pt x="1252" y="680"/>
                    </a:lnTo>
                    <a:lnTo>
                      <a:pt x="1275" y="702"/>
                    </a:lnTo>
                    <a:lnTo>
                      <a:pt x="1298" y="725"/>
                    </a:lnTo>
                    <a:lnTo>
                      <a:pt x="1321" y="748"/>
                    </a:lnTo>
                    <a:lnTo>
                      <a:pt x="1342" y="773"/>
                    </a:lnTo>
                    <a:lnTo>
                      <a:pt x="1361" y="798"/>
                    </a:lnTo>
                    <a:lnTo>
                      <a:pt x="1386" y="837"/>
                    </a:lnTo>
                    <a:lnTo>
                      <a:pt x="1412" y="877"/>
                    </a:lnTo>
                    <a:lnTo>
                      <a:pt x="1437" y="919"/>
                    </a:lnTo>
                    <a:lnTo>
                      <a:pt x="1457" y="960"/>
                    </a:lnTo>
                    <a:lnTo>
                      <a:pt x="1472" y="1004"/>
                    </a:lnTo>
                    <a:lnTo>
                      <a:pt x="1479" y="1049"/>
                    </a:lnTo>
                    <a:lnTo>
                      <a:pt x="1477" y="1096"/>
                    </a:lnTo>
                    <a:lnTo>
                      <a:pt x="1463" y="1144"/>
                    </a:lnTo>
                    <a:lnTo>
                      <a:pt x="1455" y="1160"/>
                    </a:lnTo>
                    <a:lnTo>
                      <a:pt x="1446" y="1175"/>
                    </a:lnTo>
                    <a:lnTo>
                      <a:pt x="1434" y="1191"/>
                    </a:lnTo>
                    <a:lnTo>
                      <a:pt x="1423" y="1205"/>
                    </a:lnTo>
                    <a:lnTo>
                      <a:pt x="1410" y="1220"/>
                    </a:lnTo>
                    <a:lnTo>
                      <a:pt x="1397" y="1233"/>
                    </a:lnTo>
                    <a:lnTo>
                      <a:pt x="1384" y="1247"/>
                    </a:lnTo>
                    <a:lnTo>
                      <a:pt x="1370" y="1261"/>
                    </a:lnTo>
                    <a:lnTo>
                      <a:pt x="1359" y="1275"/>
                    </a:lnTo>
                    <a:lnTo>
                      <a:pt x="1352" y="1290"/>
                    </a:lnTo>
                    <a:lnTo>
                      <a:pt x="1348" y="1307"/>
                    </a:lnTo>
                    <a:lnTo>
                      <a:pt x="1346" y="1324"/>
                    </a:lnTo>
                    <a:lnTo>
                      <a:pt x="1343" y="1342"/>
                    </a:lnTo>
                    <a:lnTo>
                      <a:pt x="1340" y="1359"/>
                    </a:lnTo>
                    <a:lnTo>
                      <a:pt x="1335" y="1376"/>
                    </a:lnTo>
                    <a:lnTo>
                      <a:pt x="1327" y="1391"/>
                    </a:lnTo>
                    <a:lnTo>
                      <a:pt x="1311" y="1412"/>
                    </a:lnTo>
                    <a:lnTo>
                      <a:pt x="1291" y="1429"/>
                    </a:lnTo>
                    <a:lnTo>
                      <a:pt x="1271" y="1443"/>
                    </a:lnTo>
                    <a:lnTo>
                      <a:pt x="1248" y="1453"/>
                    </a:lnTo>
                    <a:lnTo>
                      <a:pt x="1223" y="1461"/>
                    </a:lnTo>
                    <a:lnTo>
                      <a:pt x="1198" y="1467"/>
                    </a:lnTo>
                    <a:lnTo>
                      <a:pt x="1173" y="1472"/>
                    </a:lnTo>
                    <a:lnTo>
                      <a:pt x="1146" y="1475"/>
                    </a:lnTo>
                    <a:lnTo>
                      <a:pt x="1134" y="1482"/>
                    </a:lnTo>
                    <a:lnTo>
                      <a:pt x="1128" y="1496"/>
                    </a:lnTo>
                    <a:lnTo>
                      <a:pt x="1125" y="1512"/>
                    </a:lnTo>
                    <a:lnTo>
                      <a:pt x="1122" y="1527"/>
                    </a:lnTo>
                    <a:lnTo>
                      <a:pt x="1115" y="1541"/>
                    </a:lnTo>
                    <a:lnTo>
                      <a:pt x="1108" y="1555"/>
                    </a:lnTo>
                    <a:lnTo>
                      <a:pt x="1099" y="1567"/>
                    </a:lnTo>
                    <a:lnTo>
                      <a:pt x="1090" y="1580"/>
                    </a:lnTo>
                    <a:lnTo>
                      <a:pt x="1079" y="1592"/>
                    </a:lnTo>
                    <a:lnTo>
                      <a:pt x="1068" y="1602"/>
                    </a:lnTo>
                    <a:lnTo>
                      <a:pt x="1056" y="1612"/>
                    </a:lnTo>
                    <a:lnTo>
                      <a:pt x="1044" y="1620"/>
                    </a:lnTo>
                    <a:lnTo>
                      <a:pt x="1030" y="1630"/>
                    </a:lnTo>
                    <a:lnTo>
                      <a:pt x="1016" y="1637"/>
                    </a:lnTo>
                    <a:lnTo>
                      <a:pt x="1002" y="1643"/>
                    </a:lnTo>
                    <a:lnTo>
                      <a:pt x="988" y="1650"/>
                    </a:lnTo>
                    <a:lnTo>
                      <a:pt x="973" y="1655"/>
                    </a:lnTo>
                    <a:lnTo>
                      <a:pt x="958" y="1660"/>
                    </a:lnTo>
                    <a:lnTo>
                      <a:pt x="943" y="1663"/>
                    </a:lnTo>
                    <a:lnTo>
                      <a:pt x="928" y="1667"/>
                    </a:lnTo>
                    <a:lnTo>
                      <a:pt x="917" y="1672"/>
                    </a:lnTo>
                    <a:lnTo>
                      <a:pt x="910" y="1681"/>
                    </a:lnTo>
                    <a:lnTo>
                      <a:pt x="903" y="1693"/>
                    </a:lnTo>
                    <a:lnTo>
                      <a:pt x="897" y="1705"/>
                    </a:lnTo>
                    <a:lnTo>
                      <a:pt x="886" y="1723"/>
                    </a:lnTo>
                    <a:lnTo>
                      <a:pt x="874" y="1741"/>
                    </a:lnTo>
                    <a:lnTo>
                      <a:pt x="863" y="1760"/>
                    </a:lnTo>
                    <a:lnTo>
                      <a:pt x="850" y="1777"/>
                    </a:lnTo>
                    <a:lnTo>
                      <a:pt x="836" y="1796"/>
                    </a:lnTo>
                    <a:lnTo>
                      <a:pt x="824" y="1813"/>
                    </a:lnTo>
                    <a:lnTo>
                      <a:pt x="809" y="1830"/>
                    </a:lnTo>
                    <a:lnTo>
                      <a:pt x="794" y="1847"/>
                    </a:lnTo>
                    <a:lnTo>
                      <a:pt x="787" y="1855"/>
                    </a:lnTo>
                    <a:lnTo>
                      <a:pt x="780" y="1863"/>
                    </a:lnTo>
                    <a:lnTo>
                      <a:pt x="772" y="1868"/>
                    </a:lnTo>
                    <a:lnTo>
                      <a:pt x="764" y="1866"/>
                    </a:lnTo>
                    <a:lnTo>
                      <a:pt x="760" y="1860"/>
                    </a:lnTo>
                    <a:lnTo>
                      <a:pt x="761" y="1854"/>
                    </a:lnTo>
                    <a:lnTo>
                      <a:pt x="764" y="1847"/>
                    </a:lnTo>
                    <a:lnTo>
                      <a:pt x="767" y="1842"/>
                    </a:lnTo>
                    <a:lnTo>
                      <a:pt x="780" y="1821"/>
                    </a:lnTo>
                    <a:lnTo>
                      <a:pt x="794" y="1801"/>
                    </a:lnTo>
                    <a:lnTo>
                      <a:pt x="806" y="1781"/>
                    </a:lnTo>
                    <a:lnTo>
                      <a:pt x="819" y="1761"/>
                    </a:lnTo>
                    <a:lnTo>
                      <a:pt x="832" y="1740"/>
                    </a:lnTo>
                    <a:lnTo>
                      <a:pt x="844" y="1719"/>
                    </a:lnTo>
                    <a:lnTo>
                      <a:pt x="856" y="1699"/>
                    </a:lnTo>
                    <a:lnTo>
                      <a:pt x="867" y="1678"/>
                    </a:lnTo>
                    <a:lnTo>
                      <a:pt x="847" y="1681"/>
                    </a:lnTo>
                    <a:lnTo>
                      <a:pt x="826" y="1685"/>
                    </a:lnTo>
                    <a:lnTo>
                      <a:pt x="805" y="1688"/>
                    </a:lnTo>
                    <a:lnTo>
                      <a:pt x="784" y="1693"/>
                    </a:lnTo>
                    <a:lnTo>
                      <a:pt x="765" y="1700"/>
                    </a:lnTo>
                    <a:lnTo>
                      <a:pt x="746" y="1710"/>
                    </a:lnTo>
                    <a:lnTo>
                      <a:pt x="728" y="1723"/>
                    </a:lnTo>
                    <a:lnTo>
                      <a:pt x="712" y="1739"/>
                    </a:lnTo>
                    <a:lnTo>
                      <a:pt x="701" y="1751"/>
                    </a:lnTo>
                    <a:lnTo>
                      <a:pt x="691" y="1760"/>
                    </a:lnTo>
                    <a:lnTo>
                      <a:pt x="679" y="1769"/>
                    </a:lnTo>
                    <a:lnTo>
                      <a:pt x="668" y="1777"/>
                    </a:lnTo>
                    <a:lnTo>
                      <a:pt x="655" y="1784"/>
                    </a:lnTo>
                    <a:lnTo>
                      <a:pt x="643" y="1791"/>
                    </a:lnTo>
                    <a:lnTo>
                      <a:pt x="630" y="1796"/>
                    </a:lnTo>
                    <a:lnTo>
                      <a:pt x="616" y="1801"/>
                    </a:lnTo>
                    <a:lnTo>
                      <a:pt x="602" y="1806"/>
                    </a:lnTo>
                    <a:lnTo>
                      <a:pt x="588" y="1810"/>
                    </a:lnTo>
                    <a:lnTo>
                      <a:pt x="575" y="1815"/>
                    </a:lnTo>
                    <a:lnTo>
                      <a:pt x="562" y="1819"/>
                    </a:lnTo>
                    <a:lnTo>
                      <a:pt x="548" y="1823"/>
                    </a:lnTo>
                    <a:lnTo>
                      <a:pt x="534" y="1827"/>
                    </a:lnTo>
                    <a:lnTo>
                      <a:pt x="520" y="1831"/>
                    </a:lnTo>
                    <a:lnTo>
                      <a:pt x="507" y="1836"/>
                    </a:lnTo>
                    <a:lnTo>
                      <a:pt x="500" y="1838"/>
                    </a:lnTo>
                    <a:lnTo>
                      <a:pt x="494" y="1840"/>
                    </a:lnTo>
                    <a:lnTo>
                      <a:pt x="487" y="1843"/>
                    </a:lnTo>
                    <a:lnTo>
                      <a:pt x="480" y="1845"/>
                    </a:lnTo>
                    <a:lnTo>
                      <a:pt x="473" y="1846"/>
                    </a:lnTo>
                    <a:lnTo>
                      <a:pt x="466" y="1847"/>
                    </a:lnTo>
                    <a:lnTo>
                      <a:pt x="459" y="1849"/>
                    </a:lnTo>
                    <a:lnTo>
                      <a:pt x="451" y="1849"/>
                    </a:lnTo>
                    <a:lnTo>
                      <a:pt x="476" y="1805"/>
                    </a:lnTo>
                    <a:lnTo>
                      <a:pt x="488" y="1758"/>
                    </a:lnTo>
                    <a:lnTo>
                      <a:pt x="494" y="1708"/>
                    </a:lnTo>
                    <a:lnTo>
                      <a:pt x="492" y="1657"/>
                    </a:lnTo>
                    <a:lnTo>
                      <a:pt x="486" y="1607"/>
                    </a:lnTo>
                    <a:lnTo>
                      <a:pt x="477" y="1555"/>
                    </a:lnTo>
                    <a:lnTo>
                      <a:pt x="466" y="1506"/>
                    </a:lnTo>
                    <a:lnTo>
                      <a:pt x="456" y="1459"/>
                    </a:lnTo>
                    <a:lnTo>
                      <a:pt x="449" y="1432"/>
                    </a:lnTo>
                    <a:lnTo>
                      <a:pt x="439" y="1406"/>
                    </a:lnTo>
                    <a:lnTo>
                      <a:pt x="426" y="1383"/>
                    </a:lnTo>
                    <a:lnTo>
                      <a:pt x="410" y="1362"/>
                    </a:lnTo>
                    <a:lnTo>
                      <a:pt x="393" y="1344"/>
                    </a:lnTo>
                    <a:lnTo>
                      <a:pt x="373" y="1327"/>
                    </a:lnTo>
                    <a:lnTo>
                      <a:pt x="352" y="1311"/>
                    </a:lnTo>
                    <a:lnTo>
                      <a:pt x="330" y="1297"/>
                    </a:lnTo>
                    <a:lnTo>
                      <a:pt x="306" y="1283"/>
                    </a:lnTo>
                    <a:lnTo>
                      <a:pt x="282" y="1271"/>
                    </a:lnTo>
                    <a:lnTo>
                      <a:pt x="258" y="1260"/>
                    </a:lnTo>
                    <a:lnTo>
                      <a:pt x="232" y="1250"/>
                    </a:lnTo>
                    <a:lnTo>
                      <a:pt x="207" y="1239"/>
                    </a:lnTo>
                    <a:lnTo>
                      <a:pt x="183" y="1229"/>
                    </a:lnTo>
                    <a:lnTo>
                      <a:pt x="159" y="1220"/>
                    </a:lnTo>
                    <a:lnTo>
                      <a:pt x="136" y="1210"/>
                    </a:lnTo>
                    <a:lnTo>
                      <a:pt x="96" y="1188"/>
                    </a:lnTo>
                    <a:lnTo>
                      <a:pt x="64" y="1160"/>
                    </a:lnTo>
                    <a:lnTo>
                      <a:pt x="39" y="1125"/>
                    </a:lnTo>
                    <a:lnTo>
                      <a:pt x="21" y="1087"/>
                    </a:lnTo>
                    <a:lnTo>
                      <a:pt x="9" y="1044"/>
                    </a:lnTo>
                    <a:lnTo>
                      <a:pt x="2" y="1001"/>
                    </a:lnTo>
                    <a:lnTo>
                      <a:pt x="0" y="957"/>
                    </a:lnTo>
                    <a:lnTo>
                      <a:pt x="1" y="912"/>
                    </a:lnTo>
                    <a:lnTo>
                      <a:pt x="5" y="864"/>
                    </a:lnTo>
                    <a:lnTo>
                      <a:pt x="15" y="816"/>
                    </a:lnTo>
                    <a:lnTo>
                      <a:pt x="28" y="769"/>
                    </a:lnTo>
                    <a:lnTo>
                      <a:pt x="47" y="725"/>
                    </a:lnTo>
                    <a:lnTo>
                      <a:pt x="71" y="684"/>
                    </a:lnTo>
                    <a:lnTo>
                      <a:pt x="100" y="646"/>
                    </a:lnTo>
                    <a:lnTo>
                      <a:pt x="134" y="612"/>
                    </a:lnTo>
                    <a:lnTo>
                      <a:pt x="175" y="584"/>
                    </a:lnTo>
                    <a:lnTo>
                      <a:pt x="192" y="573"/>
                    </a:lnTo>
                    <a:lnTo>
                      <a:pt x="209" y="564"/>
                    </a:lnTo>
                    <a:lnTo>
                      <a:pt x="228" y="554"/>
                    </a:lnTo>
                    <a:lnTo>
                      <a:pt x="245" y="543"/>
                    </a:lnTo>
                    <a:lnTo>
                      <a:pt x="263" y="533"/>
                    </a:lnTo>
                    <a:lnTo>
                      <a:pt x="281" y="523"/>
                    </a:lnTo>
                    <a:lnTo>
                      <a:pt x="299" y="512"/>
                    </a:lnTo>
                    <a:lnTo>
                      <a:pt x="316" y="501"/>
                    </a:lnTo>
                    <a:lnTo>
                      <a:pt x="334" y="488"/>
                    </a:lnTo>
                    <a:lnTo>
                      <a:pt x="351" y="475"/>
                    </a:lnTo>
                    <a:lnTo>
                      <a:pt x="366" y="463"/>
                    </a:lnTo>
                    <a:lnTo>
                      <a:pt x="382" y="448"/>
                    </a:lnTo>
                    <a:lnTo>
                      <a:pt x="396" y="433"/>
                    </a:lnTo>
                    <a:lnTo>
                      <a:pt x="410" y="417"/>
                    </a:lnTo>
                    <a:lnTo>
                      <a:pt x="421" y="399"/>
                    </a:lnTo>
                    <a:lnTo>
                      <a:pt x="433" y="381"/>
                    </a:lnTo>
                    <a:lnTo>
                      <a:pt x="441" y="361"/>
                    </a:lnTo>
                    <a:lnTo>
                      <a:pt x="447" y="342"/>
                    </a:lnTo>
                    <a:lnTo>
                      <a:pt x="451" y="321"/>
                    </a:lnTo>
                    <a:lnTo>
                      <a:pt x="455" y="300"/>
                    </a:lnTo>
                    <a:lnTo>
                      <a:pt x="458" y="280"/>
                    </a:lnTo>
                    <a:lnTo>
                      <a:pt x="463" y="259"/>
                    </a:lnTo>
                    <a:lnTo>
                      <a:pt x="469" y="239"/>
                    </a:lnTo>
                    <a:lnTo>
                      <a:pt x="479" y="221"/>
                    </a:lnTo>
                    <a:lnTo>
                      <a:pt x="472" y="244"/>
                    </a:lnTo>
                    <a:lnTo>
                      <a:pt x="469" y="267"/>
                    </a:lnTo>
                    <a:lnTo>
                      <a:pt x="469" y="291"/>
                    </a:lnTo>
                    <a:lnTo>
                      <a:pt x="471" y="316"/>
                    </a:lnTo>
                    <a:lnTo>
                      <a:pt x="473" y="341"/>
                    </a:lnTo>
                    <a:lnTo>
                      <a:pt x="473" y="365"/>
                    </a:lnTo>
                    <a:lnTo>
                      <a:pt x="471" y="389"/>
                    </a:lnTo>
                    <a:lnTo>
                      <a:pt x="465" y="412"/>
                    </a:lnTo>
                    <a:lnTo>
                      <a:pt x="484" y="401"/>
                    </a:lnTo>
                    <a:lnTo>
                      <a:pt x="501" y="389"/>
                    </a:lnTo>
                    <a:lnTo>
                      <a:pt x="517" y="375"/>
                    </a:lnTo>
                    <a:lnTo>
                      <a:pt x="534" y="361"/>
                    </a:lnTo>
                    <a:lnTo>
                      <a:pt x="549" y="346"/>
                    </a:lnTo>
                    <a:lnTo>
                      <a:pt x="565" y="331"/>
                    </a:lnTo>
                    <a:lnTo>
                      <a:pt x="579" y="315"/>
                    </a:lnTo>
                    <a:lnTo>
                      <a:pt x="594" y="299"/>
                    </a:lnTo>
                    <a:lnTo>
                      <a:pt x="608" y="282"/>
                    </a:lnTo>
                    <a:lnTo>
                      <a:pt x="621" y="265"/>
                    </a:lnTo>
                    <a:lnTo>
                      <a:pt x="633" y="247"/>
                    </a:lnTo>
                    <a:lnTo>
                      <a:pt x="645" y="230"/>
                    </a:lnTo>
                    <a:lnTo>
                      <a:pt x="656" y="212"/>
                    </a:lnTo>
                    <a:lnTo>
                      <a:pt x="667" y="193"/>
                    </a:lnTo>
                    <a:lnTo>
                      <a:pt x="677" y="176"/>
                    </a:lnTo>
                    <a:lnTo>
                      <a:pt x="686" y="157"/>
                    </a:lnTo>
                    <a:lnTo>
                      <a:pt x="673" y="197"/>
                    </a:lnTo>
                    <a:lnTo>
                      <a:pt x="670" y="239"/>
                    </a:lnTo>
                    <a:lnTo>
                      <a:pt x="669" y="284"/>
                    </a:lnTo>
                    <a:lnTo>
                      <a:pt x="659" y="325"/>
                    </a:lnTo>
                    <a:lnTo>
                      <a:pt x="651" y="341"/>
                    </a:lnTo>
                    <a:lnTo>
                      <a:pt x="643" y="357"/>
                    </a:lnTo>
                    <a:lnTo>
                      <a:pt x="635" y="372"/>
                    </a:lnTo>
                    <a:lnTo>
                      <a:pt x="624" y="388"/>
                    </a:lnTo>
                    <a:lnTo>
                      <a:pt x="614" y="403"/>
                    </a:lnTo>
                    <a:lnTo>
                      <a:pt x="602" y="417"/>
                    </a:lnTo>
                    <a:lnTo>
                      <a:pt x="590" y="430"/>
                    </a:lnTo>
                    <a:lnTo>
                      <a:pt x="576" y="443"/>
                    </a:lnTo>
                    <a:lnTo>
                      <a:pt x="593" y="437"/>
                    </a:lnTo>
                    <a:lnTo>
                      <a:pt x="609" y="429"/>
                    </a:lnTo>
                    <a:lnTo>
                      <a:pt x="625" y="420"/>
                    </a:lnTo>
                    <a:lnTo>
                      <a:pt x="640" y="409"/>
                    </a:lnTo>
                    <a:lnTo>
                      <a:pt x="655" y="397"/>
                    </a:lnTo>
                    <a:lnTo>
                      <a:pt x="669" y="384"/>
                    </a:lnTo>
                    <a:lnTo>
                      <a:pt x="682" y="371"/>
                    </a:lnTo>
                    <a:lnTo>
                      <a:pt x="694" y="356"/>
                    </a:lnTo>
                    <a:lnTo>
                      <a:pt x="707" y="341"/>
                    </a:lnTo>
                    <a:lnTo>
                      <a:pt x="719" y="326"/>
                    </a:lnTo>
                    <a:lnTo>
                      <a:pt x="729" y="310"/>
                    </a:lnTo>
                    <a:lnTo>
                      <a:pt x="741" y="293"/>
                    </a:lnTo>
                    <a:lnTo>
                      <a:pt x="751" y="277"/>
                    </a:lnTo>
                    <a:lnTo>
                      <a:pt x="760" y="262"/>
                    </a:lnTo>
                    <a:lnTo>
                      <a:pt x="771" y="246"/>
                    </a:lnTo>
                    <a:lnTo>
                      <a:pt x="780" y="231"/>
                    </a:lnTo>
                    <a:lnTo>
                      <a:pt x="796" y="204"/>
                    </a:lnTo>
                    <a:lnTo>
                      <a:pt x="810" y="174"/>
                    </a:lnTo>
                    <a:lnTo>
                      <a:pt x="824" y="145"/>
                    </a:lnTo>
                    <a:lnTo>
                      <a:pt x="835" y="115"/>
                    </a:lnTo>
                    <a:lnTo>
                      <a:pt x="848" y="85"/>
                    </a:lnTo>
                    <a:lnTo>
                      <a:pt x="862" y="56"/>
                    </a:lnTo>
                    <a:lnTo>
                      <a:pt x="875" y="27"/>
                    </a:lnTo>
                    <a:lnTo>
                      <a:pt x="893" y="0"/>
                    </a:lnTo>
                    <a:lnTo>
                      <a:pt x="889" y="33"/>
                    </a:lnTo>
                    <a:lnTo>
                      <a:pt x="882" y="64"/>
                    </a:lnTo>
                    <a:lnTo>
                      <a:pt x="873" y="95"/>
                    </a:lnTo>
                    <a:lnTo>
                      <a:pt x="868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8" name="Freeform 19">
                <a:extLst>
                  <a:ext uri="{FF2B5EF4-FFF2-40B4-BE49-F238E27FC236}">
                    <a16:creationId xmlns:a16="http://schemas.microsoft.com/office/drawing/2014/main" id="{D323540B-180B-40AB-BA19-5E44D080A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0" y="2863"/>
                <a:ext cx="542" cy="748"/>
              </a:xfrm>
              <a:custGeom>
                <a:avLst/>
                <a:gdLst>
                  <a:gd name="T0" fmla="*/ 240 w 1085"/>
                  <a:gd name="T1" fmla="*/ 80 h 1495"/>
                  <a:gd name="T2" fmla="*/ 230 w 1085"/>
                  <a:gd name="T3" fmla="*/ 82 h 1495"/>
                  <a:gd name="T4" fmla="*/ 218 w 1085"/>
                  <a:gd name="T5" fmla="*/ 84 h 1495"/>
                  <a:gd name="T6" fmla="*/ 201 w 1085"/>
                  <a:gd name="T7" fmla="*/ 91 h 1495"/>
                  <a:gd name="T8" fmla="*/ 185 w 1085"/>
                  <a:gd name="T9" fmla="*/ 107 h 1495"/>
                  <a:gd name="T10" fmla="*/ 187 w 1085"/>
                  <a:gd name="T11" fmla="*/ 107 h 1495"/>
                  <a:gd name="T12" fmla="*/ 203 w 1085"/>
                  <a:gd name="T13" fmla="*/ 96 h 1495"/>
                  <a:gd name="T14" fmla="*/ 196 w 1085"/>
                  <a:gd name="T15" fmla="*/ 105 h 1495"/>
                  <a:gd name="T16" fmla="*/ 185 w 1085"/>
                  <a:gd name="T17" fmla="*/ 131 h 1495"/>
                  <a:gd name="T18" fmla="*/ 194 w 1085"/>
                  <a:gd name="T19" fmla="*/ 130 h 1495"/>
                  <a:gd name="T20" fmla="*/ 197 w 1085"/>
                  <a:gd name="T21" fmla="*/ 128 h 1495"/>
                  <a:gd name="T22" fmla="*/ 195 w 1085"/>
                  <a:gd name="T23" fmla="*/ 118 h 1495"/>
                  <a:gd name="T24" fmla="*/ 207 w 1085"/>
                  <a:gd name="T25" fmla="*/ 102 h 1495"/>
                  <a:gd name="T26" fmla="*/ 221 w 1085"/>
                  <a:gd name="T27" fmla="*/ 96 h 1495"/>
                  <a:gd name="T28" fmla="*/ 237 w 1085"/>
                  <a:gd name="T29" fmla="*/ 101 h 1495"/>
                  <a:gd name="T30" fmla="*/ 222 w 1085"/>
                  <a:gd name="T31" fmla="*/ 119 h 1495"/>
                  <a:gd name="T32" fmla="*/ 219 w 1085"/>
                  <a:gd name="T33" fmla="*/ 124 h 1495"/>
                  <a:gd name="T34" fmla="*/ 239 w 1085"/>
                  <a:gd name="T35" fmla="*/ 114 h 1495"/>
                  <a:gd name="T36" fmla="*/ 245 w 1085"/>
                  <a:gd name="T37" fmla="*/ 101 h 1495"/>
                  <a:gd name="T38" fmla="*/ 262 w 1085"/>
                  <a:gd name="T39" fmla="*/ 141 h 1495"/>
                  <a:gd name="T40" fmla="*/ 266 w 1085"/>
                  <a:gd name="T41" fmla="*/ 179 h 1495"/>
                  <a:gd name="T42" fmla="*/ 256 w 1085"/>
                  <a:gd name="T43" fmla="*/ 204 h 1495"/>
                  <a:gd name="T44" fmla="*/ 263 w 1085"/>
                  <a:gd name="T45" fmla="*/ 201 h 1495"/>
                  <a:gd name="T46" fmla="*/ 270 w 1085"/>
                  <a:gd name="T47" fmla="*/ 242 h 1495"/>
                  <a:gd name="T48" fmla="*/ 263 w 1085"/>
                  <a:gd name="T49" fmla="*/ 330 h 1495"/>
                  <a:gd name="T50" fmla="*/ 252 w 1085"/>
                  <a:gd name="T51" fmla="*/ 356 h 1495"/>
                  <a:gd name="T52" fmla="*/ 229 w 1085"/>
                  <a:gd name="T53" fmla="*/ 370 h 1495"/>
                  <a:gd name="T54" fmla="*/ 203 w 1085"/>
                  <a:gd name="T55" fmla="*/ 374 h 1495"/>
                  <a:gd name="T56" fmla="*/ 177 w 1085"/>
                  <a:gd name="T57" fmla="*/ 373 h 1495"/>
                  <a:gd name="T58" fmla="*/ 152 w 1085"/>
                  <a:gd name="T59" fmla="*/ 369 h 1495"/>
                  <a:gd name="T60" fmla="*/ 130 w 1085"/>
                  <a:gd name="T61" fmla="*/ 363 h 1495"/>
                  <a:gd name="T62" fmla="*/ 124 w 1085"/>
                  <a:gd name="T63" fmla="*/ 346 h 1495"/>
                  <a:gd name="T64" fmla="*/ 110 w 1085"/>
                  <a:gd name="T65" fmla="*/ 310 h 1495"/>
                  <a:gd name="T66" fmla="*/ 85 w 1085"/>
                  <a:gd name="T67" fmla="*/ 283 h 1495"/>
                  <a:gd name="T68" fmla="*/ 56 w 1085"/>
                  <a:gd name="T69" fmla="*/ 269 h 1495"/>
                  <a:gd name="T70" fmla="*/ 27 w 1085"/>
                  <a:gd name="T71" fmla="*/ 256 h 1495"/>
                  <a:gd name="T72" fmla="*/ 6 w 1085"/>
                  <a:gd name="T73" fmla="*/ 231 h 1495"/>
                  <a:gd name="T74" fmla="*/ 0 w 1085"/>
                  <a:gd name="T75" fmla="*/ 200 h 1495"/>
                  <a:gd name="T76" fmla="*/ 6 w 1085"/>
                  <a:gd name="T77" fmla="*/ 172 h 1495"/>
                  <a:gd name="T78" fmla="*/ 17 w 1085"/>
                  <a:gd name="T79" fmla="*/ 146 h 1495"/>
                  <a:gd name="T80" fmla="*/ 34 w 1085"/>
                  <a:gd name="T81" fmla="*/ 124 h 1495"/>
                  <a:gd name="T82" fmla="*/ 56 w 1085"/>
                  <a:gd name="T83" fmla="*/ 110 h 1495"/>
                  <a:gd name="T84" fmla="*/ 75 w 1085"/>
                  <a:gd name="T85" fmla="*/ 100 h 1495"/>
                  <a:gd name="T86" fmla="*/ 93 w 1085"/>
                  <a:gd name="T87" fmla="*/ 88 h 1495"/>
                  <a:gd name="T88" fmla="*/ 104 w 1085"/>
                  <a:gd name="T89" fmla="*/ 72 h 1495"/>
                  <a:gd name="T90" fmla="*/ 112 w 1085"/>
                  <a:gd name="T91" fmla="*/ 69 h 1495"/>
                  <a:gd name="T92" fmla="*/ 124 w 1085"/>
                  <a:gd name="T93" fmla="*/ 63 h 1495"/>
                  <a:gd name="T94" fmla="*/ 138 w 1085"/>
                  <a:gd name="T95" fmla="*/ 51 h 1495"/>
                  <a:gd name="T96" fmla="*/ 141 w 1085"/>
                  <a:gd name="T97" fmla="*/ 52 h 1495"/>
                  <a:gd name="T98" fmla="*/ 125 w 1085"/>
                  <a:gd name="T99" fmla="*/ 75 h 1495"/>
                  <a:gd name="T100" fmla="*/ 130 w 1085"/>
                  <a:gd name="T101" fmla="*/ 81 h 1495"/>
                  <a:gd name="T102" fmla="*/ 152 w 1085"/>
                  <a:gd name="T103" fmla="*/ 73 h 1495"/>
                  <a:gd name="T104" fmla="*/ 177 w 1085"/>
                  <a:gd name="T105" fmla="*/ 56 h 1495"/>
                  <a:gd name="T106" fmla="*/ 194 w 1085"/>
                  <a:gd name="T107" fmla="*/ 33 h 1495"/>
                  <a:gd name="T108" fmla="*/ 205 w 1085"/>
                  <a:gd name="T109" fmla="*/ 6 h 1495"/>
                  <a:gd name="T110" fmla="*/ 225 w 1085"/>
                  <a:gd name="T111" fmla="*/ 25 h 149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085" h="1495">
                    <a:moveTo>
                      <a:pt x="945" y="215"/>
                    </a:moveTo>
                    <a:lnTo>
                      <a:pt x="950" y="241"/>
                    </a:lnTo>
                    <a:lnTo>
                      <a:pt x="952" y="267"/>
                    </a:lnTo>
                    <a:lnTo>
                      <a:pt x="956" y="292"/>
                    </a:lnTo>
                    <a:lnTo>
                      <a:pt x="962" y="318"/>
                    </a:lnTo>
                    <a:lnTo>
                      <a:pt x="953" y="318"/>
                    </a:lnTo>
                    <a:lnTo>
                      <a:pt x="944" y="319"/>
                    </a:lnTo>
                    <a:lnTo>
                      <a:pt x="936" y="321"/>
                    </a:lnTo>
                    <a:lnTo>
                      <a:pt x="928" y="324"/>
                    </a:lnTo>
                    <a:lnTo>
                      <a:pt x="920" y="326"/>
                    </a:lnTo>
                    <a:lnTo>
                      <a:pt x="911" y="327"/>
                    </a:lnTo>
                    <a:lnTo>
                      <a:pt x="902" y="327"/>
                    </a:lnTo>
                    <a:lnTo>
                      <a:pt x="891" y="324"/>
                    </a:lnTo>
                    <a:lnTo>
                      <a:pt x="879" y="322"/>
                    </a:lnTo>
                    <a:lnTo>
                      <a:pt x="874" y="333"/>
                    </a:lnTo>
                    <a:lnTo>
                      <a:pt x="869" y="345"/>
                    </a:lnTo>
                    <a:lnTo>
                      <a:pt x="858" y="352"/>
                    </a:lnTo>
                    <a:lnTo>
                      <a:pt x="842" y="355"/>
                    </a:lnTo>
                    <a:lnTo>
                      <a:pt x="824" y="357"/>
                    </a:lnTo>
                    <a:lnTo>
                      <a:pt x="807" y="362"/>
                    </a:lnTo>
                    <a:lnTo>
                      <a:pt x="791" y="367"/>
                    </a:lnTo>
                    <a:lnTo>
                      <a:pt x="776" y="376"/>
                    </a:lnTo>
                    <a:lnTo>
                      <a:pt x="762" y="388"/>
                    </a:lnTo>
                    <a:lnTo>
                      <a:pt x="751" y="405"/>
                    </a:lnTo>
                    <a:lnTo>
                      <a:pt x="741" y="426"/>
                    </a:lnTo>
                    <a:lnTo>
                      <a:pt x="740" y="429"/>
                    </a:lnTo>
                    <a:lnTo>
                      <a:pt x="740" y="433"/>
                    </a:lnTo>
                    <a:lnTo>
                      <a:pt x="740" y="436"/>
                    </a:lnTo>
                    <a:lnTo>
                      <a:pt x="741" y="440"/>
                    </a:lnTo>
                    <a:lnTo>
                      <a:pt x="751" y="427"/>
                    </a:lnTo>
                    <a:lnTo>
                      <a:pt x="760" y="416"/>
                    </a:lnTo>
                    <a:lnTo>
                      <a:pt x="771" y="404"/>
                    </a:lnTo>
                    <a:lnTo>
                      <a:pt x="784" y="395"/>
                    </a:lnTo>
                    <a:lnTo>
                      <a:pt x="798" y="388"/>
                    </a:lnTo>
                    <a:lnTo>
                      <a:pt x="812" y="382"/>
                    </a:lnTo>
                    <a:lnTo>
                      <a:pt x="827" y="378"/>
                    </a:lnTo>
                    <a:lnTo>
                      <a:pt x="841" y="375"/>
                    </a:lnTo>
                    <a:lnTo>
                      <a:pt x="820" y="388"/>
                    </a:lnTo>
                    <a:lnTo>
                      <a:pt x="801" y="403"/>
                    </a:lnTo>
                    <a:lnTo>
                      <a:pt x="785" y="419"/>
                    </a:lnTo>
                    <a:lnTo>
                      <a:pt x="771" y="438"/>
                    </a:lnTo>
                    <a:lnTo>
                      <a:pt x="760" y="458"/>
                    </a:lnTo>
                    <a:lnTo>
                      <a:pt x="751" y="479"/>
                    </a:lnTo>
                    <a:lnTo>
                      <a:pt x="745" y="501"/>
                    </a:lnTo>
                    <a:lnTo>
                      <a:pt x="741" y="524"/>
                    </a:lnTo>
                    <a:lnTo>
                      <a:pt x="748" y="524"/>
                    </a:lnTo>
                    <a:lnTo>
                      <a:pt x="756" y="524"/>
                    </a:lnTo>
                    <a:lnTo>
                      <a:pt x="764" y="523"/>
                    </a:lnTo>
                    <a:lnTo>
                      <a:pt x="771" y="522"/>
                    </a:lnTo>
                    <a:lnTo>
                      <a:pt x="779" y="520"/>
                    </a:lnTo>
                    <a:lnTo>
                      <a:pt x="788" y="519"/>
                    </a:lnTo>
                    <a:lnTo>
                      <a:pt x="794" y="518"/>
                    </a:lnTo>
                    <a:lnTo>
                      <a:pt x="801" y="516"/>
                    </a:lnTo>
                    <a:lnTo>
                      <a:pt x="797" y="512"/>
                    </a:lnTo>
                    <a:lnTo>
                      <a:pt x="791" y="510"/>
                    </a:lnTo>
                    <a:lnTo>
                      <a:pt x="784" y="509"/>
                    </a:lnTo>
                    <a:lnTo>
                      <a:pt x="777" y="507"/>
                    </a:lnTo>
                    <a:lnTo>
                      <a:pt x="773" y="506"/>
                    </a:lnTo>
                    <a:lnTo>
                      <a:pt x="777" y="488"/>
                    </a:lnTo>
                    <a:lnTo>
                      <a:pt x="783" y="471"/>
                    </a:lnTo>
                    <a:lnTo>
                      <a:pt x="790" y="456"/>
                    </a:lnTo>
                    <a:lnTo>
                      <a:pt x="798" y="441"/>
                    </a:lnTo>
                    <a:lnTo>
                      <a:pt x="807" y="428"/>
                    </a:lnTo>
                    <a:lnTo>
                      <a:pt x="819" y="417"/>
                    </a:lnTo>
                    <a:lnTo>
                      <a:pt x="830" y="406"/>
                    </a:lnTo>
                    <a:lnTo>
                      <a:pt x="845" y="398"/>
                    </a:lnTo>
                    <a:lnTo>
                      <a:pt x="854" y="394"/>
                    </a:lnTo>
                    <a:lnTo>
                      <a:pt x="864" y="389"/>
                    </a:lnTo>
                    <a:lnTo>
                      <a:pt x="874" y="386"/>
                    </a:lnTo>
                    <a:lnTo>
                      <a:pt x="884" y="383"/>
                    </a:lnTo>
                    <a:lnTo>
                      <a:pt x="895" y="382"/>
                    </a:lnTo>
                    <a:lnTo>
                      <a:pt x="904" y="383"/>
                    </a:lnTo>
                    <a:lnTo>
                      <a:pt x="914" y="386"/>
                    </a:lnTo>
                    <a:lnTo>
                      <a:pt x="925" y="391"/>
                    </a:lnTo>
                    <a:lnTo>
                      <a:pt x="950" y="404"/>
                    </a:lnTo>
                    <a:lnTo>
                      <a:pt x="942" y="421"/>
                    </a:lnTo>
                    <a:lnTo>
                      <a:pt x="932" y="436"/>
                    </a:lnTo>
                    <a:lnTo>
                      <a:pt x="919" y="450"/>
                    </a:lnTo>
                    <a:lnTo>
                      <a:pt x="905" y="463"/>
                    </a:lnTo>
                    <a:lnTo>
                      <a:pt x="889" y="474"/>
                    </a:lnTo>
                    <a:lnTo>
                      <a:pt x="873" y="484"/>
                    </a:lnTo>
                    <a:lnTo>
                      <a:pt x="856" y="492"/>
                    </a:lnTo>
                    <a:lnTo>
                      <a:pt x="839" y="499"/>
                    </a:lnTo>
                    <a:lnTo>
                      <a:pt x="858" y="497"/>
                    </a:lnTo>
                    <a:lnTo>
                      <a:pt x="876" y="495"/>
                    </a:lnTo>
                    <a:lnTo>
                      <a:pt x="896" y="492"/>
                    </a:lnTo>
                    <a:lnTo>
                      <a:pt x="913" y="486"/>
                    </a:lnTo>
                    <a:lnTo>
                      <a:pt x="930" y="479"/>
                    </a:lnTo>
                    <a:lnTo>
                      <a:pt x="944" y="469"/>
                    </a:lnTo>
                    <a:lnTo>
                      <a:pt x="956" y="455"/>
                    </a:lnTo>
                    <a:lnTo>
                      <a:pt x="963" y="438"/>
                    </a:lnTo>
                    <a:lnTo>
                      <a:pt x="965" y="427"/>
                    </a:lnTo>
                    <a:lnTo>
                      <a:pt x="968" y="417"/>
                    </a:lnTo>
                    <a:lnTo>
                      <a:pt x="973" y="410"/>
                    </a:lnTo>
                    <a:lnTo>
                      <a:pt x="981" y="404"/>
                    </a:lnTo>
                    <a:lnTo>
                      <a:pt x="997" y="435"/>
                    </a:lnTo>
                    <a:lnTo>
                      <a:pt x="1013" y="466"/>
                    </a:lnTo>
                    <a:lnTo>
                      <a:pt x="1028" y="499"/>
                    </a:lnTo>
                    <a:lnTo>
                      <a:pt x="1041" y="531"/>
                    </a:lnTo>
                    <a:lnTo>
                      <a:pt x="1051" y="564"/>
                    </a:lnTo>
                    <a:lnTo>
                      <a:pt x="1061" y="599"/>
                    </a:lnTo>
                    <a:lnTo>
                      <a:pt x="1066" y="635"/>
                    </a:lnTo>
                    <a:lnTo>
                      <a:pt x="1069" y="670"/>
                    </a:lnTo>
                    <a:lnTo>
                      <a:pt x="1068" y="692"/>
                    </a:lnTo>
                    <a:lnTo>
                      <a:pt x="1064" y="714"/>
                    </a:lnTo>
                    <a:lnTo>
                      <a:pt x="1058" y="735"/>
                    </a:lnTo>
                    <a:lnTo>
                      <a:pt x="1050" y="755"/>
                    </a:lnTo>
                    <a:lnTo>
                      <a:pt x="1042" y="775"/>
                    </a:lnTo>
                    <a:lnTo>
                      <a:pt x="1034" y="796"/>
                    </a:lnTo>
                    <a:lnTo>
                      <a:pt x="1026" y="815"/>
                    </a:lnTo>
                    <a:lnTo>
                      <a:pt x="1019" y="836"/>
                    </a:lnTo>
                    <a:lnTo>
                      <a:pt x="1030" y="829"/>
                    </a:lnTo>
                    <a:lnTo>
                      <a:pt x="1039" y="821"/>
                    </a:lnTo>
                    <a:lnTo>
                      <a:pt x="1046" y="812"/>
                    </a:lnTo>
                    <a:lnTo>
                      <a:pt x="1054" y="803"/>
                    </a:lnTo>
                    <a:lnTo>
                      <a:pt x="1061" y="792"/>
                    </a:lnTo>
                    <a:lnTo>
                      <a:pt x="1066" y="782"/>
                    </a:lnTo>
                    <a:lnTo>
                      <a:pt x="1072" y="772"/>
                    </a:lnTo>
                    <a:lnTo>
                      <a:pt x="1079" y="761"/>
                    </a:lnTo>
                    <a:lnTo>
                      <a:pt x="1080" y="967"/>
                    </a:lnTo>
                    <a:lnTo>
                      <a:pt x="1085" y="1052"/>
                    </a:lnTo>
                    <a:lnTo>
                      <a:pt x="1085" y="1136"/>
                    </a:lnTo>
                    <a:lnTo>
                      <a:pt x="1079" y="1217"/>
                    </a:lnTo>
                    <a:lnTo>
                      <a:pt x="1062" y="1296"/>
                    </a:lnTo>
                    <a:lnTo>
                      <a:pt x="1055" y="1318"/>
                    </a:lnTo>
                    <a:lnTo>
                      <a:pt x="1048" y="1339"/>
                    </a:lnTo>
                    <a:lnTo>
                      <a:pt x="1041" y="1361"/>
                    </a:lnTo>
                    <a:lnTo>
                      <a:pt x="1033" y="1383"/>
                    </a:lnTo>
                    <a:lnTo>
                      <a:pt x="1023" y="1403"/>
                    </a:lnTo>
                    <a:lnTo>
                      <a:pt x="1009" y="1422"/>
                    </a:lnTo>
                    <a:lnTo>
                      <a:pt x="993" y="1439"/>
                    </a:lnTo>
                    <a:lnTo>
                      <a:pt x="973" y="1454"/>
                    </a:lnTo>
                    <a:lnTo>
                      <a:pt x="956" y="1463"/>
                    </a:lnTo>
                    <a:lnTo>
                      <a:pt x="937" y="1471"/>
                    </a:lnTo>
                    <a:lnTo>
                      <a:pt x="918" y="1478"/>
                    </a:lnTo>
                    <a:lnTo>
                      <a:pt x="898" y="1483"/>
                    </a:lnTo>
                    <a:lnTo>
                      <a:pt x="879" y="1488"/>
                    </a:lnTo>
                    <a:lnTo>
                      <a:pt x="858" y="1492"/>
                    </a:lnTo>
                    <a:lnTo>
                      <a:pt x="836" y="1494"/>
                    </a:lnTo>
                    <a:lnTo>
                      <a:pt x="815" y="1495"/>
                    </a:lnTo>
                    <a:lnTo>
                      <a:pt x="793" y="1495"/>
                    </a:lnTo>
                    <a:lnTo>
                      <a:pt x="773" y="1495"/>
                    </a:lnTo>
                    <a:lnTo>
                      <a:pt x="751" y="1494"/>
                    </a:lnTo>
                    <a:lnTo>
                      <a:pt x="730" y="1493"/>
                    </a:lnTo>
                    <a:lnTo>
                      <a:pt x="708" y="1490"/>
                    </a:lnTo>
                    <a:lnTo>
                      <a:pt x="687" y="1488"/>
                    </a:lnTo>
                    <a:lnTo>
                      <a:pt x="667" y="1485"/>
                    </a:lnTo>
                    <a:lnTo>
                      <a:pt x="647" y="1481"/>
                    </a:lnTo>
                    <a:lnTo>
                      <a:pt x="628" y="1479"/>
                    </a:lnTo>
                    <a:lnTo>
                      <a:pt x="610" y="1475"/>
                    </a:lnTo>
                    <a:lnTo>
                      <a:pt x="590" y="1473"/>
                    </a:lnTo>
                    <a:lnTo>
                      <a:pt x="573" y="1470"/>
                    </a:lnTo>
                    <a:lnTo>
                      <a:pt x="555" y="1465"/>
                    </a:lnTo>
                    <a:lnTo>
                      <a:pt x="537" y="1459"/>
                    </a:lnTo>
                    <a:lnTo>
                      <a:pt x="521" y="1452"/>
                    </a:lnTo>
                    <a:lnTo>
                      <a:pt x="505" y="1443"/>
                    </a:lnTo>
                    <a:lnTo>
                      <a:pt x="497" y="1432"/>
                    </a:lnTo>
                    <a:lnTo>
                      <a:pt x="496" y="1416"/>
                    </a:lnTo>
                    <a:lnTo>
                      <a:pt x="498" y="1398"/>
                    </a:lnTo>
                    <a:lnTo>
                      <a:pt x="497" y="1382"/>
                    </a:lnTo>
                    <a:lnTo>
                      <a:pt x="489" y="1352"/>
                    </a:lnTo>
                    <a:lnTo>
                      <a:pt x="480" y="1323"/>
                    </a:lnTo>
                    <a:lnTo>
                      <a:pt x="468" y="1296"/>
                    </a:lnTo>
                    <a:lnTo>
                      <a:pt x="454" y="1268"/>
                    </a:lnTo>
                    <a:lnTo>
                      <a:pt x="440" y="1240"/>
                    </a:lnTo>
                    <a:lnTo>
                      <a:pt x="422" y="1215"/>
                    </a:lnTo>
                    <a:lnTo>
                      <a:pt x="403" y="1190"/>
                    </a:lnTo>
                    <a:lnTo>
                      <a:pt x="381" y="1166"/>
                    </a:lnTo>
                    <a:lnTo>
                      <a:pt x="361" y="1147"/>
                    </a:lnTo>
                    <a:lnTo>
                      <a:pt x="340" y="1132"/>
                    </a:lnTo>
                    <a:lnTo>
                      <a:pt x="319" y="1118"/>
                    </a:lnTo>
                    <a:lnTo>
                      <a:pt x="295" y="1106"/>
                    </a:lnTo>
                    <a:lnTo>
                      <a:pt x="272" y="1095"/>
                    </a:lnTo>
                    <a:lnTo>
                      <a:pt x="248" y="1086"/>
                    </a:lnTo>
                    <a:lnTo>
                      <a:pt x="224" y="1076"/>
                    </a:lnTo>
                    <a:lnTo>
                      <a:pt x="200" y="1066"/>
                    </a:lnTo>
                    <a:lnTo>
                      <a:pt x="177" y="1057"/>
                    </a:lnTo>
                    <a:lnTo>
                      <a:pt x="154" y="1047"/>
                    </a:lnTo>
                    <a:lnTo>
                      <a:pt x="131" y="1035"/>
                    </a:lnTo>
                    <a:lnTo>
                      <a:pt x="109" y="1022"/>
                    </a:lnTo>
                    <a:lnTo>
                      <a:pt x="89" y="1007"/>
                    </a:lnTo>
                    <a:lnTo>
                      <a:pt x="70" y="988"/>
                    </a:lnTo>
                    <a:lnTo>
                      <a:pt x="52" y="967"/>
                    </a:lnTo>
                    <a:lnTo>
                      <a:pt x="36" y="943"/>
                    </a:lnTo>
                    <a:lnTo>
                      <a:pt x="25" y="921"/>
                    </a:lnTo>
                    <a:lnTo>
                      <a:pt x="15" y="898"/>
                    </a:lnTo>
                    <a:lnTo>
                      <a:pt x="9" y="875"/>
                    </a:lnTo>
                    <a:lnTo>
                      <a:pt x="3" y="850"/>
                    </a:lnTo>
                    <a:lnTo>
                      <a:pt x="0" y="825"/>
                    </a:lnTo>
                    <a:lnTo>
                      <a:pt x="0" y="799"/>
                    </a:lnTo>
                    <a:lnTo>
                      <a:pt x="3" y="774"/>
                    </a:lnTo>
                    <a:lnTo>
                      <a:pt x="7" y="749"/>
                    </a:lnTo>
                    <a:lnTo>
                      <a:pt x="13" y="728"/>
                    </a:lnTo>
                    <a:lnTo>
                      <a:pt x="19" y="706"/>
                    </a:lnTo>
                    <a:lnTo>
                      <a:pt x="26" y="685"/>
                    </a:lnTo>
                    <a:lnTo>
                      <a:pt x="33" y="664"/>
                    </a:lnTo>
                    <a:lnTo>
                      <a:pt x="41" y="644"/>
                    </a:lnTo>
                    <a:lnTo>
                      <a:pt x="50" y="623"/>
                    </a:lnTo>
                    <a:lnTo>
                      <a:pt x="59" y="603"/>
                    </a:lnTo>
                    <a:lnTo>
                      <a:pt x="70" y="584"/>
                    </a:lnTo>
                    <a:lnTo>
                      <a:pt x="81" y="564"/>
                    </a:lnTo>
                    <a:lnTo>
                      <a:pt x="94" y="546"/>
                    </a:lnTo>
                    <a:lnTo>
                      <a:pt x="108" y="529"/>
                    </a:lnTo>
                    <a:lnTo>
                      <a:pt x="123" y="511"/>
                    </a:lnTo>
                    <a:lnTo>
                      <a:pt x="139" y="495"/>
                    </a:lnTo>
                    <a:lnTo>
                      <a:pt x="157" y="480"/>
                    </a:lnTo>
                    <a:lnTo>
                      <a:pt x="176" y="466"/>
                    </a:lnTo>
                    <a:lnTo>
                      <a:pt x="196" y="454"/>
                    </a:lnTo>
                    <a:lnTo>
                      <a:pt x="211" y="446"/>
                    </a:lnTo>
                    <a:lnTo>
                      <a:pt x="226" y="438"/>
                    </a:lnTo>
                    <a:lnTo>
                      <a:pt x="241" y="431"/>
                    </a:lnTo>
                    <a:lnTo>
                      <a:pt x="256" y="423"/>
                    </a:lnTo>
                    <a:lnTo>
                      <a:pt x="271" y="415"/>
                    </a:lnTo>
                    <a:lnTo>
                      <a:pt x="287" y="408"/>
                    </a:lnTo>
                    <a:lnTo>
                      <a:pt x="302" y="398"/>
                    </a:lnTo>
                    <a:lnTo>
                      <a:pt x="317" y="390"/>
                    </a:lnTo>
                    <a:lnTo>
                      <a:pt x="331" y="381"/>
                    </a:lnTo>
                    <a:lnTo>
                      <a:pt x="346" y="371"/>
                    </a:lnTo>
                    <a:lnTo>
                      <a:pt x="359" y="360"/>
                    </a:lnTo>
                    <a:lnTo>
                      <a:pt x="372" y="349"/>
                    </a:lnTo>
                    <a:lnTo>
                      <a:pt x="384" y="336"/>
                    </a:lnTo>
                    <a:lnTo>
                      <a:pt x="396" y="322"/>
                    </a:lnTo>
                    <a:lnTo>
                      <a:pt x="406" y="307"/>
                    </a:lnTo>
                    <a:lnTo>
                      <a:pt x="415" y="291"/>
                    </a:lnTo>
                    <a:lnTo>
                      <a:pt x="419" y="287"/>
                    </a:lnTo>
                    <a:lnTo>
                      <a:pt x="425" y="283"/>
                    </a:lnTo>
                    <a:lnTo>
                      <a:pt x="430" y="281"/>
                    </a:lnTo>
                    <a:lnTo>
                      <a:pt x="436" y="279"/>
                    </a:lnTo>
                    <a:lnTo>
                      <a:pt x="443" y="277"/>
                    </a:lnTo>
                    <a:lnTo>
                      <a:pt x="450" y="276"/>
                    </a:lnTo>
                    <a:lnTo>
                      <a:pt x="457" y="274"/>
                    </a:lnTo>
                    <a:lnTo>
                      <a:pt x="463" y="272"/>
                    </a:lnTo>
                    <a:lnTo>
                      <a:pt x="475" y="264"/>
                    </a:lnTo>
                    <a:lnTo>
                      <a:pt x="487" y="257"/>
                    </a:lnTo>
                    <a:lnTo>
                      <a:pt x="499" y="249"/>
                    </a:lnTo>
                    <a:lnTo>
                      <a:pt x="511" y="239"/>
                    </a:lnTo>
                    <a:lnTo>
                      <a:pt x="522" y="231"/>
                    </a:lnTo>
                    <a:lnTo>
                      <a:pt x="534" y="222"/>
                    </a:lnTo>
                    <a:lnTo>
                      <a:pt x="544" y="212"/>
                    </a:lnTo>
                    <a:lnTo>
                      <a:pt x="555" y="201"/>
                    </a:lnTo>
                    <a:lnTo>
                      <a:pt x="559" y="197"/>
                    </a:lnTo>
                    <a:lnTo>
                      <a:pt x="564" y="192"/>
                    </a:lnTo>
                    <a:lnTo>
                      <a:pt x="569" y="190"/>
                    </a:lnTo>
                    <a:lnTo>
                      <a:pt x="574" y="188"/>
                    </a:lnTo>
                    <a:lnTo>
                      <a:pt x="566" y="207"/>
                    </a:lnTo>
                    <a:lnTo>
                      <a:pt x="556" y="227"/>
                    </a:lnTo>
                    <a:lnTo>
                      <a:pt x="544" y="246"/>
                    </a:lnTo>
                    <a:lnTo>
                      <a:pt x="531" y="265"/>
                    </a:lnTo>
                    <a:lnTo>
                      <a:pt x="517" y="283"/>
                    </a:lnTo>
                    <a:lnTo>
                      <a:pt x="502" y="300"/>
                    </a:lnTo>
                    <a:lnTo>
                      <a:pt x="486" y="318"/>
                    </a:lnTo>
                    <a:lnTo>
                      <a:pt x="468" y="334"/>
                    </a:lnTo>
                    <a:lnTo>
                      <a:pt x="487" y="332"/>
                    </a:lnTo>
                    <a:lnTo>
                      <a:pt x="505" y="327"/>
                    </a:lnTo>
                    <a:lnTo>
                      <a:pt x="522" y="322"/>
                    </a:lnTo>
                    <a:lnTo>
                      <a:pt x="541" y="317"/>
                    </a:lnTo>
                    <a:lnTo>
                      <a:pt x="558" y="310"/>
                    </a:lnTo>
                    <a:lnTo>
                      <a:pt x="575" y="303"/>
                    </a:lnTo>
                    <a:lnTo>
                      <a:pt x="593" y="296"/>
                    </a:lnTo>
                    <a:lnTo>
                      <a:pt x="610" y="289"/>
                    </a:lnTo>
                    <a:lnTo>
                      <a:pt x="632" y="279"/>
                    </a:lnTo>
                    <a:lnTo>
                      <a:pt x="653" y="267"/>
                    </a:lnTo>
                    <a:lnTo>
                      <a:pt x="672" y="254"/>
                    </a:lnTo>
                    <a:lnTo>
                      <a:pt x="691" y="239"/>
                    </a:lnTo>
                    <a:lnTo>
                      <a:pt x="708" y="223"/>
                    </a:lnTo>
                    <a:lnTo>
                      <a:pt x="725" y="206"/>
                    </a:lnTo>
                    <a:lnTo>
                      <a:pt x="740" y="189"/>
                    </a:lnTo>
                    <a:lnTo>
                      <a:pt x="754" y="169"/>
                    </a:lnTo>
                    <a:lnTo>
                      <a:pt x="768" y="150"/>
                    </a:lnTo>
                    <a:lnTo>
                      <a:pt x="779" y="129"/>
                    </a:lnTo>
                    <a:lnTo>
                      <a:pt x="791" y="108"/>
                    </a:lnTo>
                    <a:lnTo>
                      <a:pt x="800" y="87"/>
                    </a:lnTo>
                    <a:lnTo>
                      <a:pt x="809" y="65"/>
                    </a:lnTo>
                    <a:lnTo>
                      <a:pt x="816" y="44"/>
                    </a:lnTo>
                    <a:lnTo>
                      <a:pt x="823" y="22"/>
                    </a:lnTo>
                    <a:lnTo>
                      <a:pt x="828" y="0"/>
                    </a:lnTo>
                    <a:lnTo>
                      <a:pt x="849" y="24"/>
                    </a:lnTo>
                    <a:lnTo>
                      <a:pt x="868" y="48"/>
                    </a:lnTo>
                    <a:lnTo>
                      <a:pt x="887" y="75"/>
                    </a:lnTo>
                    <a:lnTo>
                      <a:pt x="903" y="100"/>
                    </a:lnTo>
                    <a:lnTo>
                      <a:pt x="917" y="128"/>
                    </a:lnTo>
                    <a:lnTo>
                      <a:pt x="928" y="156"/>
                    </a:lnTo>
                    <a:lnTo>
                      <a:pt x="938" y="185"/>
                    </a:lnTo>
                    <a:lnTo>
                      <a:pt x="945" y="215"/>
                    </a:lnTo>
                    <a:close/>
                  </a:path>
                </a:pathLst>
              </a:custGeom>
              <a:solidFill>
                <a:srgbClr val="F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9" name="Freeform 20">
                <a:extLst>
                  <a:ext uri="{FF2B5EF4-FFF2-40B4-BE49-F238E27FC236}">
                    <a16:creationId xmlns:a16="http://schemas.microsoft.com/office/drawing/2014/main" id="{2B882D91-EB03-4E6D-9958-D7848BFB9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3065"/>
                <a:ext cx="77" cy="516"/>
              </a:xfrm>
              <a:custGeom>
                <a:avLst/>
                <a:gdLst>
                  <a:gd name="T0" fmla="*/ 25 w 153"/>
                  <a:gd name="T1" fmla="*/ 61 h 1031"/>
                  <a:gd name="T2" fmla="*/ 27 w 153"/>
                  <a:gd name="T3" fmla="*/ 94 h 1031"/>
                  <a:gd name="T4" fmla="*/ 26 w 153"/>
                  <a:gd name="T5" fmla="*/ 127 h 1031"/>
                  <a:gd name="T6" fmla="*/ 21 w 153"/>
                  <a:gd name="T7" fmla="*/ 156 h 1031"/>
                  <a:gd name="T8" fmla="*/ 17 w 153"/>
                  <a:gd name="T9" fmla="*/ 176 h 1031"/>
                  <a:gd name="T10" fmla="*/ 20 w 153"/>
                  <a:gd name="T11" fmla="*/ 186 h 1031"/>
                  <a:gd name="T12" fmla="*/ 23 w 153"/>
                  <a:gd name="T13" fmla="*/ 198 h 1031"/>
                  <a:gd name="T14" fmla="*/ 26 w 153"/>
                  <a:gd name="T15" fmla="*/ 207 h 1031"/>
                  <a:gd name="T16" fmla="*/ 27 w 153"/>
                  <a:gd name="T17" fmla="*/ 220 h 1031"/>
                  <a:gd name="T18" fmla="*/ 22 w 153"/>
                  <a:gd name="T19" fmla="*/ 242 h 1031"/>
                  <a:gd name="T20" fmla="*/ 20 w 153"/>
                  <a:gd name="T21" fmla="*/ 254 h 1031"/>
                  <a:gd name="T22" fmla="*/ 25 w 153"/>
                  <a:gd name="T23" fmla="*/ 246 h 1031"/>
                  <a:gd name="T24" fmla="*/ 28 w 153"/>
                  <a:gd name="T25" fmla="*/ 237 h 1031"/>
                  <a:gd name="T26" fmla="*/ 31 w 153"/>
                  <a:gd name="T27" fmla="*/ 228 h 1031"/>
                  <a:gd name="T28" fmla="*/ 37 w 153"/>
                  <a:gd name="T29" fmla="*/ 204 h 1031"/>
                  <a:gd name="T30" fmla="*/ 39 w 153"/>
                  <a:gd name="T31" fmla="*/ 162 h 1031"/>
                  <a:gd name="T32" fmla="*/ 37 w 153"/>
                  <a:gd name="T33" fmla="*/ 90 h 1031"/>
                  <a:gd name="T34" fmla="*/ 34 w 153"/>
                  <a:gd name="T35" fmla="*/ 95 h 1031"/>
                  <a:gd name="T36" fmla="*/ 31 w 153"/>
                  <a:gd name="T37" fmla="*/ 100 h 1031"/>
                  <a:gd name="T38" fmla="*/ 27 w 153"/>
                  <a:gd name="T39" fmla="*/ 105 h 1031"/>
                  <a:gd name="T40" fmla="*/ 22 w 153"/>
                  <a:gd name="T41" fmla="*/ 108 h 1031"/>
                  <a:gd name="T42" fmla="*/ 26 w 153"/>
                  <a:gd name="T43" fmla="*/ 98 h 1031"/>
                  <a:gd name="T44" fmla="*/ 30 w 153"/>
                  <a:gd name="T45" fmla="*/ 88 h 1031"/>
                  <a:gd name="T46" fmla="*/ 33 w 153"/>
                  <a:gd name="T47" fmla="*/ 78 h 1031"/>
                  <a:gd name="T48" fmla="*/ 35 w 153"/>
                  <a:gd name="T49" fmla="*/ 67 h 1031"/>
                  <a:gd name="T50" fmla="*/ 33 w 153"/>
                  <a:gd name="T51" fmla="*/ 49 h 1031"/>
                  <a:gd name="T52" fmla="*/ 28 w 153"/>
                  <a:gd name="T53" fmla="*/ 32 h 1031"/>
                  <a:gd name="T54" fmla="*/ 21 w 153"/>
                  <a:gd name="T55" fmla="*/ 16 h 1031"/>
                  <a:gd name="T56" fmla="*/ 13 w 153"/>
                  <a:gd name="T57" fmla="*/ 0 h 1031"/>
                  <a:gd name="T58" fmla="*/ 9 w 153"/>
                  <a:gd name="T59" fmla="*/ 4 h 1031"/>
                  <a:gd name="T60" fmla="*/ 8 w 153"/>
                  <a:gd name="T61" fmla="*/ 9 h 1031"/>
                  <a:gd name="T62" fmla="*/ 5 w 153"/>
                  <a:gd name="T63" fmla="*/ 15 h 1031"/>
                  <a:gd name="T64" fmla="*/ 0 w 153"/>
                  <a:gd name="T65" fmla="*/ 19 h 1031"/>
                  <a:gd name="T66" fmla="*/ 1 w 153"/>
                  <a:gd name="T67" fmla="*/ 19 h 1031"/>
                  <a:gd name="T68" fmla="*/ 1 w 153"/>
                  <a:gd name="T69" fmla="*/ 19 h 1031"/>
                  <a:gd name="T70" fmla="*/ 5 w 153"/>
                  <a:gd name="T71" fmla="*/ 27 h 1031"/>
                  <a:gd name="T72" fmla="*/ 12 w 153"/>
                  <a:gd name="T73" fmla="*/ 32 h 1031"/>
                  <a:gd name="T74" fmla="*/ 19 w 153"/>
                  <a:gd name="T75" fmla="*/ 38 h 1031"/>
                  <a:gd name="T76" fmla="*/ 24 w 153"/>
                  <a:gd name="T77" fmla="*/ 45 h 10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53" h="1031">
                    <a:moveTo>
                      <a:pt x="93" y="180"/>
                    </a:moveTo>
                    <a:lnTo>
                      <a:pt x="99" y="241"/>
                    </a:lnTo>
                    <a:lnTo>
                      <a:pt x="103" y="307"/>
                    </a:lnTo>
                    <a:lnTo>
                      <a:pt x="106" y="373"/>
                    </a:lnTo>
                    <a:lnTo>
                      <a:pt x="106" y="439"/>
                    </a:lnTo>
                    <a:lnTo>
                      <a:pt x="102" y="505"/>
                    </a:lnTo>
                    <a:lnTo>
                      <a:pt x="95" y="566"/>
                    </a:lnTo>
                    <a:lnTo>
                      <a:pt x="84" y="622"/>
                    </a:lnTo>
                    <a:lnTo>
                      <a:pt x="68" y="672"/>
                    </a:lnTo>
                    <a:lnTo>
                      <a:pt x="68" y="702"/>
                    </a:lnTo>
                    <a:lnTo>
                      <a:pt x="72" y="721"/>
                    </a:lnTo>
                    <a:lnTo>
                      <a:pt x="80" y="741"/>
                    </a:lnTo>
                    <a:lnTo>
                      <a:pt x="86" y="770"/>
                    </a:lnTo>
                    <a:lnTo>
                      <a:pt x="89" y="792"/>
                    </a:lnTo>
                    <a:lnTo>
                      <a:pt x="95" y="810"/>
                    </a:lnTo>
                    <a:lnTo>
                      <a:pt x="101" y="828"/>
                    </a:lnTo>
                    <a:lnTo>
                      <a:pt x="106" y="850"/>
                    </a:lnTo>
                    <a:lnTo>
                      <a:pt x="107" y="878"/>
                    </a:lnTo>
                    <a:lnTo>
                      <a:pt x="101" y="915"/>
                    </a:lnTo>
                    <a:lnTo>
                      <a:pt x="87" y="965"/>
                    </a:lnTo>
                    <a:lnTo>
                      <a:pt x="64" y="1031"/>
                    </a:lnTo>
                    <a:lnTo>
                      <a:pt x="78" y="1016"/>
                    </a:lnTo>
                    <a:lnTo>
                      <a:pt x="88" y="1000"/>
                    </a:lnTo>
                    <a:lnTo>
                      <a:pt x="98" y="984"/>
                    </a:lnTo>
                    <a:lnTo>
                      <a:pt x="106" y="965"/>
                    </a:lnTo>
                    <a:lnTo>
                      <a:pt x="112" y="947"/>
                    </a:lnTo>
                    <a:lnTo>
                      <a:pt x="118" y="929"/>
                    </a:lnTo>
                    <a:lnTo>
                      <a:pt x="124" y="910"/>
                    </a:lnTo>
                    <a:lnTo>
                      <a:pt x="130" y="892"/>
                    </a:lnTo>
                    <a:lnTo>
                      <a:pt x="147" y="813"/>
                    </a:lnTo>
                    <a:lnTo>
                      <a:pt x="153" y="732"/>
                    </a:lnTo>
                    <a:lnTo>
                      <a:pt x="153" y="648"/>
                    </a:lnTo>
                    <a:lnTo>
                      <a:pt x="148" y="563"/>
                    </a:lnTo>
                    <a:lnTo>
                      <a:pt x="147" y="357"/>
                    </a:lnTo>
                    <a:lnTo>
                      <a:pt x="140" y="368"/>
                    </a:lnTo>
                    <a:lnTo>
                      <a:pt x="134" y="378"/>
                    </a:lnTo>
                    <a:lnTo>
                      <a:pt x="129" y="388"/>
                    </a:lnTo>
                    <a:lnTo>
                      <a:pt x="122" y="399"/>
                    </a:lnTo>
                    <a:lnTo>
                      <a:pt x="114" y="408"/>
                    </a:lnTo>
                    <a:lnTo>
                      <a:pt x="107" y="417"/>
                    </a:lnTo>
                    <a:lnTo>
                      <a:pt x="98" y="425"/>
                    </a:lnTo>
                    <a:lnTo>
                      <a:pt x="87" y="432"/>
                    </a:lnTo>
                    <a:lnTo>
                      <a:pt x="94" y="411"/>
                    </a:lnTo>
                    <a:lnTo>
                      <a:pt x="102" y="392"/>
                    </a:lnTo>
                    <a:lnTo>
                      <a:pt x="110" y="371"/>
                    </a:lnTo>
                    <a:lnTo>
                      <a:pt x="118" y="351"/>
                    </a:lnTo>
                    <a:lnTo>
                      <a:pt x="126" y="331"/>
                    </a:lnTo>
                    <a:lnTo>
                      <a:pt x="132" y="310"/>
                    </a:lnTo>
                    <a:lnTo>
                      <a:pt x="136" y="288"/>
                    </a:lnTo>
                    <a:lnTo>
                      <a:pt x="137" y="266"/>
                    </a:lnTo>
                    <a:lnTo>
                      <a:pt x="134" y="231"/>
                    </a:lnTo>
                    <a:lnTo>
                      <a:pt x="129" y="195"/>
                    </a:lnTo>
                    <a:lnTo>
                      <a:pt x="119" y="160"/>
                    </a:lnTo>
                    <a:lnTo>
                      <a:pt x="109" y="127"/>
                    </a:lnTo>
                    <a:lnTo>
                      <a:pt x="96" y="95"/>
                    </a:lnTo>
                    <a:lnTo>
                      <a:pt x="81" y="62"/>
                    </a:lnTo>
                    <a:lnTo>
                      <a:pt x="65" y="31"/>
                    </a:lnTo>
                    <a:lnTo>
                      <a:pt x="49" y="0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3" y="23"/>
                    </a:lnTo>
                    <a:lnTo>
                      <a:pt x="31" y="34"/>
                    </a:lnTo>
                    <a:lnTo>
                      <a:pt x="26" y="46"/>
                    </a:lnTo>
                    <a:lnTo>
                      <a:pt x="19" y="57"/>
                    </a:lnTo>
                    <a:lnTo>
                      <a:pt x="10" y="66"/>
                    </a:lnTo>
                    <a:lnTo>
                      <a:pt x="0" y="73"/>
                    </a:lnTo>
                    <a:lnTo>
                      <a:pt x="1" y="74"/>
                    </a:lnTo>
                    <a:lnTo>
                      <a:pt x="1" y="75"/>
                    </a:lnTo>
                    <a:lnTo>
                      <a:pt x="1" y="76"/>
                    </a:lnTo>
                    <a:lnTo>
                      <a:pt x="8" y="92"/>
                    </a:lnTo>
                    <a:lnTo>
                      <a:pt x="19" y="106"/>
                    </a:lnTo>
                    <a:lnTo>
                      <a:pt x="32" y="118"/>
                    </a:lnTo>
                    <a:lnTo>
                      <a:pt x="47" y="128"/>
                    </a:lnTo>
                    <a:lnTo>
                      <a:pt x="62" y="138"/>
                    </a:lnTo>
                    <a:lnTo>
                      <a:pt x="74" y="150"/>
                    </a:lnTo>
                    <a:lnTo>
                      <a:pt x="86" y="164"/>
                    </a:lnTo>
                    <a:lnTo>
                      <a:pt x="93" y="1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0" name="Freeform 21">
                <a:extLst>
                  <a:ext uri="{FF2B5EF4-FFF2-40B4-BE49-F238E27FC236}">
                    <a16:creationId xmlns:a16="http://schemas.microsoft.com/office/drawing/2014/main" id="{49A44489-3851-4D85-ADF1-ED8CD3004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9" y="3055"/>
                <a:ext cx="36" cy="33"/>
              </a:xfrm>
              <a:custGeom>
                <a:avLst/>
                <a:gdLst>
                  <a:gd name="T0" fmla="*/ 0 w 70"/>
                  <a:gd name="T1" fmla="*/ 2 h 66"/>
                  <a:gd name="T2" fmla="*/ 2 w 70"/>
                  <a:gd name="T3" fmla="*/ 5 h 66"/>
                  <a:gd name="T4" fmla="*/ 4 w 70"/>
                  <a:gd name="T5" fmla="*/ 8 h 66"/>
                  <a:gd name="T6" fmla="*/ 6 w 70"/>
                  <a:gd name="T7" fmla="*/ 11 h 66"/>
                  <a:gd name="T8" fmla="*/ 9 w 70"/>
                  <a:gd name="T9" fmla="*/ 13 h 66"/>
                  <a:gd name="T10" fmla="*/ 9 w 70"/>
                  <a:gd name="T11" fmla="*/ 14 h 66"/>
                  <a:gd name="T12" fmla="*/ 10 w 70"/>
                  <a:gd name="T13" fmla="*/ 15 h 66"/>
                  <a:gd name="T14" fmla="*/ 10 w 70"/>
                  <a:gd name="T15" fmla="*/ 16 h 66"/>
                  <a:gd name="T16" fmla="*/ 11 w 70"/>
                  <a:gd name="T17" fmla="*/ 17 h 66"/>
                  <a:gd name="T18" fmla="*/ 13 w 70"/>
                  <a:gd name="T19" fmla="*/ 14 h 66"/>
                  <a:gd name="T20" fmla="*/ 15 w 70"/>
                  <a:gd name="T21" fmla="*/ 12 h 66"/>
                  <a:gd name="T22" fmla="*/ 17 w 70"/>
                  <a:gd name="T23" fmla="*/ 9 h 66"/>
                  <a:gd name="T24" fmla="*/ 19 w 70"/>
                  <a:gd name="T25" fmla="*/ 6 h 66"/>
                  <a:gd name="T26" fmla="*/ 12 w 70"/>
                  <a:gd name="T27" fmla="*/ 2 h 66"/>
                  <a:gd name="T28" fmla="*/ 11 w 70"/>
                  <a:gd name="T29" fmla="*/ 2 h 66"/>
                  <a:gd name="T30" fmla="*/ 9 w 70"/>
                  <a:gd name="T31" fmla="*/ 1 h 66"/>
                  <a:gd name="T32" fmla="*/ 8 w 70"/>
                  <a:gd name="T33" fmla="*/ 1 h 66"/>
                  <a:gd name="T34" fmla="*/ 7 w 70"/>
                  <a:gd name="T35" fmla="*/ 1 h 66"/>
                  <a:gd name="T36" fmla="*/ 6 w 70"/>
                  <a:gd name="T37" fmla="*/ 0 h 66"/>
                  <a:gd name="T38" fmla="*/ 5 w 70"/>
                  <a:gd name="T39" fmla="*/ 0 h 66"/>
                  <a:gd name="T40" fmla="*/ 3 w 70"/>
                  <a:gd name="T41" fmla="*/ 0 h 66"/>
                  <a:gd name="T42" fmla="*/ 2 w 70"/>
                  <a:gd name="T43" fmla="*/ 0 h 66"/>
                  <a:gd name="T44" fmla="*/ 1 w 70"/>
                  <a:gd name="T45" fmla="*/ 1 h 66"/>
                  <a:gd name="T46" fmla="*/ 1 w 70"/>
                  <a:gd name="T47" fmla="*/ 2 h 66"/>
                  <a:gd name="T48" fmla="*/ 0 w 70"/>
                  <a:gd name="T49" fmla="*/ 2 h 66"/>
                  <a:gd name="T50" fmla="*/ 0 w 70"/>
                  <a:gd name="T51" fmla="*/ 2 h 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0" h="66">
                    <a:moveTo>
                      <a:pt x="0" y="6"/>
                    </a:moveTo>
                    <a:lnTo>
                      <a:pt x="7" y="19"/>
                    </a:lnTo>
                    <a:lnTo>
                      <a:pt x="15" y="30"/>
                    </a:lnTo>
                    <a:lnTo>
                      <a:pt x="23" y="41"/>
                    </a:lnTo>
                    <a:lnTo>
                      <a:pt x="33" y="51"/>
                    </a:lnTo>
                    <a:lnTo>
                      <a:pt x="35" y="55"/>
                    </a:lnTo>
                    <a:lnTo>
                      <a:pt x="38" y="58"/>
                    </a:lnTo>
                    <a:lnTo>
                      <a:pt x="39" y="61"/>
                    </a:lnTo>
                    <a:lnTo>
                      <a:pt x="41" y="66"/>
                    </a:lnTo>
                    <a:lnTo>
                      <a:pt x="50" y="56"/>
                    </a:lnTo>
                    <a:lnTo>
                      <a:pt x="58" y="45"/>
                    </a:lnTo>
                    <a:lnTo>
                      <a:pt x="65" y="34"/>
                    </a:lnTo>
                    <a:lnTo>
                      <a:pt x="70" y="21"/>
                    </a:lnTo>
                    <a:lnTo>
                      <a:pt x="45" y="8"/>
                    </a:lnTo>
                    <a:lnTo>
                      <a:pt x="40" y="6"/>
                    </a:lnTo>
                    <a:lnTo>
                      <a:pt x="35" y="4"/>
                    </a:lnTo>
                    <a:lnTo>
                      <a:pt x="31" y="3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1" name="Freeform 22">
                <a:extLst>
                  <a:ext uri="{FF2B5EF4-FFF2-40B4-BE49-F238E27FC236}">
                    <a16:creationId xmlns:a16="http://schemas.microsoft.com/office/drawing/2014/main" id="{DEDBA7DF-3B6A-4408-8063-776735B66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863"/>
                <a:ext cx="72" cy="163"/>
              </a:xfrm>
              <a:custGeom>
                <a:avLst/>
                <a:gdLst>
                  <a:gd name="T0" fmla="*/ 18 w 146"/>
                  <a:gd name="T1" fmla="*/ 81 h 327"/>
                  <a:gd name="T2" fmla="*/ 21 w 146"/>
                  <a:gd name="T3" fmla="*/ 81 h 327"/>
                  <a:gd name="T4" fmla="*/ 23 w 146"/>
                  <a:gd name="T5" fmla="*/ 81 h 327"/>
                  <a:gd name="T6" fmla="*/ 25 w 146"/>
                  <a:gd name="T7" fmla="*/ 81 h 327"/>
                  <a:gd name="T8" fmla="*/ 28 w 146"/>
                  <a:gd name="T9" fmla="*/ 81 h 327"/>
                  <a:gd name="T10" fmla="*/ 30 w 146"/>
                  <a:gd name="T11" fmla="*/ 80 h 327"/>
                  <a:gd name="T12" fmla="*/ 32 w 146"/>
                  <a:gd name="T13" fmla="*/ 79 h 327"/>
                  <a:gd name="T14" fmla="*/ 34 w 146"/>
                  <a:gd name="T15" fmla="*/ 79 h 327"/>
                  <a:gd name="T16" fmla="*/ 36 w 146"/>
                  <a:gd name="T17" fmla="*/ 79 h 327"/>
                  <a:gd name="T18" fmla="*/ 34 w 146"/>
                  <a:gd name="T19" fmla="*/ 73 h 327"/>
                  <a:gd name="T20" fmla="*/ 33 w 146"/>
                  <a:gd name="T21" fmla="*/ 66 h 327"/>
                  <a:gd name="T22" fmla="*/ 33 w 146"/>
                  <a:gd name="T23" fmla="*/ 60 h 327"/>
                  <a:gd name="T24" fmla="*/ 32 w 146"/>
                  <a:gd name="T25" fmla="*/ 53 h 327"/>
                  <a:gd name="T26" fmla="*/ 30 w 146"/>
                  <a:gd name="T27" fmla="*/ 46 h 327"/>
                  <a:gd name="T28" fmla="*/ 27 w 146"/>
                  <a:gd name="T29" fmla="*/ 39 h 327"/>
                  <a:gd name="T30" fmla="*/ 25 w 146"/>
                  <a:gd name="T31" fmla="*/ 32 h 327"/>
                  <a:gd name="T32" fmla="*/ 21 w 146"/>
                  <a:gd name="T33" fmla="*/ 25 h 327"/>
                  <a:gd name="T34" fmla="*/ 17 w 146"/>
                  <a:gd name="T35" fmla="*/ 18 h 327"/>
                  <a:gd name="T36" fmla="*/ 13 w 146"/>
                  <a:gd name="T37" fmla="*/ 12 h 327"/>
                  <a:gd name="T38" fmla="*/ 8 w 146"/>
                  <a:gd name="T39" fmla="*/ 6 h 327"/>
                  <a:gd name="T40" fmla="*/ 3 w 146"/>
                  <a:gd name="T41" fmla="*/ 0 h 327"/>
                  <a:gd name="T42" fmla="*/ 2 w 146"/>
                  <a:gd name="T43" fmla="*/ 2 h 327"/>
                  <a:gd name="T44" fmla="*/ 1 w 146"/>
                  <a:gd name="T45" fmla="*/ 5 h 327"/>
                  <a:gd name="T46" fmla="*/ 1 w 146"/>
                  <a:gd name="T47" fmla="*/ 7 h 327"/>
                  <a:gd name="T48" fmla="*/ 0 w 146"/>
                  <a:gd name="T49" fmla="*/ 10 h 327"/>
                  <a:gd name="T50" fmla="*/ 2 w 146"/>
                  <a:gd name="T51" fmla="*/ 13 h 327"/>
                  <a:gd name="T52" fmla="*/ 5 w 146"/>
                  <a:gd name="T53" fmla="*/ 17 h 327"/>
                  <a:gd name="T54" fmla="*/ 7 w 146"/>
                  <a:gd name="T55" fmla="*/ 20 h 327"/>
                  <a:gd name="T56" fmla="*/ 9 w 146"/>
                  <a:gd name="T57" fmla="*/ 23 h 327"/>
                  <a:gd name="T58" fmla="*/ 11 w 146"/>
                  <a:gd name="T59" fmla="*/ 27 h 327"/>
                  <a:gd name="T60" fmla="*/ 13 w 146"/>
                  <a:gd name="T61" fmla="*/ 31 h 327"/>
                  <a:gd name="T62" fmla="*/ 14 w 146"/>
                  <a:gd name="T63" fmla="*/ 35 h 327"/>
                  <a:gd name="T64" fmla="*/ 15 w 146"/>
                  <a:gd name="T65" fmla="*/ 39 h 327"/>
                  <a:gd name="T66" fmla="*/ 16 w 146"/>
                  <a:gd name="T67" fmla="*/ 49 h 327"/>
                  <a:gd name="T68" fmla="*/ 17 w 146"/>
                  <a:gd name="T69" fmla="*/ 60 h 327"/>
                  <a:gd name="T70" fmla="*/ 18 w 146"/>
                  <a:gd name="T71" fmla="*/ 70 h 327"/>
                  <a:gd name="T72" fmla="*/ 18 w 146"/>
                  <a:gd name="T73" fmla="*/ 81 h 3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46" h="327">
                    <a:moveTo>
                      <a:pt x="76" y="324"/>
                    </a:moveTo>
                    <a:lnTo>
                      <a:pt x="87" y="327"/>
                    </a:lnTo>
                    <a:lnTo>
                      <a:pt x="96" y="327"/>
                    </a:lnTo>
                    <a:lnTo>
                      <a:pt x="104" y="326"/>
                    </a:lnTo>
                    <a:lnTo>
                      <a:pt x="113" y="324"/>
                    </a:lnTo>
                    <a:lnTo>
                      <a:pt x="121" y="321"/>
                    </a:lnTo>
                    <a:lnTo>
                      <a:pt x="129" y="319"/>
                    </a:lnTo>
                    <a:lnTo>
                      <a:pt x="137" y="318"/>
                    </a:lnTo>
                    <a:lnTo>
                      <a:pt x="146" y="318"/>
                    </a:lnTo>
                    <a:lnTo>
                      <a:pt x="140" y="292"/>
                    </a:lnTo>
                    <a:lnTo>
                      <a:pt x="136" y="267"/>
                    </a:lnTo>
                    <a:lnTo>
                      <a:pt x="134" y="241"/>
                    </a:lnTo>
                    <a:lnTo>
                      <a:pt x="129" y="215"/>
                    </a:lnTo>
                    <a:lnTo>
                      <a:pt x="122" y="185"/>
                    </a:lnTo>
                    <a:lnTo>
                      <a:pt x="112" y="156"/>
                    </a:lnTo>
                    <a:lnTo>
                      <a:pt x="101" y="128"/>
                    </a:lnTo>
                    <a:lnTo>
                      <a:pt x="87" y="100"/>
                    </a:lnTo>
                    <a:lnTo>
                      <a:pt x="71" y="75"/>
                    </a:lnTo>
                    <a:lnTo>
                      <a:pt x="52" y="48"/>
                    </a:lnTo>
                    <a:lnTo>
                      <a:pt x="33" y="24"/>
                    </a:lnTo>
                    <a:lnTo>
                      <a:pt x="12" y="0"/>
                    </a:lnTo>
                    <a:lnTo>
                      <a:pt x="10" y="10"/>
                    </a:lnTo>
                    <a:lnTo>
                      <a:pt x="6" y="21"/>
                    </a:lnTo>
                    <a:lnTo>
                      <a:pt x="4" y="31"/>
                    </a:lnTo>
                    <a:lnTo>
                      <a:pt x="0" y="41"/>
                    </a:lnTo>
                    <a:lnTo>
                      <a:pt x="11" y="54"/>
                    </a:lnTo>
                    <a:lnTo>
                      <a:pt x="21" y="68"/>
                    </a:lnTo>
                    <a:lnTo>
                      <a:pt x="30" y="82"/>
                    </a:lnTo>
                    <a:lnTo>
                      <a:pt x="38" y="95"/>
                    </a:lnTo>
                    <a:lnTo>
                      <a:pt x="46" y="109"/>
                    </a:lnTo>
                    <a:lnTo>
                      <a:pt x="53" y="125"/>
                    </a:lnTo>
                    <a:lnTo>
                      <a:pt x="58" y="140"/>
                    </a:lnTo>
                    <a:lnTo>
                      <a:pt x="63" y="158"/>
                    </a:lnTo>
                    <a:lnTo>
                      <a:pt x="66" y="199"/>
                    </a:lnTo>
                    <a:lnTo>
                      <a:pt x="71" y="241"/>
                    </a:lnTo>
                    <a:lnTo>
                      <a:pt x="74" y="282"/>
                    </a:lnTo>
                    <a:lnTo>
                      <a:pt x="76" y="3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2" name="Freeform 23">
                <a:extLst>
                  <a:ext uri="{FF2B5EF4-FFF2-40B4-BE49-F238E27FC236}">
                    <a16:creationId xmlns:a16="http://schemas.microsoft.com/office/drawing/2014/main" id="{8ECABFF0-8356-4FD3-B78B-860D8F6EA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3166"/>
                <a:ext cx="129" cy="74"/>
              </a:xfrm>
              <a:custGeom>
                <a:avLst/>
                <a:gdLst>
                  <a:gd name="T0" fmla="*/ 0 w 257"/>
                  <a:gd name="T1" fmla="*/ 36 h 148"/>
                  <a:gd name="T2" fmla="*/ 0 w 257"/>
                  <a:gd name="T3" fmla="*/ 36 h 148"/>
                  <a:gd name="T4" fmla="*/ 1 w 257"/>
                  <a:gd name="T5" fmla="*/ 34 h 148"/>
                  <a:gd name="T6" fmla="*/ 2 w 257"/>
                  <a:gd name="T7" fmla="*/ 32 h 148"/>
                  <a:gd name="T8" fmla="*/ 3 w 257"/>
                  <a:gd name="T9" fmla="*/ 29 h 148"/>
                  <a:gd name="T10" fmla="*/ 4 w 257"/>
                  <a:gd name="T11" fmla="*/ 25 h 148"/>
                  <a:gd name="T12" fmla="*/ 6 w 257"/>
                  <a:gd name="T13" fmla="*/ 21 h 148"/>
                  <a:gd name="T14" fmla="*/ 8 w 257"/>
                  <a:gd name="T15" fmla="*/ 17 h 148"/>
                  <a:gd name="T16" fmla="*/ 12 w 257"/>
                  <a:gd name="T17" fmla="*/ 13 h 148"/>
                  <a:gd name="T18" fmla="*/ 15 w 257"/>
                  <a:gd name="T19" fmla="*/ 9 h 148"/>
                  <a:gd name="T20" fmla="*/ 20 w 257"/>
                  <a:gd name="T21" fmla="*/ 6 h 148"/>
                  <a:gd name="T22" fmla="*/ 25 w 257"/>
                  <a:gd name="T23" fmla="*/ 3 h 148"/>
                  <a:gd name="T24" fmla="*/ 31 w 257"/>
                  <a:gd name="T25" fmla="*/ 1 h 148"/>
                  <a:gd name="T26" fmla="*/ 38 w 257"/>
                  <a:gd name="T27" fmla="*/ 0 h 148"/>
                  <a:gd name="T28" fmla="*/ 46 w 257"/>
                  <a:gd name="T29" fmla="*/ 1 h 148"/>
                  <a:gd name="T30" fmla="*/ 55 w 257"/>
                  <a:gd name="T31" fmla="*/ 2 h 148"/>
                  <a:gd name="T32" fmla="*/ 65 w 257"/>
                  <a:gd name="T33" fmla="*/ 5 h 148"/>
                  <a:gd name="T34" fmla="*/ 64 w 257"/>
                  <a:gd name="T35" fmla="*/ 6 h 148"/>
                  <a:gd name="T36" fmla="*/ 63 w 257"/>
                  <a:gd name="T37" fmla="*/ 7 h 148"/>
                  <a:gd name="T38" fmla="*/ 62 w 257"/>
                  <a:gd name="T39" fmla="*/ 9 h 148"/>
                  <a:gd name="T40" fmla="*/ 60 w 257"/>
                  <a:gd name="T41" fmla="*/ 12 h 148"/>
                  <a:gd name="T42" fmla="*/ 58 w 257"/>
                  <a:gd name="T43" fmla="*/ 14 h 148"/>
                  <a:gd name="T44" fmla="*/ 55 w 257"/>
                  <a:gd name="T45" fmla="*/ 18 h 148"/>
                  <a:gd name="T46" fmla="*/ 52 w 257"/>
                  <a:gd name="T47" fmla="*/ 21 h 148"/>
                  <a:gd name="T48" fmla="*/ 48 w 257"/>
                  <a:gd name="T49" fmla="*/ 24 h 148"/>
                  <a:gd name="T50" fmla="*/ 44 w 257"/>
                  <a:gd name="T51" fmla="*/ 27 h 148"/>
                  <a:gd name="T52" fmla="*/ 39 w 257"/>
                  <a:gd name="T53" fmla="*/ 30 h 148"/>
                  <a:gd name="T54" fmla="*/ 34 w 257"/>
                  <a:gd name="T55" fmla="*/ 33 h 148"/>
                  <a:gd name="T56" fmla="*/ 28 w 257"/>
                  <a:gd name="T57" fmla="*/ 35 h 148"/>
                  <a:gd name="T58" fmla="*/ 22 w 257"/>
                  <a:gd name="T59" fmla="*/ 37 h 148"/>
                  <a:gd name="T60" fmla="*/ 15 w 257"/>
                  <a:gd name="T61" fmla="*/ 37 h 148"/>
                  <a:gd name="T62" fmla="*/ 8 w 257"/>
                  <a:gd name="T63" fmla="*/ 37 h 148"/>
                  <a:gd name="T64" fmla="*/ 0 w 257"/>
                  <a:gd name="T65" fmla="*/ 36 h 1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148">
                    <a:moveTo>
                      <a:pt x="0" y="144"/>
                    </a:moveTo>
                    <a:lnTo>
                      <a:pt x="0" y="141"/>
                    </a:lnTo>
                    <a:lnTo>
                      <a:pt x="2" y="134"/>
                    </a:lnTo>
                    <a:lnTo>
                      <a:pt x="5" y="125"/>
                    </a:lnTo>
                    <a:lnTo>
                      <a:pt x="9" y="113"/>
                    </a:lnTo>
                    <a:lnTo>
                      <a:pt x="15" y="98"/>
                    </a:lnTo>
                    <a:lnTo>
                      <a:pt x="22" y="83"/>
                    </a:lnTo>
                    <a:lnTo>
                      <a:pt x="32" y="67"/>
                    </a:lnTo>
                    <a:lnTo>
                      <a:pt x="45" y="50"/>
                    </a:lnTo>
                    <a:lnTo>
                      <a:pt x="60" y="35"/>
                    </a:lnTo>
                    <a:lnTo>
                      <a:pt x="77" y="22"/>
                    </a:lnTo>
                    <a:lnTo>
                      <a:pt x="98" y="11"/>
                    </a:lnTo>
                    <a:lnTo>
                      <a:pt x="122" y="3"/>
                    </a:lnTo>
                    <a:lnTo>
                      <a:pt x="150" y="0"/>
                    </a:lnTo>
                    <a:lnTo>
                      <a:pt x="182" y="1"/>
                    </a:lnTo>
                    <a:lnTo>
                      <a:pt x="218" y="8"/>
                    </a:lnTo>
                    <a:lnTo>
                      <a:pt x="257" y="20"/>
                    </a:lnTo>
                    <a:lnTo>
                      <a:pt x="256" y="23"/>
                    </a:lnTo>
                    <a:lnTo>
                      <a:pt x="252" y="27"/>
                    </a:lnTo>
                    <a:lnTo>
                      <a:pt x="248" y="34"/>
                    </a:lnTo>
                    <a:lnTo>
                      <a:pt x="240" y="45"/>
                    </a:lnTo>
                    <a:lnTo>
                      <a:pt x="231" y="56"/>
                    </a:lnTo>
                    <a:lnTo>
                      <a:pt x="219" y="69"/>
                    </a:lnTo>
                    <a:lnTo>
                      <a:pt x="205" y="82"/>
                    </a:lnTo>
                    <a:lnTo>
                      <a:pt x="190" y="95"/>
                    </a:lnTo>
                    <a:lnTo>
                      <a:pt x="173" y="108"/>
                    </a:lnTo>
                    <a:lnTo>
                      <a:pt x="153" y="120"/>
                    </a:lnTo>
                    <a:lnTo>
                      <a:pt x="133" y="130"/>
                    </a:lnTo>
                    <a:lnTo>
                      <a:pt x="110" y="139"/>
                    </a:lnTo>
                    <a:lnTo>
                      <a:pt x="85" y="145"/>
                    </a:lnTo>
                    <a:lnTo>
                      <a:pt x="59" y="148"/>
                    </a:lnTo>
                    <a:lnTo>
                      <a:pt x="30" y="14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3" name="Freeform 24">
                <a:extLst>
                  <a:ext uri="{FF2B5EF4-FFF2-40B4-BE49-F238E27FC236}">
                    <a16:creationId xmlns:a16="http://schemas.microsoft.com/office/drawing/2014/main" id="{031E625F-A2B5-41D4-8779-C0E104B24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45"/>
                <a:ext cx="124" cy="110"/>
              </a:xfrm>
              <a:custGeom>
                <a:avLst/>
                <a:gdLst>
                  <a:gd name="T0" fmla="*/ 62 w 249"/>
                  <a:gd name="T1" fmla="*/ 6 h 220"/>
                  <a:gd name="T2" fmla="*/ 62 w 249"/>
                  <a:gd name="T3" fmla="*/ 9 h 220"/>
                  <a:gd name="T4" fmla="*/ 60 w 249"/>
                  <a:gd name="T5" fmla="*/ 7 h 220"/>
                  <a:gd name="T6" fmla="*/ 59 w 249"/>
                  <a:gd name="T7" fmla="*/ 6 h 220"/>
                  <a:gd name="T8" fmla="*/ 58 w 249"/>
                  <a:gd name="T9" fmla="*/ 5 h 220"/>
                  <a:gd name="T10" fmla="*/ 56 w 249"/>
                  <a:gd name="T11" fmla="*/ 4 h 220"/>
                  <a:gd name="T12" fmla="*/ 54 w 249"/>
                  <a:gd name="T13" fmla="*/ 3 h 220"/>
                  <a:gd name="T14" fmla="*/ 53 w 249"/>
                  <a:gd name="T15" fmla="*/ 3 h 220"/>
                  <a:gd name="T16" fmla="*/ 51 w 249"/>
                  <a:gd name="T17" fmla="*/ 3 h 220"/>
                  <a:gd name="T18" fmla="*/ 49 w 249"/>
                  <a:gd name="T19" fmla="*/ 3 h 220"/>
                  <a:gd name="T20" fmla="*/ 48 w 249"/>
                  <a:gd name="T21" fmla="*/ 4 h 220"/>
                  <a:gd name="T22" fmla="*/ 46 w 249"/>
                  <a:gd name="T23" fmla="*/ 5 h 220"/>
                  <a:gd name="T24" fmla="*/ 45 w 249"/>
                  <a:gd name="T25" fmla="*/ 6 h 220"/>
                  <a:gd name="T26" fmla="*/ 44 w 249"/>
                  <a:gd name="T27" fmla="*/ 7 h 220"/>
                  <a:gd name="T28" fmla="*/ 43 w 249"/>
                  <a:gd name="T29" fmla="*/ 9 h 220"/>
                  <a:gd name="T30" fmla="*/ 42 w 249"/>
                  <a:gd name="T31" fmla="*/ 10 h 220"/>
                  <a:gd name="T32" fmla="*/ 41 w 249"/>
                  <a:gd name="T33" fmla="*/ 11 h 220"/>
                  <a:gd name="T34" fmla="*/ 41 w 249"/>
                  <a:gd name="T35" fmla="*/ 13 h 220"/>
                  <a:gd name="T36" fmla="*/ 38 w 249"/>
                  <a:gd name="T37" fmla="*/ 18 h 220"/>
                  <a:gd name="T38" fmla="*/ 35 w 249"/>
                  <a:gd name="T39" fmla="*/ 24 h 220"/>
                  <a:gd name="T40" fmla="*/ 33 w 249"/>
                  <a:gd name="T41" fmla="*/ 29 h 220"/>
                  <a:gd name="T42" fmla="*/ 30 w 249"/>
                  <a:gd name="T43" fmla="*/ 35 h 220"/>
                  <a:gd name="T44" fmla="*/ 27 w 249"/>
                  <a:gd name="T45" fmla="*/ 40 h 220"/>
                  <a:gd name="T46" fmla="*/ 24 w 249"/>
                  <a:gd name="T47" fmla="*/ 45 h 220"/>
                  <a:gd name="T48" fmla="*/ 19 w 249"/>
                  <a:gd name="T49" fmla="*/ 50 h 220"/>
                  <a:gd name="T50" fmla="*/ 14 w 249"/>
                  <a:gd name="T51" fmla="*/ 54 h 220"/>
                  <a:gd name="T52" fmla="*/ 12 w 249"/>
                  <a:gd name="T53" fmla="*/ 55 h 220"/>
                  <a:gd name="T54" fmla="*/ 11 w 249"/>
                  <a:gd name="T55" fmla="*/ 55 h 220"/>
                  <a:gd name="T56" fmla="*/ 9 w 249"/>
                  <a:gd name="T57" fmla="*/ 55 h 220"/>
                  <a:gd name="T58" fmla="*/ 7 w 249"/>
                  <a:gd name="T59" fmla="*/ 55 h 220"/>
                  <a:gd name="T60" fmla="*/ 5 w 249"/>
                  <a:gd name="T61" fmla="*/ 55 h 220"/>
                  <a:gd name="T62" fmla="*/ 3 w 249"/>
                  <a:gd name="T63" fmla="*/ 55 h 220"/>
                  <a:gd name="T64" fmla="*/ 1 w 249"/>
                  <a:gd name="T65" fmla="*/ 55 h 220"/>
                  <a:gd name="T66" fmla="*/ 0 w 249"/>
                  <a:gd name="T67" fmla="*/ 54 h 220"/>
                  <a:gd name="T68" fmla="*/ 1 w 249"/>
                  <a:gd name="T69" fmla="*/ 51 h 220"/>
                  <a:gd name="T70" fmla="*/ 3 w 249"/>
                  <a:gd name="T71" fmla="*/ 48 h 220"/>
                  <a:gd name="T72" fmla="*/ 5 w 249"/>
                  <a:gd name="T73" fmla="*/ 45 h 220"/>
                  <a:gd name="T74" fmla="*/ 8 w 249"/>
                  <a:gd name="T75" fmla="*/ 42 h 220"/>
                  <a:gd name="T76" fmla="*/ 10 w 249"/>
                  <a:gd name="T77" fmla="*/ 38 h 220"/>
                  <a:gd name="T78" fmla="*/ 13 w 249"/>
                  <a:gd name="T79" fmla="*/ 36 h 220"/>
                  <a:gd name="T80" fmla="*/ 16 w 249"/>
                  <a:gd name="T81" fmla="*/ 32 h 220"/>
                  <a:gd name="T82" fmla="*/ 18 w 249"/>
                  <a:gd name="T83" fmla="*/ 29 h 220"/>
                  <a:gd name="T84" fmla="*/ 21 w 249"/>
                  <a:gd name="T85" fmla="*/ 24 h 220"/>
                  <a:gd name="T86" fmla="*/ 25 w 249"/>
                  <a:gd name="T87" fmla="*/ 19 h 220"/>
                  <a:gd name="T88" fmla="*/ 29 w 249"/>
                  <a:gd name="T89" fmla="*/ 14 h 220"/>
                  <a:gd name="T90" fmla="*/ 33 w 249"/>
                  <a:gd name="T91" fmla="*/ 9 h 220"/>
                  <a:gd name="T92" fmla="*/ 38 w 249"/>
                  <a:gd name="T93" fmla="*/ 5 h 220"/>
                  <a:gd name="T94" fmla="*/ 43 w 249"/>
                  <a:gd name="T95" fmla="*/ 2 h 220"/>
                  <a:gd name="T96" fmla="*/ 49 w 249"/>
                  <a:gd name="T97" fmla="*/ 0 h 220"/>
                  <a:gd name="T98" fmla="*/ 55 w 249"/>
                  <a:gd name="T99" fmla="*/ 1 h 220"/>
                  <a:gd name="T100" fmla="*/ 57 w 249"/>
                  <a:gd name="T101" fmla="*/ 1 h 220"/>
                  <a:gd name="T102" fmla="*/ 59 w 249"/>
                  <a:gd name="T103" fmla="*/ 2 h 220"/>
                  <a:gd name="T104" fmla="*/ 60 w 249"/>
                  <a:gd name="T105" fmla="*/ 4 h 220"/>
                  <a:gd name="T106" fmla="*/ 62 w 249"/>
                  <a:gd name="T107" fmla="*/ 6 h 22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49" h="220">
                    <a:moveTo>
                      <a:pt x="249" y="22"/>
                    </a:moveTo>
                    <a:lnTo>
                      <a:pt x="249" y="33"/>
                    </a:lnTo>
                    <a:lnTo>
                      <a:pt x="243" y="27"/>
                    </a:lnTo>
                    <a:lnTo>
                      <a:pt x="238" y="22"/>
                    </a:lnTo>
                    <a:lnTo>
                      <a:pt x="232" y="18"/>
                    </a:lnTo>
                    <a:lnTo>
                      <a:pt x="226" y="14"/>
                    </a:lnTo>
                    <a:lnTo>
                      <a:pt x="219" y="12"/>
                    </a:lnTo>
                    <a:lnTo>
                      <a:pt x="212" y="11"/>
                    </a:lnTo>
                    <a:lnTo>
                      <a:pt x="205" y="11"/>
                    </a:lnTo>
                    <a:lnTo>
                      <a:pt x="199" y="12"/>
                    </a:lnTo>
                    <a:lnTo>
                      <a:pt x="193" y="14"/>
                    </a:lnTo>
                    <a:lnTo>
                      <a:pt x="187" y="18"/>
                    </a:lnTo>
                    <a:lnTo>
                      <a:pt x="182" y="22"/>
                    </a:lnTo>
                    <a:lnTo>
                      <a:pt x="178" y="27"/>
                    </a:lnTo>
                    <a:lnTo>
                      <a:pt x="174" y="33"/>
                    </a:lnTo>
                    <a:lnTo>
                      <a:pt x="171" y="37"/>
                    </a:lnTo>
                    <a:lnTo>
                      <a:pt x="167" y="43"/>
                    </a:lnTo>
                    <a:lnTo>
                      <a:pt x="164" y="49"/>
                    </a:lnTo>
                    <a:lnTo>
                      <a:pt x="152" y="71"/>
                    </a:lnTo>
                    <a:lnTo>
                      <a:pt x="142" y="93"/>
                    </a:lnTo>
                    <a:lnTo>
                      <a:pt x="132" y="116"/>
                    </a:lnTo>
                    <a:lnTo>
                      <a:pt x="121" y="137"/>
                    </a:lnTo>
                    <a:lnTo>
                      <a:pt x="110" y="159"/>
                    </a:lnTo>
                    <a:lnTo>
                      <a:pt x="96" y="179"/>
                    </a:lnTo>
                    <a:lnTo>
                      <a:pt x="79" y="197"/>
                    </a:lnTo>
                    <a:lnTo>
                      <a:pt x="58" y="213"/>
                    </a:lnTo>
                    <a:lnTo>
                      <a:pt x="51" y="217"/>
                    </a:lnTo>
                    <a:lnTo>
                      <a:pt x="44" y="219"/>
                    </a:lnTo>
                    <a:lnTo>
                      <a:pt x="37" y="220"/>
                    </a:lnTo>
                    <a:lnTo>
                      <a:pt x="29" y="220"/>
                    </a:lnTo>
                    <a:lnTo>
                      <a:pt x="22" y="220"/>
                    </a:lnTo>
                    <a:lnTo>
                      <a:pt x="14" y="219"/>
                    </a:lnTo>
                    <a:lnTo>
                      <a:pt x="7" y="218"/>
                    </a:lnTo>
                    <a:lnTo>
                      <a:pt x="0" y="216"/>
                    </a:lnTo>
                    <a:lnTo>
                      <a:pt x="6" y="202"/>
                    </a:lnTo>
                    <a:lnTo>
                      <a:pt x="13" y="189"/>
                    </a:lnTo>
                    <a:lnTo>
                      <a:pt x="22" y="177"/>
                    </a:lnTo>
                    <a:lnTo>
                      <a:pt x="33" y="165"/>
                    </a:lnTo>
                    <a:lnTo>
                      <a:pt x="43" y="152"/>
                    </a:lnTo>
                    <a:lnTo>
                      <a:pt x="55" y="141"/>
                    </a:lnTo>
                    <a:lnTo>
                      <a:pt x="65" y="128"/>
                    </a:lnTo>
                    <a:lnTo>
                      <a:pt x="74" y="116"/>
                    </a:lnTo>
                    <a:lnTo>
                      <a:pt x="87" y="96"/>
                    </a:lnTo>
                    <a:lnTo>
                      <a:pt x="102" y="75"/>
                    </a:lnTo>
                    <a:lnTo>
                      <a:pt x="117" y="55"/>
                    </a:lnTo>
                    <a:lnTo>
                      <a:pt x="134" y="35"/>
                    </a:lnTo>
                    <a:lnTo>
                      <a:pt x="152" y="19"/>
                    </a:lnTo>
                    <a:lnTo>
                      <a:pt x="173" y="6"/>
                    </a:lnTo>
                    <a:lnTo>
                      <a:pt x="196" y="0"/>
                    </a:lnTo>
                    <a:lnTo>
                      <a:pt x="222" y="2"/>
                    </a:lnTo>
                    <a:lnTo>
                      <a:pt x="230" y="4"/>
                    </a:lnTo>
                    <a:lnTo>
                      <a:pt x="238" y="8"/>
                    </a:lnTo>
                    <a:lnTo>
                      <a:pt x="243" y="15"/>
                    </a:lnTo>
                    <a:lnTo>
                      <a:pt x="249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4" name="Freeform 25">
                <a:extLst>
                  <a:ext uri="{FF2B5EF4-FFF2-40B4-BE49-F238E27FC236}">
                    <a16:creationId xmlns:a16="http://schemas.microsoft.com/office/drawing/2014/main" id="{F8C282F9-3FD1-42A3-A559-6CB5209E7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" y="3079"/>
                <a:ext cx="219" cy="109"/>
              </a:xfrm>
              <a:custGeom>
                <a:avLst/>
                <a:gdLst>
                  <a:gd name="T0" fmla="*/ 110 w 437"/>
                  <a:gd name="T1" fmla="*/ 8 h 217"/>
                  <a:gd name="T2" fmla="*/ 110 w 437"/>
                  <a:gd name="T3" fmla="*/ 11 h 217"/>
                  <a:gd name="T4" fmla="*/ 108 w 437"/>
                  <a:gd name="T5" fmla="*/ 14 h 217"/>
                  <a:gd name="T6" fmla="*/ 106 w 437"/>
                  <a:gd name="T7" fmla="*/ 15 h 217"/>
                  <a:gd name="T8" fmla="*/ 104 w 437"/>
                  <a:gd name="T9" fmla="*/ 17 h 217"/>
                  <a:gd name="T10" fmla="*/ 100 w 437"/>
                  <a:gd name="T11" fmla="*/ 19 h 217"/>
                  <a:gd name="T12" fmla="*/ 96 w 437"/>
                  <a:gd name="T13" fmla="*/ 21 h 217"/>
                  <a:gd name="T14" fmla="*/ 91 w 437"/>
                  <a:gd name="T15" fmla="*/ 22 h 217"/>
                  <a:gd name="T16" fmla="*/ 87 w 437"/>
                  <a:gd name="T17" fmla="*/ 23 h 217"/>
                  <a:gd name="T18" fmla="*/ 82 w 437"/>
                  <a:gd name="T19" fmla="*/ 23 h 217"/>
                  <a:gd name="T20" fmla="*/ 77 w 437"/>
                  <a:gd name="T21" fmla="*/ 24 h 217"/>
                  <a:gd name="T22" fmla="*/ 73 w 437"/>
                  <a:gd name="T23" fmla="*/ 24 h 217"/>
                  <a:gd name="T24" fmla="*/ 68 w 437"/>
                  <a:gd name="T25" fmla="*/ 24 h 217"/>
                  <a:gd name="T26" fmla="*/ 63 w 437"/>
                  <a:gd name="T27" fmla="*/ 24 h 217"/>
                  <a:gd name="T28" fmla="*/ 58 w 437"/>
                  <a:gd name="T29" fmla="*/ 24 h 217"/>
                  <a:gd name="T30" fmla="*/ 54 w 437"/>
                  <a:gd name="T31" fmla="*/ 25 h 217"/>
                  <a:gd name="T32" fmla="*/ 49 w 437"/>
                  <a:gd name="T33" fmla="*/ 25 h 217"/>
                  <a:gd name="T34" fmla="*/ 45 w 437"/>
                  <a:gd name="T35" fmla="*/ 26 h 217"/>
                  <a:gd name="T36" fmla="*/ 40 w 437"/>
                  <a:gd name="T37" fmla="*/ 27 h 217"/>
                  <a:gd name="T38" fmla="*/ 36 w 437"/>
                  <a:gd name="T39" fmla="*/ 29 h 217"/>
                  <a:gd name="T40" fmla="*/ 32 w 437"/>
                  <a:gd name="T41" fmla="*/ 31 h 217"/>
                  <a:gd name="T42" fmla="*/ 29 w 437"/>
                  <a:gd name="T43" fmla="*/ 33 h 217"/>
                  <a:gd name="T44" fmla="*/ 25 w 437"/>
                  <a:gd name="T45" fmla="*/ 35 h 217"/>
                  <a:gd name="T46" fmla="*/ 21 w 437"/>
                  <a:gd name="T47" fmla="*/ 38 h 217"/>
                  <a:gd name="T48" fmla="*/ 17 w 437"/>
                  <a:gd name="T49" fmla="*/ 41 h 217"/>
                  <a:gd name="T50" fmla="*/ 14 w 437"/>
                  <a:gd name="T51" fmla="*/ 44 h 217"/>
                  <a:gd name="T52" fmla="*/ 10 w 437"/>
                  <a:gd name="T53" fmla="*/ 47 h 217"/>
                  <a:gd name="T54" fmla="*/ 7 w 437"/>
                  <a:gd name="T55" fmla="*/ 50 h 217"/>
                  <a:gd name="T56" fmla="*/ 4 w 437"/>
                  <a:gd name="T57" fmla="*/ 53 h 217"/>
                  <a:gd name="T58" fmla="*/ 0 w 437"/>
                  <a:gd name="T59" fmla="*/ 55 h 217"/>
                  <a:gd name="T60" fmla="*/ 3 w 437"/>
                  <a:gd name="T61" fmla="*/ 48 h 217"/>
                  <a:gd name="T62" fmla="*/ 6 w 437"/>
                  <a:gd name="T63" fmla="*/ 43 h 217"/>
                  <a:gd name="T64" fmla="*/ 10 w 437"/>
                  <a:gd name="T65" fmla="*/ 37 h 217"/>
                  <a:gd name="T66" fmla="*/ 16 w 437"/>
                  <a:gd name="T67" fmla="*/ 32 h 217"/>
                  <a:gd name="T68" fmla="*/ 21 w 437"/>
                  <a:gd name="T69" fmla="*/ 27 h 217"/>
                  <a:gd name="T70" fmla="*/ 26 w 437"/>
                  <a:gd name="T71" fmla="*/ 23 h 217"/>
                  <a:gd name="T72" fmla="*/ 32 w 437"/>
                  <a:gd name="T73" fmla="*/ 19 h 217"/>
                  <a:gd name="T74" fmla="*/ 38 w 437"/>
                  <a:gd name="T75" fmla="*/ 16 h 217"/>
                  <a:gd name="T76" fmla="*/ 41 w 437"/>
                  <a:gd name="T77" fmla="*/ 14 h 217"/>
                  <a:gd name="T78" fmla="*/ 45 w 437"/>
                  <a:gd name="T79" fmla="*/ 12 h 217"/>
                  <a:gd name="T80" fmla="*/ 49 w 437"/>
                  <a:gd name="T81" fmla="*/ 10 h 217"/>
                  <a:gd name="T82" fmla="*/ 52 w 437"/>
                  <a:gd name="T83" fmla="*/ 8 h 217"/>
                  <a:gd name="T84" fmla="*/ 56 w 437"/>
                  <a:gd name="T85" fmla="*/ 6 h 217"/>
                  <a:gd name="T86" fmla="*/ 60 w 437"/>
                  <a:gd name="T87" fmla="*/ 5 h 217"/>
                  <a:gd name="T88" fmla="*/ 65 w 437"/>
                  <a:gd name="T89" fmla="*/ 3 h 217"/>
                  <a:gd name="T90" fmla="*/ 69 w 437"/>
                  <a:gd name="T91" fmla="*/ 2 h 217"/>
                  <a:gd name="T92" fmla="*/ 73 w 437"/>
                  <a:gd name="T93" fmla="*/ 1 h 217"/>
                  <a:gd name="T94" fmla="*/ 77 w 437"/>
                  <a:gd name="T95" fmla="*/ 1 h 217"/>
                  <a:gd name="T96" fmla="*/ 81 w 437"/>
                  <a:gd name="T97" fmla="*/ 0 h 217"/>
                  <a:gd name="T98" fmla="*/ 86 w 437"/>
                  <a:gd name="T99" fmla="*/ 0 h 217"/>
                  <a:gd name="T100" fmla="*/ 90 w 437"/>
                  <a:gd name="T101" fmla="*/ 1 h 217"/>
                  <a:gd name="T102" fmla="*/ 94 w 437"/>
                  <a:gd name="T103" fmla="*/ 1 h 217"/>
                  <a:gd name="T104" fmla="*/ 99 w 437"/>
                  <a:gd name="T105" fmla="*/ 2 h 217"/>
                  <a:gd name="T106" fmla="*/ 103 w 437"/>
                  <a:gd name="T107" fmla="*/ 3 h 217"/>
                  <a:gd name="T108" fmla="*/ 105 w 437"/>
                  <a:gd name="T109" fmla="*/ 4 h 217"/>
                  <a:gd name="T110" fmla="*/ 107 w 437"/>
                  <a:gd name="T111" fmla="*/ 5 h 217"/>
                  <a:gd name="T112" fmla="*/ 109 w 437"/>
                  <a:gd name="T113" fmla="*/ 6 h 217"/>
                  <a:gd name="T114" fmla="*/ 110 w 437"/>
                  <a:gd name="T115" fmla="*/ 8 h 2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37" h="217">
                    <a:moveTo>
                      <a:pt x="437" y="32"/>
                    </a:moveTo>
                    <a:lnTo>
                      <a:pt x="437" y="44"/>
                    </a:lnTo>
                    <a:lnTo>
                      <a:pt x="432" y="53"/>
                    </a:lnTo>
                    <a:lnTo>
                      <a:pt x="423" y="60"/>
                    </a:lnTo>
                    <a:lnTo>
                      <a:pt x="413" y="67"/>
                    </a:lnTo>
                    <a:lnTo>
                      <a:pt x="397" y="76"/>
                    </a:lnTo>
                    <a:lnTo>
                      <a:pt x="381" y="82"/>
                    </a:lnTo>
                    <a:lnTo>
                      <a:pt x="364" y="87"/>
                    </a:lnTo>
                    <a:lnTo>
                      <a:pt x="346" y="91"/>
                    </a:lnTo>
                    <a:lnTo>
                      <a:pt x="328" y="92"/>
                    </a:lnTo>
                    <a:lnTo>
                      <a:pt x="308" y="93"/>
                    </a:lnTo>
                    <a:lnTo>
                      <a:pt x="290" y="94"/>
                    </a:lnTo>
                    <a:lnTo>
                      <a:pt x="270" y="94"/>
                    </a:lnTo>
                    <a:lnTo>
                      <a:pt x="252" y="94"/>
                    </a:lnTo>
                    <a:lnTo>
                      <a:pt x="232" y="95"/>
                    </a:lnTo>
                    <a:lnTo>
                      <a:pt x="214" y="97"/>
                    </a:lnTo>
                    <a:lnTo>
                      <a:pt x="196" y="99"/>
                    </a:lnTo>
                    <a:lnTo>
                      <a:pt x="177" y="101"/>
                    </a:lnTo>
                    <a:lnTo>
                      <a:pt x="160" y="106"/>
                    </a:lnTo>
                    <a:lnTo>
                      <a:pt x="144" y="113"/>
                    </a:lnTo>
                    <a:lnTo>
                      <a:pt x="128" y="121"/>
                    </a:lnTo>
                    <a:lnTo>
                      <a:pt x="113" y="130"/>
                    </a:lnTo>
                    <a:lnTo>
                      <a:pt x="98" y="140"/>
                    </a:lnTo>
                    <a:lnTo>
                      <a:pt x="83" y="151"/>
                    </a:lnTo>
                    <a:lnTo>
                      <a:pt x="68" y="162"/>
                    </a:lnTo>
                    <a:lnTo>
                      <a:pt x="54" y="174"/>
                    </a:lnTo>
                    <a:lnTo>
                      <a:pt x="40" y="185"/>
                    </a:lnTo>
                    <a:lnTo>
                      <a:pt x="26" y="198"/>
                    </a:lnTo>
                    <a:lnTo>
                      <a:pt x="13" y="211"/>
                    </a:lnTo>
                    <a:lnTo>
                      <a:pt x="0" y="217"/>
                    </a:lnTo>
                    <a:lnTo>
                      <a:pt x="9" y="192"/>
                    </a:lnTo>
                    <a:lnTo>
                      <a:pt x="23" y="169"/>
                    </a:lnTo>
                    <a:lnTo>
                      <a:pt x="40" y="147"/>
                    </a:lnTo>
                    <a:lnTo>
                      <a:pt x="61" y="126"/>
                    </a:lnTo>
                    <a:lnTo>
                      <a:pt x="81" y="108"/>
                    </a:lnTo>
                    <a:lnTo>
                      <a:pt x="104" y="91"/>
                    </a:lnTo>
                    <a:lnTo>
                      <a:pt x="128" y="76"/>
                    </a:lnTo>
                    <a:lnTo>
                      <a:pt x="149" y="62"/>
                    </a:lnTo>
                    <a:lnTo>
                      <a:pt x="163" y="54"/>
                    </a:lnTo>
                    <a:lnTo>
                      <a:pt x="178" y="46"/>
                    </a:lnTo>
                    <a:lnTo>
                      <a:pt x="193" y="38"/>
                    </a:lnTo>
                    <a:lnTo>
                      <a:pt x="208" y="31"/>
                    </a:lnTo>
                    <a:lnTo>
                      <a:pt x="224" y="24"/>
                    </a:lnTo>
                    <a:lnTo>
                      <a:pt x="240" y="18"/>
                    </a:lnTo>
                    <a:lnTo>
                      <a:pt x="257" y="12"/>
                    </a:lnTo>
                    <a:lnTo>
                      <a:pt x="273" y="8"/>
                    </a:lnTo>
                    <a:lnTo>
                      <a:pt x="290" y="4"/>
                    </a:lnTo>
                    <a:lnTo>
                      <a:pt x="306" y="2"/>
                    </a:lnTo>
                    <a:lnTo>
                      <a:pt x="323" y="0"/>
                    </a:lnTo>
                    <a:lnTo>
                      <a:pt x="341" y="0"/>
                    </a:lnTo>
                    <a:lnTo>
                      <a:pt x="358" y="1"/>
                    </a:lnTo>
                    <a:lnTo>
                      <a:pt x="375" y="3"/>
                    </a:lnTo>
                    <a:lnTo>
                      <a:pt x="393" y="7"/>
                    </a:lnTo>
                    <a:lnTo>
                      <a:pt x="410" y="11"/>
                    </a:lnTo>
                    <a:lnTo>
                      <a:pt x="418" y="15"/>
                    </a:lnTo>
                    <a:lnTo>
                      <a:pt x="426" y="18"/>
                    </a:lnTo>
                    <a:lnTo>
                      <a:pt x="433" y="24"/>
                    </a:lnTo>
                    <a:lnTo>
                      <a:pt x="437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5" name="Freeform 26">
                <a:extLst>
                  <a:ext uri="{FF2B5EF4-FFF2-40B4-BE49-F238E27FC236}">
                    <a16:creationId xmlns:a16="http://schemas.microsoft.com/office/drawing/2014/main" id="{5E144133-95D2-4D06-8886-86FDE3A01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97"/>
                <a:ext cx="80" cy="151"/>
              </a:xfrm>
              <a:custGeom>
                <a:avLst/>
                <a:gdLst>
                  <a:gd name="T0" fmla="*/ 8 w 161"/>
                  <a:gd name="T1" fmla="*/ 21 h 303"/>
                  <a:gd name="T2" fmla="*/ 10 w 161"/>
                  <a:gd name="T3" fmla="*/ 29 h 303"/>
                  <a:gd name="T4" fmla="*/ 12 w 161"/>
                  <a:gd name="T5" fmla="*/ 36 h 303"/>
                  <a:gd name="T6" fmla="*/ 16 w 161"/>
                  <a:gd name="T7" fmla="*/ 43 h 303"/>
                  <a:gd name="T8" fmla="*/ 19 w 161"/>
                  <a:gd name="T9" fmla="*/ 50 h 303"/>
                  <a:gd name="T10" fmla="*/ 24 w 161"/>
                  <a:gd name="T11" fmla="*/ 57 h 303"/>
                  <a:gd name="T12" fmla="*/ 29 w 161"/>
                  <a:gd name="T13" fmla="*/ 63 h 303"/>
                  <a:gd name="T14" fmla="*/ 34 w 161"/>
                  <a:gd name="T15" fmla="*/ 69 h 303"/>
                  <a:gd name="T16" fmla="*/ 40 w 161"/>
                  <a:gd name="T17" fmla="*/ 75 h 303"/>
                  <a:gd name="T18" fmla="*/ 36 w 161"/>
                  <a:gd name="T19" fmla="*/ 74 h 303"/>
                  <a:gd name="T20" fmla="*/ 30 w 161"/>
                  <a:gd name="T21" fmla="*/ 68 h 303"/>
                  <a:gd name="T22" fmla="*/ 24 w 161"/>
                  <a:gd name="T23" fmla="*/ 62 h 303"/>
                  <a:gd name="T24" fmla="*/ 18 w 161"/>
                  <a:gd name="T25" fmla="*/ 55 h 303"/>
                  <a:gd name="T26" fmla="*/ 14 w 161"/>
                  <a:gd name="T27" fmla="*/ 48 h 303"/>
                  <a:gd name="T28" fmla="*/ 9 w 161"/>
                  <a:gd name="T29" fmla="*/ 42 h 303"/>
                  <a:gd name="T30" fmla="*/ 5 w 161"/>
                  <a:gd name="T31" fmla="*/ 34 h 303"/>
                  <a:gd name="T32" fmla="*/ 2 w 161"/>
                  <a:gd name="T33" fmla="*/ 27 h 303"/>
                  <a:gd name="T34" fmla="*/ 0 w 161"/>
                  <a:gd name="T35" fmla="*/ 19 h 303"/>
                  <a:gd name="T36" fmla="*/ 0 w 161"/>
                  <a:gd name="T37" fmla="*/ 14 h 303"/>
                  <a:gd name="T38" fmla="*/ 0 w 161"/>
                  <a:gd name="T39" fmla="*/ 9 h 303"/>
                  <a:gd name="T40" fmla="*/ 2 w 161"/>
                  <a:gd name="T41" fmla="*/ 4 h 303"/>
                  <a:gd name="T42" fmla="*/ 4 w 161"/>
                  <a:gd name="T43" fmla="*/ 0 h 303"/>
                  <a:gd name="T44" fmla="*/ 8 w 161"/>
                  <a:gd name="T45" fmla="*/ 4 h 303"/>
                  <a:gd name="T46" fmla="*/ 8 w 161"/>
                  <a:gd name="T47" fmla="*/ 9 h 303"/>
                  <a:gd name="T48" fmla="*/ 8 w 161"/>
                  <a:gd name="T49" fmla="*/ 15 h 303"/>
                  <a:gd name="T50" fmla="*/ 8 w 161"/>
                  <a:gd name="T51" fmla="*/ 21 h 30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1" h="303">
                    <a:moveTo>
                      <a:pt x="34" y="85"/>
                    </a:moveTo>
                    <a:lnTo>
                      <a:pt x="41" y="116"/>
                    </a:lnTo>
                    <a:lnTo>
                      <a:pt x="51" y="146"/>
                    </a:lnTo>
                    <a:lnTo>
                      <a:pt x="64" y="173"/>
                    </a:lnTo>
                    <a:lnTo>
                      <a:pt x="79" y="201"/>
                    </a:lnTo>
                    <a:lnTo>
                      <a:pt x="96" y="229"/>
                    </a:lnTo>
                    <a:lnTo>
                      <a:pt x="116" y="254"/>
                    </a:lnTo>
                    <a:lnTo>
                      <a:pt x="138" y="279"/>
                    </a:lnTo>
                    <a:lnTo>
                      <a:pt x="161" y="303"/>
                    </a:lnTo>
                    <a:lnTo>
                      <a:pt x="146" y="298"/>
                    </a:lnTo>
                    <a:lnTo>
                      <a:pt x="120" y="273"/>
                    </a:lnTo>
                    <a:lnTo>
                      <a:pt x="97" y="248"/>
                    </a:lnTo>
                    <a:lnTo>
                      <a:pt x="75" y="222"/>
                    </a:lnTo>
                    <a:lnTo>
                      <a:pt x="56" y="195"/>
                    </a:lnTo>
                    <a:lnTo>
                      <a:pt x="37" y="168"/>
                    </a:lnTo>
                    <a:lnTo>
                      <a:pt x="22" y="139"/>
                    </a:lnTo>
                    <a:lnTo>
                      <a:pt x="11" y="108"/>
                    </a:lnTo>
                    <a:lnTo>
                      <a:pt x="3" y="77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9" y="18"/>
                    </a:lnTo>
                    <a:lnTo>
                      <a:pt x="19" y="0"/>
                    </a:lnTo>
                    <a:lnTo>
                      <a:pt x="32" y="17"/>
                    </a:lnTo>
                    <a:lnTo>
                      <a:pt x="35" y="39"/>
                    </a:lnTo>
                    <a:lnTo>
                      <a:pt x="33" y="62"/>
                    </a:lnTo>
                    <a:lnTo>
                      <a:pt x="34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6" name="Freeform 27">
                <a:extLst>
                  <a:ext uri="{FF2B5EF4-FFF2-40B4-BE49-F238E27FC236}">
                    <a16:creationId xmlns:a16="http://schemas.microsoft.com/office/drawing/2014/main" id="{3466131A-961C-425F-9875-FA8A0212D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44"/>
                <a:ext cx="18" cy="30"/>
              </a:xfrm>
              <a:custGeom>
                <a:avLst/>
                <a:gdLst>
                  <a:gd name="T0" fmla="*/ 9 w 36"/>
                  <a:gd name="T1" fmla="*/ 5 h 60"/>
                  <a:gd name="T2" fmla="*/ 9 w 36"/>
                  <a:gd name="T3" fmla="*/ 8 h 60"/>
                  <a:gd name="T4" fmla="*/ 9 w 36"/>
                  <a:gd name="T5" fmla="*/ 10 h 60"/>
                  <a:gd name="T6" fmla="*/ 8 w 36"/>
                  <a:gd name="T7" fmla="*/ 13 h 60"/>
                  <a:gd name="T8" fmla="*/ 7 w 36"/>
                  <a:gd name="T9" fmla="*/ 15 h 60"/>
                  <a:gd name="T10" fmla="*/ 5 w 36"/>
                  <a:gd name="T11" fmla="*/ 12 h 60"/>
                  <a:gd name="T12" fmla="*/ 3 w 36"/>
                  <a:gd name="T13" fmla="*/ 8 h 60"/>
                  <a:gd name="T14" fmla="*/ 1 w 36"/>
                  <a:gd name="T15" fmla="*/ 4 h 60"/>
                  <a:gd name="T16" fmla="*/ 0 w 36"/>
                  <a:gd name="T17" fmla="*/ 0 h 60"/>
                  <a:gd name="T18" fmla="*/ 2 w 36"/>
                  <a:gd name="T19" fmla="*/ 0 h 60"/>
                  <a:gd name="T20" fmla="*/ 4 w 36"/>
                  <a:gd name="T21" fmla="*/ 1 h 60"/>
                  <a:gd name="T22" fmla="*/ 6 w 36"/>
                  <a:gd name="T23" fmla="*/ 2 h 60"/>
                  <a:gd name="T24" fmla="*/ 8 w 36"/>
                  <a:gd name="T25" fmla="*/ 3 h 60"/>
                  <a:gd name="T26" fmla="*/ 9 w 36"/>
                  <a:gd name="T27" fmla="*/ 5 h 6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60">
                    <a:moveTo>
                      <a:pt x="36" y="20"/>
                    </a:moveTo>
                    <a:lnTo>
                      <a:pt x="36" y="30"/>
                    </a:lnTo>
                    <a:lnTo>
                      <a:pt x="34" y="39"/>
                    </a:lnTo>
                    <a:lnTo>
                      <a:pt x="31" y="49"/>
                    </a:lnTo>
                    <a:lnTo>
                      <a:pt x="27" y="60"/>
                    </a:lnTo>
                    <a:lnTo>
                      <a:pt x="18" y="46"/>
                    </a:lnTo>
                    <a:lnTo>
                      <a:pt x="10" y="31"/>
                    </a:lnTo>
                    <a:lnTo>
                      <a:pt x="2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3"/>
                    </a:lnTo>
                    <a:lnTo>
                      <a:pt x="23" y="7"/>
                    </a:lnTo>
                    <a:lnTo>
                      <a:pt x="30" y="11"/>
                    </a:lnTo>
                    <a:lnTo>
                      <a:pt x="36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7" name="Freeform 28">
                <a:extLst>
                  <a:ext uri="{FF2B5EF4-FFF2-40B4-BE49-F238E27FC236}">
                    <a16:creationId xmlns:a16="http://schemas.microsoft.com/office/drawing/2014/main" id="{653ADDF2-079E-4BEB-8299-0F4747610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43"/>
                <a:ext cx="195" cy="118"/>
              </a:xfrm>
              <a:custGeom>
                <a:avLst/>
                <a:gdLst>
                  <a:gd name="T0" fmla="*/ 88 w 388"/>
                  <a:gd name="T1" fmla="*/ 5 h 236"/>
                  <a:gd name="T2" fmla="*/ 82 w 388"/>
                  <a:gd name="T3" fmla="*/ 4 h 236"/>
                  <a:gd name="T4" fmla="*/ 75 w 388"/>
                  <a:gd name="T5" fmla="*/ 4 h 236"/>
                  <a:gd name="T6" fmla="*/ 69 w 388"/>
                  <a:gd name="T7" fmla="*/ 5 h 236"/>
                  <a:gd name="T8" fmla="*/ 65 w 388"/>
                  <a:gd name="T9" fmla="*/ 6 h 236"/>
                  <a:gd name="T10" fmla="*/ 62 w 388"/>
                  <a:gd name="T11" fmla="*/ 8 h 236"/>
                  <a:gd name="T12" fmla="*/ 59 w 388"/>
                  <a:gd name="T13" fmla="*/ 9 h 236"/>
                  <a:gd name="T14" fmla="*/ 57 w 388"/>
                  <a:gd name="T15" fmla="*/ 11 h 236"/>
                  <a:gd name="T16" fmla="*/ 56 w 388"/>
                  <a:gd name="T17" fmla="*/ 12 h 236"/>
                  <a:gd name="T18" fmla="*/ 59 w 388"/>
                  <a:gd name="T19" fmla="*/ 11 h 236"/>
                  <a:gd name="T20" fmla="*/ 62 w 388"/>
                  <a:gd name="T21" fmla="*/ 11 h 236"/>
                  <a:gd name="T22" fmla="*/ 64 w 388"/>
                  <a:gd name="T23" fmla="*/ 10 h 236"/>
                  <a:gd name="T24" fmla="*/ 70 w 388"/>
                  <a:gd name="T25" fmla="*/ 10 h 236"/>
                  <a:gd name="T26" fmla="*/ 78 w 388"/>
                  <a:gd name="T27" fmla="*/ 11 h 236"/>
                  <a:gd name="T28" fmla="*/ 86 w 388"/>
                  <a:gd name="T29" fmla="*/ 13 h 236"/>
                  <a:gd name="T30" fmla="*/ 94 w 388"/>
                  <a:gd name="T31" fmla="*/ 16 h 236"/>
                  <a:gd name="T32" fmla="*/ 93 w 388"/>
                  <a:gd name="T33" fmla="*/ 18 h 236"/>
                  <a:gd name="T34" fmla="*/ 84 w 388"/>
                  <a:gd name="T35" fmla="*/ 17 h 236"/>
                  <a:gd name="T36" fmla="*/ 75 w 388"/>
                  <a:gd name="T37" fmla="*/ 15 h 236"/>
                  <a:gd name="T38" fmla="*/ 66 w 388"/>
                  <a:gd name="T39" fmla="*/ 15 h 236"/>
                  <a:gd name="T40" fmla="*/ 56 w 388"/>
                  <a:gd name="T41" fmla="*/ 18 h 236"/>
                  <a:gd name="T42" fmla="*/ 46 w 388"/>
                  <a:gd name="T43" fmla="*/ 24 h 236"/>
                  <a:gd name="T44" fmla="*/ 38 w 388"/>
                  <a:gd name="T45" fmla="*/ 33 h 236"/>
                  <a:gd name="T46" fmla="*/ 32 w 388"/>
                  <a:gd name="T47" fmla="*/ 43 h 236"/>
                  <a:gd name="T48" fmla="*/ 34 w 388"/>
                  <a:gd name="T49" fmla="*/ 49 h 236"/>
                  <a:gd name="T50" fmla="*/ 43 w 388"/>
                  <a:gd name="T51" fmla="*/ 50 h 236"/>
                  <a:gd name="T52" fmla="*/ 53 w 388"/>
                  <a:gd name="T53" fmla="*/ 48 h 236"/>
                  <a:gd name="T54" fmla="*/ 62 w 388"/>
                  <a:gd name="T55" fmla="*/ 45 h 236"/>
                  <a:gd name="T56" fmla="*/ 66 w 388"/>
                  <a:gd name="T57" fmla="*/ 43 h 236"/>
                  <a:gd name="T58" fmla="*/ 59 w 388"/>
                  <a:gd name="T59" fmla="*/ 50 h 236"/>
                  <a:gd name="T60" fmla="*/ 52 w 388"/>
                  <a:gd name="T61" fmla="*/ 56 h 236"/>
                  <a:gd name="T62" fmla="*/ 43 w 388"/>
                  <a:gd name="T63" fmla="*/ 59 h 236"/>
                  <a:gd name="T64" fmla="*/ 34 w 388"/>
                  <a:gd name="T65" fmla="*/ 58 h 236"/>
                  <a:gd name="T66" fmla="*/ 20 w 388"/>
                  <a:gd name="T67" fmla="*/ 54 h 236"/>
                  <a:gd name="T68" fmla="*/ 14 w 388"/>
                  <a:gd name="T69" fmla="*/ 55 h 236"/>
                  <a:gd name="T70" fmla="*/ 9 w 388"/>
                  <a:gd name="T71" fmla="*/ 55 h 236"/>
                  <a:gd name="T72" fmla="*/ 3 w 388"/>
                  <a:gd name="T73" fmla="*/ 54 h 236"/>
                  <a:gd name="T74" fmla="*/ 12 w 388"/>
                  <a:gd name="T75" fmla="*/ 45 h 236"/>
                  <a:gd name="T76" fmla="*/ 10 w 388"/>
                  <a:gd name="T77" fmla="*/ 44 h 236"/>
                  <a:gd name="T78" fmla="*/ 7 w 388"/>
                  <a:gd name="T79" fmla="*/ 44 h 236"/>
                  <a:gd name="T80" fmla="*/ 5 w 388"/>
                  <a:gd name="T81" fmla="*/ 44 h 236"/>
                  <a:gd name="T82" fmla="*/ 3 w 388"/>
                  <a:gd name="T83" fmla="*/ 43 h 236"/>
                  <a:gd name="T84" fmla="*/ 8 w 388"/>
                  <a:gd name="T85" fmla="*/ 41 h 236"/>
                  <a:gd name="T86" fmla="*/ 12 w 388"/>
                  <a:gd name="T87" fmla="*/ 39 h 236"/>
                  <a:gd name="T88" fmla="*/ 17 w 388"/>
                  <a:gd name="T89" fmla="*/ 37 h 236"/>
                  <a:gd name="T90" fmla="*/ 21 w 388"/>
                  <a:gd name="T91" fmla="*/ 33 h 236"/>
                  <a:gd name="T92" fmla="*/ 16 w 388"/>
                  <a:gd name="T93" fmla="*/ 32 h 236"/>
                  <a:gd name="T94" fmla="*/ 12 w 388"/>
                  <a:gd name="T95" fmla="*/ 31 h 236"/>
                  <a:gd name="T96" fmla="*/ 21 w 388"/>
                  <a:gd name="T97" fmla="*/ 27 h 236"/>
                  <a:gd name="T98" fmla="*/ 28 w 388"/>
                  <a:gd name="T99" fmla="*/ 23 h 236"/>
                  <a:gd name="T100" fmla="*/ 36 w 388"/>
                  <a:gd name="T101" fmla="*/ 18 h 236"/>
                  <a:gd name="T102" fmla="*/ 43 w 388"/>
                  <a:gd name="T103" fmla="*/ 12 h 236"/>
                  <a:gd name="T104" fmla="*/ 48 w 388"/>
                  <a:gd name="T105" fmla="*/ 8 h 236"/>
                  <a:gd name="T106" fmla="*/ 54 w 388"/>
                  <a:gd name="T107" fmla="*/ 5 h 236"/>
                  <a:gd name="T108" fmla="*/ 59 w 388"/>
                  <a:gd name="T109" fmla="*/ 2 h 236"/>
                  <a:gd name="T110" fmla="*/ 66 w 388"/>
                  <a:gd name="T111" fmla="*/ 1 h 236"/>
                  <a:gd name="T112" fmla="*/ 72 w 388"/>
                  <a:gd name="T113" fmla="*/ 0 h 236"/>
                  <a:gd name="T114" fmla="*/ 79 w 388"/>
                  <a:gd name="T115" fmla="*/ 1 h 236"/>
                  <a:gd name="T116" fmla="*/ 85 w 388"/>
                  <a:gd name="T117" fmla="*/ 2 h 236"/>
                  <a:gd name="T118" fmla="*/ 91 w 388"/>
                  <a:gd name="T119" fmla="*/ 5 h 2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88" h="236">
                    <a:moveTo>
                      <a:pt x="363" y="17"/>
                    </a:moveTo>
                    <a:lnTo>
                      <a:pt x="350" y="17"/>
                    </a:lnTo>
                    <a:lnTo>
                      <a:pt x="337" y="16"/>
                    </a:lnTo>
                    <a:lnTo>
                      <a:pt x="325" y="15"/>
                    </a:lnTo>
                    <a:lnTo>
                      <a:pt x="311" y="14"/>
                    </a:lnTo>
                    <a:lnTo>
                      <a:pt x="298" y="14"/>
                    </a:lnTo>
                    <a:lnTo>
                      <a:pt x="286" y="15"/>
                    </a:lnTo>
                    <a:lnTo>
                      <a:pt x="273" y="17"/>
                    </a:lnTo>
                    <a:lnTo>
                      <a:pt x="261" y="22"/>
                    </a:lnTo>
                    <a:lnTo>
                      <a:pt x="256" y="24"/>
                    </a:lnTo>
                    <a:lnTo>
                      <a:pt x="250" y="27"/>
                    </a:lnTo>
                    <a:lnTo>
                      <a:pt x="245" y="30"/>
                    </a:lnTo>
                    <a:lnTo>
                      <a:pt x="240" y="32"/>
                    </a:lnTo>
                    <a:lnTo>
                      <a:pt x="235" y="36"/>
                    </a:lnTo>
                    <a:lnTo>
                      <a:pt x="229" y="38"/>
                    </a:lnTo>
                    <a:lnTo>
                      <a:pt x="225" y="41"/>
                    </a:lnTo>
                    <a:lnTo>
                      <a:pt x="219" y="45"/>
                    </a:lnTo>
                    <a:lnTo>
                      <a:pt x="223" y="45"/>
                    </a:lnTo>
                    <a:lnTo>
                      <a:pt x="229" y="45"/>
                    </a:lnTo>
                    <a:lnTo>
                      <a:pt x="234" y="44"/>
                    </a:lnTo>
                    <a:lnTo>
                      <a:pt x="240" y="42"/>
                    </a:lnTo>
                    <a:lnTo>
                      <a:pt x="244" y="41"/>
                    </a:lnTo>
                    <a:lnTo>
                      <a:pt x="250" y="40"/>
                    </a:lnTo>
                    <a:lnTo>
                      <a:pt x="255" y="39"/>
                    </a:lnTo>
                    <a:lnTo>
                      <a:pt x="260" y="39"/>
                    </a:lnTo>
                    <a:lnTo>
                      <a:pt x="278" y="39"/>
                    </a:lnTo>
                    <a:lnTo>
                      <a:pt x="295" y="40"/>
                    </a:lnTo>
                    <a:lnTo>
                      <a:pt x="311" y="42"/>
                    </a:lnTo>
                    <a:lnTo>
                      <a:pt x="327" y="47"/>
                    </a:lnTo>
                    <a:lnTo>
                      <a:pt x="342" y="52"/>
                    </a:lnTo>
                    <a:lnTo>
                      <a:pt x="358" y="57"/>
                    </a:lnTo>
                    <a:lnTo>
                      <a:pt x="373" y="63"/>
                    </a:lnTo>
                    <a:lnTo>
                      <a:pt x="388" y="70"/>
                    </a:lnTo>
                    <a:lnTo>
                      <a:pt x="369" y="71"/>
                    </a:lnTo>
                    <a:lnTo>
                      <a:pt x="351" y="69"/>
                    </a:lnTo>
                    <a:lnTo>
                      <a:pt x="333" y="65"/>
                    </a:lnTo>
                    <a:lnTo>
                      <a:pt x="316" y="62"/>
                    </a:lnTo>
                    <a:lnTo>
                      <a:pt x="297" y="59"/>
                    </a:lnTo>
                    <a:lnTo>
                      <a:pt x="280" y="56"/>
                    </a:lnTo>
                    <a:lnTo>
                      <a:pt x="261" y="57"/>
                    </a:lnTo>
                    <a:lnTo>
                      <a:pt x="243" y="61"/>
                    </a:lnTo>
                    <a:lnTo>
                      <a:pt x="221" y="69"/>
                    </a:lnTo>
                    <a:lnTo>
                      <a:pt x="202" y="80"/>
                    </a:lnTo>
                    <a:lnTo>
                      <a:pt x="183" y="94"/>
                    </a:lnTo>
                    <a:lnTo>
                      <a:pt x="166" y="112"/>
                    </a:lnTo>
                    <a:lnTo>
                      <a:pt x="151" y="130"/>
                    </a:lnTo>
                    <a:lnTo>
                      <a:pt x="137" y="150"/>
                    </a:lnTo>
                    <a:lnTo>
                      <a:pt x="125" y="169"/>
                    </a:lnTo>
                    <a:lnTo>
                      <a:pt x="115" y="189"/>
                    </a:lnTo>
                    <a:lnTo>
                      <a:pt x="134" y="194"/>
                    </a:lnTo>
                    <a:lnTo>
                      <a:pt x="153" y="197"/>
                    </a:lnTo>
                    <a:lnTo>
                      <a:pt x="172" y="197"/>
                    </a:lnTo>
                    <a:lnTo>
                      <a:pt x="191" y="194"/>
                    </a:lnTo>
                    <a:lnTo>
                      <a:pt x="210" y="190"/>
                    </a:lnTo>
                    <a:lnTo>
                      <a:pt x="228" y="184"/>
                    </a:lnTo>
                    <a:lnTo>
                      <a:pt x="245" y="177"/>
                    </a:lnTo>
                    <a:lnTo>
                      <a:pt x="263" y="169"/>
                    </a:lnTo>
                    <a:lnTo>
                      <a:pt x="263" y="171"/>
                    </a:lnTo>
                    <a:lnTo>
                      <a:pt x="249" y="185"/>
                    </a:lnTo>
                    <a:lnTo>
                      <a:pt x="235" y="199"/>
                    </a:lnTo>
                    <a:lnTo>
                      <a:pt x="220" y="212"/>
                    </a:lnTo>
                    <a:lnTo>
                      <a:pt x="205" y="222"/>
                    </a:lnTo>
                    <a:lnTo>
                      <a:pt x="189" y="231"/>
                    </a:lnTo>
                    <a:lnTo>
                      <a:pt x="172" y="236"/>
                    </a:lnTo>
                    <a:lnTo>
                      <a:pt x="153" y="235"/>
                    </a:lnTo>
                    <a:lnTo>
                      <a:pt x="134" y="229"/>
                    </a:lnTo>
                    <a:lnTo>
                      <a:pt x="91" y="214"/>
                    </a:lnTo>
                    <a:lnTo>
                      <a:pt x="79" y="215"/>
                    </a:lnTo>
                    <a:lnTo>
                      <a:pt x="68" y="218"/>
                    </a:lnTo>
                    <a:lnTo>
                      <a:pt x="56" y="219"/>
                    </a:lnTo>
                    <a:lnTo>
                      <a:pt x="45" y="219"/>
                    </a:lnTo>
                    <a:lnTo>
                      <a:pt x="33" y="219"/>
                    </a:lnTo>
                    <a:lnTo>
                      <a:pt x="22" y="219"/>
                    </a:lnTo>
                    <a:lnTo>
                      <a:pt x="10" y="216"/>
                    </a:lnTo>
                    <a:lnTo>
                      <a:pt x="0" y="213"/>
                    </a:lnTo>
                    <a:lnTo>
                      <a:pt x="46" y="177"/>
                    </a:lnTo>
                    <a:lnTo>
                      <a:pt x="41" y="176"/>
                    </a:lnTo>
                    <a:lnTo>
                      <a:pt x="37" y="176"/>
                    </a:lnTo>
                    <a:lnTo>
                      <a:pt x="32" y="176"/>
                    </a:lnTo>
                    <a:lnTo>
                      <a:pt x="28" y="176"/>
                    </a:lnTo>
                    <a:lnTo>
                      <a:pt x="23" y="176"/>
                    </a:lnTo>
                    <a:lnTo>
                      <a:pt x="18" y="175"/>
                    </a:lnTo>
                    <a:lnTo>
                      <a:pt x="14" y="174"/>
                    </a:lnTo>
                    <a:lnTo>
                      <a:pt x="10" y="171"/>
                    </a:lnTo>
                    <a:lnTo>
                      <a:pt x="19" y="167"/>
                    </a:lnTo>
                    <a:lnTo>
                      <a:pt x="29" y="163"/>
                    </a:lnTo>
                    <a:lnTo>
                      <a:pt x="39" y="159"/>
                    </a:lnTo>
                    <a:lnTo>
                      <a:pt x="48" y="154"/>
                    </a:lnTo>
                    <a:lnTo>
                      <a:pt x="57" y="150"/>
                    </a:lnTo>
                    <a:lnTo>
                      <a:pt x="67" y="145"/>
                    </a:lnTo>
                    <a:lnTo>
                      <a:pt x="75" y="138"/>
                    </a:lnTo>
                    <a:lnTo>
                      <a:pt x="82" y="130"/>
                    </a:lnTo>
                    <a:lnTo>
                      <a:pt x="74" y="129"/>
                    </a:lnTo>
                    <a:lnTo>
                      <a:pt x="64" y="128"/>
                    </a:lnTo>
                    <a:lnTo>
                      <a:pt x="56" y="125"/>
                    </a:lnTo>
                    <a:lnTo>
                      <a:pt x="48" y="123"/>
                    </a:lnTo>
                    <a:lnTo>
                      <a:pt x="64" y="115"/>
                    </a:lnTo>
                    <a:lnTo>
                      <a:pt x="81" y="107"/>
                    </a:lnTo>
                    <a:lnTo>
                      <a:pt x="97" y="99"/>
                    </a:lnTo>
                    <a:lnTo>
                      <a:pt x="112" y="90"/>
                    </a:lnTo>
                    <a:lnTo>
                      <a:pt x="128" y="80"/>
                    </a:lnTo>
                    <a:lnTo>
                      <a:pt x="143" y="70"/>
                    </a:lnTo>
                    <a:lnTo>
                      <a:pt x="157" y="59"/>
                    </a:lnTo>
                    <a:lnTo>
                      <a:pt x="170" y="46"/>
                    </a:lnTo>
                    <a:lnTo>
                      <a:pt x="180" y="38"/>
                    </a:lnTo>
                    <a:lnTo>
                      <a:pt x="189" y="30"/>
                    </a:lnTo>
                    <a:lnTo>
                      <a:pt x="200" y="23"/>
                    </a:lnTo>
                    <a:lnTo>
                      <a:pt x="212" y="17"/>
                    </a:lnTo>
                    <a:lnTo>
                      <a:pt x="223" y="12"/>
                    </a:lnTo>
                    <a:lnTo>
                      <a:pt x="235" y="8"/>
                    </a:lnTo>
                    <a:lnTo>
                      <a:pt x="248" y="4"/>
                    </a:lnTo>
                    <a:lnTo>
                      <a:pt x="261" y="2"/>
                    </a:lnTo>
                    <a:lnTo>
                      <a:pt x="274" y="1"/>
                    </a:lnTo>
                    <a:lnTo>
                      <a:pt x="287" y="0"/>
                    </a:lnTo>
                    <a:lnTo>
                      <a:pt x="301" y="1"/>
                    </a:lnTo>
                    <a:lnTo>
                      <a:pt x="313" y="2"/>
                    </a:lnTo>
                    <a:lnTo>
                      <a:pt x="326" y="4"/>
                    </a:lnTo>
                    <a:lnTo>
                      <a:pt x="339" y="8"/>
                    </a:lnTo>
                    <a:lnTo>
                      <a:pt x="351" y="11"/>
                    </a:lnTo>
                    <a:lnTo>
                      <a:pt x="363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8" name="Freeform 29">
                <a:extLst>
                  <a:ext uri="{FF2B5EF4-FFF2-40B4-BE49-F238E27FC236}">
                    <a16:creationId xmlns:a16="http://schemas.microsoft.com/office/drawing/2014/main" id="{69F479B7-1604-4CDB-9040-192961989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3151"/>
                <a:ext cx="70" cy="270"/>
              </a:xfrm>
              <a:custGeom>
                <a:avLst/>
                <a:gdLst>
                  <a:gd name="T0" fmla="*/ 10 w 140"/>
                  <a:gd name="T1" fmla="*/ 20 h 539"/>
                  <a:gd name="T2" fmla="*/ 16 w 140"/>
                  <a:gd name="T3" fmla="*/ 27 h 539"/>
                  <a:gd name="T4" fmla="*/ 21 w 140"/>
                  <a:gd name="T5" fmla="*/ 35 h 539"/>
                  <a:gd name="T6" fmla="*/ 26 w 140"/>
                  <a:gd name="T7" fmla="*/ 42 h 539"/>
                  <a:gd name="T8" fmla="*/ 31 w 140"/>
                  <a:gd name="T9" fmla="*/ 50 h 539"/>
                  <a:gd name="T10" fmla="*/ 34 w 140"/>
                  <a:gd name="T11" fmla="*/ 58 h 539"/>
                  <a:gd name="T12" fmla="*/ 35 w 140"/>
                  <a:gd name="T13" fmla="*/ 67 h 539"/>
                  <a:gd name="T14" fmla="*/ 35 w 140"/>
                  <a:gd name="T15" fmla="*/ 76 h 539"/>
                  <a:gd name="T16" fmla="*/ 32 w 140"/>
                  <a:gd name="T17" fmla="*/ 85 h 539"/>
                  <a:gd name="T18" fmla="*/ 30 w 140"/>
                  <a:gd name="T19" fmla="*/ 89 h 539"/>
                  <a:gd name="T20" fmla="*/ 27 w 140"/>
                  <a:gd name="T21" fmla="*/ 93 h 539"/>
                  <a:gd name="T22" fmla="*/ 25 w 140"/>
                  <a:gd name="T23" fmla="*/ 97 h 539"/>
                  <a:gd name="T24" fmla="*/ 23 w 140"/>
                  <a:gd name="T25" fmla="*/ 102 h 539"/>
                  <a:gd name="T26" fmla="*/ 20 w 140"/>
                  <a:gd name="T27" fmla="*/ 106 h 539"/>
                  <a:gd name="T28" fmla="*/ 18 w 140"/>
                  <a:gd name="T29" fmla="*/ 110 h 539"/>
                  <a:gd name="T30" fmla="*/ 17 w 140"/>
                  <a:gd name="T31" fmla="*/ 115 h 539"/>
                  <a:gd name="T32" fmla="*/ 16 w 140"/>
                  <a:gd name="T33" fmla="*/ 120 h 539"/>
                  <a:gd name="T34" fmla="*/ 16 w 140"/>
                  <a:gd name="T35" fmla="*/ 124 h 539"/>
                  <a:gd name="T36" fmla="*/ 16 w 140"/>
                  <a:gd name="T37" fmla="*/ 128 h 539"/>
                  <a:gd name="T38" fmla="*/ 16 w 140"/>
                  <a:gd name="T39" fmla="*/ 131 h 539"/>
                  <a:gd name="T40" fmla="*/ 16 w 140"/>
                  <a:gd name="T41" fmla="*/ 135 h 539"/>
                  <a:gd name="T42" fmla="*/ 14 w 140"/>
                  <a:gd name="T43" fmla="*/ 132 h 539"/>
                  <a:gd name="T44" fmla="*/ 13 w 140"/>
                  <a:gd name="T45" fmla="*/ 129 h 539"/>
                  <a:gd name="T46" fmla="*/ 13 w 140"/>
                  <a:gd name="T47" fmla="*/ 125 h 539"/>
                  <a:gd name="T48" fmla="*/ 13 w 140"/>
                  <a:gd name="T49" fmla="*/ 121 h 539"/>
                  <a:gd name="T50" fmla="*/ 14 w 140"/>
                  <a:gd name="T51" fmla="*/ 114 h 539"/>
                  <a:gd name="T52" fmla="*/ 14 w 140"/>
                  <a:gd name="T53" fmla="*/ 108 h 539"/>
                  <a:gd name="T54" fmla="*/ 16 w 140"/>
                  <a:gd name="T55" fmla="*/ 101 h 539"/>
                  <a:gd name="T56" fmla="*/ 17 w 140"/>
                  <a:gd name="T57" fmla="*/ 95 h 539"/>
                  <a:gd name="T58" fmla="*/ 18 w 140"/>
                  <a:gd name="T59" fmla="*/ 88 h 539"/>
                  <a:gd name="T60" fmla="*/ 20 w 140"/>
                  <a:gd name="T61" fmla="*/ 82 h 539"/>
                  <a:gd name="T62" fmla="*/ 21 w 140"/>
                  <a:gd name="T63" fmla="*/ 76 h 539"/>
                  <a:gd name="T64" fmla="*/ 23 w 140"/>
                  <a:gd name="T65" fmla="*/ 69 h 539"/>
                  <a:gd name="T66" fmla="*/ 23 w 140"/>
                  <a:gd name="T67" fmla="*/ 62 h 539"/>
                  <a:gd name="T68" fmla="*/ 23 w 140"/>
                  <a:gd name="T69" fmla="*/ 56 h 539"/>
                  <a:gd name="T70" fmla="*/ 20 w 140"/>
                  <a:gd name="T71" fmla="*/ 50 h 539"/>
                  <a:gd name="T72" fmla="*/ 18 w 140"/>
                  <a:gd name="T73" fmla="*/ 44 h 539"/>
                  <a:gd name="T74" fmla="*/ 15 w 140"/>
                  <a:gd name="T75" fmla="*/ 38 h 539"/>
                  <a:gd name="T76" fmla="*/ 12 w 140"/>
                  <a:gd name="T77" fmla="*/ 32 h 539"/>
                  <a:gd name="T78" fmla="*/ 8 w 140"/>
                  <a:gd name="T79" fmla="*/ 26 h 539"/>
                  <a:gd name="T80" fmla="*/ 6 w 140"/>
                  <a:gd name="T81" fmla="*/ 21 h 539"/>
                  <a:gd name="T82" fmla="*/ 4 w 140"/>
                  <a:gd name="T83" fmla="*/ 16 h 539"/>
                  <a:gd name="T84" fmla="*/ 3 w 140"/>
                  <a:gd name="T85" fmla="*/ 10 h 539"/>
                  <a:gd name="T86" fmla="*/ 1 w 140"/>
                  <a:gd name="T87" fmla="*/ 5 h 539"/>
                  <a:gd name="T88" fmla="*/ 0 w 140"/>
                  <a:gd name="T89" fmla="*/ 0 h 539"/>
                  <a:gd name="T90" fmla="*/ 2 w 140"/>
                  <a:gd name="T91" fmla="*/ 3 h 539"/>
                  <a:gd name="T92" fmla="*/ 3 w 140"/>
                  <a:gd name="T93" fmla="*/ 5 h 539"/>
                  <a:gd name="T94" fmla="*/ 4 w 140"/>
                  <a:gd name="T95" fmla="*/ 8 h 539"/>
                  <a:gd name="T96" fmla="*/ 6 w 140"/>
                  <a:gd name="T97" fmla="*/ 10 h 539"/>
                  <a:gd name="T98" fmla="*/ 7 w 140"/>
                  <a:gd name="T99" fmla="*/ 12 h 539"/>
                  <a:gd name="T100" fmla="*/ 8 w 140"/>
                  <a:gd name="T101" fmla="*/ 15 h 539"/>
                  <a:gd name="T102" fmla="*/ 9 w 140"/>
                  <a:gd name="T103" fmla="*/ 18 h 539"/>
                  <a:gd name="T104" fmla="*/ 10 w 140"/>
                  <a:gd name="T105" fmla="*/ 20 h 5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0" h="539">
                    <a:moveTo>
                      <a:pt x="40" y="78"/>
                    </a:moveTo>
                    <a:lnTo>
                      <a:pt x="61" y="108"/>
                    </a:lnTo>
                    <a:lnTo>
                      <a:pt x="82" y="137"/>
                    </a:lnTo>
                    <a:lnTo>
                      <a:pt x="102" y="168"/>
                    </a:lnTo>
                    <a:lnTo>
                      <a:pt x="121" y="199"/>
                    </a:lnTo>
                    <a:lnTo>
                      <a:pt x="133" y="231"/>
                    </a:lnTo>
                    <a:lnTo>
                      <a:pt x="140" y="266"/>
                    </a:lnTo>
                    <a:lnTo>
                      <a:pt x="139" y="302"/>
                    </a:lnTo>
                    <a:lnTo>
                      <a:pt x="127" y="339"/>
                    </a:lnTo>
                    <a:lnTo>
                      <a:pt x="117" y="356"/>
                    </a:lnTo>
                    <a:lnTo>
                      <a:pt x="108" y="372"/>
                    </a:lnTo>
                    <a:lnTo>
                      <a:pt x="98" y="388"/>
                    </a:lnTo>
                    <a:lnTo>
                      <a:pt x="89" y="405"/>
                    </a:lnTo>
                    <a:lnTo>
                      <a:pt x="79" y="423"/>
                    </a:lnTo>
                    <a:lnTo>
                      <a:pt x="71" y="440"/>
                    </a:lnTo>
                    <a:lnTo>
                      <a:pt x="66" y="458"/>
                    </a:lnTo>
                    <a:lnTo>
                      <a:pt x="63" y="478"/>
                    </a:lnTo>
                    <a:lnTo>
                      <a:pt x="62" y="493"/>
                    </a:lnTo>
                    <a:lnTo>
                      <a:pt x="61" y="509"/>
                    </a:lnTo>
                    <a:lnTo>
                      <a:pt x="62" y="524"/>
                    </a:lnTo>
                    <a:lnTo>
                      <a:pt x="64" y="539"/>
                    </a:lnTo>
                    <a:lnTo>
                      <a:pt x="55" y="528"/>
                    </a:lnTo>
                    <a:lnTo>
                      <a:pt x="52" y="515"/>
                    </a:lnTo>
                    <a:lnTo>
                      <a:pt x="51" y="500"/>
                    </a:lnTo>
                    <a:lnTo>
                      <a:pt x="51" y="484"/>
                    </a:lnTo>
                    <a:lnTo>
                      <a:pt x="53" y="456"/>
                    </a:lnTo>
                    <a:lnTo>
                      <a:pt x="56" y="430"/>
                    </a:lnTo>
                    <a:lnTo>
                      <a:pt x="61" y="403"/>
                    </a:lnTo>
                    <a:lnTo>
                      <a:pt x="66" y="378"/>
                    </a:lnTo>
                    <a:lnTo>
                      <a:pt x="71" y="351"/>
                    </a:lnTo>
                    <a:lnTo>
                      <a:pt x="77" y="326"/>
                    </a:lnTo>
                    <a:lnTo>
                      <a:pt x="83" y="301"/>
                    </a:lnTo>
                    <a:lnTo>
                      <a:pt x="89" y="275"/>
                    </a:lnTo>
                    <a:lnTo>
                      <a:pt x="91" y="248"/>
                    </a:lnTo>
                    <a:lnTo>
                      <a:pt x="89" y="221"/>
                    </a:lnTo>
                    <a:lnTo>
                      <a:pt x="80" y="197"/>
                    </a:lnTo>
                    <a:lnTo>
                      <a:pt x="70" y="173"/>
                    </a:lnTo>
                    <a:lnTo>
                      <a:pt x="57" y="150"/>
                    </a:lnTo>
                    <a:lnTo>
                      <a:pt x="45" y="127"/>
                    </a:lnTo>
                    <a:lnTo>
                      <a:pt x="32" y="104"/>
                    </a:lnTo>
                    <a:lnTo>
                      <a:pt x="22" y="81"/>
                    </a:lnTo>
                    <a:lnTo>
                      <a:pt x="15" y="61"/>
                    </a:lnTo>
                    <a:lnTo>
                      <a:pt x="9" y="40"/>
                    </a:lnTo>
                    <a:lnTo>
                      <a:pt x="3" y="20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1" y="18"/>
                    </a:lnTo>
                    <a:lnTo>
                      <a:pt x="16" y="29"/>
                    </a:lnTo>
                    <a:lnTo>
                      <a:pt x="21" y="39"/>
                    </a:lnTo>
                    <a:lnTo>
                      <a:pt x="25" y="48"/>
                    </a:lnTo>
                    <a:lnTo>
                      <a:pt x="30" y="59"/>
                    </a:lnTo>
                    <a:lnTo>
                      <a:pt x="34" y="69"/>
                    </a:lnTo>
                    <a:lnTo>
                      <a:pt x="40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9" name="Freeform 30">
                <a:extLst>
                  <a:ext uri="{FF2B5EF4-FFF2-40B4-BE49-F238E27FC236}">
                    <a16:creationId xmlns:a16="http://schemas.microsoft.com/office/drawing/2014/main" id="{7CEBB8AB-E936-4948-A480-1B226C9CC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1" y="3253"/>
                <a:ext cx="36" cy="61"/>
              </a:xfrm>
              <a:custGeom>
                <a:avLst/>
                <a:gdLst>
                  <a:gd name="T0" fmla="*/ 18 w 72"/>
                  <a:gd name="T1" fmla="*/ 14 h 121"/>
                  <a:gd name="T2" fmla="*/ 18 w 72"/>
                  <a:gd name="T3" fmla="*/ 17 h 121"/>
                  <a:gd name="T4" fmla="*/ 17 w 72"/>
                  <a:gd name="T5" fmla="*/ 20 h 121"/>
                  <a:gd name="T6" fmla="*/ 15 w 72"/>
                  <a:gd name="T7" fmla="*/ 22 h 121"/>
                  <a:gd name="T8" fmla="*/ 12 w 72"/>
                  <a:gd name="T9" fmla="*/ 23 h 121"/>
                  <a:gd name="T10" fmla="*/ 9 w 72"/>
                  <a:gd name="T11" fmla="*/ 25 h 121"/>
                  <a:gd name="T12" fmla="*/ 6 w 72"/>
                  <a:gd name="T13" fmla="*/ 27 h 121"/>
                  <a:gd name="T14" fmla="*/ 4 w 72"/>
                  <a:gd name="T15" fmla="*/ 28 h 121"/>
                  <a:gd name="T16" fmla="*/ 2 w 72"/>
                  <a:gd name="T17" fmla="*/ 30 h 121"/>
                  <a:gd name="T18" fmla="*/ 0 w 72"/>
                  <a:gd name="T19" fmla="*/ 31 h 121"/>
                  <a:gd name="T20" fmla="*/ 1 w 72"/>
                  <a:gd name="T21" fmla="*/ 27 h 121"/>
                  <a:gd name="T22" fmla="*/ 3 w 72"/>
                  <a:gd name="T23" fmla="*/ 23 h 121"/>
                  <a:gd name="T24" fmla="*/ 5 w 72"/>
                  <a:gd name="T25" fmla="*/ 19 h 121"/>
                  <a:gd name="T26" fmla="*/ 7 w 72"/>
                  <a:gd name="T27" fmla="*/ 16 h 121"/>
                  <a:gd name="T28" fmla="*/ 9 w 72"/>
                  <a:gd name="T29" fmla="*/ 12 h 121"/>
                  <a:gd name="T30" fmla="*/ 11 w 72"/>
                  <a:gd name="T31" fmla="*/ 9 h 121"/>
                  <a:gd name="T32" fmla="*/ 11 w 72"/>
                  <a:gd name="T33" fmla="*/ 5 h 121"/>
                  <a:gd name="T34" fmla="*/ 10 w 72"/>
                  <a:gd name="T35" fmla="*/ 0 h 121"/>
                  <a:gd name="T36" fmla="*/ 13 w 72"/>
                  <a:gd name="T37" fmla="*/ 2 h 121"/>
                  <a:gd name="T38" fmla="*/ 16 w 72"/>
                  <a:gd name="T39" fmla="*/ 6 h 121"/>
                  <a:gd name="T40" fmla="*/ 18 w 72"/>
                  <a:gd name="T41" fmla="*/ 10 h 121"/>
                  <a:gd name="T42" fmla="*/ 18 w 72"/>
                  <a:gd name="T43" fmla="*/ 14 h 1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2" h="121">
                    <a:moveTo>
                      <a:pt x="72" y="53"/>
                    </a:moveTo>
                    <a:lnTo>
                      <a:pt x="71" y="65"/>
                    </a:lnTo>
                    <a:lnTo>
                      <a:pt x="65" y="77"/>
                    </a:lnTo>
                    <a:lnTo>
                      <a:pt x="57" y="85"/>
                    </a:lnTo>
                    <a:lnTo>
                      <a:pt x="47" y="92"/>
                    </a:lnTo>
                    <a:lnTo>
                      <a:pt x="36" y="99"/>
                    </a:lnTo>
                    <a:lnTo>
                      <a:pt x="24" y="105"/>
                    </a:lnTo>
                    <a:lnTo>
                      <a:pt x="14" y="112"/>
                    </a:lnTo>
                    <a:lnTo>
                      <a:pt x="5" y="120"/>
                    </a:lnTo>
                    <a:lnTo>
                      <a:pt x="0" y="121"/>
                    </a:lnTo>
                    <a:lnTo>
                      <a:pt x="4" y="105"/>
                    </a:lnTo>
                    <a:lnTo>
                      <a:pt x="11" y="91"/>
                    </a:lnTo>
                    <a:lnTo>
                      <a:pt x="20" y="76"/>
                    </a:lnTo>
                    <a:lnTo>
                      <a:pt x="28" y="62"/>
                    </a:lnTo>
                    <a:lnTo>
                      <a:pt x="36" y="48"/>
                    </a:lnTo>
                    <a:lnTo>
                      <a:pt x="42" y="33"/>
                    </a:lnTo>
                    <a:lnTo>
                      <a:pt x="43" y="17"/>
                    </a:lnTo>
                    <a:lnTo>
                      <a:pt x="38" y="0"/>
                    </a:lnTo>
                    <a:lnTo>
                      <a:pt x="52" y="8"/>
                    </a:lnTo>
                    <a:lnTo>
                      <a:pt x="62" y="21"/>
                    </a:lnTo>
                    <a:lnTo>
                      <a:pt x="69" y="37"/>
                    </a:lnTo>
                    <a:lnTo>
                      <a:pt x="72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0" name="Freeform 31">
                <a:extLst>
                  <a:ext uri="{FF2B5EF4-FFF2-40B4-BE49-F238E27FC236}">
                    <a16:creationId xmlns:a16="http://schemas.microsoft.com/office/drawing/2014/main" id="{7B6DF8E4-6E26-411C-8ED5-CFE0D9A9F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279"/>
                <a:ext cx="40" cy="66"/>
              </a:xfrm>
              <a:custGeom>
                <a:avLst/>
                <a:gdLst>
                  <a:gd name="T0" fmla="*/ 9 w 81"/>
                  <a:gd name="T1" fmla="*/ 19 h 131"/>
                  <a:gd name="T2" fmla="*/ 9 w 81"/>
                  <a:gd name="T3" fmla="*/ 21 h 131"/>
                  <a:gd name="T4" fmla="*/ 9 w 81"/>
                  <a:gd name="T5" fmla="*/ 24 h 131"/>
                  <a:gd name="T6" fmla="*/ 10 w 81"/>
                  <a:gd name="T7" fmla="*/ 27 h 131"/>
                  <a:gd name="T8" fmla="*/ 11 w 81"/>
                  <a:gd name="T9" fmla="*/ 29 h 131"/>
                  <a:gd name="T10" fmla="*/ 13 w 81"/>
                  <a:gd name="T11" fmla="*/ 30 h 131"/>
                  <a:gd name="T12" fmla="*/ 15 w 81"/>
                  <a:gd name="T13" fmla="*/ 31 h 131"/>
                  <a:gd name="T14" fmla="*/ 17 w 81"/>
                  <a:gd name="T15" fmla="*/ 31 h 131"/>
                  <a:gd name="T16" fmla="*/ 20 w 81"/>
                  <a:gd name="T17" fmla="*/ 32 h 131"/>
                  <a:gd name="T18" fmla="*/ 18 w 81"/>
                  <a:gd name="T19" fmla="*/ 32 h 131"/>
                  <a:gd name="T20" fmla="*/ 16 w 81"/>
                  <a:gd name="T21" fmla="*/ 33 h 131"/>
                  <a:gd name="T22" fmla="*/ 14 w 81"/>
                  <a:gd name="T23" fmla="*/ 33 h 131"/>
                  <a:gd name="T24" fmla="*/ 12 w 81"/>
                  <a:gd name="T25" fmla="*/ 33 h 131"/>
                  <a:gd name="T26" fmla="*/ 9 w 81"/>
                  <a:gd name="T27" fmla="*/ 33 h 131"/>
                  <a:gd name="T28" fmla="*/ 7 w 81"/>
                  <a:gd name="T29" fmla="*/ 33 h 131"/>
                  <a:gd name="T30" fmla="*/ 6 w 81"/>
                  <a:gd name="T31" fmla="*/ 32 h 131"/>
                  <a:gd name="T32" fmla="*/ 4 w 81"/>
                  <a:gd name="T33" fmla="*/ 31 h 131"/>
                  <a:gd name="T34" fmla="*/ 2 w 81"/>
                  <a:gd name="T35" fmla="*/ 29 h 131"/>
                  <a:gd name="T36" fmla="*/ 1 w 81"/>
                  <a:gd name="T37" fmla="*/ 28 h 131"/>
                  <a:gd name="T38" fmla="*/ 0 w 81"/>
                  <a:gd name="T39" fmla="*/ 26 h 131"/>
                  <a:gd name="T40" fmla="*/ 0 w 81"/>
                  <a:gd name="T41" fmla="*/ 24 h 131"/>
                  <a:gd name="T42" fmla="*/ 0 w 81"/>
                  <a:gd name="T43" fmla="*/ 21 h 131"/>
                  <a:gd name="T44" fmla="*/ 1 w 81"/>
                  <a:gd name="T45" fmla="*/ 18 h 131"/>
                  <a:gd name="T46" fmla="*/ 3 w 81"/>
                  <a:gd name="T47" fmla="*/ 14 h 131"/>
                  <a:gd name="T48" fmla="*/ 5 w 81"/>
                  <a:gd name="T49" fmla="*/ 12 h 131"/>
                  <a:gd name="T50" fmla="*/ 7 w 81"/>
                  <a:gd name="T51" fmla="*/ 9 h 131"/>
                  <a:gd name="T52" fmla="*/ 10 w 81"/>
                  <a:gd name="T53" fmla="*/ 7 h 131"/>
                  <a:gd name="T54" fmla="*/ 13 w 81"/>
                  <a:gd name="T55" fmla="*/ 4 h 131"/>
                  <a:gd name="T56" fmla="*/ 16 w 81"/>
                  <a:gd name="T57" fmla="*/ 2 h 131"/>
                  <a:gd name="T58" fmla="*/ 17 w 81"/>
                  <a:gd name="T59" fmla="*/ 0 h 131"/>
                  <a:gd name="T60" fmla="*/ 17 w 81"/>
                  <a:gd name="T61" fmla="*/ 3 h 131"/>
                  <a:gd name="T62" fmla="*/ 16 w 81"/>
                  <a:gd name="T63" fmla="*/ 5 h 131"/>
                  <a:gd name="T64" fmla="*/ 15 w 81"/>
                  <a:gd name="T65" fmla="*/ 7 h 131"/>
                  <a:gd name="T66" fmla="*/ 13 w 81"/>
                  <a:gd name="T67" fmla="*/ 10 h 131"/>
                  <a:gd name="T68" fmla="*/ 12 w 81"/>
                  <a:gd name="T69" fmla="*/ 12 h 131"/>
                  <a:gd name="T70" fmla="*/ 11 w 81"/>
                  <a:gd name="T71" fmla="*/ 14 h 131"/>
                  <a:gd name="T72" fmla="*/ 9 w 81"/>
                  <a:gd name="T73" fmla="*/ 16 h 131"/>
                  <a:gd name="T74" fmla="*/ 9 w 81"/>
                  <a:gd name="T75" fmla="*/ 19 h 1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1" h="131">
                    <a:moveTo>
                      <a:pt x="37" y="73"/>
                    </a:moveTo>
                    <a:lnTo>
                      <a:pt x="36" y="84"/>
                    </a:lnTo>
                    <a:lnTo>
                      <a:pt x="37" y="95"/>
                    </a:lnTo>
                    <a:lnTo>
                      <a:pt x="40" y="106"/>
                    </a:lnTo>
                    <a:lnTo>
                      <a:pt x="47" y="115"/>
                    </a:lnTo>
                    <a:lnTo>
                      <a:pt x="54" y="119"/>
                    </a:lnTo>
                    <a:lnTo>
                      <a:pt x="62" y="122"/>
                    </a:lnTo>
                    <a:lnTo>
                      <a:pt x="71" y="124"/>
                    </a:lnTo>
                    <a:lnTo>
                      <a:pt x="81" y="125"/>
                    </a:lnTo>
                    <a:lnTo>
                      <a:pt x="74" y="128"/>
                    </a:lnTo>
                    <a:lnTo>
                      <a:pt x="66" y="130"/>
                    </a:lnTo>
                    <a:lnTo>
                      <a:pt x="56" y="131"/>
                    </a:lnTo>
                    <a:lnTo>
                      <a:pt x="48" y="131"/>
                    </a:lnTo>
                    <a:lnTo>
                      <a:pt x="39" y="130"/>
                    </a:lnTo>
                    <a:lnTo>
                      <a:pt x="31" y="129"/>
                    </a:lnTo>
                    <a:lnTo>
                      <a:pt x="24" y="125"/>
                    </a:lnTo>
                    <a:lnTo>
                      <a:pt x="17" y="122"/>
                    </a:lnTo>
                    <a:lnTo>
                      <a:pt x="10" y="116"/>
                    </a:lnTo>
                    <a:lnTo>
                      <a:pt x="6" y="110"/>
                    </a:lnTo>
                    <a:lnTo>
                      <a:pt x="1" y="103"/>
                    </a:lnTo>
                    <a:lnTo>
                      <a:pt x="0" y="95"/>
                    </a:lnTo>
                    <a:lnTo>
                      <a:pt x="1" y="81"/>
                    </a:lnTo>
                    <a:lnTo>
                      <a:pt x="5" y="69"/>
                    </a:lnTo>
                    <a:lnTo>
                      <a:pt x="12" y="56"/>
                    </a:lnTo>
                    <a:lnTo>
                      <a:pt x="21" y="46"/>
                    </a:lnTo>
                    <a:lnTo>
                      <a:pt x="31" y="35"/>
                    </a:lnTo>
                    <a:lnTo>
                      <a:pt x="43" y="25"/>
                    </a:lnTo>
                    <a:lnTo>
                      <a:pt x="54" y="16"/>
                    </a:lnTo>
                    <a:lnTo>
                      <a:pt x="65" y="8"/>
                    </a:lnTo>
                    <a:lnTo>
                      <a:pt x="71" y="0"/>
                    </a:lnTo>
                    <a:lnTo>
                      <a:pt x="69" y="9"/>
                    </a:lnTo>
                    <a:lnTo>
                      <a:pt x="66" y="18"/>
                    </a:lnTo>
                    <a:lnTo>
                      <a:pt x="60" y="27"/>
                    </a:lnTo>
                    <a:lnTo>
                      <a:pt x="54" y="37"/>
                    </a:lnTo>
                    <a:lnTo>
                      <a:pt x="48" y="45"/>
                    </a:lnTo>
                    <a:lnTo>
                      <a:pt x="44" y="54"/>
                    </a:lnTo>
                    <a:lnTo>
                      <a:pt x="39" y="63"/>
                    </a:lnTo>
                    <a:lnTo>
                      <a:pt x="37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1" name="Freeform 32">
                <a:extLst>
                  <a:ext uri="{FF2B5EF4-FFF2-40B4-BE49-F238E27FC236}">
                    <a16:creationId xmlns:a16="http://schemas.microsoft.com/office/drawing/2014/main" id="{C66D48A5-7A28-455F-A40E-4743ACD7A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315"/>
                <a:ext cx="42" cy="16"/>
              </a:xfrm>
              <a:custGeom>
                <a:avLst/>
                <a:gdLst>
                  <a:gd name="T0" fmla="*/ 21 w 85"/>
                  <a:gd name="T1" fmla="*/ 2 h 31"/>
                  <a:gd name="T2" fmla="*/ 18 w 85"/>
                  <a:gd name="T3" fmla="*/ 2 h 31"/>
                  <a:gd name="T4" fmla="*/ 17 w 85"/>
                  <a:gd name="T5" fmla="*/ 3 h 31"/>
                  <a:gd name="T6" fmla="*/ 15 w 85"/>
                  <a:gd name="T7" fmla="*/ 4 h 31"/>
                  <a:gd name="T8" fmla="*/ 13 w 85"/>
                  <a:gd name="T9" fmla="*/ 5 h 31"/>
                  <a:gd name="T10" fmla="*/ 12 w 85"/>
                  <a:gd name="T11" fmla="*/ 6 h 31"/>
                  <a:gd name="T12" fmla="*/ 10 w 85"/>
                  <a:gd name="T13" fmla="*/ 7 h 31"/>
                  <a:gd name="T14" fmla="*/ 8 w 85"/>
                  <a:gd name="T15" fmla="*/ 8 h 31"/>
                  <a:gd name="T16" fmla="*/ 6 w 85"/>
                  <a:gd name="T17" fmla="*/ 8 h 31"/>
                  <a:gd name="T18" fmla="*/ 4 w 85"/>
                  <a:gd name="T19" fmla="*/ 8 h 31"/>
                  <a:gd name="T20" fmla="*/ 3 w 85"/>
                  <a:gd name="T21" fmla="*/ 8 h 31"/>
                  <a:gd name="T22" fmla="*/ 1 w 85"/>
                  <a:gd name="T23" fmla="*/ 7 h 31"/>
                  <a:gd name="T24" fmla="*/ 0 w 85"/>
                  <a:gd name="T25" fmla="*/ 7 h 31"/>
                  <a:gd name="T26" fmla="*/ 1 w 85"/>
                  <a:gd name="T27" fmla="*/ 5 h 31"/>
                  <a:gd name="T28" fmla="*/ 4 w 85"/>
                  <a:gd name="T29" fmla="*/ 3 h 31"/>
                  <a:gd name="T30" fmla="*/ 6 w 85"/>
                  <a:gd name="T31" fmla="*/ 2 h 31"/>
                  <a:gd name="T32" fmla="*/ 8 w 85"/>
                  <a:gd name="T33" fmla="*/ 1 h 31"/>
                  <a:gd name="T34" fmla="*/ 11 w 85"/>
                  <a:gd name="T35" fmla="*/ 1 h 31"/>
                  <a:gd name="T36" fmla="*/ 13 w 85"/>
                  <a:gd name="T37" fmla="*/ 0 h 31"/>
                  <a:gd name="T38" fmla="*/ 16 w 85"/>
                  <a:gd name="T39" fmla="*/ 0 h 31"/>
                  <a:gd name="T40" fmla="*/ 18 w 85"/>
                  <a:gd name="T41" fmla="*/ 0 h 31"/>
                  <a:gd name="T42" fmla="*/ 19 w 85"/>
                  <a:gd name="T43" fmla="*/ 1 h 31"/>
                  <a:gd name="T44" fmla="*/ 20 w 85"/>
                  <a:gd name="T45" fmla="*/ 1 h 31"/>
                  <a:gd name="T46" fmla="*/ 20 w 85"/>
                  <a:gd name="T47" fmla="*/ 2 h 31"/>
                  <a:gd name="T48" fmla="*/ 21 w 85"/>
                  <a:gd name="T49" fmla="*/ 2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5" h="31">
                    <a:moveTo>
                      <a:pt x="85" y="8"/>
                    </a:moveTo>
                    <a:lnTo>
                      <a:pt x="75" y="7"/>
                    </a:lnTo>
                    <a:lnTo>
                      <a:pt x="68" y="9"/>
                    </a:lnTo>
                    <a:lnTo>
                      <a:pt x="61" y="13"/>
                    </a:lnTo>
                    <a:lnTo>
                      <a:pt x="55" y="17"/>
                    </a:lnTo>
                    <a:lnTo>
                      <a:pt x="49" y="23"/>
                    </a:lnTo>
                    <a:lnTo>
                      <a:pt x="42" y="28"/>
                    </a:lnTo>
                    <a:lnTo>
                      <a:pt x="34" y="30"/>
                    </a:lnTo>
                    <a:lnTo>
                      <a:pt x="26" y="31"/>
                    </a:lnTo>
                    <a:lnTo>
                      <a:pt x="19" y="30"/>
                    </a:lnTo>
                    <a:lnTo>
                      <a:pt x="13" y="29"/>
                    </a:lnTo>
                    <a:lnTo>
                      <a:pt x="6" y="27"/>
                    </a:lnTo>
                    <a:lnTo>
                      <a:pt x="0" y="25"/>
                    </a:lnTo>
                    <a:lnTo>
                      <a:pt x="7" y="17"/>
                    </a:lnTo>
                    <a:lnTo>
                      <a:pt x="17" y="12"/>
                    </a:lnTo>
                    <a:lnTo>
                      <a:pt x="25" y="7"/>
                    </a:lnTo>
                    <a:lnTo>
                      <a:pt x="35" y="4"/>
                    </a:lnTo>
                    <a:lnTo>
                      <a:pt x="44" y="1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78" y="1"/>
                    </a:lnTo>
                    <a:lnTo>
                      <a:pt x="80" y="4"/>
                    </a:lnTo>
                    <a:lnTo>
                      <a:pt x="82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2" name="Freeform 33">
                <a:extLst>
                  <a:ext uri="{FF2B5EF4-FFF2-40B4-BE49-F238E27FC236}">
                    <a16:creationId xmlns:a16="http://schemas.microsoft.com/office/drawing/2014/main" id="{771353FD-F44D-4FB0-ACA8-68480972D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336"/>
                <a:ext cx="200" cy="177"/>
              </a:xfrm>
              <a:custGeom>
                <a:avLst/>
                <a:gdLst>
                  <a:gd name="T0" fmla="*/ 93 w 400"/>
                  <a:gd name="T1" fmla="*/ 9 h 352"/>
                  <a:gd name="T2" fmla="*/ 95 w 400"/>
                  <a:gd name="T3" fmla="*/ 22 h 352"/>
                  <a:gd name="T4" fmla="*/ 93 w 400"/>
                  <a:gd name="T5" fmla="*/ 30 h 352"/>
                  <a:gd name="T6" fmla="*/ 91 w 400"/>
                  <a:gd name="T7" fmla="*/ 35 h 352"/>
                  <a:gd name="T8" fmla="*/ 93 w 400"/>
                  <a:gd name="T9" fmla="*/ 40 h 352"/>
                  <a:gd name="T10" fmla="*/ 97 w 400"/>
                  <a:gd name="T11" fmla="*/ 45 h 352"/>
                  <a:gd name="T12" fmla="*/ 99 w 400"/>
                  <a:gd name="T13" fmla="*/ 51 h 352"/>
                  <a:gd name="T14" fmla="*/ 100 w 400"/>
                  <a:gd name="T15" fmla="*/ 58 h 352"/>
                  <a:gd name="T16" fmla="*/ 99 w 400"/>
                  <a:gd name="T17" fmla="*/ 65 h 352"/>
                  <a:gd name="T18" fmla="*/ 94 w 400"/>
                  <a:gd name="T19" fmla="*/ 73 h 352"/>
                  <a:gd name="T20" fmla="*/ 88 w 400"/>
                  <a:gd name="T21" fmla="*/ 79 h 352"/>
                  <a:gd name="T22" fmla="*/ 80 w 400"/>
                  <a:gd name="T23" fmla="*/ 84 h 352"/>
                  <a:gd name="T24" fmla="*/ 73 w 400"/>
                  <a:gd name="T25" fmla="*/ 87 h 352"/>
                  <a:gd name="T26" fmla="*/ 64 w 400"/>
                  <a:gd name="T27" fmla="*/ 89 h 352"/>
                  <a:gd name="T28" fmla="*/ 55 w 400"/>
                  <a:gd name="T29" fmla="*/ 89 h 352"/>
                  <a:gd name="T30" fmla="*/ 47 w 400"/>
                  <a:gd name="T31" fmla="*/ 89 h 352"/>
                  <a:gd name="T32" fmla="*/ 38 w 400"/>
                  <a:gd name="T33" fmla="*/ 87 h 352"/>
                  <a:gd name="T34" fmla="*/ 30 w 400"/>
                  <a:gd name="T35" fmla="*/ 85 h 352"/>
                  <a:gd name="T36" fmla="*/ 22 w 400"/>
                  <a:gd name="T37" fmla="*/ 83 h 352"/>
                  <a:gd name="T38" fmla="*/ 14 w 400"/>
                  <a:gd name="T39" fmla="*/ 80 h 352"/>
                  <a:gd name="T40" fmla="*/ 9 w 400"/>
                  <a:gd name="T41" fmla="*/ 78 h 352"/>
                  <a:gd name="T42" fmla="*/ 6 w 400"/>
                  <a:gd name="T43" fmla="*/ 76 h 352"/>
                  <a:gd name="T44" fmla="*/ 4 w 400"/>
                  <a:gd name="T45" fmla="*/ 74 h 352"/>
                  <a:gd name="T46" fmla="*/ 2 w 400"/>
                  <a:gd name="T47" fmla="*/ 72 h 352"/>
                  <a:gd name="T48" fmla="*/ 2 w 400"/>
                  <a:gd name="T49" fmla="*/ 68 h 352"/>
                  <a:gd name="T50" fmla="*/ 6 w 400"/>
                  <a:gd name="T51" fmla="*/ 63 h 352"/>
                  <a:gd name="T52" fmla="*/ 10 w 400"/>
                  <a:gd name="T53" fmla="*/ 58 h 352"/>
                  <a:gd name="T54" fmla="*/ 15 w 400"/>
                  <a:gd name="T55" fmla="*/ 53 h 352"/>
                  <a:gd name="T56" fmla="*/ 20 w 400"/>
                  <a:gd name="T57" fmla="*/ 45 h 352"/>
                  <a:gd name="T58" fmla="*/ 26 w 400"/>
                  <a:gd name="T59" fmla="*/ 34 h 352"/>
                  <a:gd name="T60" fmla="*/ 33 w 400"/>
                  <a:gd name="T61" fmla="*/ 23 h 352"/>
                  <a:gd name="T62" fmla="*/ 42 w 400"/>
                  <a:gd name="T63" fmla="*/ 17 h 352"/>
                  <a:gd name="T64" fmla="*/ 54 w 400"/>
                  <a:gd name="T65" fmla="*/ 15 h 352"/>
                  <a:gd name="T66" fmla="*/ 64 w 400"/>
                  <a:gd name="T67" fmla="*/ 9 h 352"/>
                  <a:gd name="T68" fmla="*/ 74 w 400"/>
                  <a:gd name="T69" fmla="*/ 2 h 352"/>
                  <a:gd name="T70" fmla="*/ 83 w 400"/>
                  <a:gd name="T71" fmla="*/ 1 h 35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355" y="16"/>
                    </a:moveTo>
                    <a:lnTo>
                      <a:pt x="370" y="35"/>
                    </a:lnTo>
                    <a:lnTo>
                      <a:pt x="378" y="58"/>
                    </a:lnTo>
                    <a:lnTo>
                      <a:pt x="379" y="85"/>
                    </a:lnTo>
                    <a:lnTo>
                      <a:pt x="374" y="109"/>
                    </a:lnTo>
                    <a:lnTo>
                      <a:pt x="370" y="118"/>
                    </a:lnTo>
                    <a:lnTo>
                      <a:pt x="364" y="128"/>
                    </a:lnTo>
                    <a:lnTo>
                      <a:pt x="362" y="138"/>
                    </a:lnTo>
                    <a:lnTo>
                      <a:pt x="364" y="147"/>
                    </a:lnTo>
                    <a:lnTo>
                      <a:pt x="372" y="158"/>
                    </a:lnTo>
                    <a:lnTo>
                      <a:pt x="379" y="168"/>
                    </a:lnTo>
                    <a:lnTo>
                      <a:pt x="386" y="179"/>
                    </a:lnTo>
                    <a:lnTo>
                      <a:pt x="392" y="191"/>
                    </a:lnTo>
                    <a:lnTo>
                      <a:pt x="396" y="202"/>
                    </a:lnTo>
                    <a:lnTo>
                      <a:pt x="399" y="215"/>
                    </a:lnTo>
                    <a:lnTo>
                      <a:pt x="400" y="228"/>
                    </a:lnTo>
                    <a:lnTo>
                      <a:pt x="399" y="242"/>
                    </a:lnTo>
                    <a:lnTo>
                      <a:pt x="393" y="258"/>
                    </a:lnTo>
                    <a:lnTo>
                      <a:pt x="386" y="274"/>
                    </a:lnTo>
                    <a:lnTo>
                      <a:pt x="376" y="289"/>
                    </a:lnTo>
                    <a:lnTo>
                      <a:pt x="364" y="303"/>
                    </a:lnTo>
                    <a:lnTo>
                      <a:pt x="350" y="314"/>
                    </a:lnTo>
                    <a:lnTo>
                      <a:pt x="336" y="325"/>
                    </a:lnTo>
                    <a:lnTo>
                      <a:pt x="320" y="334"/>
                    </a:lnTo>
                    <a:lnTo>
                      <a:pt x="305" y="340"/>
                    </a:lnTo>
                    <a:lnTo>
                      <a:pt x="289" y="344"/>
                    </a:lnTo>
                    <a:lnTo>
                      <a:pt x="272" y="348"/>
                    </a:lnTo>
                    <a:lnTo>
                      <a:pt x="255" y="350"/>
                    </a:lnTo>
                    <a:lnTo>
                      <a:pt x="237" y="351"/>
                    </a:lnTo>
                    <a:lnTo>
                      <a:pt x="220" y="352"/>
                    </a:lnTo>
                    <a:lnTo>
                      <a:pt x="203" y="351"/>
                    </a:lnTo>
                    <a:lnTo>
                      <a:pt x="185" y="350"/>
                    </a:lnTo>
                    <a:lnTo>
                      <a:pt x="168" y="348"/>
                    </a:lnTo>
                    <a:lnTo>
                      <a:pt x="151" y="345"/>
                    </a:lnTo>
                    <a:lnTo>
                      <a:pt x="135" y="342"/>
                    </a:lnTo>
                    <a:lnTo>
                      <a:pt x="117" y="338"/>
                    </a:lnTo>
                    <a:lnTo>
                      <a:pt x="101" y="334"/>
                    </a:lnTo>
                    <a:lnTo>
                      <a:pt x="85" y="329"/>
                    </a:lnTo>
                    <a:lnTo>
                      <a:pt x="69" y="323"/>
                    </a:lnTo>
                    <a:lnTo>
                      <a:pt x="53" y="318"/>
                    </a:lnTo>
                    <a:lnTo>
                      <a:pt x="38" y="312"/>
                    </a:lnTo>
                    <a:lnTo>
                      <a:pt x="33" y="310"/>
                    </a:lnTo>
                    <a:lnTo>
                      <a:pt x="28" y="306"/>
                    </a:lnTo>
                    <a:lnTo>
                      <a:pt x="23" y="303"/>
                    </a:lnTo>
                    <a:lnTo>
                      <a:pt x="18" y="298"/>
                    </a:lnTo>
                    <a:lnTo>
                      <a:pt x="14" y="293"/>
                    </a:lnTo>
                    <a:lnTo>
                      <a:pt x="9" y="289"/>
                    </a:lnTo>
                    <a:lnTo>
                      <a:pt x="5" y="284"/>
                    </a:lnTo>
                    <a:lnTo>
                      <a:pt x="0" y="280"/>
                    </a:lnTo>
                    <a:lnTo>
                      <a:pt x="7" y="269"/>
                    </a:lnTo>
                    <a:lnTo>
                      <a:pt x="14" y="259"/>
                    </a:lnTo>
                    <a:lnTo>
                      <a:pt x="23" y="250"/>
                    </a:lnTo>
                    <a:lnTo>
                      <a:pt x="31" y="239"/>
                    </a:lnTo>
                    <a:lnTo>
                      <a:pt x="40" y="230"/>
                    </a:lnTo>
                    <a:lnTo>
                      <a:pt x="48" y="220"/>
                    </a:lnTo>
                    <a:lnTo>
                      <a:pt x="58" y="210"/>
                    </a:lnTo>
                    <a:lnTo>
                      <a:pt x="64" y="200"/>
                    </a:lnTo>
                    <a:lnTo>
                      <a:pt x="77" y="179"/>
                    </a:lnTo>
                    <a:lnTo>
                      <a:pt x="89" y="158"/>
                    </a:lnTo>
                    <a:lnTo>
                      <a:pt x="101" y="134"/>
                    </a:lnTo>
                    <a:lnTo>
                      <a:pt x="114" y="111"/>
                    </a:lnTo>
                    <a:lnTo>
                      <a:pt x="129" y="92"/>
                    </a:lnTo>
                    <a:lnTo>
                      <a:pt x="146" y="76"/>
                    </a:lnTo>
                    <a:lnTo>
                      <a:pt x="167" y="65"/>
                    </a:lnTo>
                    <a:lnTo>
                      <a:pt x="191" y="62"/>
                    </a:lnTo>
                    <a:lnTo>
                      <a:pt x="214" y="57"/>
                    </a:lnTo>
                    <a:lnTo>
                      <a:pt x="236" y="47"/>
                    </a:lnTo>
                    <a:lnTo>
                      <a:pt x="256" y="33"/>
                    </a:lnTo>
                    <a:lnTo>
                      <a:pt x="274" y="18"/>
                    </a:lnTo>
                    <a:lnTo>
                      <a:pt x="293" y="7"/>
                    </a:lnTo>
                    <a:lnTo>
                      <a:pt x="311" y="0"/>
                    </a:lnTo>
                    <a:lnTo>
                      <a:pt x="332" y="2"/>
                    </a:lnTo>
                    <a:lnTo>
                      <a:pt x="355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3" name="Freeform 34">
                <a:extLst>
                  <a:ext uri="{FF2B5EF4-FFF2-40B4-BE49-F238E27FC236}">
                    <a16:creationId xmlns:a16="http://schemas.microsoft.com/office/drawing/2014/main" id="{B8DB3805-08D0-40B4-BB95-04834916B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3346"/>
                <a:ext cx="151" cy="125"/>
              </a:xfrm>
              <a:custGeom>
                <a:avLst/>
                <a:gdLst>
                  <a:gd name="T0" fmla="*/ 75 w 301"/>
                  <a:gd name="T1" fmla="*/ 3 h 249"/>
                  <a:gd name="T2" fmla="*/ 76 w 301"/>
                  <a:gd name="T3" fmla="*/ 6 h 249"/>
                  <a:gd name="T4" fmla="*/ 75 w 301"/>
                  <a:gd name="T5" fmla="*/ 9 h 249"/>
                  <a:gd name="T6" fmla="*/ 75 w 301"/>
                  <a:gd name="T7" fmla="*/ 12 h 249"/>
                  <a:gd name="T8" fmla="*/ 73 w 301"/>
                  <a:gd name="T9" fmla="*/ 15 h 249"/>
                  <a:gd name="T10" fmla="*/ 68 w 301"/>
                  <a:gd name="T11" fmla="*/ 18 h 249"/>
                  <a:gd name="T12" fmla="*/ 64 w 301"/>
                  <a:gd name="T13" fmla="*/ 21 h 249"/>
                  <a:gd name="T14" fmla="*/ 58 w 301"/>
                  <a:gd name="T15" fmla="*/ 24 h 249"/>
                  <a:gd name="T16" fmla="*/ 53 w 301"/>
                  <a:gd name="T17" fmla="*/ 26 h 249"/>
                  <a:gd name="T18" fmla="*/ 48 w 301"/>
                  <a:gd name="T19" fmla="*/ 28 h 249"/>
                  <a:gd name="T20" fmla="*/ 43 w 301"/>
                  <a:gd name="T21" fmla="*/ 30 h 249"/>
                  <a:gd name="T22" fmla="*/ 37 w 301"/>
                  <a:gd name="T23" fmla="*/ 32 h 249"/>
                  <a:gd name="T24" fmla="*/ 32 w 301"/>
                  <a:gd name="T25" fmla="*/ 33 h 249"/>
                  <a:gd name="T26" fmla="*/ 28 w 301"/>
                  <a:gd name="T27" fmla="*/ 34 h 249"/>
                  <a:gd name="T28" fmla="*/ 26 w 301"/>
                  <a:gd name="T29" fmla="*/ 36 h 249"/>
                  <a:gd name="T30" fmla="*/ 24 w 301"/>
                  <a:gd name="T31" fmla="*/ 39 h 249"/>
                  <a:gd name="T32" fmla="*/ 22 w 301"/>
                  <a:gd name="T33" fmla="*/ 41 h 249"/>
                  <a:gd name="T34" fmla="*/ 20 w 301"/>
                  <a:gd name="T35" fmla="*/ 44 h 249"/>
                  <a:gd name="T36" fmla="*/ 18 w 301"/>
                  <a:gd name="T37" fmla="*/ 47 h 249"/>
                  <a:gd name="T38" fmla="*/ 16 w 301"/>
                  <a:gd name="T39" fmla="*/ 50 h 249"/>
                  <a:gd name="T40" fmla="*/ 14 w 301"/>
                  <a:gd name="T41" fmla="*/ 52 h 249"/>
                  <a:gd name="T42" fmla="*/ 12 w 301"/>
                  <a:gd name="T43" fmla="*/ 54 h 249"/>
                  <a:gd name="T44" fmla="*/ 11 w 301"/>
                  <a:gd name="T45" fmla="*/ 55 h 249"/>
                  <a:gd name="T46" fmla="*/ 9 w 301"/>
                  <a:gd name="T47" fmla="*/ 57 h 249"/>
                  <a:gd name="T48" fmla="*/ 8 w 301"/>
                  <a:gd name="T49" fmla="*/ 59 h 249"/>
                  <a:gd name="T50" fmla="*/ 6 w 301"/>
                  <a:gd name="T51" fmla="*/ 60 h 249"/>
                  <a:gd name="T52" fmla="*/ 4 w 301"/>
                  <a:gd name="T53" fmla="*/ 61 h 249"/>
                  <a:gd name="T54" fmla="*/ 2 w 301"/>
                  <a:gd name="T55" fmla="*/ 62 h 249"/>
                  <a:gd name="T56" fmla="*/ 0 w 301"/>
                  <a:gd name="T57" fmla="*/ 63 h 249"/>
                  <a:gd name="T58" fmla="*/ 2 w 301"/>
                  <a:gd name="T59" fmla="*/ 60 h 249"/>
                  <a:gd name="T60" fmla="*/ 4 w 301"/>
                  <a:gd name="T61" fmla="*/ 57 h 249"/>
                  <a:gd name="T62" fmla="*/ 5 w 301"/>
                  <a:gd name="T63" fmla="*/ 55 h 249"/>
                  <a:gd name="T64" fmla="*/ 7 w 301"/>
                  <a:gd name="T65" fmla="*/ 53 h 249"/>
                  <a:gd name="T66" fmla="*/ 9 w 301"/>
                  <a:gd name="T67" fmla="*/ 50 h 249"/>
                  <a:gd name="T68" fmla="*/ 11 w 301"/>
                  <a:gd name="T69" fmla="*/ 48 h 249"/>
                  <a:gd name="T70" fmla="*/ 13 w 301"/>
                  <a:gd name="T71" fmla="*/ 46 h 249"/>
                  <a:gd name="T72" fmla="*/ 14 w 301"/>
                  <a:gd name="T73" fmla="*/ 43 h 249"/>
                  <a:gd name="T74" fmla="*/ 17 w 301"/>
                  <a:gd name="T75" fmla="*/ 39 h 249"/>
                  <a:gd name="T76" fmla="*/ 19 w 301"/>
                  <a:gd name="T77" fmla="*/ 34 h 249"/>
                  <a:gd name="T78" fmla="*/ 22 w 301"/>
                  <a:gd name="T79" fmla="*/ 30 h 249"/>
                  <a:gd name="T80" fmla="*/ 25 w 301"/>
                  <a:gd name="T81" fmla="*/ 25 h 249"/>
                  <a:gd name="T82" fmla="*/ 28 w 301"/>
                  <a:gd name="T83" fmla="*/ 21 h 249"/>
                  <a:gd name="T84" fmla="*/ 32 w 301"/>
                  <a:gd name="T85" fmla="*/ 18 h 249"/>
                  <a:gd name="T86" fmla="*/ 37 w 301"/>
                  <a:gd name="T87" fmla="*/ 16 h 249"/>
                  <a:gd name="T88" fmla="*/ 43 w 301"/>
                  <a:gd name="T89" fmla="*/ 15 h 249"/>
                  <a:gd name="T90" fmla="*/ 44 w 301"/>
                  <a:gd name="T91" fmla="*/ 15 h 249"/>
                  <a:gd name="T92" fmla="*/ 46 w 301"/>
                  <a:gd name="T93" fmla="*/ 15 h 249"/>
                  <a:gd name="T94" fmla="*/ 48 w 301"/>
                  <a:gd name="T95" fmla="*/ 15 h 249"/>
                  <a:gd name="T96" fmla="*/ 50 w 301"/>
                  <a:gd name="T97" fmla="*/ 15 h 249"/>
                  <a:gd name="T98" fmla="*/ 51 w 301"/>
                  <a:gd name="T99" fmla="*/ 15 h 249"/>
                  <a:gd name="T100" fmla="*/ 53 w 301"/>
                  <a:gd name="T101" fmla="*/ 14 h 249"/>
                  <a:gd name="T102" fmla="*/ 54 w 301"/>
                  <a:gd name="T103" fmla="*/ 13 h 249"/>
                  <a:gd name="T104" fmla="*/ 56 w 301"/>
                  <a:gd name="T105" fmla="*/ 12 h 249"/>
                  <a:gd name="T106" fmla="*/ 58 w 301"/>
                  <a:gd name="T107" fmla="*/ 10 h 249"/>
                  <a:gd name="T108" fmla="*/ 60 w 301"/>
                  <a:gd name="T109" fmla="*/ 8 h 249"/>
                  <a:gd name="T110" fmla="*/ 62 w 301"/>
                  <a:gd name="T111" fmla="*/ 6 h 249"/>
                  <a:gd name="T112" fmla="*/ 64 w 301"/>
                  <a:gd name="T113" fmla="*/ 4 h 249"/>
                  <a:gd name="T114" fmla="*/ 66 w 301"/>
                  <a:gd name="T115" fmla="*/ 2 h 249"/>
                  <a:gd name="T116" fmla="*/ 68 w 301"/>
                  <a:gd name="T117" fmla="*/ 1 h 249"/>
                  <a:gd name="T118" fmla="*/ 70 w 301"/>
                  <a:gd name="T119" fmla="*/ 0 h 249"/>
                  <a:gd name="T120" fmla="*/ 73 w 301"/>
                  <a:gd name="T121" fmla="*/ 1 h 249"/>
                  <a:gd name="T122" fmla="*/ 75 w 301"/>
                  <a:gd name="T123" fmla="*/ 3 h 2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01" h="249">
                    <a:moveTo>
                      <a:pt x="300" y="9"/>
                    </a:moveTo>
                    <a:lnTo>
                      <a:pt x="301" y="23"/>
                    </a:lnTo>
                    <a:lnTo>
                      <a:pt x="300" y="36"/>
                    </a:lnTo>
                    <a:lnTo>
                      <a:pt x="297" y="48"/>
                    </a:lnTo>
                    <a:lnTo>
                      <a:pt x="290" y="57"/>
                    </a:lnTo>
                    <a:lnTo>
                      <a:pt x="271" y="72"/>
                    </a:lnTo>
                    <a:lnTo>
                      <a:pt x="253" y="83"/>
                    </a:lnTo>
                    <a:lnTo>
                      <a:pt x="232" y="95"/>
                    </a:lnTo>
                    <a:lnTo>
                      <a:pt x="212" y="104"/>
                    </a:lnTo>
                    <a:lnTo>
                      <a:pt x="191" y="112"/>
                    </a:lnTo>
                    <a:lnTo>
                      <a:pt x="170" y="119"/>
                    </a:lnTo>
                    <a:lnTo>
                      <a:pt x="147" y="126"/>
                    </a:lnTo>
                    <a:lnTo>
                      <a:pt x="125" y="132"/>
                    </a:lnTo>
                    <a:lnTo>
                      <a:pt x="112" y="136"/>
                    </a:lnTo>
                    <a:lnTo>
                      <a:pt x="102" y="144"/>
                    </a:lnTo>
                    <a:lnTo>
                      <a:pt x="94" y="153"/>
                    </a:lnTo>
                    <a:lnTo>
                      <a:pt x="86" y="164"/>
                    </a:lnTo>
                    <a:lnTo>
                      <a:pt x="79" y="175"/>
                    </a:lnTo>
                    <a:lnTo>
                      <a:pt x="72" y="187"/>
                    </a:lnTo>
                    <a:lnTo>
                      <a:pt x="64" y="197"/>
                    </a:lnTo>
                    <a:lnTo>
                      <a:pt x="55" y="208"/>
                    </a:lnTo>
                    <a:lnTo>
                      <a:pt x="48" y="215"/>
                    </a:lnTo>
                    <a:lnTo>
                      <a:pt x="42" y="220"/>
                    </a:lnTo>
                    <a:lnTo>
                      <a:pt x="35" y="227"/>
                    </a:lnTo>
                    <a:lnTo>
                      <a:pt x="29" y="233"/>
                    </a:lnTo>
                    <a:lnTo>
                      <a:pt x="22" y="238"/>
                    </a:lnTo>
                    <a:lnTo>
                      <a:pt x="15" y="242"/>
                    </a:lnTo>
                    <a:lnTo>
                      <a:pt x="8" y="247"/>
                    </a:lnTo>
                    <a:lnTo>
                      <a:pt x="0" y="249"/>
                    </a:lnTo>
                    <a:lnTo>
                      <a:pt x="6" y="239"/>
                    </a:lnTo>
                    <a:lnTo>
                      <a:pt x="13" y="228"/>
                    </a:lnTo>
                    <a:lnTo>
                      <a:pt x="20" y="219"/>
                    </a:lnTo>
                    <a:lnTo>
                      <a:pt x="27" y="210"/>
                    </a:lnTo>
                    <a:lnTo>
                      <a:pt x="35" y="200"/>
                    </a:lnTo>
                    <a:lnTo>
                      <a:pt x="42" y="190"/>
                    </a:lnTo>
                    <a:lnTo>
                      <a:pt x="49" y="181"/>
                    </a:lnTo>
                    <a:lnTo>
                      <a:pt x="56" y="171"/>
                    </a:lnTo>
                    <a:lnTo>
                      <a:pt x="65" y="153"/>
                    </a:lnTo>
                    <a:lnTo>
                      <a:pt x="75" y="135"/>
                    </a:lnTo>
                    <a:lnTo>
                      <a:pt x="86" y="117"/>
                    </a:lnTo>
                    <a:lnTo>
                      <a:pt x="98" y="99"/>
                    </a:lnTo>
                    <a:lnTo>
                      <a:pt x="112" y="83"/>
                    </a:lnTo>
                    <a:lnTo>
                      <a:pt x="128" y="71"/>
                    </a:lnTo>
                    <a:lnTo>
                      <a:pt x="147" y="62"/>
                    </a:lnTo>
                    <a:lnTo>
                      <a:pt x="169" y="59"/>
                    </a:lnTo>
                    <a:lnTo>
                      <a:pt x="176" y="59"/>
                    </a:lnTo>
                    <a:lnTo>
                      <a:pt x="182" y="59"/>
                    </a:lnTo>
                    <a:lnTo>
                      <a:pt x="189" y="59"/>
                    </a:lnTo>
                    <a:lnTo>
                      <a:pt x="197" y="58"/>
                    </a:lnTo>
                    <a:lnTo>
                      <a:pt x="203" y="57"/>
                    </a:lnTo>
                    <a:lnTo>
                      <a:pt x="210" y="54"/>
                    </a:lnTo>
                    <a:lnTo>
                      <a:pt x="216" y="52"/>
                    </a:lnTo>
                    <a:lnTo>
                      <a:pt x="222" y="48"/>
                    </a:lnTo>
                    <a:lnTo>
                      <a:pt x="230" y="39"/>
                    </a:lnTo>
                    <a:lnTo>
                      <a:pt x="237" y="31"/>
                    </a:lnTo>
                    <a:lnTo>
                      <a:pt x="245" y="22"/>
                    </a:lnTo>
                    <a:lnTo>
                      <a:pt x="253" y="14"/>
                    </a:lnTo>
                    <a:lnTo>
                      <a:pt x="261" y="7"/>
                    </a:lnTo>
                    <a:lnTo>
                      <a:pt x="270" y="3"/>
                    </a:lnTo>
                    <a:lnTo>
                      <a:pt x="280" y="0"/>
                    </a:lnTo>
                    <a:lnTo>
                      <a:pt x="292" y="1"/>
                    </a:lnTo>
                    <a:lnTo>
                      <a:pt x="300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4" name="Freeform 35">
                <a:extLst>
                  <a:ext uri="{FF2B5EF4-FFF2-40B4-BE49-F238E27FC236}">
                    <a16:creationId xmlns:a16="http://schemas.microsoft.com/office/drawing/2014/main" id="{7D684E8A-4F7F-47F8-B788-702341B56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" y="3363"/>
                <a:ext cx="135" cy="70"/>
              </a:xfrm>
              <a:custGeom>
                <a:avLst/>
                <a:gdLst>
                  <a:gd name="T0" fmla="*/ 14 w 271"/>
                  <a:gd name="T1" fmla="*/ 5 h 140"/>
                  <a:gd name="T2" fmla="*/ 17 w 271"/>
                  <a:gd name="T3" fmla="*/ 6 h 140"/>
                  <a:gd name="T4" fmla="*/ 20 w 271"/>
                  <a:gd name="T5" fmla="*/ 6 h 140"/>
                  <a:gd name="T6" fmla="*/ 24 w 271"/>
                  <a:gd name="T7" fmla="*/ 7 h 140"/>
                  <a:gd name="T8" fmla="*/ 27 w 271"/>
                  <a:gd name="T9" fmla="*/ 7 h 140"/>
                  <a:gd name="T10" fmla="*/ 31 w 271"/>
                  <a:gd name="T11" fmla="*/ 8 h 140"/>
                  <a:gd name="T12" fmla="*/ 34 w 271"/>
                  <a:gd name="T13" fmla="*/ 9 h 140"/>
                  <a:gd name="T14" fmla="*/ 37 w 271"/>
                  <a:gd name="T15" fmla="*/ 10 h 140"/>
                  <a:gd name="T16" fmla="*/ 40 w 271"/>
                  <a:gd name="T17" fmla="*/ 10 h 140"/>
                  <a:gd name="T18" fmla="*/ 43 w 271"/>
                  <a:gd name="T19" fmla="*/ 12 h 140"/>
                  <a:gd name="T20" fmla="*/ 46 w 271"/>
                  <a:gd name="T21" fmla="*/ 13 h 140"/>
                  <a:gd name="T22" fmla="*/ 49 w 271"/>
                  <a:gd name="T23" fmla="*/ 15 h 140"/>
                  <a:gd name="T24" fmla="*/ 52 w 271"/>
                  <a:gd name="T25" fmla="*/ 17 h 140"/>
                  <a:gd name="T26" fmla="*/ 54 w 271"/>
                  <a:gd name="T27" fmla="*/ 19 h 140"/>
                  <a:gd name="T28" fmla="*/ 56 w 271"/>
                  <a:gd name="T29" fmla="*/ 22 h 140"/>
                  <a:gd name="T30" fmla="*/ 58 w 271"/>
                  <a:gd name="T31" fmla="*/ 24 h 140"/>
                  <a:gd name="T32" fmla="*/ 60 w 271"/>
                  <a:gd name="T33" fmla="*/ 28 h 140"/>
                  <a:gd name="T34" fmla="*/ 62 w 271"/>
                  <a:gd name="T35" fmla="*/ 30 h 140"/>
                  <a:gd name="T36" fmla="*/ 64 w 271"/>
                  <a:gd name="T37" fmla="*/ 32 h 140"/>
                  <a:gd name="T38" fmla="*/ 66 w 271"/>
                  <a:gd name="T39" fmla="*/ 34 h 140"/>
                  <a:gd name="T40" fmla="*/ 67 w 271"/>
                  <a:gd name="T41" fmla="*/ 35 h 140"/>
                  <a:gd name="T42" fmla="*/ 66 w 271"/>
                  <a:gd name="T43" fmla="*/ 35 h 140"/>
                  <a:gd name="T44" fmla="*/ 64 w 271"/>
                  <a:gd name="T45" fmla="*/ 34 h 140"/>
                  <a:gd name="T46" fmla="*/ 62 w 271"/>
                  <a:gd name="T47" fmla="*/ 33 h 140"/>
                  <a:gd name="T48" fmla="*/ 61 w 271"/>
                  <a:gd name="T49" fmla="*/ 31 h 140"/>
                  <a:gd name="T50" fmla="*/ 60 w 271"/>
                  <a:gd name="T51" fmla="*/ 30 h 140"/>
                  <a:gd name="T52" fmla="*/ 58 w 271"/>
                  <a:gd name="T53" fmla="*/ 28 h 140"/>
                  <a:gd name="T54" fmla="*/ 57 w 271"/>
                  <a:gd name="T55" fmla="*/ 27 h 140"/>
                  <a:gd name="T56" fmla="*/ 55 w 271"/>
                  <a:gd name="T57" fmla="*/ 26 h 140"/>
                  <a:gd name="T58" fmla="*/ 50 w 271"/>
                  <a:gd name="T59" fmla="*/ 24 h 140"/>
                  <a:gd name="T60" fmla="*/ 45 w 271"/>
                  <a:gd name="T61" fmla="*/ 22 h 140"/>
                  <a:gd name="T62" fmla="*/ 40 w 271"/>
                  <a:gd name="T63" fmla="*/ 21 h 140"/>
                  <a:gd name="T64" fmla="*/ 35 w 271"/>
                  <a:gd name="T65" fmla="*/ 20 h 140"/>
                  <a:gd name="T66" fmla="*/ 30 w 271"/>
                  <a:gd name="T67" fmla="*/ 19 h 140"/>
                  <a:gd name="T68" fmla="*/ 25 w 271"/>
                  <a:gd name="T69" fmla="*/ 17 h 140"/>
                  <a:gd name="T70" fmla="*/ 21 w 271"/>
                  <a:gd name="T71" fmla="*/ 15 h 140"/>
                  <a:gd name="T72" fmla="*/ 16 w 271"/>
                  <a:gd name="T73" fmla="*/ 13 h 140"/>
                  <a:gd name="T74" fmla="*/ 14 w 271"/>
                  <a:gd name="T75" fmla="*/ 11 h 140"/>
                  <a:gd name="T76" fmla="*/ 12 w 271"/>
                  <a:gd name="T77" fmla="*/ 10 h 140"/>
                  <a:gd name="T78" fmla="*/ 10 w 271"/>
                  <a:gd name="T79" fmla="*/ 8 h 140"/>
                  <a:gd name="T80" fmla="*/ 8 w 271"/>
                  <a:gd name="T81" fmla="*/ 7 h 140"/>
                  <a:gd name="T82" fmla="*/ 6 w 271"/>
                  <a:gd name="T83" fmla="*/ 5 h 140"/>
                  <a:gd name="T84" fmla="*/ 4 w 271"/>
                  <a:gd name="T85" fmla="*/ 3 h 140"/>
                  <a:gd name="T86" fmla="*/ 2 w 271"/>
                  <a:gd name="T87" fmla="*/ 2 h 140"/>
                  <a:gd name="T88" fmla="*/ 0 w 271"/>
                  <a:gd name="T89" fmla="*/ 0 h 140"/>
                  <a:gd name="T90" fmla="*/ 2 w 271"/>
                  <a:gd name="T91" fmla="*/ 1 h 140"/>
                  <a:gd name="T92" fmla="*/ 3 w 271"/>
                  <a:gd name="T93" fmla="*/ 1 h 140"/>
                  <a:gd name="T94" fmla="*/ 5 w 271"/>
                  <a:gd name="T95" fmla="*/ 2 h 140"/>
                  <a:gd name="T96" fmla="*/ 7 w 271"/>
                  <a:gd name="T97" fmla="*/ 3 h 140"/>
                  <a:gd name="T98" fmla="*/ 9 w 271"/>
                  <a:gd name="T99" fmla="*/ 3 h 140"/>
                  <a:gd name="T100" fmla="*/ 10 w 271"/>
                  <a:gd name="T101" fmla="*/ 4 h 140"/>
                  <a:gd name="T102" fmla="*/ 12 w 271"/>
                  <a:gd name="T103" fmla="*/ 5 h 140"/>
                  <a:gd name="T104" fmla="*/ 14 w 271"/>
                  <a:gd name="T105" fmla="*/ 5 h 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71" h="140">
                    <a:moveTo>
                      <a:pt x="57" y="19"/>
                    </a:moveTo>
                    <a:lnTo>
                      <a:pt x="71" y="22"/>
                    </a:lnTo>
                    <a:lnTo>
                      <a:pt x="83" y="23"/>
                    </a:lnTo>
                    <a:lnTo>
                      <a:pt x="97" y="25"/>
                    </a:lnTo>
                    <a:lnTo>
                      <a:pt x="111" y="27"/>
                    </a:lnTo>
                    <a:lnTo>
                      <a:pt x="124" y="30"/>
                    </a:lnTo>
                    <a:lnTo>
                      <a:pt x="137" y="33"/>
                    </a:lnTo>
                    <a:lnTo>
                      <a:pt x="150" y="37"/>
                    </a:lnTo>
                    <a:lnTo>
                      <a:pt x="163" y="40"/>
                    </a:lnTo>
                    <a:lnTo>
                      <a:pt x="174" y="46"/>
                    </a:lnTo>
                    <a:lnTo>
                      <a:pt x="187" y="52"/>
                    </a:lnTo>
                    <a:lnTo>
                      <a:pt x="197" y="57"/>
                    </a:lnTo>
                    <a:lnTo>
                      <a:pt x="208" y="65"/>
                    </a:lnTo>
                    <a:lnTo>
                      <a:pt x="218" y="75"/>
                    </a:lnTo>
                    <a:lnTo>
                      <a:pt x="227" y="85"/>
                    </a:lnTo>
                    <a:lnTo>
                      <a:pt x="235" y="96"/>
                    </a:lnTo>
                    <a:lnTo>
                      <a:pt x="243" y="109"/>
                    </a:lnTo>
                    <a:lnTo>
                      <a:pt x="249" y="117"/>
                    </a:lnTo>
                    <a:lnTo>
                      <a:pt x="256" y="126"/>
                    </a:lnTo>
                    <a:lnTo>
                      <a:pt x="264" y="133"/>
                    </a:lnTo>
                    <a:lnTo>
                      <a:pt x="271" y="140"/>
                    </a:lnTo>
                    <a:lnTo>
                      <a:pt x="264" y="138"/>
                    </a:lnTo>
                    <a:lnTo>
                      <a:pt x="257" y="133"/>
                    </a:lnTo>
                    <a:lnTo>
                      <a:pt x="251" y="129"/>
                    </a:lnTo>
                    <a:lnTo>
                      <a:pt x="246" y="123"/>
                    </a:lnTo>
                    <a:lnTo>
                      <a:pt x="240" y="117"/>
                    </a:lnTo>
                    <a:lnTo>
                      <a:pt x="234" y="111"/>
                    </a:lnTo>
                    <a:lnTo>
                      <a:pt x="228" y="107"/>
                    </a:lnTo>
                    <a:lnTo>
                      <a:pt x="221" y="102"/>
                    </a:lnTo>
                    <a:lnTo>
                      <a:pt x="203" y="94"/>
                    </a:lnTo>
                    <a:lnTo>
                      <a:pt x="183" y="87"/>
                    </a:lnTo>
                    <a:lnTo>
                      <a:pt x="163" y="83"/>
                    </a:lnTo>
                    <a:lnTo>
                      <a:pt x="143" y="78"/>
                    </a:lnTo>
                    <a:lnTo>
                      <a:pt x="122" y="73"/>
                    </a:lnTo>
                    <a:lnTo>
                      <a:pt x="103" y="66"/>
                    </a:lnTo>
                    <a:lnTo>
                      <a:pt x="84" y="60"/>
                    </a:lnTo>
                    <a:lnTo>
                      <a:pt x="66" y="49"/>
                    </a:lnTo>
                    <a:lnTo>
                      <a:pt x="58" y="43"/>
                    </a:lnTo>
                    <a:lnTo>
                      <a:pt x="49" y="38"/>
                    </a:lnTo>
                    <a:lnTo>
                      <a:pt x="41" y="31"/>
                    </a:lnTo>
                    <a:lnTo>
                      <a:pt x="32" y="25"/>
                    </a:lnTo>
                    <a:lnTo>
                      <a:pt x="24" y="18"/>
                    </a:lnTo>
                    <a:lnTo>
                      <a:pt x="16" y="12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5" y="3"/>
                    </a:lnTo>
                    <a:lnTo>
                      <a:pt x="22" y="5"/>
                    </a:lnTo>
                    <a:lnTo>
                      <a:pt x="29" y="9"/>
                    </a:lnTo>
                    <a:lnTo>
                      <a:pt x="36" y="12"/>
                    </a:lnTo>
                    <a:lnTo>
                      <a:pt x="43" y="16"/>
                    </a:lnTo>
                    <a:lnTo>
                      <a:pt x="50" y="18"/>
                    </a:lnTo>
                    <a:lnTo>
                      <a:pt x="5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5" name="Freeform 36">
                <a:extLst>
                  <a:ext uri="{FF2B5EF4-FFF2-40B4-BE49-F238E27FC236}">
                    <a16:creationId xmlns:a16="http://schemas.microsoft.com/office/drawing/2014/main" id="{0B687E16-99B4-4B99-BB77-0F882AE6F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385"/>
                <a:ext cx="116" cy="68"/>
              </a:xfrm>
              <a:custGeom>
                <a:avLst/>
                <a:gdLst>
                  <a:gd name="T0" fmla="*/ 56 w 232"/>
                  <a:gd name="T1" fmla="*/ 12 h 136"/>
                  <a:gd name="T2" fmla="*/ 53 w 232"/>
                  <a:gd name="T3" fmla="*/ 13 h 136"/>
                  <a:gd name="T4" fmla="*/ 50 w 232"/>
                  <a:gd name="T5" fmla="*/ 15 h 136"/>
                  <a:gd name="T6" fmla="*/ 47 w 232"/>
                  <a:gd name="T7" fmla="*/ 16 h 136"/>
                  <a:gd name="T8" fmla="*/ 44 w 232"/>
                  <a:gd name="T9" fmla="*/ 18 h 136"/>
                  <a:gd name="T10" fmla="*/ 41 w 232"/>
                  <a:gd name="T11" fmla="*/ 20 h 136"/>
                  <a:gd name="T12" fmla="*/ 38 w 232"/>
                  <a:gd name="T13" fmla="*/ 21 h 136"/>
                  <a:gd name="T14" fmla="*/ 35 w 232"/>
                  <a:gd name="T15" fmla="*/ 22 h 136"/>
                  <a:gd name="T16" fmla="*/ 32 w 232"/>
                  <a:gd name="T17" fmla="*/ 24 h 136"/>
                  <a:gd name="T18" fmla="*/ 29 w 232"/>
                  <a:gd name="T19" fmla="*/ 25 h 136"/>
                  <a:gd name="T20" fmla="*/ 26 w 232"/>
                  <a:gd name="T21" fmla="*/ 27 h 136"/>
                  <a:gd name="T22" fmla="*/ 23 w 232"/>
                  <a:gd name="T23" fmla="*/ 28 h 136"/>
                  <a:gd name="T24" fmla="*/ 20 w 232"/>
                  <a:gd name="T25" fmla="*/ 29 h 136"/>
                  <a:gd name="T26" fmla="*/ 17 w 232"/>
                  <a:gd name="T27" fmla="*/ 30 h 136"/>
                  <a:gd name="T28" fmla="*/ 13 w 232"/>
                  <a:gd name="T29" fmla="*/ 31 h 136"/>
                  <a:gd name="T30" fmla="*/ 10 w 232"/>
                  <a:gd name="T31" fmla="*/ 32 h 136"/>
                  <a:gd name="T32" fmla="*/ 7 w 232"/>
                  <a:gd name="T33" fmla="*/ 32 h 136"/>
                  <a:gd name="T34" fmla="*/ 0 w 232"/>
                  <a:gd name="T35" fmla="*/ 34 h 136"/>
                  <a:gd name="T36" fmla="*/ 3 w 232"/>
                  <a:gd name="T37" fmla="*/ 32 h 136"/>
                  <a:gd name="T38" fmla="*/ 5 w 232"/>
                  <a:gd name="T39" fmla="*/ 29 h 136"/>
                  <a:gd name="T40" fmla="*/ 7 w 232"/>
                  <a:gd name="T41" fmla="*/ 26 h 136"/>
                  <a:gd name="T42" fmla="*/ 9 w 232"/>
                  <a:gd name="T43" fmla="*/ 23 h 136"/>
                  <a:gd name="T44" fmla="*/ 11 w 232"/>
                  <a:gd name="T45" fmla="*/ 21 h 136"/>
                  <a:gd name="T46" fmla="*/ 14 w 232"/>
                  <a:gd name="T47" fmla="*/ 18 h 136"/>
                  <a:gd name="T48" fmla="*/ 16 w 232"/>
                  <a:gd name="T49" fmla="*/ 16 h 136"/>
                  <a:gd name="T50" fmla="*/ 20 w 232"/>
                  <a:gd name="T51" fmla="*/ 15 h 136"/>
                  <a:gd name="T52" fmla="*/ 25 w 232"/>
                  <a:gd name="T53" fmla="*/ 14 h 136"/>
                  <a:gd name="T54" fmla="*/ 29 w 232"/>
                  <a:gd name="T55" fmla="*/ 13 h 136"/>
                  <a:gd name="T56" fmla="*/ 34 w 232"/>
                  <a:gd name="T57" fmla="*/ 12 h 136"/>
                  <a:gd name="T58" fmla="*/ 39 w 232"/>
                  <a:gd name="T59" fmla="*/ 10 h 136"/>
                  <a:gd name="T60" fmla="*/ 44 w 232"/>
                  <a:gd name="T61" fmla="*/ 8 h 136"/>
                  <a:gd name="T62" fmla="*/ 48 w 232"/>
                  <a:gd name="T63" fmla="*/ 6 h 136"/>
                  <a:gd name="T64" fmla="*/ 52 w 232"/>
                  <a:gd name="T65" fmla="*/ 3 h 136"/>
                  <a:gd name="T66" fmla="*/ 57 w 232"/>
                  <a:gd name="T67" fmla="*/ 0 h 136"/>
                  <a:gd name="T68" fmla="*/ 58 w 232"/>
                  <a:gd name="T69" fmla="*/ 3 h 136"/>
                  <a:gd name="T70" fmla="*/ 58 w 232"/>
                  <a:gd name="T71" fmla="*/ 6 h 136"/>
                  <a:gd name="T72" fmla="*/ 58 w 232"/>
                  <a:gd name="T73" fmla="*/ 9 h 136"/>
                  <a:gd name="T74" fmla="*/ 56 w 232"/>
                  <a:gd name="T75" fmla="*/ 12 h 1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32" h="136">
                    <a:moveTo>
                      <a:pt x="223" y="45"/>
                    </a:moveTo>
                    <a:lnTo>
                      <a:pt x="212" y="50"/>
                    </a:lnTo>
                    <a:lnTo>
                      <a:pt x="199" y="57"/>
                    </a:lnTo>
                    <a:lnTo>
                      <a:pt x="188" y="64"/>
                    </a:lnTo>
                    <a:lnTo>
                      <a:pt x="176" y="70"/>
                    </a:lnTo>
                    <a:lnTo>
                      <a:pt x="164" y="77"/>
                    </a:lnTo>
                    <a:lnTo>
                      <a:pt x="152" y="83"/>
                    </a:lnTo>
                    <a:lnTo>
                      <a:pt x="140" y="88"/>
                    </a:lnTo>
                    <a:lnTo>
                      <a:pt x="128" y="94"/>
                    </a:lnTo>
                    <a:lnTo>
                      <a:pt x="115" y="100"/>
                    </a:lnTo>
                    <a:lnTo>
                      <a:pt x="104" y="106"/>
                    </a:lnTo>
                    <a:lnTo>
                      <a:pt x="91" y="110"/>
                    </a:lnTo>
                    <a:lnTo>
                      <a:pt x="78" y="115"/>
                    </a:lnTo>
                    <a:lnTo>
                      <a:pt x="66" y="118"/>
                    </a:lnTo>
                    <a:lnTo>
                      <a:pt x="52" y="123"/>
                    </a:lnTo>
                    <a:lnTo>
                      <a:pt x="39" y="125"/>
                    </a:lnTo>
                    <a:lnTo>
                      <a:pt x="25" y="127"/>
                    </a:lnTo>
                    <a:lnTo>
                      <a:pt x="0" y="136"/>
                    </a:lnTo>
                    <a:lnTo>
                      <a:pt x="9" y="125"/>
                    </a:lnTo>
                    <a:lnTo>
                      <a:pt x="18" y="115"/>
                    </a:lnTo>
                    <a:lnTo>
                      <a:pt x="26" y="103"/>
                    </a:lnTo>
                    <a:lnTo>
                      <a:pt x="36" y="92"/>
                    </a:lnTo>
                    <a:lnTo>
                      <a:pt x="44" y="81"/>
                    </a:lnTo>
                    <a:lnTo>
                      <a:pt x="54" y="72"/>
                    </a:lnTo>
                    <a:lnTo>
                      <a:pt x="64" y="64"/>
                    </a:lnTo>
                    <a:lnTo>
                      <a:pt x="77" y="60"/>
                    </a:lnTo>
                    <a:lnTo>
                      <a:pt x="97" y="54"/>
                    </a:lnTo>
                    <a:lnTo>
                      <a:pt x="116" y="49"/>
                    </a:lnTo>
                    <a:lnTo>
                      <a:pt x="136" y="45"/>
                    </a:lnTo>
                    <a:lnTo>
                      <a:pt x="155" y="38"/>
                    </a:lnTo>
                    <a:lnTo>
                      <a:pt x="174" y="32"/>
                    </a:lnTo>
                    <a:lnTo>
                      <a:pt x="191" y="23"/>
                    </a:lnTo>
                    <a:lnTo>
                      <a:pt x="208" y="12"/>
                    </a:lnTo>
                    <a:lnTo>
                      <a:pt x="225" y="0"/>
                    </a:lnTo>
                    <a:lnTo>
                      <a:pt x="229" y="10"/>
                    </a:lnTo>
                    <a:lnTo>
                      <a:pt x="232" y="24"/>
                    </a:lnTo>
                    <a:lnTo>
                      <a:pt x="230" y="36"/>
                    </a:lnTo>
                    <a:lnTo>
                      <a:pt x="223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6" name="Freeform 37">
                <a:extLst>
                  <a:ext uri="{FF2B5EF4-FFF2-40B4-BE49-F238E27FC236}">
                    <a16:creationId xmlns:a16="http://schemas.microsoft.com/office/drawing/2014/main" id="{4C83B005-93C1-47C0-BF5D-5999CF99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403"/>
                <a:ext cx="156" cy="249"/>
              </a:xfrm>
              <a:custGeom>
                <a:avLst/>
                <a:gdLst>
                  <a:gd name="T0" fmla="*/ 40 w 312"/>
                  <a:gd name="T1" fmla="*/ 39 h 499"/>
                  <a:gd name="T2" fmla="*/ 45 w 312"/>
                  <a:gd name="T3" fmla="*/ 41 h 499"/>
                  <a:gd name="T4" fmla="*/ 50 w 312"/>
                  <a:gd name="T5" fmla="*/ 42 h 499"/>
                  <a:gd name="T6" fmla="*/ 56 w 312"/>
                  <a:gd name="T7" fmla="*/ 44 h 499"/>
                  <a:gd name="T8" fmla="*/ 61 w 312"/>
                  <a:gd name="T9" fmla="*/ 47 h 499"/>
                  <a:gd name="T10" fmla="*/ 65 w 312"/>
                  <a:gd name="T11" fmla="*/ 51 h 499"/>
                  <a:gd name="T12" fmla="*/ 69 w 312"/>
                  <a:gd name="T13" fmla="*/ 54 h 499"/>
                  <a:gd name="T14" fmla="*/ 73 w 312"/>
                  <a:gd name="T15" fmla="*/ 59 h 499"/>
                  <a:gd name="T16" fmla="*/ 75 w 312"/>
                  <a:gd name="T17" fmla="*/ 65 h 499"/>
                  <a:gd name="T18" fmla="*/ 76 w 312"/>
                  <a:gd name="T19" fmla="*/ 72 h 499"/>
                  <a:gd name="T20" fmla="*/ 76 w 312"/>
                  <a:gd name="T21" fmla="*/ 80 h 499"/>
                  <a:gd name="T22" fmla="*/ 75 w 312"/>
                  <a:gd name="T23" fmla="*/ 88 h 499"/>
                  <a:gd name="T24" fmla="*/ 73 w 312"/>
                  <a:gd name="T25" fmla="*/ 95 h 499"/>
                  <a:gd name="T26" fmla="*/ 72 w 312"/>
                  <a:gd name="T27" fmla="*/ 103 h 499"/>
                  <a:gd name="T28" fmla="*/ 72 w 312"/>
                  <a:gd name="T29" fmla="*/ 110 h 499"/>
                  <a:gd name="T30" fmla="*/ 74 w 312"/>
                  <a:gd name="T31" fmla="*/ 117 h 499"/>
                  <a:gd name="T32" fmla="*/ 78 w 312"/>
                  <a:gd name="T33" fmla="*/ 124 h 499"/>
                  <a:gd name="T34" fmla="*/ 73 w 312"/>
                  <a:gd name="T35" fmla="*/ 119 h 499"/>
                  <a:gd name="T36" fmla="*/ 69 w 312"/>
                  <a:gd name="T37" fmla="*/ 113 h 499"/>
                  <a:gd name="T38" fmla="*/ 68 w 312"/>
                  <a:gd name="T39" fmla="*/ 106 h 499"/>
                  <a:gd name="T40" fmla="*/ 67 w 312"/>
                  <a:gd name="T41" fmla="*/ 98 h 499"/>
                  <a:gd name="T42" fmla="*/ 67 w 312"/>
                  <a:gd name="T43" fmla="*/ 91 h 499"/>
                  <a:gd name="T44" fmla="*/ 66 w 312"/>
                  <a:gd name="T45" fmla="*/ 83 h 499"/>
                  <a:gd name="T46" fmla="*/ 65 w 312"/>
                  <a:gd name="T47" fmla="*/ 76 h 499"/>
                  <a:gd name="T48" fmla="*/ 63 w 312"/>
                  <a:gd name="T49" fmla="*/ 69 h 499"/>
                  <a:gd name="T50" fmla="*/ 60 w 312"/>
                  <a:gd name="T51" fmla="*/ 64 h 499"/>
                  <a:gd name="T52" fmla="*/ 56 w 312"/>
                  <a:gd name="T53" fmla="*/ 60 h 499"/>
                  <a:gd name="T54" fmla="*/ 52 w 312"/>
                  <a:gd name="T55" fmla="*/ 56 h 499"/>
                  <a:gd name="T56" fmla="*/ 48 w 312"/>
                  <a:gd name="T57" fmla="*/ 52 h 499"/>
                  <a:gd name="T58" fmla="*/ 44 w 312"/>
                  <a:gd name="T59" fmla="*/ 49 h 499"/>
                  <a:gd name="T60" fmla="*/ 39 w 312"/>
                  <a:gd name="T61" fmla="*/ 46 h 499"/>
                  <a:gd name="T62" fmla="*/ 34 w 312"/>
                  <a:gd name="T63" fmla="*/ 43 h 499"/>
                  <a:gd name="T64" fmla="*/ 29 w 312"/>
                  <a:gd name="T65" fmla="*/ 41 h 499"/>
                  <a:gd name="T66" fmla="*/ 25 w 312"/>
                  <a:gd name="T67" fmla="*/ 38 h 499"/>
                  <a:gd name="T68" fmla="*/ 20 w 312"/>
                  <a:gd name="T69" fmla="*/ 35 h 499"/>
                  <a:gd name="T70" fmla="*/ 16 w 312"/>
                  <a:gd name="T71" fmla="*/ 32 h 499"/>
                  <a:gd name="T72" fmla="*/ 12 w 312"/>
                  <a:gd name="T73" fmla="*/ 28 h 499"/>
                  <a:gd name="T74" fmla="*/ 8 w 312"/>
                  <a:gd name="T75" fmla="*/ 24 h 499"/>
                  <a:gd name="T76" fmla="*/ 5 w 312"/>
                  <a:gd name="T77" fmla="*/ 20 h 499"/>
                  <a:gd name="T78" fmla="*/ 3 w 312"/>
                  <a:gd name="T79" fmla="*/ 15 h 499"/>
                  <a:gd name="T80" fmla="*/ 1 w 312"/>
                  <a:gd name="T81" fmla="*/ 9 h 499"/>
                  <a:gd name="T82" fmla="*/ 1 w 312"/>
                  <a:gd name="T83" fmla="*/ 7 h 499"/>
                  <a:gd name="T84" fmla="*/ 0 w 312"/>
                  <a:gd name="T85" fmla="*/ 4 h 499"/>
                  <a:gd name="T86" fmla="*/ 0 w 312"/>
                  <a:gd name="T87" fmla="*/ 2 h 499"/>
                  <a:gd name="T88" fmla="*/ 0 w 312"/>
                  <a:gd name="T89" fmla="*/ 0 h 499"/>
                  <a:gd name="T90" fmla="*/ 3 w 312"/>
                  <a:gd name="T91" fmla="*/ 6 h 499"/>
                  <a:gd name="T92" fmla="*/ 6 w 312"/>
                  <a:gd name="T93" fmla="*/ 12 h 499"/>
                  <a:gd name="T94" fmla="*/ 10 w 312"/>
                  <a:gd name="T95" fmla="*/ 18 h 499"/>
                  <a:gd name="T96" fmla="*/ 15 w 312"/>
                  <a:gd name="T97" fmla="*/ 24 h 499"/>
                  <a:gd name="T98" fmla="*/ 21 w 312"/>
                  <a:gd name="T99" fmla="*/ 29 h 499"/>
                  <a:gd name="T100" fmla="*/ 27 w 312"/>
                  <a:gd name="T101" fmla="*/ 33 h 499"/>
                  <a:gd name="T102" fmla="*/ 33 w 312"/>
                  <a:gd name="T103" fmla="*/ 37 h 499"/>
                  <a:gd name="T104" fmla="*/ 40 w 312"/>
                  <a:gd name="T105" fmla="*/ 39 h 4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12" h="499">
                    <a:moveTo>
                      <a:pt x="159" y="158"/>
                    </a:moveTo>
                    <a:lnTo>
                      <a:pt x="180" y="164"/>
                    </a:lnTo>
                    <a:lnTo>
                      <a:pt x="200" y="171"/>
                    </a:lnTo>
                    <a:lnTo>
                      <a:pt x="221" y="179"/>
                    </a:lnTo>
                    <a:lnTo>
                      <a:pt x="242" y="190"/>
                    </a:lnTo>
                    <a:lnTo>
                      <a:pt x="260" y="204"/>
                    </a:lnTo>
                    <a:lnTo>
                      <a:pt x="276" y="219"/>
                    </a:lnTo>
                    <a:lnTo>
                      <a:pt x="289" y="239"/>
                    </a:lnTo>
                    <a:lnTo>
                      <a:pt x="298" y="260"/>
                    </a:lnTo>
                    <a:lnTo>
                      <a:pt x="304" y="290"/>
                    </a:lnTo>
                    <a:lnTo>
                      <a:pt x="303" y="322"/>
                    </a:lnTo>
                    <a:lnTo>
                      <a:pt x="298" y="353"/>
                    </a:lnTo>
                    <a:lnTo>
                      <a:pt x="292" y="383"/>
                    </a:lnTo>
                    <a:lnTo>
                      <a:pt x="288" y="413"/>
                    </a:lnTo>
                    <a:lnTo>
                      <a:pt x="288" y="443"/>
                    </a:lnTo>
                    <a:lnTo>
                      <a:pt x="295" y="471"/>
                    </a:lnTo>
                    <a:lnTo>
                      <a:pt x="312" y="499"/>
                    </a:lnTo>
                    <a:lnTo>
                      <a:pt x="290" y="478"/>
                    </a:lnTo>
                    <a:lnTo>
                      <a:pt x="276" y="453"/>
                    </a:lnTo>
                    <a:lnTo>
                      <a:pt x="269" y="425"/>
                    </a:lnTo>
                    <a:lnTo>
                      <a:pt x="266" y="395"/>
                    </a:lnTo>
                    <a:lnTo>
                      <a:pt x="265" y="364"/>
                    </a:lnTo>
                    <a:lnTo>
                      <a:pt x="263" y="333"/>
                    </a:lnTo>
                    <a:lnTo>
                      <a:pt x="258" y="304"/>
                    </a:lnTo>
                    <a:lnTo>
                      <a:pt x="249" y="277"/>
                    </a:lnTo>
                    <a:lnTo>
                      <a:pt x="237" y="257"/>
                    </a:lnTo>
                    <a:lnTo>
                      <a:pt x="223" y="240"/>
                    </a:lnTo>
                    <a:lnTo>
                      <a:pt x="207" y="224"/>
                    </a:lnTo>
                    <a:lnTo>
                      <a:pt x="191" y="210"/>
                    </a:lnTo>
                    <a:lnTo>
                      <a:pt x="173" y="198"/>
                    </a:lnTo>
                    <a:lnTo>
                      <a:pt x="154" y="187"/>
                    </a:lnTo>
                    <a:lnTo>
                      <a:pt x="135" y="175"/>
                    </a:lnTo>
                    <a:lnTo>
                      <a:pt x="115" y="165"/>
                    </a:lnTo>
                    <a:lnTo>
                      <a:pt x="97" y="153"/>
                    </a:lnTo>
                    <a:lnTo>
                      <a:pt x="78" y="142"/>
                    </a:lnTo>
                    <a:lnTo>
                      <a:pt x="61" y="129"/>
                    </a:lnTo>
                    <a:lnTo>
                      <a:pt x="45" y="115"/>
                    </a:lnTo>
                    <a:lnTo>
                      <a:pt x="31" y="99"/>
                    </a:lnTo>
                    <a:lnTo>
                      <a:pt x="19" y="82"/>
                    </a:lnTo>
                    <a:lnTo>
                      <a:pt x="10" y="61"/>
                    </a:lnTo>
                    <a:lnTo>
                      <a:pt x="3" y="38"/>
                    </a:lnTo>
                    <a:lnTo>
                      <a:pt x="2" y="2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26"/>
                    </a:lnTo>
                    <a:lnTo>
                      <a:pt x="23" y="51"/>
                    </a:lnTo>
                    <a:lnTo>
                      <a:pt x="40" y="75"/>
                    </a:lnTo>
                    <a:lnTo>
                      <a:pt x="60" y="98"/>
                    </a:lnTo>
                    <a:lnTo>
                      <a:pt x="82" y="118"/>
                    </a:lnTo>
                    <a:lnTo>
                      <a:pt x="106" y="135"/>
                    </a:lnTo>
                    <a:lnTo>
                      <a:pt x="131" y="149"/>
                    </a:lnTo>
                    <a:lnTo>
                      <a:pt x="159" y="1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7" name="Freeform 38">
                <a:extLst>
                  <a:ext uri="{FF2B5EF4-FFF2-40B4-BE49-F238E27FC236}">
                    <a16:creationId xmlns:a16="http://schemas.microsoft.com/office/drawing/2014/main" id="{4EBE3800-5058-43EA-8A20-062BBD0D9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412"/>
                <a:ext cx="160" cy="88"/>
              </a:xfrm>
              <a:custGeom>
                <a:avLst/>
                <a:gdLst>
                  <a:gd name="T0" fmla="*/ 78 w 322"/>
                  <a:gd name="T1" fmla="*/ 23 h 177"/>
                  <a:gd name="T2" fmla="*/ 76 w 322"/>
                  <a:gd name="T3" fmla="*/ 26 h 177"/>
                  <a:gd name="T4" fmla="*/ 74 w 322"/>
                  <a:gd name="T5" fmla="*/ 29 h 177"/>
                  <a:gd name="T6" fmla="*/ 72 w 322"/>
                  <a:gd name="T7" fmla="*/ 31 h 177"/>
                  <a:gd name="T8" fmla="*/ 69 w 322"/>
                  <a:gd name="T9" fmla="*/ 34 h 177"/>
                  <a:gd name="T10" fmla="*/ 67 w 322"/>
                  <a:gd name="T11" fmla="*/ 36 h 177"/>
                  <a:gd name="T12" fmla="*/ 64 w 322"/>
                  <a:gd name="T13" fmla="*/ 37 h 177"/>
                  <a:gd name="T14" fmla="*/ 61 w 322"/>
                  <a:gd name="T15" fmla="*/ 39 h 177"/>
                  <a:gd name="T16" fmla="*/ 58 w 322"/>
                  <a:gd name="T17" fmla="*/ 40 h 177"/>
                  <a:gd name="T18" fmla="*/ 55 w 322"/>
                  <a:gd name="T19" fmla="*/ 41 h 177"/>
                  <a:gd name="T20" fmla="*/ 52 w 322"/>
                  <a:gd name="T21" fmla="*/ 42 h 177"/>
                  <a:gd name="T22" fmla="*/ 48 w 322"/>
                  <a:gd name="T23" fmla="*/ 42 h 177"/>
                  <a:gd name="T24" fmla="*/ 45 w 322"/>
                  <a:gd name="T25" fmla="*/ 43 h 177"/>
                  <a:gd name="T26" fmla="*/ 41 w 322"/>
                  <a:gd name="T27" fmla="*/ 43 h 177"/>
                  <a:gd name="T28" fmla="*/ 38 w 322"/>
                  <a:gd name="T29" fmla="*/ 44 h 177"/>
                  <a:gd name="T30" fmla="*/ 35 w 322"/>
                  <a:gd name="T31" fmla="*/ 44 h 177"/>
                  <a:gd name="T32" fmla="*/ 31 w 322"/>
                  <a:gd name="T33" fmla="*/ 44 h 177"/>
                  <a:gd name="T34" fmla="*/ 27 w 322"/>
                  <a:gd name="T35" fmla="*/ 44 h 177"/>
                  <a:gd name="T36" fmla="*/ 23 w 322"/>
                  <a:gd name="T37" fmla="*/ 43 h 177"/>
                  <a:gd name="T38" fmla="*/ 19 w 322"/>
                  <a:gd name="T39" fmla="*/ 42 h 177"/>
                  <a:gd name="T40" fmla="*/ 15 w 322"/>
                  <a:gd name="T41" fmla="*/ 41 h 177"/>
                  <a:gd name="T42" fmla="*/ 11 w 322"/>
                  <a:gd name="T43" fmla="*/ 40 h 177"/>
                  <a:gd name="T44" fmla="*/ 7 w 322"/>
                  <a:gd name="T45" fmla="*/ 38 h 177"/>
                  <a:gd name="T46" fmla="*/ 3 w 322"/>
                  <a:gd name="T47" fmla="*/ 36 h 177"/>
                  <a:gd name="T48" fmla="*/ 0 w 322"/>
                  <a:gd name="T49" fmla="*/ 34 h 177"/>
                  <a:gd name="T50" fmla="*/ 4 w 322"/>
                  <a:gd name="T51" fmla="*/ 31 h 177"/>
                  <a:gd name="T52" fmla="*/ 9 w 322"/>
                  <a:gd name="T53" fmla="*/ 29 h 177"/>
                  <a:gd name="T54" fmla="*/ 13 w 322"/>
                  <a:gd name="T55" fmla="*/ 27 h 177"/>
                  <a:gd name="T56" fmla="*/ 19 w 322"/>
                  <a:gd name="T57" fmla="*/ 25 h 177"/>
                  <a:gd name="T58" fmla="*/ 24 w 322"/>
                  <a:gd name="T59" fmla="*/ 24 h 177"/>
                  <a:gd name="T60" fmla="*/ 29 w 322"/>
                  <a:gd name="T61" fmla="*/ 23 h 177"/>
                  <a:gd name="T62" fmla="*/ 34 w 322"/>
                  <a:gd name="T63" fmla="*/ 22 h 177"/>
                  <a:gd name="T64" fmla="*/ 39 w 322"/>
                  <a:gd name="T65" fmla="*/ 20 h 177"/>
                  <a:gd name="T66" fmla="*/ 43 w 322"/>
                  <a:gd name="T67" fmla="*/ 19 h 177"/>
                  <a:gd name="T68" fmla="*/ 48 w 322"/>
                  <a:gd name="T69" fmla="*/ 17 h 177"/>
                  <a:gd name="T70" fmla="*/ 53 w 322"/>
                  <a:gd name="T71" fmla="*/ 14 h 177"/>
                  <a:gd name="T72" fmla="*/ 57 w 322"/>
                  <a:gd name="T73" fmla="*/ 12 h 177"/>
                  <a:gd name="T74" fmla="*/ 61 w 322"/>
                  <a:gd name="T75" fmla="*/ 10 h 177"/>
                  <a:gd name="T76" fmla="*/ 66 w 322"/>
                  <a:gd name="T77" fmla="*/ 7 h 177"/>
                  <a:gd name="T78" fmla="*/ 70 w 322"/>
                  <a:gd name="T79" fmla="*/ 4 h 177"/>
                  <a:gd name="T80" fmla="*/ 73 w 322"/>
                  <a:gd name="T81" fmla="*/ 0 h 177"/>
                  <a:gd name="T82" fmla="*/ 77 w 322"/>
                  <a:gd name="T83" fmla="*/ 5 h 177"/>
                  <a:gd name="T84" fmla="*/ 79 w 322"/>
                  <a:gd name="T85" fmla="*/ 11 h 177"/>
                  <a:gd name="T86" fmla="*/ 80 w 322"/>
                  <a:gd name="T87" fmla="*/ 17 h 177"/>
                  <a:gd name="T88" fmla="*/ 78 w 322"/>
                  <a:gd name="T89" fmla="*/ 23 h 17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2" h="177">
                    <a:moveTo>
                      <a:pt x="315" y="94"/>
                    </a:moveTo>
                    <a:lnTo>
                      <a:pt x="308" y="107"/>
                    </a:lnTo>
                    <a:lnTo>
                      <a:pt x="300" y="117"/>
                    </a:lnTo>
                    <a:lnTo>
                      <a:pt x="290" y="127"/>
                    </a:lnTo>
                    <a:lnTo>
                      <a:pt x="280" y="136"/>
                    </a:lnTo>
                    <a:lnTo>
                      <a:pt x="270" y="144"/>
                    </a:lnTo>
                    <a:lnTo>
                      <a:pt x="259" y="150"/>
                    </a:lnTo>
                    <a:lnTo>
                      <a:pt x="247" y="156"/>
                    </a:lnTo>
                    <a:lnTo>
                      <a:pt x="235" y="161"/>
                    </a:lnTo>
                    <a:lnTo>
                      <a:pt x="222" y="164"/>
                    </a:lnTo>
                    <a:lnTo>
                      <a:pt x="210" y="168"/>
                    </a:lnTo>
                    <a:lnTo>
                      <a:pt x="196" y="170"/>
                    </a:lnTo>
                    <a:lnTo>
                      <a:pt x="182" y="172"/>
                    </a:lnTo>
                    <a:lnTo>
                      <a:pt x="168" y="175"/>
                    </a:lnTo>
                    <a:lnTo>
                      <a:pt x="154" y="176"/>
                    </a:lnTo>
                    <a:lnTo>
                      <a:pt x="141" y="177"/>
                    </a:lnTo>
                    <a:lnTo>
                      <a:pt x="127" y="177"/>
                    </a:lnTo>
                    <a:lnTo>
                      <a:pt x="110" y="177"/>
                    </a:lnTo>
                    <a:lnTo>
                      <a:pt x="92" y="175"/>
                    </a:lnTo>
                    <a:lnTo>
                      <a:pt x="76" y="171"/>
                    </a:lnTo>
                    <a:lnTo>
                      <a:pt x="60" y="167"/>
                    </a:lnTo>
                    <a:lnTo>
                      <a:pt x="44" y="161"/>
                    </a:lnTo>
                    <a:lnTo>
                      <a:pt x="29" y="154"/>
                    </a:lnTo>
                    <a:lnTo>
                      <a:pt x="14" y="146"/>
                    </a:lnTo>
                    <a:lnTo>
                      <a:pt x="0" y="137"/>
                    </a:lnTo>
                    <a:lnTo>
                      <a:pt x="17" y="125"/>
                    </a:lnTo>
                    <a:lnTo>
                      <a:pt x="36" y="116"/>
                    </a:lnTo>
                    <a:lnTo>
                      <a:pt x="55" y="109"/>
                    </a:lnTo>
                    <a:lnTo>
                      <a:pt x="76" y="103"/>
                    </a:lnTo>
                    <a:lnTo>
                      <a:pt x="97" y="99"/>
                    </a:lnTo>
                    <a:lnTo>
                      <a:pt x="118" y="94"/>
                    </a:lnTo>
                    <a:lnTo>
                      <a:pt x="138" y="89"/>
                    </a:lnTo>
                    <a:lnTo>
                      <a:pt x="158" y="83"/>
                    </a:lnTo>
                    <a:lnTo>
                      <a:pt x="176" y="76"/>
                    </a:lnTo>
                    <a:lnTo>
                      <a:pt x="195" y="68"/>
                    </a:lnTo>
                    <a:lnTo>
                      <a:pt x="213" y="59"/>
                    </a:lnTo>
                    <a:lnTo>
                      <a:pt x="231" y="50"/>
                    </a:lnTo>
                    <a:lnTo>
                      <a:pt x="248" y="40"/>
                    </a:lnTo>
                    <a:lnTo>
                      <a:pt x="265" y="28"/>
                    </a:lnTo>
                    <a:lnTo>
                      <a:pt x="281" y="16"/>
                    </a:lnTo>
                    <a:lnTo>
                      <a:pt x="296" y="0"/>
                    </a:lnTo>
                    <a:lnTo>
                      <a:pt x="311" y="20"/>
                    </a:lnTo>
                    <a:lnTo>
                      <a:pt x="319" y="45"/>
                    </a:lnTo>
                    <a:lnTo>
                      <a:pt x="322" y="70"/>
                    </a:lnTo>
                    <a:lnTo>
                      <a:pt x="315" y="9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8" name="Freeform 39">
                <a:extLst>
                  <a:ext uri="{FF2B5EF4-FFF2-40B4-BE49-F238E27FC236}">
                    <a16:creationId xmlns:a16="http://schemas.microsoft.com/office/drawing/2014/main" id="{45C42C16-0B6D-4A84-8E0C-E603A2FF5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1" y="3449"/>
                <a:ext cx="16" cy="13"/>
              </a:xfrm>
              <a:custGeom>
                <a:avLst/>
                <a:gdLst>
                  <a:gd name="T0" fmla="*/ 4 w 31"/>
                  <a:gd name="T1" fmla="*/ 6 h 27"/>
                  <a:gd name="T2" fmla="*/ 6 w 31"/>
                  <a:gd name="T3" fmla="*/ 6 h 27"/>
                  <a:gd name="T4" fmla="*/ 7 w 31"/>
                  <a:gd name="T5" fmla="*/ 6 h 27"/>
                  <a:gd name="T6" fmla="*/ 8 w 31"/>
                  <a:gd name="T7" fmla="*/ 4 h 27"/>
                  <a:gd name="T8" fmla="*/ 8 w 31"/>
                  <a:gd name="T9" fmla="*/ 3 h 27"/>
                  <a:gd name="T10" fmla="*/ 8 w 31"/>
                  <a:gd name="T11" fmla="*/ 2 h 27"/>
                  <a:gd name="T12" fmla="*/ 7 w 31"/>
                  <a:gd name="T13" fmla="*/ 1 h 27"/>
                  <a:gd name="T14" fmla="*/ 6 w 31"/>
                  <a:gd name="T15" fmla="*/ 0 h 27"/>
                  <a:gd name="T16" fmla="*/ 4 w 31"/>
                  <a:gd name="T17" fmla="*/ 0 h 27"/>
                  <a:gd name="T18" fmla="*/ 3 w 31"/>
                  <a:gd name="T19" fmla="*/ 0 h 27"/>
                  <a:gd name="T20" fmla="*/ 2 w 31"/>
                  <a:gd name="T21" fmla="*/ 1 h 27"/>
                  <a:gd name="T22" fmla="*/ 1 w 31"/>
                  <a:gd name="T23" fmla="*/ 2 h 27"/>
                  <a:gd name="T24" fmla="*/ 0 w 31"/>
                  <a:gd name="T25" fmla="*/ 3 h 27"/>
                  <a:gd name="T26" fmla="*/ 1 w 31"/>
                  <a:gd name="T27" fmla="*/ 4 h 27"/>
                  <a:gd name="T28" fmla="*/ 2 w 31"/>
                  <a:gd name="T29" fmla="*/ 6 h 27"/>
                  <a:gd name="T30" fmla="*/ 3 w 31"/>
                  <a:gd name="T31" fmla="*/ 6 h 27"/>
                  <a:gd name="T32" fmla="*/ 4 w 31"/>
                  <a:gd name="T33" fmla="*/ 6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7">
                    <a:moveTo>
                      <a:pt x="16" y="27"/>
                    </a:moveTo>
                    <a:lnTo>
                      <a:pt x="22" y="26"/>
                    </a:lnTo>
                    <a:lnTo>
                      <a:pt x="26" y="24"/>
                    </a:lnTo>
                    <a:lnTo>
                      <a:pt x="30" y="19"/>
                    </a:lnTo>
                    <a:lnTo>
                      <a:pt x="31" y="14"/>
                    </a:lnTo>
                    <a:lnTo>
                      <a:pt x="30" y="9"/>
                    </a:lnTo>
                    <a:lnTo>
                      <a:pt x="26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9" y="2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6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9" name="Freeform 40">
                <a:extLst>
                  <a:ext uri="{FF2B5EF4-FFF2-40B4-BE49-F238E27FC236}">
                    <a16:creationId xmlns:a16="http://schemas.microsoft.com/office/drawing/2014/main" id="{EE88901C-207E-4708-9F13-4136501FA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3006"/>
                <a:ext cx="371" cy="666"/>
              </a:xfrm>
              <a:custGeom>
                <a:avLst/>
                <a:gdLst>
                  <a:gd name="T0" fmla="*/ 44 w 742"/>
                  <a:gd name="T1" fmla="*/ 0 h 1332"/>
                  <a:gd name="T2" fmla="*/ 0 w 742"/>
                  <a:gd name="T3" fmla="*/ 263 h 1332"/>
                  <a:gd name="T4" fmla="*/ 186 w 742"/>
                  <a:gd name="T5" fmla="*/ 333 h 1332"/>
                  <a:gd name="T6" fmla="*/ 186 w 742"/>
                  <a:gd name="T7" fmla="*/ 13 h 1332"/>
                  <a:gd name="T8" fmla="*/ 44 w 742"/>
                  <a:gd name="T9" fmla="*/ 0 h 1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2" h="1332">
                    <a:moveTo>
                      <a:pt x="176" y="0"/>
                    </a:moveTo>
                    <a:lnTo>
                      <a:pt x="0" y="1052"/>
                    </a:lnTo>
                    <a:lnTo>
                      <a:pt x="742" y="1332"/>
                    </a:lnTo>
                    <a:lnTo>
                      <a:pt x="742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0" name="Freeform 41">
                <a:extLst>
                  <a:ext uri="{FF2B5EF4-FFF2-40B4-BE49-F238E27FC236}">
                    <a16:creationId xmlns:a16="http://schemas.microsoft.com/office/drawing/2014/main" id="{1C45EDB7-0685-48CC-A53D-F730E3648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3547"/>
                <a:ext cx="453" cy="176"/>
              </a:xfrm>
              <a:custGeom>
                <a:avLst/>
                <a:gdLst>
                  <a:gd name="T0" fmla="*/ 95 w 906"/>
                  <a:gd name="T1" fmla="*/ 0 h 353"/>
                  <a:gd name="T2" fmla="*/ 89 w 906"/>
                  <a:gd name="T3" fmla="*/ 48 h 353"/>
                  <a:gd name="T4" fmla="*/ 3 w 906"/>
                  <a:gd name="T5" fmla="*/ 65 h 353"/>
                  <a:gd name="T6" fmla="*/ 0 w 906"/>
                  <a:gd name="T7" fmla="*/ 88 h 353"/>
                  <a:gd name="T8" fmla="*/ 226 w 906"/>
                  <a:gd name="T9" fmla="*/ 84 h 353"/>
                  <a:gd name="T10" fmla="*/ 227 w 906"/>
                  <a:gd name="T11" fmla="*/ 57 h 353"/>
                  <a:gd name="T12" fmla="*/ 95 w 906"/>
                  <a:gd name="T13" fmla="*/ 0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6" h="353">
                    <a:moveTo>
                      <a:pt x="377" y="0"/>
                    </a:moveTo>
                    <a:lnTo>
                      <a:pt x="353" y="195"/>
                    </a:lnTo>
                    <a:lnTo>
                      <a:pt x="12" y="262"/>
                    </a:lnTo>
                    <a:lnTo>
                      <a:pt x="0" y="353"/>
                    </a:lnTo>
                    <a:lnTo>
                      <a:pt x="903" y="337"/>
                    </a:lnTo>
                    <a:lnTo>
                      <a:pt x="906" y="23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1" name="Freeform 42">
                <a:extLst>
                  <a:ext uri="{FF2B5EF4-FFF2-40B4-BE49-F238E27FC236}">
                    <a16:creationId xmlns:a16="http://schemas.microsoft.com/office/drawing/2014/main" id="{4D3720C6-52A4-4789-A85D-4441FEBD9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" y="2844"/>
                <a:ext cx="139" cy="186"/>
              </a:xfrm>
              <a:custGeom>
                <a:avLst/>
                <a:gdLst>
                  <a:gd name="T0" fmla="*/ 67 w 276"/>
                  <a:gd name="T1" fmla="*/ 0 h 371"/>
                  <a:gd name="T2" fmla="*/ 68 w 276"/>
                  <a:gd name="T3" fmla="*/ 1 h 371"/>
                  <a:gd name="T4" fmla="*/ 68 w 276"/>
                  <a:gd name="T5" fmla="*/ 3 h 371"/>
                  <a:gd name="T6" fmla="*/ 69 w 276"/>
                  <a:gd name="T7" fmla="*/ 7 h 371"/>
                  <a:gd name="T8" fmla="*/ 70 w 276"/>
                  <a:gd name="T9" fmla="*/ 11 h 371"/>
                  <a:gd name="T10" fmla="*/ 70 w 276"/>
                  <a:gd name="T11" fmla="*/ 16 h 371"/>
                  <a:gd name="T12" fmla="*/ 70 w 276"/>
                  <a:gd name="T13" fmla="*/ 23 h 371"/>
                  <a:gd name="T14" fmla="*/ 69 w 276"/>
                  <a:gd name="T15" fmla="*/ 29 h 371"/>
                  <a:gd name="T16" fmla="*/ 67 w 276"/>
                  <a:gd name="T17" fmla="*/ 36 h 371"/>
                  <a:gd name="T18" fmla="*/ 64 w 276"/>
                  <a:gd name="T19" fmla="*/ 44 h 371"/>
                  <a:gd name="T20" fmla="*/ 60 w 276"/>
                  <a:gd name="T21" fmla="*/ 52 h 371"/>
                  <a:gd name="T22" fmla="*/ 55 w 276"/>
                  <a:gd name="T23" fmla="*/ 59 h 371"/>
                  <a:gd name="T24" fmla="*/ 48 w 276"/>
                  <a:gd name="T25" fmla="*/ 67 h 371"/>
                  <a:gd name="T26" fmla="*/ 39 w 276"/>
                  <a:gd name="T27" fmla="*/ 74 h 371"/>
                  <a:gd name="T28" fmla="*/ 28 w 276"/>
                  <a:gd name="T29" fmla="*/ 81 h 371"/>
                  <a:gd name="T30" fmla="*/ 16 w 276"/>
                  <a:gd name="T31" fmla="*/ 88 h 371"/>
                  <a:gd name="T32" fmla="*/ 0 w 276"/>
                  <a:gd name="T33" fmla="*/ 93 h 371"/>
                  <a:gd name="T34" fmla="*/ 1 w 276"/>
                  <a:gd name="T35" fmla="*/ 93 h 371"/>
                  <a:gd name="T36" fmla="*/ 3 w 276"/>
                  <a:gd name="T37" fmla="*/ 91 h 371"/>
                  <a:gd name="T38" fmla="*/ 7 w 276"/>
                  <a:gd name="T39" fmla="*/ 89 h 371"/>
                  <a:gd name="T40" fmla="*/ 11 w 276"/>
                  <a:gd name="T41" fmla="*/ 86 h 371"/>
                  <a:gd name="T42" fmla="*/ 17 w 276"/>
                  <a:gd name="T43" fmla="*/ 82 h 371"/>
                  <a:gd name="T44" fmla="*/ 23 w 276"/>
                  <a:gd name="T45" fmla="*/ 78 h 371"/>
                  <a:gd name="T46" fmla="*/ 29 w 276"/>
                  <a:gd name="T47" fmla="*/ 73 h 371"/>
                  <a:gd name="T48" fmla="*/ 36 w 276"/>
                  <a:gd name="T49" fmla="*/ 67 h 371"/>
                  <a:gd name="T50" fmla="*/ 42 w 276"/>
                  <a:gd name="T51" fmla="*/ 60 h 371"/>
                  <a:gd name="T52" fmla="*/ 48 w 276"/>
                  <a:gd name="T53" fmla="*/ 53 h 371"/>
                  <a:gd name="T54" fmla="*/ 54 w 276"/>
                  <a:gd name="T55" fmla="*/ 46 h 371"/>
                  <a:gd name="T56" fmla="*/ 59 w 276"/>
                  <a:gd name="T57" fmla="*/ 37 h 371"/>
                  <a:gd name="T58" fmla="*/ 63 w 276"/>
                  <a:gd name="T59" fmla="*/ 29 h 371"/>
                  <a:gd name="T60" fmla="*/ 66 w 276"/>
                  <a:gd name="T61" fmla="*/ 20 h 371"/>
                  <a:gd name="T62" fmla="*/ 67 w 276"/>
                  <a:gd name="T63" fmla="*/ 10 h 371"/>
                  <a:gd name="T64" fmla="*/ 67 w 276"/>
                  <a:gd name="T65" fmla="*/ 0 h 3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6" h="371">
                    <a:moveTo>
                      <a:pt x="267" y="0"/>
                    </a:moveTo>
                    <a:lnTo>
                      <a:pt x="268" y="3"/>
                    </a:lnTo>
                    <a:lnTo>
                      <a:pt x="270" y="11"/>
                    </a:lnTo>
                    <a:lnTo>
                      <a:pt x="273" y="25"/>
                    </a:lnTo>
                    <a:lnTo>
                      <a:pt x="275" y="43"/>
                    </a:lnTo>
                    <a:lnTo>
                      <a:pt x="276" y="64"/>
                    </a:lnTo>
                    <a:lnTo>
                      <a:pt x="275" y="89"/>
                    </a:lnTo>
                    <a:lnTo>
                      <a:pt x="272" y="115"/>
                    </a:lnTo>
                    <a:lnTo>
                      <a:pt x="266" y="144"/>
                    </a:lnTo>
                    <a:lnTo>
                      <a:pt x="254" y="175"/>
                    </a:lnTo>
                    <a:lnTo>
                      <a:pt x="239" y="205"/>
                    </a:lnTo>
                    <a:lnTo>
                      <a:pt x="217" y="236"/>
                    </a:lnTo>
                    <a:lnTo>
                      <a:pt x="190" y="267"/>
                    </a:lnTo>
                    <a:lnTo>
                      <a:pt x="155" y="296"/>
                    </a:lnTo>
                    <a:lnTo>
                      <a:pt x="112" y="324"/>
                    </a:lnTo>
                    <a:lnTo>
                      <a:pt x="61" y="349"/>
                    </a:lnTo>
                    <a:lnTo>
                      <a:pt x="0" y="371"/>
                    </a:lnTo>
                    <a:lnTo>
                      <a:pt x="3" y="369"/>
                    </a:lnTo>
                    <a:lnTo>
                      <a:pt x="12" y="364"/>
                    </a:lnTo>
                    <a:lnTo>
                      <a:pt x="26" y="355"/>
                    </a:lnTo>
                    <a:lnTo>
                      <a:pt x="44" y="343"/>
                    </a:lnTo>
                    <a:lnTo>
                      <a:pt x="65" y="328"/>
                    </a:lnTo>
                    <a:lnTo>
                      <a:pt x="89" y="310"/>
                    </a:lnTo>
                    <a:lnTo>
                      <a:pt x="115" y="289"/>
                    </a:lnTo>
                    <a:lnTo>
                      <a:pt x="140" y="265"/>
                    </a:lnTo>
                    <a:lnTo>
                      <a:pt x="165" y="240"/>
                    </a:lnTo>
                    <a:lnTo>
                      <a:pt x="191" y="211"/>
                    </a:lnTo>
                    <a:lnTo>
                      <a:pt x="213" y="181"/>
                    </a:lnTo>
                    <a:lnTo>
                      <a:pt x="233" y="147"/>
                    </a:lnTo>
                    <a:lnTo>
                      <a:pt x="250" y="113"/>
                    </a:lnTo>
                    <a:lnTo>
                      <a:pt x="261" y="77"/>
                    </a:lnTo>
                    <a:lnTo>
                      <a:pt x="267" y="39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2" name="Freeform 43">
                <a:extLst>
                  <a:ext uri="{FF2B5EF4-FFF2-40B4-BE49-F238E27FC236}">
                    <a16:creationId xmlns:a16="http://schemas.microsoft.com/office/drawing/2014/main" id="{535CDFFA-A320-4C33-83F4-8D94917D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3511"/>
                <a:ext cx="81" cy="164"/>
              </a:xfrm>
              <a:custGeom>
                <a:avLst/>
                <a:gdLst>
                  <a:gd name="T0" fmla="*/ 0 w 162"/>
                  <a:gd name="T1" fmla="*/ 0 h 328"/>
                  <a:gd name="T2" fmla="*/ 1 w 162"/>
                  <a:gd name="T3" fmla="*/ 1 h 328"/>
                  <a:gd name="T4" fmla="*/ 3 w 162"/>
                  <a:gd name="T5" fmla="*/ 1 h 328"/>
                  <a:gd name="T6" fmla="*/ 5 w 162"/>
                  <a:gd name="T7" fmla="*/ 2 h 328"/>
                  <a:gd name="T8" fmla="*/ 8 w 162"/>
                  <a:gd name="T9" fmla="*/ 3 h 328"/>
                  <a:gd name="T10" fmla="*/ 12 w 162"/>
                  <a:gd name="T11" fmla="*/ 5 h 328"/>
                  <a:gd name="T12" fmla="*/ 16 w 162"/>
                  <a:gd name="T13" fmla="*/ 8 h 328"/>
                  <a:gd name="T14" fmla="*/ 20 w 162"/>
                  <a:gd name="T15" fmla="*/ 11 h 328"/>
                  <a:gd name="T16" fmla="*/ 25 w 162"/>
                  <a:gd name="T17" fmla="*/ 15 h 328"/>
                  <a:gd name="T18" fmla="*/ 29 w 162"/>
                  <a:gd name="T19" fmla="*/ 20 h 328"/>
                  <a:gd name="T20" fmla="*/ 32 w 162"/>
                  <a:gd name="T21" fmla="*/ 26 h 328"/>
                  <a:gd name="T22" fmla="*/ 36 w 162"/>
                  <a:gd name="T23" fmla="*/ 32 h 328"/>
                  <a:gd name="T24" fmla="*/ 38 w 162"/>
                  <a:gd name="T25" fmla="*/ 40 h 328"/>
                  <a:gd name="T26" fmla="*/ 40 w 162"/>
                  <a:gd name="T27" fmla="*/ 49 h 328"/>
                  <a:gd name="T28" fmla="*/ 41 w 162"/>
                  <a:gd name="T29" fmla="*/ 59 h 328"/>
                  <a:gd name="T30" fmla="*/ 40 w 162"/>
                  <a:gd name="T31" fmla="*/ 70 h 328"/>
                  <a:gd name="T32" fmla="*/ 38 w 162"/>
                  <a:gd name="T33" fmla="*/ 82 h 328"/>
                  <a:gd name="T34" fmla="*/ 38 w 162"/>
                  <a:gd name="T35" fmla="*/ 80 h 328"/>
                  <a:gd name="T36" fmla="*/ 38 w 162"/>
                  <a:gd name="T37" fmla="*/ 75 h 328"/>
                  <a:gd name="T38" fmla="*/ 37 w 162"/>
                  <a:gd name="T39" fmla="*/ 67 h 328"/>
                  <a:gd name="T40" fmla="*/ 35 w 162"/>
                  <a:gd name="T41" fmla="*/ 56 h 328"/>
                  <a:gd name="T42" fmla="*/ 31 w 162"/>
                  <a:gd name="T43" fmla="*/ 43 h 328"/>
                  <a:gd name="T44" fmla="*/ 24 w 162"/>
                  <a:gd name="T45" fmla="*/ 29 h 328"/>
                  <a:gd name="T46" fmla="*/ 14 w 162"/>
                  <a:gd name="T47" fmla="*/ 15 h 328"/>
                  <a:gd name="T48" fmla="*/ 0 w 162"/>
                  <a:gd name="T49" fmla="*/ 0 h 3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2" h="328">
                    <a:moveTo>
                      <a:pt x="0" y="0"/>
                    </a:moveTo>
                    <a:lnTo>
                      <a:pt x="3" y="1"/>
                    </a:lnTo>
                    <a:lnTo>
                      <a:pt x="10" y="2"/>
                    </a:lnTo>
                    <a:lnTo>
                      <a:pt x="19" y="5"/>
                    </a:lnTo>
                    <a:lnTo>
                      <a:pt x="31" y="11"/>
                    </a:lnTo>
                    <a:lnTo>
                      <a:pt x="46" y="19"/>
                    </a:lnTo>
                    <a:lnTo>
                      <a:pt x="63" y="30"/>
                    </a:lnTo>
                    <a:lnTo>
                      <a:pt x="80" y="42"/>
                    </a:lnTo>
                    <a:lnTo>
                      <a:pt x="97" y="58"/>
                    </a:lnTo>
                    <a:lnTo>
                      <a:pt x="113" y="78"/>
                    </a:lnTo>
                    <a:lnTo>
                      <a:pt x="128" y="101"/>
                    </a:lnTo>
                    <a:lnTo>
                      <a:pt x="142" y="128"/>
                    </a:lnTo>
                    <a:lnTo>
                      <a:pt x="152" y="159"/>
                    </a:lnTo>
                    <a:lnTo>
                      <a:pt x="159" y="193"/>
                    </a:lnTo>
                    <a:lnTo>
                      <a:pt x="162" y="234"/>
                    </a:lnTo>
                    <a:lnTo>
                      <a:pt x="159" y="278"/>
                    </a:lnTo>
                    <a:lnTo>
                      <a:pt x="152" y="328"/>
                    </a:lnTo>
                    <a:lnTo>
                      <a:pt x="152" y="320"/>
                    </a:lnTo>
                    <a:lnTo>
                      <a:pt x="151" y="298"/>
                    </a:lnTo>
                    <a:lnTo>
                      <a:pt x="148" y="265"/>
                    </a:lnTo>
                    <a:lnTo>
                      <a:pt x="139" y="221"/>
                    </a:lnTo>
                    <a:lnTo>
                      <a:pt x="121" y="170"/>
                    </a:lnTo>
                    <a:lnTo>
                      <a:pt x="94" y="115"/>
                    </a:lnTo>
                    <a:lnTo>
                      <a:pt x="55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3" name="Freeform 44">
                <a:extLst>
                  <a:ext uri="{FF2B5EF4-FFF2-40B4-BE49-F238E27FC236}">
                    <a16:creationId xmlns:a16="http://schemas.microsoft.com/office/drawing/2014/main" id="{C6EEB750-B4E4-4A59-B07D-331EA2302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8" y="3033"/>
                <a:ext cx="341" cy="596"/>
              </a:xfrm>
              <a:custGeom>
                <a:avLst/>
                <a:gdLst>
                  <a:gd name="T0" fmla="*/ 40 w 681"/>
                  <a:gd name="T1" fmla="*/ 0 h 1191"/>
                  <a:gd name="T2" fmla="*/ 0 w 681"/>
                  <a:gd name="T3" fmla="*/ 242 h 1191"/>
                  <a:gd name="T4" fmla="*/ 169 w 681"/>
                  <a:gd name="T5" fmla="*/ 298 h 1191"/>
                  <a:gd name="T6" fmla="*/ 171 w 681"/>
                  <a:gd name="T7" fmla="*/ 14 h 1191"/>
                  <a:gd name="T8" fmla="*/ 40 w 681"/>
                  <a:gd name="T9" fmla="*/ 0 h 1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1" h="1191">
                    <a:moveTo>
                      <a:pt x="158" y="0"/>
                    </a:moveTo>
                    <a:lnTo>
                      <a:pt x="0" y="966"/>
                    </a:lnTo>
                    <a:lnTo>
                      <a:pt x="675" y="1191"/>
                    </a:lnTo>
                    <a:lnTo>
                      <a:pt x="681" y="54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4" name="Freeform 45">
                <a:extLst>
                  <a:ext uri="{FF2B5EF4-FFF2-40B4-BE49-F238E27FC236}">
                    <a16:creationId xmlns:a16="http://schemas.microsoft.com/office/drawing/2014/main" id="{44EB27C3-629F-4618-AC4A-B5A723DCC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3106"/>
                <a:ext cx="247" cy="426"/>
              </a:xfrm>
              <a:custGeom>
                <a:avLst/>
                <a:gdLst>
                  <a:gd name="T0" fmla="*/ 23 w 492"/>
                  <a:gd name="T1" fmla="*/ 0 h 851"/>
                  <a:gd name="T2" fmla="*/ 0 w 492"/>
                  <a:gd name="T3" fmla="*/ 177 h 851"/>
                  <a:gd name="T4" fmla="*/ 124 w 492"/>
                  <a:gd name="T5" fmla="*/ 213 h 851"/>
                  <a:gd name="T6" fmla="*/ 124 w 492"/>
                  <a:gd name="T7" fmla="*/ 13 h 851"/>
                  <a:gd name="T8" fmla="*/ 23 w 492"/>
                  <a:gd name="T9" fmla="*/ 0 h 8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2" h="851">
                    <a:moveTo>
                      <a:pt x="91" y="0"/>
                    </a:moveTo>
                    <a:lnTo>
                      <a:pt x="0" y="706"/>
                    </a:lnTo>
                    <a:lnTo>
                      <a:pt x="492" y="851"/>
                    </a:lnTo>
                    <a:lnTo>
                      <a:pt x="492" y="4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5" name="Freeform 46">
                <a:extLst>
                  <a:ext uri="{FF2B5EF4-FFF2-40B4-BE49-F238E27FC236}">
                    <a16:creationId xmlns:a16="http://schemas.microsoft.com/office/drawing/2014/main" id="{DA5B2D59-76AF-484F-B122-AD3D3432B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3654"/>
                <a:ext cx="244" cy="61"/>
              </a:xfrm>
              <a:custGeom>
                <a:avLst/>
                <a:gdLst>
                  <a:gd name="T0" fmla="*/ 0 w 486"/>
                  <a:gd name="T1" fmla="*/ 0 h 124"/>
                  <a:gd name="T2" fmla="*/ 2 w 486"/>
                  <a:gd name="T3" fmla="*/ 0 h 124"/>
                  <a:gd name="T4" fmla="*/ 7 w 486"/>
                  <a:gd name="T5" fmla="*/ 0 h 124"/>
                  <a:gd name="T6" fmla="*/ 13 w 486"/>
                  <a:gd name="T7" fmla="*/ 0 h 124"/>
                  <a:gd name="T8" fmla="*/ 21 w 486"/>
                  <a:gd name="T9" fmla="*/ 0 h 124"/>
                  <a:gd name="T10" fmla="*/ 31 w 486"/>
                  <a:gd name="T11" fmla="*/ 1 h 124"/>
                  <a:gd name="T12" fmla="*/ 41 w 486"/>
                  <a:gd name="T13" fmla="*/ 1 h 124"/>
                  <a:gd name="T14" fmla="*/ 52 w 486"/>
                  <a:gd name="T15" fmla="*/ 1 h 124"/>
                  <a:gd name="T16" fmla="*/ 63 w 486"/>
                  <a:gd name="T17" fmla="*/ 2 h 124"/>
                  <a:gd name="T18" fmla="*/ 74 w 486"/>
                  <a:gd name="T19" fmla="*/ 2 h 124"/>
                  <a:gd name="T20" fmla="*/ 85 w 486"/>
                  <a:gd name="T21" fmla="*/ 3 h 124"/>
                  <a:gd name="T22" fmla="*/ 95 w 486"/>
                  <a:gd name="T23" fmla="*/ 3 h 124"/>
                  <a:gd name="T24" fmla="*/ 104 w 486"/>
                  <a:gd name="T25" fmla="*/ 3 h 124"/>
                  <a:gd name="T26" fmla="*/ 111 w 486"/>
                  <a:gd name="T27" fmla="*/ 4 h 124"/>
                  <a:gd name="T28" fmla="*/ 117 w 486"/>
                  <a:gd name="T29" fmla="*/ 4 h 124"/>
                  <a:gd name="T30" fmla="*/ 121 w 486"/>
                  <a:gd name="T31" fmla="*/ 4 h 124"/>
                  <a:gd name="T32" fmla="*/ 123 w 486"/>
                  <a:gd name="T33" fmla="*/ 4 h 124"/>
                  <a:gd name="T34" fmla="*/ 121 w 486"/>
                  <a:gd name="T35" fmla="*/ 30 h 124"/>
                  <a:gd name="T36" fmla="*/ 0 w 486"/>
                  <a:gd name="T37" fmla="*/ 0 h 1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86" h="124">
                    <a:moveTo>
                      <a:pt x="0" y="0"/>
                    </a:moveTo>
                    <a:lnTo>
                      <a:pt x="8" y="0"/>
                    </a:lnTo>
                    <a:lnTo>
                      <a:pt x="26" y="2"/>
                    </a:lnTo>
                    <a:lnTo>
                      <a:pt x="52" y="2"/>
                    </a:lnTo>
                    <a:lnTo>
                      <a:pt x="84" y="3"/>
                    </a:lnTo>
                    <a:lnTo>
                      <a:pt x="121" y="4"/>
                    </a:lnTo>
                    <a:lnTo>
                      <a:pt x="162" y="6"/>
                    </a:lnTo>
                    <a:lnTo>
                      <a:pt x="205" y="7"/>
                    </a:lnTo>
                    <a:lnTo>
                      <a:pt x="250" y="8"/>
                    </a:lnTo>
                    <a:lnTo>
                      <a:pt x="295" y="11"/>
                    </a:lnTo>
                    <a:lnTo>
                      <a:pt x="338" y="12"/>
                    </a:lnTo>
                    <a:lnTo>
                      <a:pt x="377" y="14"/>
                    </a:lnTo>
                    <a:lnTo>
                      <a:pt x="413" y="15"/>
                    </a:lnTo>
                    <a:lnTo>
                      <a:pt x="442" y="17"/>
                    </a:lnTo>
                    <a:lnTo>
                      <a:pt x="467" y="17"/>
                    </a:lnTo>
                    <a:lnTo>
                      <a:pt x="480" y="18"/>
                    </a:lnTo>
                    <a:lnTo>
                      <a:pt x="486" y="18"/>
                    </a:lnTo>
                    <a:lnTo>
                      <a:pt x="483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6" name="Freeform 47">
                <a:extLst>
                  <a:ext uri="{FF2B5EF4-FFF2-40B4-BE49-F238E27FC236}">
                    <a16:creationId xmlns:a16="http://schemas.microsoft.com/office/drawing/2014/main" id="{9E8A39D5-5B60-40B9-80A0-9F410A225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3690"/>
                <a:ext cx="276" cy="36"/>
              </a:xfrm>
              <a:custGeom>
                <a:avLst/>
                <a:gdLst>
                  <a:gd name="T0" fmla="*/ 1 w 553"/>
                  <a:gd name="T1" fmla="*/ 0 h 73"/>
                  <a:gd name="T2" fmla="*/ 0 w 553"/>
                  <a:gd name="T3" fmla="*/ 15 h 73"/>
                  <a:gd name="T4" fmla="*/ 138 w 553"/>
                  <a:gd name="T5" fmla="*/ 18 h 73"/>
                  <a:gd name="T6" fmla="*/ 1 w 553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3" h="73">
                    <a:moveTo>
                      <a:pt x="5" y="0"/>
                    </a:moveTo>
                    <a:lnTo>
                      <a:pt x="0" y="61"/>
                    </a:lnTo>
                    <a:lnTo>
                      <a:pt x="553" y="7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7" name="Freeform 48">
                <a:extLst>
                  <a:ext uri="{FF2B5EF4-FFF2-40B4-BE49-F238E27FC236}">
                    <a16:creationId xmlns:a16="http://schemas.microsoft.com/office/drawing/2014/main" id="{ADA47845-C8C7-4780-812D-9882FC2FE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3176"/>
                <a:ext cx="45" cy="46"/>
              </a:xfrm>
              <a:custGeom>
                <a:avLst/>
                <a:gdLst>
                  <a:gd name="T0" fmla="*/ 12 w 90"/>
                  <a:gd name="T1" fmla="*/ 23 h 94"/>
                  <a:gd name="T2" fmla="*/ 14 w 90"/>
                  <a:gd name="T3" fmla="*/ 22 h 94"/>
                  <a:gd name="T4" fmla="*/ 16 w 90"/>
                  <a:gd name="T5" fmla="*/ 22 h 94"/>
                  <a:gd name="T6" fmla="*/ 18 w 90"/>
                  <a:gd name="T7" fmla="*/ 21 h 94"/>
                  <a:gd name="T8" fmla="*/ 19 w 90"/>
                  <a:gd name="T9" fmla="*/ 19 h 94"/>
                  <a:gd name="T10" fmla="*/ 21 w 90"/>
                  <a:gd name="T11" fmla="*/ 18 h 94"/>
                  <a:gd name="T12" fmla="*/ 22 w 90"/>
                  <a:gd name="T13" fmla="*/ 16 h 94"/>
                  <a:gd name="T14" fmla="*/ 23 w 90"/>
                  <a:gd name="T15" fmla="*/ 13 h 94"/>
                  <a:gd name="T16" fmla="*/ 23 w 90"/>
                  <a:gd name="T17" fmla="*/ 11 h 94"/>
                  <a:gd name="T18" fmla="*/ 23 w 90"/>
                  <a:gd name="T19" fmla="*/ 9 h 94"/>
                  <a:gd name="T20" fmla="*/ 22 w 90"/>
                  <a:gd name="T21" fmla="*/ 7 h 94"/>
                  <a:gd name="T22" fmla="*/ 21 w 90"/>
                  <a:gd name="T23" fmla="*/ 5 h 94"/>
                  <a:gd name="T24" fmla="*/ 19 w 90"/>
                  <a:gd name="T25" fmla="*/ 3 h 94"/>
                  <a:gd name="T26" fmla="*/ 18 w 90"/>
                  <a:gd name="T27" fmla="*/ 2 h 94"/>
                  <a:gd name="T28" fmla="*/ 16 w 90"/>
                  <a:gd name="T29" fmla="*/ 1 h 94"/>
                  <a:gd name="T30" fmla="*/ 14 w 90"/>
                  <a:gd name="T31" fmla="*/ 0 h 94"/>
                  <a:gd name="T32" fmla="*/ 12 w 90"/>
                  <a:gd name="T33" fmla="*/ 0 h 94"/>
                  <a:gd name="T34" fmla="*/ 9 w 90"/>
                  <a:gd name="T35" fmla="*/ 0 h 94"/>
                  <a:gd name="T36" fmla="*/ 7 w 90"/>
                  <a:gd name="T37" fmla="*/ 1 h 94"/>
                  <a:gd name="T38" fmla="*/ 5 w 90"/>
                  <a:gd name="T39" fmla="*/ 2 h 94"/>
                  <a:gd name="T40" fmla="*/ 4 w 90"/>
                  <a:gd name="T41" fmla="*/ 3 h 94"/>
                  <a:gd name="T42" fmla="*/ 2 w 90"/>
                  <a:gd name="T43" fmla="*/ 5 h 94"/>
                  <a:gd name="T44" fmla="*/ 1 w 90"/>
                  <a:gd name="T45" fmla="*/ 7 h 94"/>
                  <a:gd name="T46" fmla="*/ 1 w 90"/>
                  <a:gd name="T47" fmla="*/ 9 h 94"/>
                  <a:gd name="T48" fmla="*/ 0 w 90"/>
                  <a:gd name="T49" fmla="*/ 11 h 94"/>
                  <a:gd name="T50" fmla="*/ 1 w 90"/>
                  <a:gd name="T51" fmla="*/ 13 h 94"/>
                  <a:gd name="T52" fmla="*/ 1 w 90"/>
                  <a:gd name="T53" fmla="*/ 16 h 94"/>
                  <a:gd name="T54" fmla="*/ 2 w 90"/>
                  <a:gd name="T55" fmla="*/ 18 h 94"/>
                  <a:gd name="T56" fmla="*/ 4 w 90"/>
                  <a:gd name="T57" fmla="*/ 19 h 94"/>
                  <a:gd name="T58" fmla="*/ 5 w 90"/>
                  <a:gd name="T59" fmla="*/ 21 h 94"/>
                  <a:gd name="T60" fmla="*/ 7 w 90"/>
                  <a:gd name="T61" fmla="*/ 22 h 94"/>
                  <a:gd name="T62" fmla="*/ 9 w 90"/>
                  <a:gd name="T63" fmla="*/ 22 h 94"/>
                  <a:gd name="T64" fmla="*/ 12 w 90"/>
                  <a:gd name="T65" fmla="*/ 23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" h="94">
                    <a:moveTo>
                      <a:pt x="45" y="94"/>
                    </a:moveTo>
                    <a:lnTo>
                      <a:pt x="54" y="92"/>
                    </a:lnTo>
                    <a:lnTo>
                      <a:pt x="62" y="90"/>
                    </a:lnTo>
                    <a:lnTo>
                      <a:pt x="70" y="86"/>
                    </a:lnTo>
                    <a:lnTo>
                      <a:pt x="76" y="80"/>
                    </a:lnTo>
                    <a:lnTo>
                      <a:pt x="82" y="73"/>
                    </a:lnTo>
                    <a:lnTo>
                      <a:pt x="86" y="65"/>
                    </a:lnTo>
                    <a:lnTo>
                      <a:pt x="89" y="56"/>
                    </a:lnTo>
                    <a:lnTo>
                      <a:pt x="90" y="46"/>
                    </a:lnTo>
                    <a:lnTo>
                      <a:pt x="89" y="37"/>
                    </a:lnTo>
                    <a:lnTo>
                      <a:pt x="86" y="28"/>
                    </a:lnTo>
                    <a:lnTo>
                      <a:pt x="82" y="21"/>
                    </a:lnTo>
                    <a:lnTo>
                      <a:pt x="76" y="14"/>
                    </a:lnTo>
                    <a:lnTo>
                      <a:pt x="70" y="8"/>
                    </a:lnTo>
                    <a:lnTo>
                      <a:pt x="62" y="4"/>
                    </a:lnTo>
                    <a:lnTo>
                      <a:pt x="54" y="1"/>
                    </a:lnTo>
                    <a:lnTo>
                      <a:pt x="45" y="0"/>
                    </a:lnTo>
                    <a:lnTo>
                      <a:pt x="36" y="1"/>
                    </a:lnTo>
                    <a:lnTo>
                      <a:pt x="28" y="4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0" y="46"/>
                    </a:lnTo>
                    <a:lnTo>
                      <a:pt x="1" y="56"/>
                    </a:lnTo>
                    <a:lnTo>
                      <a:pt x="3" y="65"/>
                    </a:lnTo>
                    <a:lnTo>
                      <a:pt x="8" y="73"/>
                    </a:lnTo>
                    <a:lnTo>
                      <a:pt x="13" y="80"/>
                    </a:lnTo>
                    <a:lnTo>
                      <a:pt x="20" y="86"/>
                    </a:lnTo>
                    <a:lnTo>
                      <a:pt x="28" y="90"/>
                    </a:lnTo>
                    <a:lnTo>
                      <a:pt x="36" y="92"/>
                    </a:lnTo>
                    <a:lnTo>
                      <a:pt x="45" y="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8" name="Freeform 49">
                <a:extLst>
                  <a:ext uri="{FF2B5EF4-FFF2-40B4-BE49-F238E27FC236}">
                    <a16:creationId xmlns:a16="http://schemas.microsoft.com/office/drawing/2014/main" id="{A315C7C0-33D2-4C42-AFC6-03C2DE66B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3183"/>
                <a:ext cx="28" cy="31"/>
              </a:xfrm>
              <a:custGeom>
                <a:avLst/>
                <a:gdLst>
                  <a:gd name="T0" fmla="*/ 7 w 58"/>
                  <a:gd name="T1" fmla="*/ 16 h 62"/>
                  <a:gd name="T2" fmla="*/ 9 w 58"/>
                  <a:gd name="T3" fmla="*/ 15 h 62"/>
                  <a:gd name="T4" fmla="*/ 12 w 58"/>
                  <a:gd name="T5" fmla="*/ 14 h 62"/>
                  <a:gd name="T6" fmla="*/ 13 w 58"/>
                  <a:gd name="T7" fmla="*/ 11 h 62"/>
                  <a:gd name="T8" fmla="*/ 14 w 58"/>
                  <a:gd name="T9" fmla="*/ 8 h 62"/>
                  <a:gd name="T10" fmla="*/ 13 w 58"/>
                  <a:gd name="T11" fmla="*/ 5 h 62"/>
                  <a:gd name="T12" fmla="*/ 12 w 58"/>
                  <a:gd name="T13" fmla="*/ 3 h 62"/>
                  <a:gd name="T14" fmla="*/ 9 w 58"/>
                  <a:gd name="T15" fmla="*/ 1 h 62"/>
                  <a:gd name="T16" fmla="*/ 7 w 58"/>
                  <a:gd name="T17" fmla="*/ 0 h 62"/>
                  <a:gd name="T18" fmla="*/ 4 w 58"/>
                  <a:gd name="T19" fmla="*/ 1 h 62"/>
                  <a:gd name="T20" fmla="*/ 2 w 58"/>
                  <a:gd name="T21" fmla="*/ 3 h 62"/>
                  <a:gd name="T22" fmla="*/ 0 w 58"/>
                  <a:gd name="T23" fmla="*/ 5 h 62"/>
                  <a:gd name="T24" fmla="*/ 0 w 58"/>
                  <a:gd name="T25" fmla="*/ 8 h 62"/>
                  <a:gd name="T26" fmla="*/ 0 w 58"/>
                  <a:gd name="T27" fmla="*/ 11 h 62"/>
                  <a:gd name="T28" fmla="*/ 2 w 58"/>
                  <a:gd name="T29" fmla="*/ 14 h 62"/>
                  <a:gd name="T30" fmla="*/ 4 w 58"/>
                  <a:gd name="T31" fmla="*/ 15 h 62"/>
                  <a:gd name="T32" fmla="*/ 7 w 58"/>
                  <a:gd name="T33" fmla="*/ 16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62">
                    <a:moveTo>
                      <a:pt x="29" y="62"/>
                    </a:moveTo>
                    <a:lnTo>
                      <a:pt x="40" y="60"/>
                    </a:lnTo>
                    <a:lnTo>
                      <a:pt x="50" y="53"/>
                    </a:lnTo>
                    <a:lnTo>
                      <a:pt x="55" y="44"/>
                    </a:lnTo>
                    <a:lnTo>
                      <a:pt x="58" y="31"/>
                    </a:lnTo>
                    <a:lnTo>
                      <a:pt x="55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9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9"/>
                    </a:lnTo>
                    <a:lnTo>
                      <a:pt x="0" y="31"/>
                    </a:lnTo>
                    <a:lnTo>
                      <a:pt x="2" y="44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9" y="6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9" name="Freeform 50">
                <a:extLst>
                  <a:ext uri="{FF2B5EF4-FFF2-40B4-BE49-F238E27FC236}">
                    <a16:creationId xmlns:a16="http://schemas.microsoft.com/office/drawing/2014/main" id="{4CF7A545-14B6-4318-905B-57DE7F0B2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189"/>
                <a:ext cx="11" cy="14"/>
              </a:xfrm>
              <a:custGeom>
                <a:avLst/>
                <a:gdLst>
                  <a:gd name="T0" fmla="*/ 2 w 23"/>
                  <a:gd name="T1" fmla="*/ 7 h 28"/>
                  <a:gd name="T2" fmla="*/ 4 w 23"/>
                  <a:gd name="T3" fmla="*/ 7 h 28"/>
                  <a:gd name="T4" fmla="*/ 4 w 23"/>
                  <a:gd name="T5" fmla="*/ 6 h 28"/>
                  <a:gd name="T6" fmla="*/ 5 w 23"/>
                  <a:gd name="T7" fmla="*/ 5 h 28"/>
                  <a:gd name="T8" fmla="*/ 5 w 23"/>
                  <a:gd name="T9" fmla="*/ 4 h 28"/>
                  <a:gd name="T10" fmla="*/ 5 w 23"/>
                  <a:gd name="T11" fmla="*/ 2 h 28"/>
                  <a:gd name="T12" fmla="*/ 4 w 23"/>
                  <a:gd name="T13" fmla="*/ 1 h 28"/>
                  <a:gd name="T14" fmla="*/ 4 w 23"/>
                  <a:gd name="T15" fmla="*/ 1 h 28"/>
                  <a:gd name="T16" fmla="*/ 2 w 23"/>
                  <a:gd name="T17" fmla="*/ 0 h 28"/>
                  <a:gd name="T18" fmla="*/ 1 w 23"/>
                  <a:gd name="T19" fmla="*/ 1 h 28"/>
                  <a:gd name="T20" fmla="*/ 0 w 23"/>
                  <a:gd name="T21" fmla="*/ 1 h 28"/>
                  <a:gd name="T22" fmla="*/ 0 w 23"/>
                  <a:gd name="T23" fmla="*/ 2 h 28"/>
                  <a:gd name="T24" fmla="*/ 0 w 23"/>
                  <a:gd name="T25" fmla="*/ 4 h 28"/>
                  <a:gd name="T26" fmla="*/ 0 w 23"/>
                  <a:gd name="T27" fmla="*/ 5 h 28"/>
                  <a:gd name="T28" fmla="*/ 0 w 23"/>
                  <a:gd name="T29" fmla="*/ 6 h 28"/>
                  <a:gd name="T30" fmla="*/ 1 w 23"/>
                  <a:gd name="T31" fmla="*/ 7 h 28"/>
                  <a:gd name="T32" fmla="*/ 2 w 23"/>
                  <a:gd name="T33" fmla="*/ 7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28">
                    <a:moveTo>
                      <a:pt x="11" y="28"/>
                    </a:moveTo>
                    <a:lnTo>
                      <a:pt x="16" y="26"/>
                    </a:lnTo>
                    <a:lnTo>
                      <a:pt x="19" y="24"/>
                    </a:lnTo>
                    <a:lnTo>
                      <a:pt x="22" y="20"/>
                    </a:lnTo>
                    <a:lnTo>
                      <a:pt x="23" y="14"/>
                    </a:lnTo>
                    <a:lnTo>
                      <a:pt x="22" y="8"/>
                    </a:lnTo>
                    <a:lnTo>
                      <a:pt x="19" y="3"/>
                    </a:lnTo>
                    <a:lnTo>
                      <a:pt x="16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3" y="24"/>
                    </a:lnTo>
                    <a:lnTo>
                      <a:pt x="7" y="26"/>
                    </a:lnTo>
                    <a:lnTo>
                      <a:pt x="11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0" name="Freeform 51">
                <a:extLst>
                  <a:ext uri="{FF2B5EF4-FFF2-40B4-BE49-F238E27FC236}">
                    <a16:creationId xmlns:a16="http://schemas.microsoft.com/office/drawing/2014/main" id="{05C41030-DDA1-4030-AA5F-A56A78BD2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189"/>
                <a:ext cx="6" cy="6"/>
              </a:xfrm>
              <a:custGeom>
                <a:avLst/>
                <a:gdLst>
                  <a:gd name="T0" fmla="*/ 0 w 11"/>
                  <a:gd name="T1" fmla="*/ 2 h 11"/>
                  <a:gd name="T2" fmla="*/ 0 w 11"/>
                  <a:gd name="T3" fmla="*/ 2 h 11"/>
                  <a:gd name="T4" fmla="*/ 1 w 11"/>
                  <a:gd name="T5" fmla="*/ 3 h 11"/>
                  <a:gd name="T6" fmla="*/ 1 w 11"/>
                  <a:gd name="T7" fmla="*/ 3 h 11"/>
                  <a:gd name="T8" fmla="*/ 2 w 11"/>
                  <a:gd name="T9" fmla="*/ 3 h 11"/>
                  <a:gd name="T10" fmla="*/ 2 w 11"/>
                  <a:gd name="T11" fmla="*/ 3 h 11"/>
                  <a:gd name="T12" fmla="*/ 3 w 11"/>
                  <a:gd name="T13" fmla="*/ 3 h 11"/>
                  <a:gd name="T14" fmla="*/ 3 w 11"/>
                  <a:gd name="T15" fmla="*/ 2 h 11"/>
                  <a:gd name="T16" fmla="*/ 3 w 11"/>
                  <a:gd name="T17" fmla="*/ 2 h 11"/>
                  <a:gd name="T18" fmla="*/ 3 w 11"/>
                  <a:gd name="T19" fmla="*/ 1 h 11"/>
                  <a:gd name="T20" fmla="*/ 3 w 11"/>
                  <a:gd name="T21" fmla="*/ 1 h 11"/>
                  <a:gd name="T22" fmla="*/ 2 w 11"/>
                  <a:gd name="T23" fmla="*/ 0 h 11"/>
                  <a:gd name="T24" fmla="*/ 2 w 11"/>
                  <a:gd name="T25" fmla="*/ 0 h 11"/>
                  <a:gd name="T26" fmla="*/ 1 w 11"/>
                  <a:gd name="T27" fmla="*/ 0 h 11"/>
                  <a:gd name="T28" fmla="*/ 1 w 11"/>
                  <a:gd name="T29" fmla="*/ 1 h 11"/>
                  <a:gd name="T30" fmla="*/ 0 w 11"/>
                  <a:gd name="T31" fmla="*/ 1 h 11"/>
                  <a:gd name="T32" fmla="*/ 0 w 11"/>
                  <a:gd name="T33" fmla="*/ 2 h 11"/>
                  <a:gd name="T34" fmla="*/ 0 w 11"/>
                  <a:gd name="T35" fmla="*/ 2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" h="11">
                    <a:moveTo>
                      <a:pt x="0" y="6"/>
                    </a:move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1" name="Freeform 52">
                <a:extLst>
                  <a:ext uri="{FF2B5EF4-FFF2-40B4-BE49-F238E27FC236}">
                    <a16:creationId xmlns:a16="http://schemas.microsoft.com/office/drawing/2014/main" id="{11128433-B703-4DFA-8C0F-C798263C9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784"/>
                <a:ext cx="1142" cy="943"/>
              </a:xfrm>
              <a:custGeom>
                <a:avLst/>
                <a:gdLst>
                  <a:gd name="T0" fmla="*/ 565 w 2284"/>
                  <a:gd name="T1" fmla="*/ 0 h 1887"/>
                  <a:gd name="T2" fmla="*/ 61 w 2284"/>
                  <a:gd name="T3" fmla="*/ 0 h 1887"/>
                  <a:gd name="T4" fmla="*/ 61 w 2284"/>
                  <a:gd name="T5" fmla="*/ 12 h 1887"/>
                  <a:gd name="T6" fmla="*/ 559 w 2284"/>
                  <a:gd name="T7" fmla="*/ 12 h 1887"/>
                  <a:gd name="T8" fmla="*/ 559 w 2284"/>
                  <a:gd name="T9" fmla="*/ 459 h 1887"/>
                  <a:gd name="T10" fmla="*/ 13 w 2284"/>
                  <a:gd name="T11" fmla="*/ 459 h 1887"/>
                  <a:gd name="T12" fmla="*/ 13 w 2284"/>
                  <a:gd name="T13" fmla="*/ 12 h 1887"/>
                  <a:gd name="T14" fmla="*/ 61 w 2284"/>
                  <a:gd name="T15" fmla="*/ 12 h 1887"/>
                  <a:gd name="T16" fmla="*/ 61 w 2284"/>
                  <a:gd name="T17" fmla="*/ 0 h 1887"/>
                  <a:gd name="T18" fmla="*/ 7 w 2284"/>
                  <a:gd name="T19" fmla="*/ 0 h 1887"/>
                  <a:gd name="T20" fmla="*/ 0 w 2284"/>
                  <a:gd name="T21" fmla="*/ 0 h 1887"/>
                  <a:gd name="T22" fmla="*/ 0 w 2284"/>
                  <a:gd name="T23" fmla="*/ 471 h 1887"/>
                  <a:gd name="T24" fmla="*/ 7 w 2284"/>
                  <a:gd name="T25" fmla="*/ 471 h 1887"/>
                  <a:gd name="T26" fmla="*/ 565 w 2284"/>
                  <a:gd name="T27" fmla="*/ 471 h 1887"/>
                  <a:gd name="T28" fmla="*/ 571 w 2284"/>
                  <a:gd name="T29" fmla="*/ 471 h 1887"/>
                  <a:gd name="T30" fmla="*/ 571 w 2284"/>
                  <a:gd name="T31" fmla="*/ 0 h 1887"/>
                  <a:gd name="T32" fmla="*/ 565 w 2284"/>
                  <a:gd name="T33" fmla="*/ 0 h 18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84" h="1887">
                    <a:moveTo>
                      <a:pt x="2260" y="0"/>
                    </a:moveTo>
                    <a:lnTo>
                      <a:pt x="244" y="0"/>
                    </a:lnTo>
                    <a:lnTo>
                      <a:pt x="244" y="48"/>
                    </a:lnTo>
                    <a:lnTo>
                      <a:pt x="2236" y="48"/>
                    </a:lnTo>
                    <a:lnTo>
                      <a:pt x="2236" y="1838"/>
                    </a:lnTo>
                    <a:lnTo>
                      <a:pt x="50" y="1838"/>
                    </a:lnTo>
                    <a:lnTo>
                      <a:pt x="50" y="48"/>
                    </a:lnTo>
                    <a:lnTo>
                      <a:pt x="244" y="4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887"/>
                    </a:lnTo>
                    <a:lnTo>
                      <a:pt x="25" y="1887"/>
                    </a:lnTo>
                    <a:lnTo>
                      <a:pt x="2260" y="1887"/>
                    </a:lnTo>
                    <a:lnTo>
                      <a:pt x="2284" y="1887"/>
                    </a:lnTo>
                    <a:lnTo>
                      <a:pt x="2284" y="0"/>
                    </a:lnTo>
                    <a:lnTo>
                      <a:pt x="22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2" name="Freeform 53">
                <a:extLst>
                  <a:ext uri="{FF2B5EF4-FFF2-40B4-BE49-F238E27FC236}">
                    <a16:creationId xmlns:a16="http://schemas.microsoft.com/office/drawing/2014/main" id="{6CF629E5-2503-4D8B-A906-3FB65DFDE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6" y="3058"/>
                <a:ext cx="82" cy="58"/>
              </a:xfrm>
              <a:custGeom>
                <a:avLst/>
                <a:gdLst>
                  <a:gd name="T0" fmla="*/ 0 w 164"/>
                  <a:gd name="T1" fmla="*/ 29 h 117"/>
                  <a:gd name="T2" fmla="*/ 1 w 164"/>
                  <a:gd name="T3" fmla="*/ 27 h 117"/>
                  <a:gd name="T4" fmla="*/ 2 w 164"/>
                  <a:gd name="T5" fmla="*/ 23 h 117"/>
                  <a:gd name="T6" fmla="*/ 5 w 164"/>
                  <a:gd name="T7" fmla="*/ 17 h 117"/>
                  <a:gd name="T8" fmla="*/ 9 w 164"/>
                  <a:gd name="T9" fmla="*/ 11 h 117"/>
                  <a:gd name="T10" fmla="*/ 14 w 164"/>
                  <a:gd name="T11" fmla="*/ 5 h 117"/>
                  <a:gd name="T12" fmla="*/ 21 w 164"/>
                  <a:gd name="T13" fmla="*/ 1 h 117"/>
                  <a:gd name="T14" fmla="*/ 30 w 164"/>
                  <a:gd name="T15" fmla="*/ 0 h 117"/>
                  <a:gd name="T16" fmla="*/ 41 w 164"/>
                  <a:gd name="T17" fmla="*/ 2 h 117"/>
                  <a:gd name="T18" fmla="*/ 41 w 164"/>
                  <a:gd name="T19" fmla="*/ 3 h 117"/>
                  <a:gd name="T20" fmla="*/ 41 w 164"/>
                  <a:gd name="T21" fmla="*/ 3 h 117"/>
                  <a:gd name="T22" fmla="*/ 41 w 164"/>
                  <a:gd name="T23" fmla="*/ 4 h 117"/>
                  <a:gd name="T24" fmla="*/ 41 w 164"/>
                  <a:gd name="T25" fmla="*/ 6 h 117"/>
                  <a:gd name="T26" fmla="*/ 41 w 164"/>
                  <a:gd name="T27" fmla="*/ 8 h 117"/>
                  <a:gd name="T28" fmla="*/ 40 w 164"/>
                  <a:gd name="T29" fmla="*/ 10 h 117"/>
                  <a:gd name="T30" fmla="*/ 39 w 164"/>
                  <a:gd name="T31" fmla="*/ 12 h 117"/>
                  <a:gd name="T32" fmla="*/ 38 w 164"/>
                  <a:gd name="T33" fmla="*/ 14 h 117"/>
                  <a:gd name="T34" fmla="*/ 36 w 164"/>
                  <a:gd name="T35" fmla="*/ 16 h 117"/>
                  <a:gd name="T36" fmla="*/ 33 w 164"/>
                  <a:gd name="T37" fmla="*/ 19 h 117"/>
                  <a:gd name="T38" fmla="*/ 30 w 164"/>
                  <a:gd name="T39" fmla="*/ 21 h 117"/>
                  <a:gd name="T40" fmla="*/ 26 w 164"/>
                  <a:gd name="T41" fmla="*/ 23 h 117"/>
                  <a:gd name="T42" fmla="*/ 21 w 164"/>
                  <a:gd name="T43" fmla="*/ 25 h 117"/>
                  <a:gd name="T44" fmla="*/ 15 w 164"/>
                  <a:gd name="T45" fmla="*/ 26 h 117"/>
                  <a:gd name="T46" fmla="*/ 8 w 164"/>
                  <a:gd name="T47" fmla="*/ 28 h 117"/>
                  <a:gd name="T48" fmla="*/ 0 w 164"/>
                  <a:gd name="T49" fmla="*/ 29 h 1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4" h="117">
                    <a:moveTo>
                      <a:pt x="0" y="117"/>
                    </a:moveTo>
                    <a:lnTo>
                      <a:pt x="2" y="110"/>
                    </a:lnTo>
                    <a:lnTo>
                      <a:pt x="8" y="92"/>
                    </a:lnTo>
                    <a:lnTo>
                      <a:pt x="18" y="69"/>
                    </a:lnTo>
                    <a:lnTo>
                      <a:pt x="34" y="44"/>
                    </a:lnTo>
                    <a:lnTo>
                      <a:pt x="56" y="21"/>
                    </a:lnTo>
                    <a:lnTo>
                      <a:pt x="84" y="5"/>
                    </a:lnTo>
                    <a:lnTo>
                      <a:pt x="119" y="0"/>
                    </a:lnTo>
                    <a:lnTo>
                      <a:pt x="163" y="11"/>
                    </a:lnTo>
                    <a:lnTo>
                      <a:pt x="163" y="12"/>
                    </a:lnTo>
                    <a:lnTo>
                      <a:pt x="163" y="14"/>
                    </a:lnTo>
                    <a:lnTo>
                      <a:pt x="164" y="19"/>
                    </a:lnTo>
                    <a:lnTo>
                      <a:pt x="163" y="26"/>
                    </a:lnTo>
                    <a:lnTo>
                      <a:pt x="162" y="32"/>
                    </a:lnTo>
                    <a:lnTo>
                      <a:pt x="160" y="40"/>
                    </a:lnTo>
                    <a:lnTo>
                      <a:pt x="156" y="49"/>
                    </a:lnTo>
                    <a:lnTo>
                      <a:pt x="150" y="58"/>
                    </a:lnTo>
                    <a:lnTo>
                      <a:pt x="142" y="67"/>
                    </a:lnTo>
                    <a:lnTo>
                      <a:pt x="132" y="76"/>
                    </a:lnTo>
                    <a:lnTo>
                      <a:pt x="119" y="85"/>
                    </a:lnTo>
                    <a:lnTo>
                      <a:pt x="103" y="93"/>
                    </a:lnTo>
                    <a:lnTo>
                      <a:pt x="84" y="102"/>
                    </a:lnTo>
                    <a:lnTo>
                      <a:pt x="59" y="107"/>
                    </a:lnTo>
                    <a:lnTo>
                      <a:pt x="32" y="11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3" name="Freeform 54">
                <a:extLst>
                  <a:ext uri="{FF2B5EF4-FFF2-40B4-BE49-F238E27FC236}">
                    <a16:creationId xmlns:a16="http://schemas.microsoft.com/office/drawing/2014/main" id="{168376F6-E879-43F2-8048-C264607AC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" y="3057"/>
                <a:ext cx="40" cy="42"/>
              </a:xfrm>
              <a:custGeom>
                <a:avLst/>
                <a:gdLst>
                  <a:gd name="T0" fmla="*/ 10 w 81"/>
                  <a:gd name="T1" fmla="*/ 21 h 84"/>
                  <a:gd name="T2" fmla="*/ 12 w 81"/>
                  <a:gd name="T3" fmla="*/ 21 h 84"/>
                  <a:gd name="T4" fmla="*/ 14 w 81"/>
                  <a:gd name="T5" fmla="*/ 21 h 84"/>
                  <a:gd name="T6" fmla="*/ 15 w 81"/>
                  <a:gd name="T7" fmla="*/ 20 h 84"/>
                  <a:gd name="T8" fmla="*/ 17 w 81"/>
                  <a:gd name="T9" fmla="*/ 18 h 84"/>
                  <a:gd name="T10" fmla="*/ 18 w 81"/>
                  <a:gd name="T11" fmla="*/ 17 h 84"/>
                  <a:gd name="T12" fmla="*/ 19 w 81"/>
                  <a:gd name="T13" fmla="*/ 15 h 84"/>
                  <a:gd name="T14" fmla="*/ 20 w 81"/>
                  <a:gd name="T15" fmla="*/ 13 h 84"/>
                  <a:gd name="T16" fmla="*/ 20 w 81"/>
                  <a:gd name="T17" fmla="*/ 11 h 84"/>
                  <a:gd name="T18" fmla="*/ 20 w 81"/>
                  <a:gd name="T19" fmla="*/ 9 h 84"/>
                  <a:gd name="T20" fmla="*/ 19 w 81"/>
                  <a:gd name="T21" fmla="*/ 7 h 84"/>
                  <a:gd name="T22" fmla="*/ 18 w 81"/>
                  <a:gd name="T23" fmla="*/ 5 h 84"/>
                  <a:gd name="T24" fmla="*/ 17 w 81"/>
                  <a:gd name="T25" fmla="*/ 4 h 84"/>
                  <a:gd name="T26" fmla="*/ 15 w 81"/>
                  <a:gd name="T27" fmla="*/ 2 h 84"/>
                  <a:gd name="T28" fmla="*/ 14 w 81"/>
                  <a:gd name="T29" fmla="*/ 1 h 84"/>
                  <a:gd name="T30" fmla="*/ 12 w 81"/>
                  <a:gd name="T31" fmla="*/ 1 h 84"/>
                  <a:gd name="T32" fmla="*/ 10 w 81"/>
                  <a:gd name="T33" fmla="*/ 0 h 84"/>
                  <a:gd name="T34" fmla="*/ 8 w 81"/>
                  <a:gd name="T35" fmla="*/ 1 h 84"/>
                  <a:gd name="T36" fmla="*/ 6 w 81"/>
                  <a:gd name="T37" fmla="*/ 1 h 84"/>
                  <a:gd name="T38" fmla="*/ 4 w 81"/>
                  <a:gd name="T39" fmla="*/ 2 h 84"/>
                  <a:gd name="T40" fmla="*/ 3 w 81"/>
                  <a:gd name="T41" fmla="*/ 4 h 84"/>
                  <a:gd name="T42" fmla="*/ 1 w 81"/>
                  <a:gd name="T43" fmla="*/ 5 h 84"/>
                  <a:gd name="T44" fmla="*/ 1 w 81"/>
                  <a:gd name="T45" fmla="*/ 7 h 84"/>
                  <a:gd name="T46" fmla="*/ 0 w 81"/>
                  <a:gd name="T47" fmla="*/ 9 h 84"/>
                  <a:gd name="T48" fmla="*/ 0 w 81"/>
                  <a:gd name="T49" fmla="*/ 11 h 84"/>
                  <a:gd name="T50" fmla="*/ 0 w 81"/>
                  <a:gd name="T51" fmla="*/ 13 h 84"/>
                  <a:gd name="T52" fmla="*/ 1 w 81"/>
                  <a:gd name="T53" fmla="*/ 15 h 84"/>
                  <a:gd name="T54" fmla="*/ 1 w 81"/>
                  <a:gd name="T55" fmla="*/ 17 h 84"/>
                  <a:gd name="T56" fmla="*/ 3 w 81"/>
                  <a:gd name="T57" fmla="*/ 18 h 84"/>
                  <a:gd name="T58" fmla="*/ 4 w 81"/>
                  <a:gd name="T59" fmla="*/ 20 h 84"/>
                  <a:gd name="T60" fmla="*/ 6 w 81"/>
                  <a:gd name="T61" fmla="*/ 21 h 84"/>
                  <a:gd name="T62" fmla="*/ 8 w 81"/>
                  <a:gd name="T63" fmla="*/ 21 h 84"/>
                  <a:gd name="T64" fmla="*/ 10 w 81"/>
                  <a:gd name="T65" fmla="*/ 21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1" h="84">
                    <a:moveTo>
                      <a:pt x="41" y="84"/>
                    </a:moveTo>
                    <a:lnTo>
                      <a:pt x="49" y="83"/>
                    </a:lnTo>
                    <a:lnTo>
                      <a:pt x="56" y="81"/>
                    </a:lnTo>
                    <a:lnTo>
                      <a:pt x="62" y="77"/>
                    </a:lnTo>
                    <a:lnTo>
                      <a:pt x="69" y="71"/>
                    </a:lnTo>
                    <a:lnTo>
                      <a:pt x="74" y="66"/>
                    </a:lnTo>
                    <a:lnTo>
                      <a:pt x="77" y="59"/>
                    </a:lnTo>
                    <a:lnTo>
                      <a:pt x="80" y="51"/>
                    </a:lnTo>
                    <a:lnTo>
                      <a:pt x="81" y="43"/>
                    </a:lnTo>
                    <a:lnTo>
                      <a:pt x="80" y="33"/>
                    </a:lnTo>
                    <a:lnTo>
                      <a:pt x="77" y="25"/>
                    </a:lnTo>
                    <a:lnTo>
                      <a:pt x="74" y="18"/>
                    </a:lnTo>
                    <a:lnTo>
                      <a:pt x="69" y="13"/>
                    </a:lnTo>
                    <a:lnTo>
                      <a:pt x="62" y="7"/>
                    </a:lnTo>
                    <a:lnTo>
                      <a:pt x="56" y="3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2" y="1"/>
                    </a:lnTo>
                    <a:lnTo>
                      <a:pt x="26" y="3"/>
                    </a:lnTo>
                    <a:lnTo>
                      <a:pt x="19" y="7"/>
                    </a:lnTo>
                    <a:lnTo>
                      <a:pt x="12" y="13"/>
                    </a:lnTo>
                    <a:lnTo>
                      <a:pt x="7" y="18"/>
                    </a:lnTo>
                    <a:lnTo>
                      <a:pt x="4" y="25"/>
                    </a:lnTo>
                    <a:lnTo>
                      <a:pt x="1" y="33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4" y="59"/>
                    </a:lnTo>
                    <a:lnTo>
                      <a:pt x="7" y="66"/>
                    </a:lnTo>
                    <a:lnTo>
                      <a:pt x="12" y="71"/>
                    </a:lnTo>
                    <a:lnTo>
                      <a:pt x="19" y="77"/>
                    </a:lnTo>
                    <a:lnTo>
                      <a:pt x="26" y="81"/>
                    </a:lnTo>
                    <a:lnTo>
                      <a:pt x="32" y="83"/>
                    </a:lnTo>
                    <a:lnTo>
                      <a:pt x="41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4" name="Freeform 55">
                <a:extLst>
                  <a:ext uri="{FF2B5EF4-FFF2-40B4-BE49-F238E27FC236}">
                    <a16:creationId xmlns:a16="http://schemas.microsoft.com/office/drawing/2014/main" id="{B8B31FA4-A927-47A2-8F3B-CED2BF8B9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3064"/>
                <a:ext cx="26" cy="28"/>
              </a:xfrm>
              <a:custGeom>
                <a:avLst/>
                <a:gdLst>
                  <a:gd name="T0" fmla="*/ 7 w 52"/>
                  <a:gd name="T1" fmla="*/ 14 h 55"/>
                  <a:gd name="T2" fmla="*/ 10 w 52"/>
                  <a:gd name="T3" fmla="*/ 14 h 55"/>
                  <a:gd name="T4" fmla="*/ 12 w 52"/>
                  <a:gd name="T5" fmla="*/ 12 h 55"/>
                  <a:gd name="T6" fmla="*/ 13 w 52"/>
                  <a:gd name="T7" fmla="*/ 10 h 55"/>
                  <a:gd name="T8" fmla="*/ 13 w 52"/>
                  <a:gd name="T9" fmla="*/ 7 h 55"/>
                  <a:gd name="T10" fmla="*/ 13 w 52"/>
                  <a:gd name="T11" fmla="*/ 4 h 55"/>
                  <a:gd name="T12" fmla="*/ 12 w 52"/>
                  <a:gd name="T13" fmla="*/ 2 h 55"/>
                  <a:gd name="T14" fmla="*/ 10 w 52"/>
                  <a:gd name="T15" fmla="*/ 1 h 55"/>
                  <a:gd name="T16" fmla="*/ 7 w 52"/>
                  <a:gd name="T17" fmla="*/ 0 h 55"/>
                  <a:gd name="T18" fmla="*/ 4 w 52"/>
                  <a:gd name="T19" fmla="*/ 1 h 55"/>
                  <a:gd name="T20" fmla="*/ 2 w 52"/>
                  <a:gd name="T21" fmla="*/ 2 h 55"/>
                  <a:gd name="T22" fmla="*/ 1 w 52"/>
                  <a:gd name="T23" fmla="*/ 4 h 55"/>
                  <a:gd name="T24" fmla="*/ 0 w 52"/>
                  <a:gd name="T25" fmla="*/ 7 h 55"/>
                  <a:gd name="T26" fmla="*/ 1 w 52"/>
                  <a:gd name="T27" fmla="*/ 10 h 55"/>
                  <a:gd name="T28" fmla="*/ 2 w 52"/>
                  <a:gd name="T29" fmla="*/ 12 h 55"/>
                  <a:gd name="T30" fmla="*/ 4 w 52"/>
                  <a:gd name="T31" fmla="*/ 14 h 55"/>
                  <a:gd name="T32" fmla="*/ 7 w 52"/>
                  <a:gd name="T33" fmla="*/ 1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27" y="55"/>
                    </a:moveTo>
                    <a:lnTo>
                      <a:pt x="37" y="53"/>
                    </a:lnTo>
                    <a:lnTo>
                      <a:pt x="45" y="47"/>
                    </a:lnTo>
                    <a:lnTo>
                      <a:pt x="50" y="38"/>
                    </a:lnTo>
                    <a:lnTo>
                      <a:pt x="52" y="27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3" y="16"/>
                    </a:lnTo>
                    <a:lnTo>
                      <a:pt x="0" y="27"/>
                    </a:lnTo>
                    <a:lnTo>
                      <a:pt x="3" y="38"/>
                    </a:lnTo>
                    <a:lnTo>
                      <a:pt x="8" y="47"/>
                    </a:lnTo>
                    <a:lnTo>
                      <a:pt x="16" y="53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5" name="Freeform 56">
                <a:extLst>
                  <a:ext uri="{FF2B5EF4-FFF2-40B4-BE49-F238E27FC236}">
                    <a16:creationId xmlns:a16="http://schemas.microsoft.com/office/drawing/2014/main" id="{1F7E5BD7-F19E-4341-85C9-F7A955D68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3070"/>
                <a:ext cx="11" cy="12"/>
              </a:xfrm>
              <a:custGeom>
                <a:avLst/>
                <a:gdLst>
                  <a:gd name="T0" fmla="*/ 3 w 20"/>
                  <a:gd name="T1" fmla="*/ 6 h 26"/>
                  <a:gd name="T2" fmla="*/ 4 w 20"/>
                  <a:gd name="T3" fmla="*/ 6 h 26"/>
                  <a:gd name="T4" fmla="*/ 5 w 20"/>
                  <a:gd name="T5" fmla="*/ 5 h 26"/>
                  <a:gd name="T6" fmla="*/ 6 w 20"/>
                  <a:gd name="T7" fmla="*/ 4 h 26"/>
                  <a:gd name="T8" fmla="*/ 6 w 20"/>
                  <a:gd name="T9" fmla="*/ 3 h 26"/>
                  <a:gd name="T10" fmla="*/ 6 w 20"/>
                  <a:gd name="T11" fmla="*/ 2 h 26"/>
                  <a:gd name="T12" fmla="*/ 5 w 20"/>
                  <a:gd name="T13" fmla="*/ 1 h 26"/>
                  <a:gd name="T14" fmla="*/ 4 w 20"/>
                  <a:gd name="T15" fmla="*/ 0 h 26"/>
                  <a:gd name="T16" fmla="*/ 3 w 20"/>
                  <a:gd name="T17" fmla="*/ 0 h 26"/>
                  <a:gd name="T18" fmla="*/ 2 w 20"/>
                  <a:gd name="T19" fmla="*/ 0 h 26"/>
                  <a:gd name="T20" fmla="*/ 1 w 20"/>
                  <a:gd name="T21" fmla="*/ 1 h 26"/>
                  <a:gd name="T22" fmla="*/ 1 w 20"/>
                  <a:gd name="T23" fmla="*/ 2 h 26"/>
                  <a:gd name="T24" fmla="*/ 0 w 20"/>
                  <a:gd name="T25" fmla="*/ 3 h 26"/>
                  <a:gd name="T26" fmla="*/ 1 w 20"/>
                  <a:gd name="T27" fmla="*/ 4 h 26"/>
                  <a:gd name="T28" fmla="*/ 1 w 20"/>
                  <a:gd name="T29" fmla="*/ 5 h 26"/>
                  <a:gd name="T30" fmla="*/ 2 w 20"/>
                  <a:gd name="T31" fmla="*/ 6 h 26"/>
                  <a:gd name="T32" fmla="*/ 3 w 20"/>
                  <a:gd name="T33" fmla="*/ 6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26">
                    <a:moveTo>
                      <a:pt x="10" y="26"/>
                    </a:moveTo>
                    <a:lnTo>
                      <a:pt x="15" y="25"/>
                    </a:lnTo>
                    <a:lnTo>
                      <a:pt x="17" y="22"/>
                    </a:lnTo>
                    <a:lnTo>
                      <a:pt x="19" y="18"/>
                    </a:lnTo>
                    <a:lnTo>
                      <a:pt x="20" y="13"/>
                    </a:lnTo>
                    <a:lnTo>
                      <a:pt x="19" y="8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8"/>
                    </a:lnTo>
                    <a:lnTo>
                      <a:pt x="3" y="22"/>
                    </a:lnTo>
                    <a:lnTo>
                      <a:pt x="5" y="25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6" name="Freeform 57">
                <a:extLst>
                  <a:ext uri="{FF2B5EF4-FFF2-40B4-BE49-F238E27FC236}">
                    <a16:creationId xmlns:a16="http://schemas.microsoft.com/office/drawing/2014/main" id="{930BCDCC-A752-4D46-ADC8-0B9EDD4A5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" y="3070"/>
                <a:ext cx="6" cy="5"/>
              </a:xfrm>
              <a:custGeom>
                <a:avLst/>
                <a:gdLst>
                  <a:gd name="T0" fmla="*/ 0 w 12"/>
                  <a:gd name="T1" fmla="*/ 1 h 11"/>
                  <a:gd name="T2" fmla="*/ 0 w 12"/>
                  <a:gd name="T3" fmla="*/ 1 h 11"/>
                  <a:gd name="T4" fmla="*/ 1 w 12"/>
                  <a:gd name="T5" fmla="*/ 2 h 11"/>
                  <a:gd name="T6" fmla="*/ 1 w 12"/>
                  <a:gd name="T7" fmla="*/ 2 h 11"/>
                  <a:gd name="T8" fmla="*/ 2 w 12"/>
                  <a:gd name="T9" fmla="*/ 2 h 11"/>
                  <a:gd name="T10" fmla="*/ 3 w 12"/>
                  <a:gd name="T11" fmla="*/ 2 h 11"/>
                  <a:gd name="T12" fmla="*/ 3 w 12"/>
                  <a:gd name="T13" fmla="*/ 2 h 11"/>
                  <a:gd name="T14" fmla="*/ 3 w 12"/>
                  <a:gd name="T15" fmla="*/ 1 h 11"/>
                  <a:gd name="T16" fmla="*/ 3 w 12"/>
                  <a:gd name="T17" fmla="*/ 1 h 11"/>
                  <a:gd name="T18" fmla="*/ 3 w 12"/>
                  <a:gd name="T19" fmla="*/ 1 h 11"/>
                  <a:gd name="T20" fmla="*/ 3 w 12"/>
                  <a:gd name="T21" fmla="*/ 0 h 11"/>
                  <a:gd name="T22" fmla="*/ 3 w 12"/>
                  <a:gd name="T23" fmla="*/ 0 h 11"/>
                  <a:gd name="T24" fmla="*/ 2 w 12"/>
                  <a:gd name="T25" fmla="*/ 0 h 11"/>
                  <a:gd name="T26" fmla="*/ 1 w 12"/>
                  <a:gd name="T27" fmla="*/ 0 h 11"/>
                  <a:gd name="T28" fmla="*/ 1 w 12"/>
                  <a:gd name="T29" fmla="*/ 0 h 11"/>
                  <a:gd name="T30" fmla="*/ 0 w 12"/>
                  <a:gd name="T31" fmla="*/ 1 h 11"/>
                  <a:gd name="T32" fmla="*/ 0 w 12"/>
                  <a:gd name="T33" fmla="*/ 1 h 11"/>
                  <a:gd name="T34" fmla="*/ 0 w 12"/>
                  <a:gd name="T35" fmla="*/ 1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" h="11">
                    <a:moveTo>
                      <a:pt x="0" y="6"/>
                    </a:moveTo>
                    <a:lnTo>
                      <a:pt x="0" y="7"/>
                    </a:lnTo>
                    <a:lnTo>
                      <a:pt x="2" y="10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11" y="10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7" name="Freeform 58">
                <a:extLst>
                  <a:ext uri="{FF2B5EF4-FFF2-40B4-BE49-F238E27FC236}">
                    <a16:creationId xmlns:a16="http://schemas.microsoft.com/office/drawing/2014/main" id="{7B75C993-8545-4144-805B-76B69B3AB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3155"/>
                <a:ext cx="189" cy="331"/>
              </a:xfrm>
              <a:custGeom>
                <a:avLst/>
                <a:gdLst>
                  <a:gd name="T0" fmla="*/ 24 w 378"/>
                  <a:gd name="T1" fmla="*/ 0 h 662"/>
                  <a:gd name="T2" fmla="*/ 0 w 378"/>
                  <a:gd name="T3" fmla="*/ 137 h 662"/>
                  <a:gd name="T4" fmla="*/ 95 w 378"/>
                  <a:gd name="T5" fmla="*/ 166 h 662"/>
                  <a:gd name="T6" fmla="*/ 94 w 378"/>
                  <a:gd name="T7" fmla="*/ 165 h 662"/>
                  <a:gd name="T8" fmla="*/ 91 w 378"/>
                  <a:gd name="T9" fmla="*/ 162 h 662"/>
                  <a:gd name="T10" fmla="*/ 87 w 378"/>
                  <a:gd name="T11" fmla="*/ 158 h 662"/>
                  <a:gd name="T12" fmla="*/ 83 w 378"/>
                  <a:gd name="T13" fmla="*/ 153 h 662"/>
                  <a:gd name="T14" fmla="*/ 77 w 378"/>
                  <a:gd name="T15" fmla="*/ 145 h 662"/>
                  <a:gd name="T16" fmla="*/ 70 w 378"/>
                  <a:gd name="T17" fmla="*/ 137 h 662"/>
                  <a:gd name="T18" fmla="*/ 63 w 378"/>
                  <a:gd name="T19" fmla="*/ 128 h 662"/>
                  <a:gd name="T20" fmla="*/ 56 w 378"/>
                  <a:gd name="T21" fmla="*/ 117 h 662"/>
                  <a:gd name="T22" fmla="*/ 49 w 378"/>
                  <a:gd name="T23" fmla="*/ 105 h 662"/>
                  <a:gd name="T24" fmla="*/ 42 w 378"/>
                  <a:gd name="T25" fmla="*/ 92 h 662"/>
                  <a:gd name="T26" fmla="*/ 36 w 378"/>
                  <a:gd name="T27" fmla="*/ 78 h 662"/>
                  <a:gd name="T28" fmla="*/ 31 w 378"/>
                  <a:gd name="T29" fmla="*/ 64 h 662"/>
                  <a:gd name="T30" fmla="*/ 27 w 378"/>
                  <a:gd name="T31" fmla="*/ 49 h 662"/>
                  <a:gd name="T32" fmla="*/ 24 w 378"/>
                  <a:gd name="T33" fmla="*/ 33 h 662"/>
                  <a:gd name="T34" fmla="*/ 23 w 378"/>
                  <a:gd name="T35" fmla="*/ 17 h 662"/>
                  <a:gd name="T36" fmla="*/ 24 w 378"/>
                  <a:gd name="T37" fmla="*/ 0 h 6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78" h="662">
                    <a:moveTo>
                      <a:pt x="93" y="0"/>
                    </a:moveTo>
                    <a:lnTo>
                      <a:pt x="0" y="547"/>
                    </a:lnTo>
                    <a:lnTo>
                      <a:pt x="378" y="662"/>
                    </a:lnTo>
                    <a:lnTo>
                      <a:pt x="375" y="659"/>
                    </a:lnTo>
                    <a:lnTo>
                      <a:pt x="364" y="648"/>
                    </a:lnTo>
                    <a:lnTo>
                      <a:pt x="348" y="632"/>
                    </a:lnTo>
                    <a:lnTo>
                      <a:pt x="329" y="609"/>
                    </a:lnTo>
                    <a:lnTo>
                      <a:pt x="305" y="580"/>
                    </a:lnTo>
                    <a:lnTo>
                      <a:pt x="278" y="547"/>
                    </a:lnTo>
                    <a:lnTo>
                      <a:pt x="250" y="509"/>
                    </a:lnTo>
                    <a:lnTo>
                      <a:pt x="222" y="465"/>
                    </a:lnTo>
                    <a:lnTo>
                      <a:pt x="194" y="418"/>
                    </a:lnTo>
                    <a:lnTo>
                      <a:pt x="166" y="367"/>
                    </a:lnTo>
                    <a:lnTo>
                      <a:pt x="142" y="312"/>
                    </a:lnTo>
                    <a:lnTo>
                      <a:pt x="121" y="254"/>
                    </a:lnTo>
                    <a:lnTo>
                      <a:pt x="105" y="195"/>
                    </a:lnTo>
                    <a:lnTo>
                      <a:pt x="94" y="131"/>
                    </a:lnTo>
                    <a:lnTo>
                      <a:pt x="90" y="67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3F3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8" name="Freeform 59">
                <a:extLst>
                  <a:ext uri="{FF2B5EF4-FFF2-40B4-BE49-F238E27FC236}">
                    <a16:creationId xmlns:a16="http://schemas.microsoft.com/office/drawing/2014/main" id="{33A81CDA-08B9-4586-8F19-99E48BB84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" y="3176"/>
                <a:ext cx="70" cy="158"/>
              </a:xfrm>
              <a:custGeom>
                <a:avLst/>
                <a:gdLst>
                  <a:gd name="T0" fmla="*/ 0 w 139"/>
                  <a:gd name="T1" fmla="*/ 0 h 316"/>
                  <a:gd name="T2" fmla="*/ 2 w 139"/>
                  <a:gd name="T3" fmla="*/ 2 h 316"/>
                  <a:gd name="T4" fmla="*/ 6 w 139"/>
                  <a:gd name="T5" fmla="*/ 6 h 316"/>
                  <a:gd name="T6" fmla="*/ 11 w 139"/>
                  <a:gd name="T7" fmla="*/ 12 h 316"/>
                  <a:gd name="T8" fmla="*/ 17 w 139"/>
                  <a:gd name="T9" fmla="*/ 21 h 316"/>
                  <a:gd name="T10" fmla="*/ 23 w 139"/>
                  <a:gd name="T11" fmla="*/ 32 h 316"/>
                  <a:gd name="T12" fmla="*/ 28 w 139"/>
                  <a:gd name="T13" fmla="*/ 45 h 316"/>
                  <a:gd name="T14" fmla="*/ 31 w 139"/>
                  <a:gd name="T15" fmla="*/ 61 h 316"/>
                  <a:gd name="T16" fmla="*/ 32 w 139"/>
                  <a:gd name="T17" fmla="*/ 79 h 316"/>
                  <a:gd name="T18" fmla="*/ 32 w 139"/>
                  <a:gd name="T19" fmla="*/ 79 h 316"/>
                  <a:gd name="T20" fmla="*/ 33 w 139"/>
                  <a:gd name="T21" fmla="*/ 76 h 316"/>
                  <a:gd name="T22" fmla="*/ 33 w 139"/>
                  <a:gd name="T23" fmla="*/ 73 h 316"/>
                  <a:gd name="T24" fmla="*/ 34 w 139"/>
                  <a:gd name="T25" fmla="*/ 68 h 316"/>
                  <a:gd name="T26" fmla="*/ 35 w 139"/>
                  <a:gd name="T27" fmla="*/ 62 h 316"/>
                  <a:gd name="T28" fmla="*/ 35 w 139"/>
                  <a:gd name="T29" fmla="*/ 56 h 316"/>
                  <a:gd name="T30" fmla="*/ 35 w 139"/>
                  <a:gd name="T31" fmla="*/ 49 h 316"/>
                  <a:gd name="T32" fmla="*/ 35 w 139"/>
                  <a:gd name="T33" fmla="*/ 42 h 316"/>
                  <a:gd name="T34" fmla="*/ 34 w 139"/>
                  <a:gd name="T35" fmla="*/ 35 h 316"/>
                  <a:gd name="T36" fmla="*/ 32 w 139"/>
                  <a:gd name="T37" fmla="*/ 28 h 316"/>
                  <a:gd name="T38" fmla="*/ 30 w 139"/>
                  <a:gd name="T39" fmla="*/ 22 h 316"/>
                  <a:gd name="T40" fmla="*/ 27 w 139"/>
                  <a:gd name="T41" fmla="*/ 15 h 316"/>
                  <a:gd name="T42" fmla="*/ 22 w 139"/>
                  <a:gd name="T43" fmla="*/ 10 h 316"/>
                  <a:gd name="T44" fmla="*/ 16 w 139"/>
                  <a:gd name="T45" fmla="*/ 6 h 316"/>
                  <a:gd name="T46" fmla="*/ 9 w 139"/>
                  <a:gd name="T47" fmla="*/ 3 h 316"/>
                  <a:gd name="T48" fmla="*/ 0 w 139"/>
                  <a:gd name="T49" fmla="*/ 0 h 3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9" h="316">
                    <a:moveTo>
                      <a:pt x="0" y="0"/>
                    </a:moveTo>
                    <a:lnTo>
                      <a:pt x="6" y="5"/>
                    </a:lnTo>
                    <a:lnTo>
                      <a:pt x="21" y="21"/>
                    </a:lnTo>
                    <a:lnTo>
                      <a:pt x="41" y="45"/>
                    </a:lnTo>
                    <a:lnTo>
                      <a:pt x="65" y="81"/>
                    </a:lnTo>
                    <a:lnTo>
                      <a:pt x="90" y="126"/>
                    </a:lnTo>
                    <a:lnTo>
                      <a:pt x="109" y="180"/>
                    </a:lnTo>
                    <a:lnTo>
                      <a:pt x="123" y="244"/>
                    </a:lnTo>
                    <a:lnTo>
                      <a:pt x="127" y="316"/>
                    </a:lnTo>
                    <a:lnTo>
                      <a:pt x="128" y="313"/>
                    </a:lnTo>
                    <a:lnTo>
                      <a:pt x="129" y="303"/>
                    </a:lnTo>
                    <a:lnTo>
                      <a:pt x="132" y="290"/>
                    </a:lnTo>
                    <a:lnTo>
                      <a:pt x="135" y="270"/>
                    </a:lnTo>
                    <a:lnTo>
                      <a:pt x="138" y="248"/>
                    </a:lnTo>
                    <a:lnTo>
                      <a:pt x="139" y="223"/>
                    </a:lnTo>
                    <a:lnTo>
                      <a:pt x="139" y="195"/>
                    </a:lnTo>
                    <a:lnTo>
                      <a:pt x="138" y="167"/>
                    </a:lnTo>
                    <a:lnTo>
                      <a:pt x="135" y="139"/>
                    </a:lnTo>
                    <a:lnTo>
                      <a:pt x="128" y="111"/>
                    </a:lnTo>
                    <a:lnTo>
                      <a:pt x="118" y="85"/>
                    </a:lnTo>
                    <a:lnTo>
                      <a:pt x="105" y="60"/>
                    </a:lnTo>
                    <a:lnTo>
                      <a:pt x="86" y="38"/>
                    </a:lnTo>
                    <a:lnTo>
                      <a:pt x="63" y="21"/>
                    </a:lnTo>
                    <a:lnTo>
                      <a:pt x="3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9" name="Freeform 60">
                <a:extLst>
                  <a:ext uri="{FF2B5EF4-FFF2-40B4-BE49-F238E27FC236}">
                    <a16:creationId xmlns:a16="http://schemas.microsoft.com/office/drawing/2014/main" id="{B76802F5-C1F3-4A18-8999-DEE6956C1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483"/>
                <a:ext cx="22" cy="22"/>
              </a:xfrm>
              <a:custGeom>
                <a:avLst/>
                <a:gdLst>
                  <a:gd name="T0" fmla="*/ 6 w 43"/>
                  <a:gd name="T1" fmla="*/ 11 h 43"/>
                  <a:gd name="T2" fmla="*/ 8 w 43"/>
                  <a:gd name="T3" fmla="*/ 11 h 43"/>
                  <a:gd name="T4" fmla="*/ 9 w 43"/>
                  <a:gd name="T5" fmla="*/ 10 h 43"/>
                  <a:gd name="T6" fmla="*/ 11 w 43"/>
                  <a:gd name="T7" fmla="*/ 8 h 43"/>
                  <a:gd name="T8" fmla="*/ 11 w 43"/>
                  <a:gd name="T9" fmla="*/ 6 h 43"/>
                  <a:gd name="T10" fmla="*/ 11 w 43"/>
                  <a:gd name="T11" fmla="*/ 4 h 43"/>
                  <a:gd name="T12" fmla="*/ 9 w 43"/>
                  <a:gd name="T13" fmla="*/ 2 h 43"/>
                  <a:gd name="T14" fmla="*/ 8 w 43"/>
                  <a:gd name="T15" fmla="*/ 1 h 43"/>
                  <a:gd name="T16" fmla="*/ 6 w 43"/>
                  <a:gd name="T17" fmla="*/ 0 h 43"/>
                  <a:gd name="T18" fmla="*/ 4 w 43"/>
                  <a:gd name="T19" fmla="*/ 1 h 43"/>
                  <a:gd name="T20" fmla="*/ 2 w 43"/>
                  <a:gd name="T21" fmla="*/ 2 h 43"/>
                  <a:gd name="T22" fmla="*/ 1 w 43"/>
                  <a:gd name="T23" fmla="*/ 4 h 43"/>
                  <a:gd name="T24" fmla="*/ 0 w 43"/>
                  <a:gd name="T25" fmla="*/ 6 h 43"/>
                  <a:gd name="T26" fmla="*/ 1 w 43"/>
                  <a:gd name="T27" fmla="*/ 8 h 43"/>
                  <a:gd name="T28" fmla="*/ 2 w 43"/>
                  <a:gd name="T29" fmla="*/ 10 h 43"/>
                  <a:gd name="T30" fmla="*/ 4 w 43"/>
                  <a:gd name="T31" fmla="*/ 11 h 43"/>
                  <a:gd name="T32" fmla="*/ 6 w 43"/>
                  <a:gd name="T33" fmla="*/ 1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lnTo>
                      <a:pt x="30" y="42"/>
                    </a:lnTo>
                    <a:lnTo>
                      <a:pt x="36" y="37"/>
                    </a:lnTo>
                    <a:lnTo>
                      <a:pt x="41" y="30"/>
                    </a:lnTo>
                    <a:lnTo>
                      <a:pt x="43" y="21"/>
                    </a:lnTo>
                    <a:lnTo>
                      <a:pt x="41" y="13"/>
                    </a:lnTo>
                    <a:lnTo>
                      <a:pt x="36" y="6"/>
                    </a:lnTo>
                    <a:lnTo>
                      <a:pt x="30" y="2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30"/>
                    </a:lnTo>
                    <a:lnTo>
                      <a:pt x="6" y="37"/>
                    </a:lnTo>
                    <a:lnTo>
                      <a:pt x="13" y="42"/>
                    </a:lnTo>
                    <a:lnTo>
                      <a:pt x="21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0" name="Freeform 61">
                <a:extLst>
                  <a:ext uri="{FF2B5EF4-FFF2-40B4-BE49-F238E27FC236}">
                    <a16:creationId xmlns:a16="http://schemas.microsoft.com/office/drawing/2014/main" id="{96763DAF-0040-42F5-B792-B885C56F8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3495"/>
                <a:ext cx="21" cy="22"/>
              </a:xfrm>
              <a:custGeom>
                <a:avLst/>
                <a:gdLst>
                  <a:gd name="T0" fmla="*/ 5 w 42"/>
                  <a:gd name="T1" fmla="*/ 12 h 42"/>
                  <a:gd name="T2" fmla="*/ 8 w 42"/>
                  <a:gd name="T3" fmla="*/ 11 h 42"/>
                  <a:gd name="T4" fmla="*/ 9 w 42"/>
                  <a:gd name="T5" fmla="*/ 10 h 42"/>
                  <a:gd name="T6" fmla="*/ 11 w 42"/>
                  <a:gd name="T7" fmla="*/ 8 h 42"/>
                  <a:gd name="T8" fmla="*/ 11 w 42"/>
                  <a:gd name="T9" fmla="*/ 5 h 42"/>
                  <a:gd name="T10" fmla="*/ 11 w 42"/>
                  <a:gd name="T11" fmla="*/ 3 h 42"/>
                  <a:gd name="T12" fmla="*/ 9 w 42"/>
                  <a:gd name="T13" fmla="*/ 2 h 42"/>
                  <a:gd name="T14" fmla="*/ 8 w 42"/>
                  <a:gd name="T15" fmla="*/ 1 h 42"/>
                  <a:gd name="T16" fmla="*/ 5 w 42"/>
                  <a:gd name="T17" fmla="*/ 0 h 42"/>
                  <a:gd name="T18" fmla="*/ 3 w 42"/>
                  <a:gd name="T19" fmla="*/ 1 h 42"/>
                  <a:gd name="T20" fmla="*/ 2 w 42"/>
                  <a:gd name="T21" fmla="*/ 2 h 42"/>
                  <a:gd name="T22" fmla="*/ 1 w 42"/>
                  <a:gd name="T23" fmla="*/ 3 h 42"/>
                  <a:gd name="T24" fmla="*/ 0 w 42"/>
                  <a:gd name="T25" fmla="*/ 5 h 42"/>
                  <a:gd name="T26" fmla="*/ 1 w 42"/>
                  <a:gd name="T27" fmla="*/ 8 h 42"/>
                  <a:gd name="T28" fmla="*/ 2 w 42"/>
                  <a:gd name="T29" fmla="*/ 10 h 42"/>
                  <a:gd name="T30" fmla="*/ 3 w 42"/>
                  <a:gd name="T31" fmla="*/ 11 h 42"/>
                  <a:gd name="T32" fmla="*/ 5 w 42"/>
                  <a:gd name="T33" fmla="*/ 1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42">
                    <a:moveTo>
                      <a:pt x="20" y="42"/>
                    </a:moveTo>
                    <a:lnTo>
                      <a:pt x="29" y="41"/>
                    </a:lnTo>
                    <a:lnTo>
                      <a:pt x="36" y="36"/>
                    </a:lnTo>
                    <a:lnTo>
                      <a:pt x="41" y="30"/>
                    </a:lnTo>
                    <a:lnTo>
                      <a:pt x="42" y="20"/>
                    </a:lnTo>
                    <a:lnTo>
                      <a:pt x="41" y="12"/>
                    </a:lnTo>
                    <a:lnTo>
                      <a:pt x="36" y="5"/>
                    </a:lnTo>
                    <a:lnTo>
                      <a:pt x="29" y="1"/>
                    </a:lnTo>
                    <a:lnTo>
                      <a:pt x="20" y="0"/>
                    </a:lnTo>
                    <a:lnTo>
                      <a:pt x="12" y="1"/>
                    </a:lnTo>
                    <a:lnTo>
                      <a:pt x="5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30"/>
                    </a:lnTo>
                    <a:lnTo>
                      <a:pt x="5" y="36"/>
                    </a:lnTo>
                    <a:lnTo>
                      <a:pt x="12" y="41"/>
                    </a:lnTo>
                    <a:lnTo>
                      <a:pt x="20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1" name="Freeform 62">
                <a:extLst>
                  <a:ext uri="{FF2B5EF4-FFF2-40B4-BE49-F238E27FC236}">
                    <a16:creationId xmlns:a16="http://schemas.microsoft.com/office/drawing/2014/main" id="{B5383262-1C78-43B8-BEE8-A0B003BAD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045"/>
                <a:ext cx="274" cy="396"/>
              </a:xfrm>
              <a:custGeom>
                <a:avLst/>
                <a:gdLst>
                  <a:gd name="T0" fmla="*/ 37 w 547"/>
                  <a:gd name="T1" fmla="*/ 0 h 790"/>
                  <a:gd name="T2" fmla="*/ 0 w 547"/>
                  <a:gd name="T3" fmla="*/ 199 h 790"/>
                  <a:gd name="T4" fmla="*/ 42 w 547"/>
                  <a:gd name="T5" fmla="*/ 10 h 790"/>
                  <a:gd name="T6" fmla="*/ 137 w 547"/>
                  <a:gd name="T7" fmla="*/ 17 h 790"/>
                  <a:gd name="T8" fmla="*/ 37 w 54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" h="790">
                    <a:moveTo>
                      <a:pt x="146" y="0"/>
                    </a:moveTo>
                    <a:lnTo>
                      <a:pt x="0" y="790"/>
                    </a:lnTo>
                    <a:lnTo>
                      <a:pt x="167" y="38"/>
                    </a:lnTo>
                    <a:lnTo>
                      <a:pt x="547" y="67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61" name="AutoShape 63">
              <a:extLst>
                <a:ext uri="{FF2B5EF4-FFF2-40B4-BE49-F238E27FC236}">
                  <a16:creationId xmlns:a16="http://schemas.microsoft.com/office/drawing/2014/main" id="{4B29A6F2-6C92-4F59-BC9E-FC520E6C3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728"/>
              <a:ext cx="2112" cy="1440"/>
            </a:xfrm>
            <a:prstGeom prst="cloudCallout">
              <a:avLst>
                <a:gd name="adj1" fmla="val -23532"/>
                <a:gd name="adj2" fmla="val 6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i="1"/>
                <a:t>This guy,</a:t>
              </a:r>
              <a:r>
                <a:rPr lang="en-US" altLang="en-US"/>
                <a:t> on the other hand, is trying to fool us with a non-zero ordinate.</a:t>
              </a:r>
              <a:endParaRPr lang="en-US" altLang="en-US" i="1"/>
            </a:p>
          </p:txBody>
        </p:sp>
      </p:grpSp>
      <p:grpSp>
        <p:nvGrpSpPr>
          <p:cNvPr id="1033280" name="Group 64">
            <a:extLst>
              <a:ext uri="{FF2B5EF4-FFF2-40B4-BE49-F238E27FC236}">
                <a16:creationId xmlns:a16="http://schemas.microsoft.com/office/drawing/2014/main" id="{361D8E33-D71D-46EA-82D7-296301EFC5F7}"/>
              </a:ext>
            </a:extLst>
          </p:cNvPr>
          <p:cNvGrpSpPr>
            <a:grpSpLocks/>
          </p:cNvGrpSpPr>
          <p:nvPr/>
        </p:nvGrpSpPr>
        <p:grpSpPr bwMode="auto">
          <a:xfrm>
            <a:off x="0" y="4114800"/>
            <a:ext cx="4637088" cy="2378075"/>
            <a:chOff x="0" y="2592"/>
            <a:chExt cx="2921" cy="1498"/>
          </a:xfrm>
        </p:grpSpPr>
        <p:sp>
          <p:nvSpPr>
            <p:cNvPr id="53256" name="Rectangle 65">
              <a:extLst>
                <a:ext uri="{FF2B5EF4-FFF2-40B4-BE49-F238E27FC236}">
                  <a16:creationId xmlns:a16="http://schemas.microsoft.com/office/drawing/2014/main" id="{561A35B4-0D71-4EDD-B8AB-14837436E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" y="2688"/>
              <a:ext cx="2256" cy="1296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257" name="Freeform 66">
              <a:extLst>
                <a:ext uri="{FF2B5EF4-FFF2-40B4-BE49-F238E27FC236}">
                  <a16:creationId xmlns:a16="http://schemas.microsoft.com/office/drawing/2014/main" id="{C97C641E-8F71-4A95-89CC-6042282AB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" y="2736"/>
              <a:ext cx="2256" cy="1208"/>
            </a:xfrm>
            <a:custGeom>
              <a:avLst/>
              <a:gdLst>
                <a:gd name="T0" fmla="*/ 0 w 2256"/>
                <a:gd name="T1" fmla="*/ 1208 h 1208"/>
                <a:gd name="T2" fmla="*/ 384 w 2256"/>
                <a:gd name="T3" fmla="*/ 968 h 1208"/>
                <a:gd name="T4" fmla="*/ 816 w 2256"/>
                <a:gd name="T5" fmla="*/ 920 h 1208"/>
                <a:gd name="T6" fmla="*/ 1200 w 2256"/>
                <a:gd name="T7" fmla="*/ 680 h 1208"/>
                <a:gd name="T8" fmla="*/ 1488 w 2256"/>
                <a:gd name="T9" fmla="*/ 440 h 1208"/>
                <a:gd name="T10" fmla="*/ 1632 w 2256"/>
                <a:gd name="T11" fmla="*/ 440 h 1208"/>
                <a:gd name="T12" fmla="*/ 1776 w 2256"/>
                <a:gd name="T13" fmla="*/ 680 h 1208"/>
                <a:gd name="T14" fmla="*/ 1872 w 2256"/>
                <a:gd name="T15" fmla="*/ 872 h 1208"/>
                <a:gd name="T16" fmla="*/ 1968 w 2256"/>
                <a:gd name="T17" fmla="*/ 152 h 1208"/>
                <a:gd name="T18" fmla="*/ 1968 w 2256"/>
                <a:gd name="T19" fmla="*/ 968 h 1208"/>
                <a:gd name="T20" fmla="*/ 2064 w 2256"/>
                <a:gd name="T21" fmla="*/ 104 h 1208"/>
                <a:gd name="T22" fmla="*/ 2112 w 2256"/>
                <a:gd name="T23" fmla="*/ 344 h 1208"/>
                <a:gd name="T24" fmla="*/ 2208 w 2256"/>
                <a:gd name="T25" fmla="*/ 104 h 1208"/>
                <a:gd name="T26" fmla="*/ 2256 w 2256"/>
                <a:gd name="T27" fmla="*/ 200 h 12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56" h="1208">
                  <a:moveTo>
                    <a:pt x="0" y="1208"/>
                  </a:moveTo>
                  <a:cubicBezTo>
                    <a:pt x="124" y="1112"/>
                    <a:pt x="248" y="1016"/>
                    <a:pt x="384" y="968"/>
                  </a:cubicBezTo>
                  <a:cubicBezTo>
                    <a:pt x="520" y="920"/>
                    <a:pt x="680" y="968"/>
                    <a:pt x="816" y="920"/>
                  </a:cubicBezTo>
                  <a:cubicBezTo>
                    <a:pt x="952" y="872"/>
                    <a:pt x="1088" y="760"/>
                    <a:pt x="1200" y="680"/>
                  </a:cubicBezTo>
                  <a:cubicBezTo>
                    <a:pt x="1312" y="600"/>
                    <a:pt x="1416" y="480"/>
                    <a:pt x="1488" y="440"/>
                  </a:cubicBezTo>
                  <a:cubicBezTo>
                    <a:pt x="1560" y="400"/>
                    <a:pt x="1584" y="400"/>
                    <a:pt x="1632" y="440"/>
                  </a:cubicBezTo>
                  <a:cubicBezTo>
                    <a:pt x="1680" y="480"/>
                    <a:pt x="1736" y="608"/>
                    <a:pt x="1776" y="680"/>
                  </a:cubicBezTo>
                  <a:cubicBezTo>
                    <a:pt x="1816" y="752"/>
                    <a:pt x="1840" y="960"/>
                    <a:pt x="1872" y="872"/>
                  </a:cubicBezTo>
                  <a:cubicBezTo>
                    <a:pt x="1904" y="784"/>
                    <a:pt x="1952" y="136"/>
                    <a:pt x="1968" y="152"/>
                  </a:cubicBezTo>
                  <a:cubicBezTo>
                    <a:pt x="1984" y="168"/>
                    <a:pt x="1952" y="976"/>
                    <a:pt x="1968" y="968"/>
                  </a:cubicBezTo>
                  <a:cubicBezTo>
                    <a:pt x="1984" y="960"/>
                    <a:pt x="2040" y="208"/>
                    <a:pt x="2064" y="104"/>
                  </a:cubicBezTo>
                  <a:cubicBezTo>
                    <a:pt x="2088" y="0"/>
                    <a:pt x="2088" y="344"/>
                    <a:pt x="2112" y="344"/>
                  </a:cubicBezTo>
                  <a:cubicBezTo>
                    <a:pt x="2136" y="344"/>
                    <a:pt x="2184" y="128"/>
                    <a:pt x="2208" y="104"/>
                  </a:cubicBezTo>
                  <a:cubicBezTo>
                    <a:pt x="2232" y="80"/>
                    <a:pt x="2248" y="184"/>
                    <a:pt x="2256" y="20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8" name="Text Box 67">
              <a:extLst>
                <a:ext uri="{FF2B5EF4-FFF2-40B4-BE49-F238E27FC236}">
                  <a16:creationId xmlns:a16="http://schemas.microsoft.com/office/drawing/2014/main" id="{2B50C62E-FBC4-42B8-8F2D-DBE40520C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840"/>
              <a:ext cx="6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/>
                <a:t>10,000</a:t>
              </a:r>
            </a:p>
          </p:txBody>
        </p:sp>
        <p:sp>
          <p:nvSpPr>
            <p:cNvPr id="53259" name="Text Box 68">
              <a:extLst>
                <a:ext uri="{FF2B5EF4-FFF2-40B4-BE49-F238E27FC236}">
                  <a16:creationId xmlns:a16="http://schemas.microsoft.com/office/drawing/2014/main" id="{F67B7ED1-BDB2-4B0F-AEB7-FCF922E87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592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/>
                <a:t>11,000</a:t>
              </a:r>
            </a:p>
          </p:txBody>
        </p:sp>
      </p:grpSp>
      <p:pic>
        <p:nvPicPr>
          <p:cNvPr id="1033285" name="Picture 69">
            <a:hlinkClick r:id="" action="ppaction://media"/>
            <a:extLst>
              <a:ext uri="{FF2B5EF4-FFF2-40B4-BE49-F238E27FC236}">
                <a16:creationId xmlns:a16="http://schemas.microsoft.com/office/drawing/2014/main" id="{7016984F-C37F-429C-B11D-9A3E1D80BD48}"/>
              </a:ext>
            </a:extLst>
          </p:cNvPr>
          <p:cNvPicPr>
            <a:picLocks noRot="1" noChangeAspect="1" noChangeArrowheads="1"/>
          </p:cNvPicPr>
          <p:nvPr>
            <a:wavAudioFile r:embed="rId1" name="~PP194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3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328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026B074-8EBD-46DC-AA26-457F6F455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Overview:  Presenting Information Effectively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9F87BAB-E13A-4375-9EDF-1D2DE2F6A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Leading groups and teaching have much in common</a:t>
            </a:r>
          </a:p>
          <a:p>
            <a:r>
              <a:rPr lang="en-US" altLang="en-US"/>
              <a:t>Effective communication affected by variables in</a:t>
            </a:r>
          </a:p>
          <a:p>
            <a:pPr lvl="1"/>
            <a:r>
              <a:rPr lang="en-US" altLang="en-US"/>
              <a:t>Listeners</a:t>
            </a:r>
          </a:p>
          <a:p>
            <a:pPr lvl="1"/>
            <a:r>
              <a:rPr lang="en-US" altLang="en-US"/>
              <a:t>Channels</a:t>
            </a:r>
          </a:p>
          <a:p>
            <a:pPr lvl="1"/>
            <a:r>
              <a:rPr lang="en-US" altLang="en-US"/>
              <a:t>Presenters</a:t>
            </a:r>
          </a:p>
          <a:p>
            <a:pPr lvl="1"/>
            <a:r>
              <a:rPr lang="en-US" altLang="en-US"/>
              <a:t>Messages</a:t>
            </a:r>
          </a:p>
          <a:p>
            <a:r>
              <a:rPr lang="en-US" altLang="en-US"/>
              <a:t>Evaluating effectiveness of communication</a:t>
            </a: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60ED71F4-E421-4823-9211-FAF3D3D7DF5B}"/>
              </a:ext>
            </a:extLst>
          </p:cNvPr>
          <p:cNvSpPr>
            <a:spLocks/>
          </p:cNvSpPr>
          <p:nvPr/>
        </p:nvSpPr>
        <p:spPr bwMode="auto">
          <a:xfrm>
            <a:off x="3505200" y="3200400"/>
            <a:ext cx="228600" cy="762000"/>
          </a:xfrm>
          <a:prstGeom prst="rightBrace">
            <a:avLst>
              <a:gd name="adj1" fmla="val 2777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777D4423-1354-4973-B6B9-C5845D45F372}"/>
              </a:ext>
            </a:extLst>
          </p:cNvPr>
          <p:cNvSpPr>
            <a:spLocks/>
          </p:cNvSpPr>
          <p:nvPr/>
        </p:nvSpPr>
        <p:spPr bwMode="auto">
          <a:xfrm>
            <a:off x="3505200" y="4038600"/>
            <a:ext cx="228600" cy="762000"/>
          </a:xfrm>
          <a:prstGeom prst="rightBrace">
            <a:avLst>
              <a:gd name="adj1" fmla="val 2777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0918111B-E127-443D-81FD-EF08C7EFE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3363913"/>
            <a:ext cx="2100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Part 3 (this one)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22F0F983-26D9-4640-8CD6-F239B8F4D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191000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Part 4</a:t>
            </a:r>
          </a:p>
        </p:txBody>
      </p:sp>
      <p:pic>
        <p:nvPicPr>
          <p:cNvPr id="1034248" name="Picture 8">
            <a:hlinkClick r:id="" action="ppaction://media"/>
            <a:extLst>
              <a:ext uri="{FF2B5EF4-FFF2-40B4-BE49-F238E27FC236}">
                <a16:creationId xmlns:a16="http://schemas.microsoft.com/office/drawing/2014/main" id="{8C943FB8-7417-49DC-BA82-8E09955140C1}"/>
              </a:ext>
            </a:extLst>
          </p:cNvPr>
          <p:cNvPicPr>
            <a:picLocks noRot="1" noChangeAspect="1" noChangeArrowheads="1"/>
          </p:cNvPicPr>
          <p:nvPr>
            <a:wavAudioFile r:embed="rId1" name="~PP32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24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189D509-4FC6-4A89-9A23-D589FAE87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Leading Groups &amp; Teaching Have Much in Common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51EEC6-1704-4768-9348-E3D4843F5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43800" cy="4648200"/>
          </a:xfrm>
        </p:spPr>
        <p:txBody>
          <a:bodyPr/>
          <a:lstStyle/>
          <a:p>
            <a:r>
              <a:rPr lang="en-US" altLang="en-US"/>
              <a:t>Operational focus:  attempt to change something</a:t>
            </a:r>
          </a:p>
          <a:p>
            <a:pPr lvl="1"/>
            <a:r>
              <a:rPr lang="en-US" altLang="en-US"/>
              <a:t>Students’ abilities in a particular subject</a:t>
            </a:r>
          </a:p>
          <a:p>
            <a:pPr lvl="1"/>
            <a:r>
              <a:rPr lang="en-US" altLang="en-US"/>
              <a:t>Meeting participants’ </a:t>
            </a:r>
          </a:p>
          <a:p>
            <a:pPr lvl="2"/>
            <a:r>
              <a:rPr lang="en-US" altLang="en-US"/>
              <a:t>Range of options in a particular problem area</a:t>
            </a:r>
          </a:p>
          <a:p>
            <a:pPr lvl="2"/>
            <a:r>
              <a:rPr lang="en-US" altLang="en-US"/>
              <a:t>Beliefs, attitudes, motivation, actions</a:t>
            </a:r>
          </a:p>
          <a:p>
            <a:pPr lvl="1"/>
            <a:r>
              <a:rPr lang="en-US" altLang="en-US"/>
              <a:t>Organization’s / society’s options / direction</a:t>
            </a:r>
          </a:p>
          <a:p>
            <a:r>
              <a:rPr lang="en-US" altLang="en-US"/>
              <a:t>Two-way communication</a:t>
            </a:r>
          </a:p>
          <a:p>
            <a:pPr lvl="1"/>
            <a:r>
              <a:rPr lang="en-US" altLang="en-US"/>
              <a:t>All participants can learn / improve / contribute</a:t>
            </a:r>
          </a:p>
        </p:txBody>
      </p:sp>
      <p:pic>
        <p:nvPicPr>
          <p:cNvPr id="1035268" name="Picture 4">
            <a:hlinkClick r:id="" action="ppaction://media"/>
            <a:extLst>
              <a:ext uri="{FF2B5EF4-FFF2-40B4-BE49-F238E27FC236}">
                <a16:creationId xmlns:a16="http://schemas.microsoft.com/office/drawing/2014/main" id="{30C41B14-4EA8-4E23-BD0B-4727FE3DD28C}"/>
              </a:ext>
            </a:extLst>
          </p:cNvPr>
          <p:cNvPicPr>
            <a:picLocks noRot="1" noChangeAspect="1" noChangeArrowheads="1"/>
          </p:cNvPicPr>
          <p:nvPr>
            <a:wavAudioFile r:embed="rId1" name="~PP5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526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E024CB8-7298-478D-80AF-C852EC946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AA8E82F-E79F-403C-B802-D7CAD8959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1628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Leading Meetings – the Infrastructure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Ground Rules for Meetings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Presenting Information Effectively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Analytical Techniques</a:t>
            </a:r>
            <a:endParaRPr lang="en-US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25BEBF0-A817-4673-BBEE-8F9E48D57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Effective Communication:</a:t>
            </a:r>
            <a:br>
              <a:rPr lang="en-US" altLang="en-US"/>
            </a:br>
            <a:r>
              <a:rPr lang="en-US" altLang="en-US"/>
              <a:t>Listener Variables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66E3D53-D32A-42A1-9497-FE7848C61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Knowledge base</a:t>
            </a:r>
          </a:p>
          <a:p>
            <a:r>
              <a:rPr lang="en-US" altLang="en-US"/>
              <a:t>Objectives</a:t>
            </a:r>
          </a:p>
          <a:p>
            <a:r>
              <a:rPr lang="en-US" altLang="en-US"/>
              <a:t>Intelligence</a:t>
            </a:r>
          </a:p>
          <a:p>
            <a:r>
              <a:rPr lang="en-US" altLang="en-US"/>
              <a:t>Alertness</a:t>
            </a:r>
          </a:p>
          <a:p>
            <a:r>
              <a:rPr lang="en-US" altLang="en-US"/>
              <a:t>Motivation</a:t>
            </a:r>
          </a:p>
        </p:txBody>
      </p:sp>
      <p:pic>
        <p:nvPicPr>
          <p:cNvPr id="1036292" name="Picture 4">
            <a:hlinkClick r:id="" action="ppaction://media"/>
            <a:extLst>
              <a:ext uri="{FF2B5EF4-FFF2-40B4-BE49-F238E27FC236}">
                <a16:creationId xmlns:a16="http://schemas.microsoft.com/office/drawing/2014/main" id="{E4107E9C-B4CA-4343-843B-4CBEF939D028}"/>
              </a:ext>
            </a:extLst>
          </p:cNvPr>
          <p:cNvPicPr>
            <a:picLocks noRot="1" noChangeAspect="1" noChangeArrowheads="1"/>
          </p:cNvPicPr>
          <p:nvPr>
            <a:wavAudioFile r:embed="rId1" name="~PP13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6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2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5F7FFD5-D129-47DB-AB85-2CD04BB37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699B26D-7AC2-46C7-8015-0A9C82C7B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1628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Leading Meetings – the Infrastructure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Ground Rules for Meetings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Presenting Information Effectively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Analytical Techniques</a:t>
            </a:r>
          </a:p>
          <a:p>
            <a:pPr>
              <a:lnSpc>
                <a:spcPct val="150000"/>
              </a:lnSpc>
            </a:pPr>
            <a:endParaRPr lang="en-US" altLang="en-US" sz="2800"/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altLang="en-US" sz="280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DBCED25-1CA2-458F-A1FD-6E508AAEA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Knowledge Base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E66D2F2-D366-42AA-8F88-523133E23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Define prerequisite knowledge, skills</a:t>
            </a:r>
          </a:p>
          <a:p>
            <a:r>
              <a:rPr lang="en-US" altLang="en-US"/>
              <a:t>Ask each participant for brief biography</a:t>
            </a:r>
          </a:p>
          <a:p>
            <a:r>
              <a:rPr lang="en-US" altLang="en-US"/>
              <a:t>Explore related areas of knowledge</a:t>
            </a:r>
          </a:p>
          <a:p>
            <a:r>
              <a:rPr lang="en-US" altLang="en-US"/>
              <a:t>Identify strengths and weaknesses</a:t>
            </a:r>
          </a:p>
          <a:p>
            <a:r>
              <a:rPr lang="en-US" altLang="en-US"/>
              <a:t>Incorporate interests into examples, discussions</a:t>
            </a:r>
          </a:p>
        </p:txBody>
      </p:sp>
      <p:pic>
        <p:nvPicPr>
          <p:cNvPr id="1038340" name="Picture 4">
            <a:hlinkClick r:id="" action="ppaction://media"/>
            <a:extLst>
              <a:ext uri="{FF2B5EF4-FFF2-40B4-BE49-F238E27FC236}">
                <a16:creationId xmlns:a16="http://schemas.microsoft.com/office/drawing/2014/main" id="{C43AA1F6-1D5E-40AD-8CFF-7E515E0E573D}"/>
              </a:ext>
            </a:extLst>
          </p:cNvPr>
          <p:cNvPicPr>
            <a:picLocks noRot="1" noChangeAspect="1" noChangeArrowheads="1"/>
          </p:cNvPicPr>
          <p:nvPr>
            <a:wavAudioFile r:embed="rId1" name="~PP275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8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34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8206FB7-5257-4636-BEA8-1B20871F9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Intelligence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0956E0-FECC-4B2A-A1E1-30180D436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Less important than frequently assumed</a:t>
            </a:r>
          </a:p>
          <a:p>
            <a:r>
              <a:rPr lang="en-US" altLang="en-US"/>
              <a:t>Encourage questions, discussion</a:t>
            </a:r>
          </a:p>
          <a:p>
            <a:r>
              <a:rPr lang="en-US" altLang="en-US"/>
              <a:t>Praise interventions, ideas, contributions</a:t>
            </a:r>
          </a:p>
          <a:p>
            <a:r>
              <a:rPr lang="en-US" altLang="en-US"/>
              <a:t>For courses</a:t>
            </a:r>
          </a:p>
          <a:p>
            <a:pPr lvl="1"/>
            <a:r>
              <a:rPr lang="en-US" altLang="en-US"/>
              <a:t>Effective study methods can compensate</a:t>
            </a:r>
          </a:p>
          <a:p>
            <a:pPr lvl="1"/>
            <a:r>
              <a:rPr lang="en-US" altLang="en-US"/>
              <a:t>Offer assistance outside class</a:t>
            </a:r>
          </a:p>
        </p:txBody>
      </p:sp>
      <p:pic>
        <p:nvPicPr>
          <p:cNvPr id="1040388" name="Picture 4">
            <a:hlinkClick r:id="" action="ppaction://media"/>
            <a:extLst>
              <a:ext uri="{FF2B5EF4-FFF2-40B4-BE49-F238E27FC236}">
                <a16:creationId xmlns:a16="http://schemas.microsoft.com/office/drawing/2014/main" id="{2F299F79-B3C2-476F-8A90-A9AD60D5E0A3}"/>
              </a:ext>
            </a:extLst>
          </p:cNvPr>
          <p:cNvPicPr>
            <a:picLocks noRot="1" noChangeAspect="1" noChangeArrowheads="1"/>
          </p:cNvPicPr>
          <p:nvPr>
            <a:wavAudioFile r:embed="rId1" name="~PP40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0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038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4A83537-90DD-43D0-A91D-EC9429727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Alertness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25D3DE1-DCEF-4E12-92A6-CBB6C53E8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Sleep deprivation harmful to learning</a:t>
            </a:r>
          </a:p>
          <a:p>
            <a:r>
              <a:rPr lang="en-US" altLang="en-US"/>
              <a:t>Use channel variables to enhance alertness</a:t>
            </a:r>
          </a:p>
          <a:p>
            <a:r>
              <a:rPr lang="en-US" altLang="en-US"/>
              <a:t>Provide frequent breaks</a:t>
            </a:r>
          </a:p>
          <a:p>
            <a:r>
              <a:rPr lang="en-US" altLang="en-US"/>
              <a:t>Respond immediately to inattention</a:t>
            </a:r>
          </a:p>
          <a:p>
            <a:r>
              <a:rPr lang="en-US" altLang="en-US"/>
              <a:t>Use humor and the unexpected</a:t>
            </a:r>
          </a:p>
          <a:p>
            <a:r>
              <a:rPr lang="en-US" altLang="en-US"/>
              <a:t>Discourage heavy lunches</a:t>
            </a:r>
          </a:p>
          <a:p>
            <a:r>
              <a:rPr lang="en-US" altLang="en-US"/>
              <a:t>Forbid alcohol during task-force meetings, workshops and training</a:t>
            </a:r>
          </a:p>
        </p:txBody>
      </p:sp>
      <p:pic>
        <p:nvPicPr>
          <p:cNvPr id="1042436" name="Picture 4">
            <a:hlinkClick r:id="" action="ppaction://media"/>
            <a:extLst>
              <a:ext uri="{FF2B5EF4-FFF2-40B4-BE49-F238E27FC236}">
                <a16:creationId xmlns:a16="http://schemas.microsoft.com/office/drawing/2014/main" id="{970BED21-E34A-4CBE-AFC5-CC42C00B17F0}"/>
              </a:ext>
            </a:extLst>
          </p:cNvPr>
          <p:cNvPicPr>
            <a:picLocks noRot="1" noChangeAspect="1" noChangeArrowheads="1"/>
          </p:cNvPicPr>
          <p:nvPr>
            <a:wavAudioFile r:embed="rId1" name="~PP142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2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243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EBB1BAF-DAB4-473A-9293-B46B3AD03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Motivation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DEA3B33-B7A5-4821-9432-FFC2AD761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“What would you like to be able to do after this course that you can’t do now?”</a:t>
            </a:r>
          </a:p>
          <a:p>
            <a:r>
              <a:rPr lang="en-US" altLang="en-US"/>
              <a:t>Beware forced participation:  work to convince of meeting or courses utility</a:t>
            </a:r>
          </a:p>
          <a:p>
            <a:r>
              <a:rPr lang="en-US" altLang="en-US"/>
              <a:t>For courses:  address benefits of mastery</a:t>
            </a:r>
          </a:p>
          <a:p>
            <a:pPr lvl="1"/>
            <a:r>
              <a:rPr lang="en-US" altLang="en-US"/>
              <a:t>Share experiences in real world</a:t>
            </a:r>
          </a:p>
          <a:p>
            <a:pPr lvl="1"/>
            <a:r>
              <a:rPr lang="en-US" altLang="en-US"/>
              <a:t>Bring in enthusiastic “graduate”</a:t>
            </a:r>
          </a:p>
          <a:p>
            <a:pPr lvl="2"/>
            <a:r>
              <a:rPr lang="en-US" altLang="en-US"/>
              <a:t>If possible, one who was negative at start</a:t>
            </a:r>
          </a:p>
          <a:p>
            <a:pPr lvl="2"/>
            <a:r>
              <a:rPr lang="en-US" altLang="en-US"/>
              <a:t>Have brief description of positive results, value</a:t>
            </a:r>
          </a:p>
        </p:txBody>
      </p:sp>
      <p:pic>
        <p:nvPicPr>
          <p:cNvPr id="1044484" name="Picture 4">
            <a:hlinkClick r:id="" action="ppaction://media"/>
            <a:extLst>
              <a:ext uri="{FF2B5EF4-FFF2-40B4-BE49-F238E27FC236}">
                <a16:creationId xmlns:a16="http://schemas.microsoft.com/office/drawing/2014/main" id="{8A71DA68-E5D1-47C8-9CF2-CBA9C054F26E}"/>
              </a:ext>
            </a:extLst>
          </p:cNvPr>
          <p:cNvPicPr>
            <a:picLocks noRot="1" noChangeAspect="1" noChangeArrowheads="1"/>
          </p:cNvPicPr>
          <p:nvPr>
            <a:wavAudioFile r:embed="rId1" name="~PP393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4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448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D6B0D5D-D973-433C-9EC9-6350803E2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Channel Variables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6C416B0-100B-494C-8698-42562E240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Time available</a:t>
            </a:r>
          </a:p>
          <a:p>
            <a:r>
              <a:rPr lang="en-US" altLang="en-US"/>
              <a:t>Working conditions</a:t>
            </a:r>
          </a:p>
          <a:p>
            <a:r>
              <a:rPr lang="en-US" altLang="en-US"/>
              <a:t>Visibility, audibility, clarity</a:t>
            </a:r>
          </a:p>
          <a:p>
            <a:r>
              <a:rPr lang="en-US" altLang="en-US"/>
              <a:t>High interactivity</a:t>
            </a:r>
          </a:p>
        </p:txBody>
      </p:sp>
      <p:pic>
        <p:nvPicPr>
          <p:cNvPr id="1046532" name="Picture 4">
            <a:hlinkClick r:id="" action="ppaction://media"/>
            <a:extLst>
              <a:ext uri="{FF2B5EF4-FFF2-40B4-BE49-F238E27FC236}">
                <a16:creationId xmlns:a16="http://schemas.microsoft.com/office/drawing/2014/main" id="{EBF4D656-9007-4D21-95AE-4441FAA9EC04}"/>
              </a:ext>
            </a:extLst>
          </p:cNvPr>
          <p:cNvPicPr>
            <a:picLocks noRot="1" noChangeAspect="1" noChangeArrowheads="1"/>
          </p:cNvPicPr>
          <p:nvPr>
            <a:wavAudioFile r:embed="rId1" name="~PP35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6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653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2CB0219-7108-482C-896A-928551C56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 Available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B8BBB76-A97C-49F1-A110-CFF7ADB0A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5105400"/>
          </a:xfrm>
        </p:spPr>
        <p:txBody>
          <a:bodyPr/>
          <a:lstStyle/>
          <a:p>
            <a:r>
              <a:rPr lang="en-US" altLang="en-US"/>
              <a:t>Allow for at least ~2-3 minutes/slide on average</a:t>
            </a:r>
          </a:p>
          <a:p>
            <a:pPr lvl="1"/>
            <a:r>
              <a:rPr lang="en-US" altLang="en-US"/>
              <a:t>Check your timings if you use more slides</a:t>
            </a:r>
          </a:p>
          <a:p>
            <a:pPr lvl="1"/>
            <a:r>
              <a:rPr lang="en-US" altLang="en-US"/>
              <a:t>Be sure that you can in fact present all the slides</a:t>
            </a:r>
          </a:p>
          <a:p>
            <a:r>
              <a:rPr lang="en-US" altLang="en-US"/>
              <a:t>At most ~1 hr between breaks</a:t>
            </a:r>
          </a:p>
          <a:p>
            <a:pPr lvl="1"/>
            <a:r>
              <a:rPr lang="en-US" altLang="en-US"/>
              <a:t>Use longer breaks (e.g., 20-30 minutes) </a:t>
            </a:r>
            <a:br>
              <a:rPr lang="en-US" altLang="en-US"/>
            </a:br>
            <a:r>
              <a:rPr lang="en-US" altLang="en-US"/>
              <a:t>to foster creativity</a:t>
            </a:r>
          </a:p>
          <a:p>
            <a:pPr lvl="1"/>
            <a:r>
              <a:rPr lang="en-US" altLang="en-US"/>
              <a:t>Informal discussions often useful</a:t>
            </a:r>
          </a:p>
          <a:p>
            <a:r>
              <a:rPr lang="en-US" altLang="en-US"/>
              <a:t>At most ~7 hr/day</a:t>
            </a:r>
          </a:p>
          <a:p>
            <a:r>
              <a:rPr lang="en-US" altLang="en-US"/>
              <a:t>If necessary, plan 2 or more days or sessions for better assimilation and application of complex issues</a:t>
            </a:r>
          </a:p>
        </p:txBody>
      </p:sp>
      <p:pic>
        <p:nvPicPr>
          <p:cNvPr id="1048580" name="Picture 4">
            <a:hlinkClick r:id="" action="ppaction://media"/>
            <a:extLst>
              <a:ext uri="{FF2B5EF4-FFF2-40B4-BE49-F238E27FC236}">
                <a16:creationId xmlns:a16="http://schemas.microsoft.com/office/drawing/2014/main" id="{6E3494AA-C5B6-4DC0-9D3D-62DE65EF74F4}"/>
              </a:ext>
            </a:extLst>
          </p:cNvPr>
          <p:cNvPicPr>
            <a:picLocks noRot="1" noChangeAspect="1" noChangeArrowheads="1"/>
          </p:cNvPicPr>
          <p:nvPr>
            <a:wavAudioFile r:embed="rId1" name="~PP376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8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858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4089921-3F57-4B45-B0D9-FC020FD07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Working Conditions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9D25888-EFD4-46FC-99F6-485083E3B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Keep room relatively cool</a:t>
            </a:r>
          </a:p>
          <a:p>
            <a:r>
              <a:rPr lang="en-US" altLang="en-US"/>
              <a:t>Lights bright if possible</a:t>
            </a:r>
          </a:p>
          <a:p>
            <a:r>
              <a:rPr lang="en-US" altLang="en-US"/>
              <a:t>Comfortable chairs</a:t>
            </a:r>
          </a:p>
          <a:p>
            <a:r>
              <a:rPr lang="en-US" altLang="en-US"/>
              <a:t>Desks or tables with enough room for computers and papers</a:t>
            </a:r>
          </a:p>
          <a:p>
            <a:r>
              <a:rPr lang="en-US" altLang="en-US"/>
              <a:t>Printed materials with room for notes</a:t>
            </a:r>
          </a:p>
          <a:p>
            <a:r>
              <a:rPr lang="en-US" altLang="en-US"/>
              <a:t>Multimedia:  reference articles, videos</a:t>
            </a:r>
          </a:p>
          <a:p>
            <a:r>
              <a:rPr lang="en-US" altLang="en-US"/>
              <a:t>If possible and appropriate, network with hub &amp; LAN connectors</a:t>
            </a:r>
          </a:p>
          <a:p>
            <a:pPr lvl="1"/>
            <a:r>
              <a:rPr lang="en-US" altLang="en-US"/>
              <a:t>High-speed access to Net</a:t>
            </a:r>
          </a:p>
          <a:p>
            <a:pPr lvl="1"/>
            <a:r>
              <a:rPr lang="en-US" altLang="en-US"/>
              <a:t>NetMeeting software</a:t>
            </a:r>
          </a:p>
        </p:txBody>
      </p:sp>
      <p:pic>
        <p:nvPicPr>
          <p:cNvPr id="1050628" name="Picture 4">
            <a:hlinkClick r:id="" action="ppaction://media"/>
            <a:extLst>
              <a:ext uri="{FF2B5EF4-FFF2-40B4-BE49-F238E27FC236}">
                <a16:creationId xmlns:a16="http://schemas.microsoft.com/office/drawing/2014/main" id="{81E1220F-6AD9-46E5-A982-4132C4752932}"/>
              </a:ext>
            </a:extLst>
          </p:cNvPr>
          <p:cNvPicPr>
            <a:picLocks noRot="1" noChangeAspect="1" noChangeArrowheads="1"/>
          </p:cNvPicPr>
          <p:nvPr>
            <a:wavAudioFile r:embed="rId1" name="~PP28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0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062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97145D92-C420-4317-8A4E-8D523C611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Visibility, Audibility, Clarity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A47E319-9732-4827-895C-EB5411201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Stand, move, sit</a:t>
            </a:r>
          </a:p>
          <a:p>
            <a:pPr>
              <a:lnSpc>
                <a:spcPct val="80000"/>
              </a:lnSpc>
            </a:pPr>
            <a:r>
              <a:rPr lang="en-US" altLang="en-US"/>
              <a:t>Speak clearly at all times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Keep microphone away from direct line of breath (avoids noise)</a:t>
            </a:r>
          </a:p>
          <a:p>
            <a:pPr>
              <a:lnSpc>
                <a:spcPct val="80000"/>
              </a:lnSpc>
            </a:pPr>
            <a:r>
              <a:rPr lang="en-US" altLang="en-US"/>
              <a:t>Vary speed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Slower than conversation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Pauses effective for emphasis</a:t>
            </a:r>
          </a:p>
          <a:p>
            <a:pPr>
              <a:lnSpc>
                <a:spcPct val="80000"/>
              </a:lnSpc>
            </a:pPr>
            <a:r>
              <a:rPr lang="en-US" altLang="en-US"/>
              <a:t>Over-inflect for emphasis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Different from conversational mode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Increase frequency range and dynamic range</a:t>
            </a:r>
          </a:p>
          <a:p>
            <a:pPr>
              <a:lnSpc>
                <a:spcPct val="80000"/>
              </a:lnSpc>
            </a:pPr>
            <a:r>
              <a:rPr lang="en-US" altLang="en-US"/>
              <a:t>Face the audience, not the slide / poster</a:t>
            </a:r>
          </a:p>
        </p:txBody>
      </p:sp>
      <p:pic>
        <p:nvPicPr>
          <p:cNvPr id="1052676" name="Picture 4">
            <a:hlinkClick r:id="" action="ppaction://media"/>
            <a:extLst>
              <a:ext uri="{FF2B5EF4-FFF2-40B4-BE49-F238E27FC236}">
                <a16:creationId xmlns:a16="http://schemas.microsoft.com/office/drawing/2014/main" id="{7687AD75-A32D-4136-8C42-00F5B34C93D2}"/>
              </a:ext>
            </a:extLst>
          </p:cNvPr>
          <p:cNvPicPr>
            <a:picLocks noRot="1" noChangeAspect="1" noChangeArrowheads="1"/>
          </p:cNvPicPr>
          <p:nvPr>
            <a:wavAudioFile r:embed="rId1" name="~PP240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2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267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2CF75DE1-4EF2-428A-A370-436373F3E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 Interactivity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63CE947D-7CF9-4FC4-85D9-8E32639D0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Ask questions frequently</a:t>
            </a:r>
          </a:p>
          <a:p>
            <a:r>
              <a:rPr lang="en-US" altLang="en-US"/>
              <a:t>Challenge individuals</a:t>
            </a:r>
          </a:p>
          <a:p>
            <a:r>
              <a:rPr lang="en-US" altLang="en-US"/>
              <a:t>Turn discussion to relevant personal experiences</a:t>
            </a:r>
          </a:p>
          <a:p>
            <a:r>
              <a:rPr lang="en-US" altLang="en-US"/>
              <a:t>Use digressions constructively to reinforce message</a:t>
            </a:r>
          </a:p>
          <a:p>
            <a:r>
              <a:rPr lang="en-US" altLang="en-US"/>
              <a:t>Use examples from participants’ experiences</a:t>
            </a:r>
          </a:p>
          <a:p>
            <a:r>
              <a:rPr lang="en-US" altLang="en-US"/>
              <a:t>When teaching, remember individual students’ interests and point out relevance of specific material to them</a:t>
            </a:r>
          </a:p>
        </p:txBody>
      </p:sp>
      <p:pic>
        <p:nvPicPr>
          <p:cNvPr id="1054724" name="Picture 4">
            <a:hlinkClick r:id="" action="ppaction://media"/>
            <a:extLst>
              <a:ext uri="{FF2B5EF4-FFF2-40B4-BE49-F238E27FC236}">
                <a16:creationId xmlns:a16="http://schemas.microsoft.com/office/drawing/2014/main" id="{A7823074-C4E9-4F5A-A7E5-5D84E7CCFE39}"/>
              </a:ext>
            </a:extLst>
          </p:cNvPr>
          <p:cNvPicPr>
            <a:picLocks noRot="1" noChangeAspect="1" noChangeArrowheads="1"/>
          </p:cNvPicPr>
          <p:nvPr>
            <a:wavAudioFile r:embed="rId1" name="~PP311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4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472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87D4705-5205-48A1-BA37-359B1128E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Effective Communication:</a:t>
            </a:r>
            <a:br>
              <a:rPr lang="en-US" altLang="en-US"/>
            </a:br>
            <a:r>
              <a:rPr lang="en-US" altLang="en-US"/>
              <a:t>Presenter Variables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0BCB441E-CBF1-4A72-843D-20F9D7E1A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Psychology and motivation</a:t>
            </a:r>
          </a:p>
          <a:p>
            <a:r>
              <a:rPr lang="en-US" altLang="en-US"/>
              <a:t>Empathy and imagination</a:t>
            </a:r>
          </a:p>
          <a:p>
            <a:r>
              <a:rPr lang="en-US" altLang="en-US"/>
              <a:t>Patience</a:t>
            </a:r>
          </a:p>
          <a:p>
            <a:r>
              <a:rPr lang="en-US" altLang="en-US"/>
              <a:t>Subject knowledge</a:t>
            </a:r>
          </a:p>
          <a:p>
            <a:r>
              <a:rPr lang="en-US" altLang="en-US"/>
              <a:t>Background knowledge</a:t>
            </a:r>
          </a:p>
          <a:p>
            <a:r>
              <a:rPr lang="en-US" altLang="en-US"/>
              <a:t>Ethical standards</a:t>
            </a:r>
          </a:p>
          <a:p>
            <a:r>
              <a:rPr lang="en-US" altLang="en-US"/>
              <a:t>Externals</a:t>
            </a:r>
          </a:p>
        </p:txBody>
      </p:sp>
      <p:pic>
        <p:nvPicPr>
          <p:cNvPr id="1056772" name="Picture 4">
            <a:hlinkClick r:id="" action="ppaction://media"/>
            <a:extLst>
              <a:ext uri="{FF2B5EF4-FFF2-40B4-BE49-F238E27FC236}">
                <a16:creationId xmlns:a16="http://schemas.microsoft.com/office/drawing/2014/main" id="{86A97EB8-20FD-4D83-A26F-8E971E9A1EEE}"/>
              </a:ext>
            </a:extLst>
          </p:cNvPr>
          <p:cNvPicPr>
            <a:picLocks noRot="1" noChangeAspect="1" noChangeArrowheads="1"/>
          </p:cNvPicPr>
          <p:nvPr>
            <a:wavAudioFile r:embed="rId1" name="~PP194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6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677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645A4C46-A69A-4664-9A5B-1857D678D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Infrastructure for Effective Meetings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C8417384-4697-407D-AE75-5AB02008D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Participant roles</a:t>
            </a:r>
          </a:p>
          <a:p>
            <a:pPr lvl="1"/>
            <a:r>
              <a:rPr lang="en-US" altLang="en-US"/>
              <a:t>Facilitator</a:t>
            </a:r>
          </a:p>
          <a:p>
            <a:pPr lvl="1"/>
            <a:r>
              <a:rPr lang="en-US" altLang="en-US"/>
              <a:t>Business leader</a:t>
            </a:r>
          </a:p>
          <a:p>
            <a:pPr lvl="1"/>
            <a:r>
              <a:rPr lang="en-US" altLang="en-US"/>
              <a:t>IT leader</a:t>
            </a:r>
          </a:p>
          <a:p>
            <a:pPr lvl="1"/>
            <a:r>
              <a:rPr lang="en-US" altLang="en-US"/>
              <a:t>Subject-matter experts</a:t>
            </a:r>
          </a:p>
          <a:p>
            <a:pPr lvl="1"/>
            <a:r>
              <a:rPr lang="en-US" altLang="en-US"/>
              <a:t>Scribe</a:t>
            </a:r>
          </a:p>
          <a:p>
            <a:r>
              <a:rPr lang="en-US" altLang="en-US"/>
              <a:t>Ground rules</a:t>
            </a:r>
          </a:p>
          <a:p>
            <a:pPr lvl="1"/>
            <a:r>
              <a:rPr lang="en-US" altLang="en-US"/>
              <a:t>Do’s</a:t>
            </a:r>
          </a:p>
          <a:p>
            <a:pPr lvl="1"/>
            <a:r>
              <a:rPr lang="en-US" altLang="en-US"/>
              <a:t>Don'ts</a:t>
            </a:r>
          </a:p>
        </p:txBody>
      </p:sp>
      <p:pic>
        <p:nvPicPr>
          <p:cNvPr id="977926" name="Picture 6">
            <a:hlinkClick r:id="" action="ppaction://media"/>
            <a:extLst>
              <a:ext uri="{FF2B5EF4-FFF2-40B4-BE49-F238E27FC236}">
                <a16:creationId xmlns:a16="http://schemas.microsoft.com/office/drawing/2014/main" id="{B724988C-F358-411E-BE8A-D5230D1EADE6}"/>
              </a:ext>
            </a:extLst>
          </p:cNvPr>
          <p:cNvPicPr>
            <a:picLocks noRot="1" noChangeAspect="1" noChangeArrowheads="1"/>
          </p:cNvPicPr>
          <p:nvPr>
            <a:wavAudioFile r:embed="rId1" name="~PP224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7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792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EF56FAF-F651-4325-AFFC-D13FAE24D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Psychology and Motivation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4A3B202-BD48-4109-A7A6-348C619DF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Commitment to group / participant / student achievement</a:t>
            </a:r>
          </a:p>
          <a:p>
            <a:r>
              <a:rPr lang="en-US" altLang="en-US"/>
              <a:t>Beware feelings of power and superiority</a:t>
            </a:r>
          </a:p>
          <a:p>
            <a:r>
              <a:rPr lang="en-US" altLang="en-US"/>
              <a:t>Encourage questions, challenges</a:t>
            </a:r>
          </a:p>
          <a:p>
            <a:pPr lvl="1"/>
            <a:r>
              <a:rPr lang="en-US" altLang="en-US"/>
              <a:t>Thank people for raising questions; </a:t>
            </a:r>
            <a:r>
              <a:rPr lang="en-US" altLang="en-US" i="1"/>
              <a:t>smile</a:t>
            </a:r>
          </a:p>
          <a:p>
            <a:pPr lvl="1"/>
            <a:r>
              <a:rPr lang="en-US" altLang="en-US"/>
              <a:t>Set example:  “I don’t know that; can anyone help on that question?. . . . I’ll do some research for the next meeting / class.”</a:t>
            </a:r>
          </a:p>
          <a:p>
            <a:pPr lvl="1"/>
            <a:r>
              <a:rPr lang="en-US" altLang="en-US"/>
              <a:t>Deal with </a:t>
            </a:r>
            <a:r>
              <a:rPr lang="en-US" altLang="en-US" i="1"/>
              <a:t>extensive</a:t>
            </a:r>
            <a:r>
              <a:rPr lang="en-US" altLang="en-US"/>
              <a:t> discussions at break to avoid disrupting flow of meeting</a:t>
            </a:r>
          </a:p>
        </p:txBody>
      </p:sp>
      <p:pic>
        <p:nvPicPr>
          <p:cNvPr id="1058820" name="Picture 4">
            <a:hlinkClick r:id="" action="ppaction://media"/>
            <a:extLst>
              <a:ext uri="{FF2B5EF4-FFF2-40B4-BE49-F238E27FC236}">
                <a16:creationId xmlns:a16="http://schemas.microsoft.com/office/drawing/2014/main" id="{BACA0BA8-4721-4F03-83AD-CCA26B14B203}"/>
              </a:ext>
            </a:extLst>
          </p:cNvPr>
          <p:cNvPicPr>
            <a:picLocks noRot="1" noChangeAspect="1" noChangeArrowheads="1"/>
          </p:cNvPicPr>
          <p:nvPr>
            <a:wavAudioFile r:embed="rId1" name="~PP97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8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882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4D9114C-DC83-4E1D-AC52-659FE6666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Psychology and Motivation (cont’d)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CEE2900-F4EA-44AD-99AD-CCD843873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Admit mistakes immediately and clearly</a:t>
            </a:r>
          </a:p>
          <a:p>
            <a:pPr lvl="1"/>
            <a:r>
              <a:rPr lang="en-US" altLang="en-US"/>
              <a:t>“On that third point, I was wrong.  Thank you to Scott for pointing out that. . . .”</a:t>
            </a:r>
          </a:p>
          <a:p>
            <a:r>
              <a:rPr lang="en-US" altLang="en-US"/>
              <a:t>Unforgivable to humiliate people</a:t>
            </a:r>
          </a:p>
          <a:p>
            <a:pPr lvl="1"/>
            <a:r>
              <a:rPr lang="en-US" altLang="en-US"/>
              <a:t>Grounds for dismissal</a:t>
            </a:r>
          </a:p>
          <a:p>
            <a:r>
              <a:rPr lang="en-US" altLang="en-US"/>
              <a:t>Every session is a chance for leader / teacher to learn</a:t>
            </a:r>
          </a:p>
          <a:p>
            <a:pPr lvl="1"/>
            <a:r>
              <a:rPr lang="en-US" altLang="en-US"/>
              <a:t>Write down ideas for improvement</a:t>
            </a:r>
          </a:p>
        </p:txBody>
      </p:sp>
      <p:pic>
        <p:nvPicPr>
          <p:cNvPr id="1060868" name="Picture 4">
            <a:hlinkClick r:id="" action="ppaction://media"/>
            <a:extLst>
              <a:ext uri="{FF2B5EF4-FFF2-40B4-BE49-F238E27FC236}">
                <a16:creationId xmlns:a16="http://schemas.microsoft.com/office/drawing/2014/main" id="{3D2C13B1-6B46-4672-9A87-5C3D0AD82833}"/>
              </a:ext>
            </a:extLst>
          </p:cNvPr>
          <p:cNvPicPr>
            <a:picLocks noRot="1" noChangeAspect="1" noChangeArrowheads="1"/>
          </p:cNvPicPr>
          <p:nvPr>
            <a:wavAudioFile r:embed="rId1" name="~PP298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0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086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B56762B-7F75-471D-9CE2-1AF7E77CA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Empathy and Imagination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33CF8851-CAD9-4F2A-A6D3-6A83D5C8D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Remember what it was like being a beginner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Define jargon terms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Define acronyms on first use</a:t>
            </a:r>
          </a:p>
          <a:p>
            <a:pPr>
              <a:lnSpc>
                <a:spcPct val="80000"/>
              </a:lnSpc>
            </a:pPr>
            <a:r>
              <a:rPr lang="en-US" altLang="en-US"/>
              <a:t>Identify basic knowledge and skills needed for assimilation of later concepts, material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 courses, ensure that basics are thoroughly mastered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If necessary, take disproportionately longer at start of meeting / course</a:t>
            </a:r>
          </a:p>
          <a:p>
            <a:pPr>
              <a:lnSpc>
                <a:spcPct val="80000"/>
              </a:lnSpc>
            </a:pPr>
            <a:r>
              <a:rPr lang="en-US" altLang="en-US"/>
              <a:t>Encourage meetings after meeting / class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Make schedule of availability known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Stick to schedule, especially for students</a:t>
            </a:r>
          </a:p>
        </p:txBody>
      </p:sp>
      <p:pic>
        <p:nvPicPr>
          <p:cNvPr id="1061892" name="Picture 4">
            <a:hlinkClick r:id="" action="ppaction://media"/>
            <a:extLst>
              <a:ext uri="{FF2B5EF4-FFF2-40B4-BE49-F238E27FC236}">
                <a16:creationId xmlns:a16="http://schemas.microsoft.com/office/drawing/2014/main" id="{F5F4AF70-D8CD-4E66-9EDE-6095DA86EB9E}"/>
              </a:ext>
            </a:extLst>
          </p:cNvPr>
          <p:cNvPicPr>
            <a:picLocks noRot="1" noChangeAspect="1" noChangeArrowheads="1"/>
          </p:cNvPicPr>
          <p:nvPr>
            <a:wavAudioFile r:embed="rId1" name="~PP148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1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189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>
            <a:extLst>
              <a:ext uri="{FF2B5EF4-FFF2-40B4-BE49-F238E27FC236}">
                <a16:creationId xmlns:a16="http://schemas.microsoft.com/office/drawing/2014/main" id="{BFD09BDA-8EB4-4525-B0BC-F5E02F6B3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Patience</a:t>
            </a:r>
          </a:p>
        </p:txBody>
      </p:sp>
      <p:sp>
        <p:nvSpPr>
          <p:cNvPr id="90115" name="Rectangle 1027">
            <a:extLst>
              <a:ext uri="{FF2B5EF4-FFF2-40B4-BE49-F238E27FC236}">
                <a16:creationId xmlns:a16="http://schemas.microsoft.com/office/drawing/2014/main" id="{3034C434-243A-4B40-A076-4638EAC56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Find alternative ways of explaining ideas / skills</a:t>
            </a:r>
          </a:p>
          <a:p>
            <a:pPr lvl="1"/>
            <a:r>
              <a:rPr lang="en-US" altLang="en-US"/>
              <a:t>Analogies</a:t>
            </a:r>
          </a:p>
          <a:p>
            <a:pPr lvl="1"/>
            <a:r>
              <a:rPr lang="en-US" altLang="en-US"/>
              <a:t>Examples</a:t>
            </a:r>
          </a:p>
          <a:p>
            <a:pPr lvl="1"/>
            <a:r>
              <a:rPr lang="en-US" altLang="en-US"/>
              <a:t>War stories</a:t>
            </a:r>
          </a:p>
          <a:p>
            <a:r>
              <a:rPr lang="en-US" altLang="en-US"/>
              <a:t>When question out of place, defer answer</a:t>
            </a:r>
          </a:p>
          <a:p>
            <a:pPr lvl="1"/>
            <a:r>
              <a:rPr lang="en-US" altLang="en-US"/>
              <a:t>Later in lecture if suitable</a:t>
            </a:r>
          </a:p>
          <a:p>
            <a:pPr lvl="1"/>
            <a:r>
              <a:rPr lang="en-US" altLang="en-US"/>
              <a:t>At break or after class</a:t>
            </a:r>
          </a:p>
          <a:p>
            <a:r>
              <a:rPr lang="en-US" altLang="en-US"/>
              <a:t>Respect students for wanting to understand</a:t>
            </a:r>
          </a:p>
        </p:txBody>
      </p:sp>
      <p:pic>
        <p:nvPicPr>
          <p:cNvPr id="1063940" name="Picture 1028">
            <a:hlinkClick r:id="" action="ppaction://media"/>
            <a:extLst>
              <a:ext uri="{FF2B5EF4-FFF2-40B4-BE49-F238E27FC236}">
                <a16:creationId xmlns:a16="http://schemas.microsoft.com/office/drawing/2014/main" id="{DCD720A2-7DEE-448F-9A06-C79406BC65AA}"/>
              </a:ext>
            </a:extLst>
          </p:cNvPr>
          <p:cNvPicPr>
            <a:picLocks noRot="1" noChangeAspect="1" noChangeArrowheads="1"/>
          </p:cNvPicPr>
          <p:nvPr>
            <a:wavAudioFile r:embed="rId1" name="~PP28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3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394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D300DA8-930B-438D-BC6B-CC92B4A71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Subject Knowledge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129B4A8-6E06-45F0-BFD8-D9DF77006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Difficult or impossible to provide technical leadership or to teach without </a:t>
            </a:r>
            <a:r>
              <a:rPr lang="en-US" altLang="en-US" i="1"/>
              <a:t>mastering subject</a:t>
            </a:r>
          </a:p>
          <a:p>
            <a:pPr>
              <a:lnSpc>
                <a:spcPct val="80000"/>
              </a:lnSpc>
            </a:pPr>
            <a:r>
              <a:rPr lang="en-US" altLang="en-US"/>
              <a:t>Create your own presentation materials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Or adapt existing materials</a:t>
            </a:r>
          </a:p>
          <a:p>
            <a:pPr>
              <a:lnSpc>
                <a:spcPct val="80000"/>
              </a:lnSpc>
            </a:pPr>
            <a:r>
              <a:rPr lang="en-US" altLang="en-US"/>
              <a:t>Use all available resources to supplement your knowledge and understanding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Textbooks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Articles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Colleagues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Online databases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“I don’t know; let’s try to find out!”</a:t>
            </a:r>
          </a:p>
        </p:txBody>
      </p:sp>
      <p:pic>
        <p:nvPicPr>
          <p:cNvPr id="1065988" name="Picture 4">
            <a:extLst>
              <a:ext uri="{FF2B5EF4-FFF2-40B4-BE49-F238E27FC236}">
                <a16:creationId xmlns:a16="http://schemas.microsoft.com/office/drawing/2014/main" id="{B8AA4596-50BE-47B9-856F-70223253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191000"/>
            <a:ext cx="37719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989" name="Picture 5">
            <a:hlinkClick r:id="" action="ppaction://media"/>
            <a:extLst>
              <a:ext uri="{FF2B5EF4-FFF2-40B4-BE49-F238E27FC236}">
                <a16:creationId xmlns:a16="http://schemas.microsoft.com/office/drawing/2014/main" id="{A3F21CA1-90BB-4299-A4D4-ED80D001D844}"/>
              </a:ext>
            </a:extLst>
          </p:cNvPr>
          <p:cNvPicPr>
            <a:picLocks noRot="1" noChangeAspect="1" noChangeArrowheads="1"/>
          </p:cNvPicPr>
          <p:nvPr>
            <a:wavAudioFile r:embed="rId2" name="~PP26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98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29FFEC79-521E-4C85-9777-41F498CD4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Knowledge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1ED94F8-3EBE-48FE-9373-2BCBA301C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Read widely in related areas</a:t>
            </a:r>
          </a:p>
          <a:p>
            <a:r>
              <a:rPr lang="en-US" altLang="en-US"/>
              <a:t>Bring in analogies from other areas of experience</a:t>
            </a:r>
          </a:p>
          <a:p>
            <a:r>
              <a:rPr lang="en-US" altLang="en-US"/>
              <a:t>Use personal life-experiences when suitable</a:t>
            </a:r>
          </a:p>
          <a:p>
            <a:r>
              <a:rPr lang="en-US" altLang="en-US"/>
              <a:t>Talk about feelings as well as ideas</a:t>
            </a:r>
          </a:p>
          <a:p>
            <a:r>
              <a:rPr lang="en-US" altLang="en-US"/>
              <a:t>Express values openly</a:t>
            </a:r>
          </a:p>
          <a:p>
            <a:r>
              <a:rPr lang="en-US" altLang="en-US"/>
              <a:t>Use divergence of judgment or opinion as opportunity for expanding everyone’s knowledge</a:t>
            </a:r>
          </a:p>
        </p:txBody>
      </p:sp>
      <p:pic>
        <p:nvPicPr>
          <p:cNvPr id="1068036" name="Picture 4">
            <a:hlinkClick r:id="" action="ppaction://media"/>
            <a:extLst>
              <a:ext uri="{FF2B5EF4-FFF2-40B4-BE49-F238E27FC236}">
                <a16:creationId xmlns:a16="http://schemas.microsoft.com/office/drawing/2014/main" id="{390B8F37-00E7-4145-A36D-C129D11DFBD1}"/>
              </a:ext>
            </a:extLst>
          </p:cNvPr>
          <p:cNvPicPr>
            <a:picLocks noRot="1" noChangeAspect="1" noChangeArrowheads="1"/>
          </p:cNvPicPr>
          <p:nvPr>
            <a:wavAudioFile r:embed="rId1" name="~PP74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8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803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FE1E76CE-87B8-463A-892D-E330874CE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Ethical Standards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E912062-EDED-478C-965E-48BA33E7E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1628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Work for the participants’ and the organization’s benefit</a:t>
            </a:r>
          </a:p>
          <a:p>
            <a:pPr>
              <a:lnSpc>
                <a:spcPct val="80000"/>
              </a:lnSpc>
            </a:pPr>
            <a:r>
              <a:rPr lang="en-US" altLang="en-US"/>
              <a:t>Review and revise course materials as appropriate before reusing them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Provide value for time invested</a:t>
            </a:r>
          </a:p>
          <a:p>
            <a:pPr>
              <a:lnSpc>
                <a:spcPct val="80000"/>
              </a:lnSpc>
            </a:pPr>
            <a:r>
              <a:rPr lang="en-US" altLang="en-US"/>
              <a:t>Take participants’ other commitments into account — stay on schedule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Start when you say you’ll start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Stop when you say you’ll stop</a:t>
            </a:r>
          </a:p>
          <a:p>
            <a:pPr>
              <a:lnSpc>
                <a:spcPct val="80000"/>
              </a:lnSpc>
            </a:pPr>
            <a:r>
              <a:rPr lang="en-US" altLang="en-US"/>
              <a:t>If teaching a course, make it possible to achieve maximum grades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Teachers:  beware of emotional / sexual entanglements with students — violation of professional ethical standards</a:t>
            </a:r>
          </a:p>
        </p:txBody>
      </p:sp>
      <p:pic>
        <p:nvPicPr>
          <p:cNvPr id="1070084" name="Picture 4">
            <a:hlinkClick r:id="" action="ppaction://media"/>
            <a:extLst>
              <a:ext uri="{FF2B5EF4-FFF2-40B4-BE49-F238E27FC236}">
                <a16:creationId xmlns:a16="http://schemas.microsoft.com/office/drawing/2014/main" id="{CC8B7FB6-5BC0-4AF3-BBDB-BD380AA88F2F}"/>
              </a:ext>
            </a:extLst>
          </p:cNvPr>
          <p:cNvPicPr>
            <a:picLocks noRot="1" noChangeAspect="1" noChangeArrowheads="1"/>
          </p:cNvPicPr>
          <p:nvPr>
            <a:wavAudioFile r:embed="rId1" name="~PP40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0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008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1D63CD2F-EDC8-4086-8E6F-BA75F33FC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Effective Communication:</a:t>
            </a:r>
            <a:br>
              <a:rPr lang="en-US" altLang="en-US"/>
            </a:br>
            <a:r>
              <a:rPr lang="en-US" altLang="en-US"/>
              <a:t>Message Variables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C20C47C-C018-46BF-B55B-3BF7D4AFC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Context</a:t>
            </a:r>
          </a:p>
          <a:p>
            <a:r>
              <a:rPr lang="en-US" altLang="en-US"/>
              <a:t>Behavioral objectives</a:t>
            </a:r>
          </a:p>
          <a:p>
            <a:r>
              <a:rPr lang="en-US" altLang="en-US"/>
              <a:t>Organization</a:t>
            </a:r>
          </a:p>
          <a:p>
            <a:r>
              <a:rPr lang="en-US" altLang="en-US"/>
              <a:t>Content</a:t>
            </a:r>
          </a:p>
          <a:p>
            <a:r>
              <a:rPr lang="en-US" altLang="en-US"/>
              <a:t>Review questions</a:t>
            </a:r>
          </a:p>
        </p:txBody>
      </p:sp>
      <p:pic>
        <p:nvPicPr>
          <p:cNvPr id="1072132" name="Picture 4">
            <a:hlinkClick r:id="" action="ppaction://media"/>
            <a:extLst>
              <a:ext uri="{FF2B5EF4-FFF2-40B4-BE49-F238E27FC236}">
                <a16:creationId xmlns:a16="http://schemas.microsoft.com/office/drawing/2014/main" id="{405A18A0-AFD5-4FFD-B532-0A88406C25C7}"/>
              </a:ext>
            </a:extLst>
          </p:cNvPr>
          <p:cNvPicPr>
            <a:picLocks noRot="1" noChangeAspect="1" noChangeArrowheads="1"/>
          </p:cNvPicPr>
          <p:nvPr>
            <a:wavAudioFile r:embed="rId1" name="~PP11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2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213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C82DD1F-01E2-47DF-AEE9-8D6B87A21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Context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681A30FB-5521-404F-A35D-0213B9D25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Provide overview of coming materials</a:t>
            </a:r>
          </a:p>
          <a:p>
            <a:pPr lvl="1"/>
            <a:r>
              <a:rPr lang="en-US" altLang="en-US"/>
              <a:t>If appropriate, specify preliminary readings</a:t>
            </a:r>
          </a:p>
          <a:p>
            <a:pPr lvl="1"/>
            <a:r>
              <a:rPr lang="en-US" altLang="en-US"/>
              <a:t>Provide notes for participants / students</a:t>
            </a:r>
          </a:p>
          <a:p>
            <a:pPr lvl="1"/>
            <a:r>
              <a:rPr lang="en-US" altLang="en-US"/>
              <a:t>Use overview slides throughout presentation</a:t>
            </a:r>
          </a:p>
          <a:p>
            <a:r>
              <a:rPr lang="en-US" altLang="en-US"/>
              <a:t>Explain why information matters to participants or students</a:t>
            </a:r>
          </a:p>
          <a:p>
            <a:r>
              <a:rPr lang="en-US" altLang="en-US"/>
              <a:t>Focus on practical skills and examples</a:t>
            </a:r>
          </a:p>
          <a:p>
            <a:r>
              <a:rPr lang="en-US" altLang="en-US"/>
              <a:t>Courses:  consider open-book exams, cooperative learning</a:t>
            </a:r>
          </a:p>
        </p:txBody>
      </p:sp>
      <p:pic>
        <p:nvPicPr>
          <p:cNvPr id="1074180" name="Picture 4">
            <a:hlinkClick r:id="" action="ppaction://media"/>
            <a:extLst>
              <a:ext uri="{FF2B5EF4-FFF2-40B4-BE49-F238E27FC236}">
                <a16:creationId xmlns:a16="http://schemas.microsoft.com/office/drawing/2014/main" id="{A9EE3D37-CB61-4420-A571-7260D6B139E2}"/>
              </a:ext>
            </a:extLst>
          </p:cNvPr>
          <p:cNvPicPr>
            <a:picLocks noRot="1" noChangeAspect="1" noChangeArrowheads="1"/>
          </p:cNvPicPr>
          <p:nvPr>
            <a:wavAudioFile r:embed="rId1" name="~PP225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4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418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6A042CF-A852-4C57-BCBD-2EAA12332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Behavioral Objectives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97EB126-4FEB-47F4-821D-427F44D0C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Avoid internally defined objectives such as “knowing”, “becoming familiar with” etc.</a:t>
            </a:r>
          </a:p>
          <a:p>
            <a:r>
              <a:rPr lang="en-US" altLang="en-US"/>
              <a:t>What will the team or the class be able to DO after the session / course that they can’t do yet?</a:t>
            </a:r>
          </a:p>
          <a:p>
            <a:pPr lvl="1"/>
            <a:r>
              <a:rPr lang="en-US" altLang="en-US"/>
              <a:t>Analyze, apply, attack, choose, compare, contrast, decide, defend, define, discuss, design, demonstrate, establish, explain, improve, optimize, prepare, repair, solve, teach, . . . .</a:t>
            </a:r>
          </a:p>
          <a:p>
            <a:pPr lvl="1"/>
            <a:r>
              <a:rPr lang="en-US" altLang="en-US"/>
              <a:t>Within certain time limits, with certain tools available, accomplish specific actions. . . .</a:t>
            </a:r>
          </a:p>
        </p:txBody>
      </p:sp>
      <p:pic>
        <p:nvPicPr>
          <p:cNvPr id="1076228" name="Picture 4">
            <a:hlinkClick r:id="" action="ppaction://media"/>
            <a:extLst>
              <a:ext uri="{FF2B5EF4-FFF2-40B4-BE49-F238E27FC236}">
                <a16:creationId xmlns:a16="http://schemas.microsoft.com/office/drawing/2014/main" id="{A084C5C2-C6E2-4AE3-810A-9ED3061BAFE7}"/>
              </a:ext>
            </a:extLst>
          </p:cNvPr>
          <p:cNvPicPr>
            <a:picLocks noRot="1" noChangeAspect="1" noChangeArrowheads="1"/>
          </p:cNvPicPr>
          <p:nvPr>
            <a:wavAudioFile r:embed="rId1" name="~PP24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6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62EAD1F-F8A2-4CA3-8254-B46B5900B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Facilitator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4BCC255-217C-45C0-8D55-8D1793BB2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Schedule and keep to schedule</a:t>
            </a:r>
          </a:p>
          <a:p>
            <a:r>
              <a:rPr lang="en-US" altLang="en-US"/>
              <a:t>Choose attendees</a:t>
            </a:r>
          </a:p>
          <a:p>
            <a:r>
              <a:rPr lang="en-US" altLang="en-US"/>
              <a:t>Encourage participation</a:t>
            </a:r>
          </a:p>
          <a:p>
            <a:r>
              <a:rPr lang="en-US" altLang="en-US"/>
              <a:t>Stop personal conflicts</a:t>
            </a:r>
          </a:p>
          <a:p>
            <a:r>
              <a:rPr lang="en-US" altLang="en-US"/>
              <a:t>Test for consensus</a:t>
            </a:r>
          </a:p>
          <a:p>
            <a:r>
              <a:rPr lang="en-US" altLang="en-US"/>
              <a:t>Cover agenda and finish items</a:t>
            </a:r>
          </a:p>
          <a:p>
            <a:r>
              <a:rPr lang="en-US" altLang="en-US"/>
              <a:t>Respond to innovation</a:t>
            </a:r>
          </a:p>
          <a:p>
            <a:r>
              <a:rPr lang="en-US" altLang="en-US"/>
              <a:t>Summarize actions and responsibilities</a:t>
            </a:r>
          </a:p>
        </p:txBody>
      </p:sp>
      <p:pic>
        <p:nvPicPr>
          <p:cNvPr id="979972" name="Picture 4">
            <a:hlinkClick r:id="" action="ppaction://media"/>
            <a:extLst>
              <a:ext uri="{FF2B5EF4-FFF2-40B4-BE49-F238E27FC236}">
                <a16:creationId xmlns:a16="http://schemas.microsoft.com/office/drawing/2014/main" id="{A98961A8-4D42-4967-9E9D-126CF675F4E4}"/>
              </a:ext>
            </a:extLst>
          </p:cNvPr>
          <p:cNvPicPr>
            <a:picLocks noRot="1" noChangeAspect="1" noChangeArrowheads="1"/>
          </p:cNvPicPr>
          <p:nvPr>
            <a:wavAudioFile r:embed="rId1" name="~PP160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9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997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F4B655AA-2625-4D06-A623-CE4858E3E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Organization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FD32D84-D177-4872-B9F6-F84E646A3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467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Design presentation / course top-down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Sketch out areas of concern, skills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Fill in details</a:t>
            </a:r>
          </a:p>
          <a:p>
            <a:pPr>
              <a:lnSpc>
                <a:spcPct val="80000"/>
              </a:lnSpc>
            </a:pPr>
            <a:r>
              <a:rPr lang="en-US" altLang="en-US"/>
              <a:t>Fundamental questions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What’s this all about? (context)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So why should I care about it? (motivation)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So what’s the scoop? (content)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Provide signposts explaining upcoming sections</a:t>
            </a:r>
          </a:p>
          <a:p>
            <a:pPr>
              <a:lnSpc>
                <a:spcPct val="80000"/>
              </a:lnSpc>
            </a:pPr>
            <a:r>
              <a:rPr lang="en-US" altLang="en-US"/>
              <a:t>Start each section with restatement of why it matters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Emphasize mastery of basic knowledge</a:t>
            </a:r>
          </a:p>
          <a:p>
            <a:pPr>
              <a:lnSpc>
                <a:spcPct val="80000"/>
              </a:lnSpc>
            </a:pPr>
            <a:r>
              <a:rPr lang="en-US" altLang="en-US"/>
              <a:t>Point to more advanced topics</a:t>
            </a:r>
          </a:p>
        </p:txBody>
      </p:sp>
      <p:pic>
        <p:nvPicPr>
          <p:cNvPr id="1078276" name="Picture 4">
            <a:hlinkClick r:id="" action="ppaction://media"/>
            <a:extLst>
              <a:ext uri="{FF2B5EF4-FFF2-40B4-BE49-F238E27FC236}">
                <a16:creationId xmlns:a16="http://schemas.microsoft.com/office/drawing/2014/main" id="{D3588096-ECEF-4DA6-BABB-DF02F4BAB5B2}"/>
              </a:ext>
            </a:extLst>
          </p:cNvPr>
          <p:cNvPicPr>
            <a:picLocks noRot="1" noChangeAspect="1" noChangeArrowheads="1"/>
          </p:cNvPicPr>
          <p:nvPr>
            <a:wavAudioFile r:embed="rId1" name="~PP14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8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827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552D877-3E63-41F1-8E26-822E73380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Organization (cont’d)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485F4054-2C3E-4BB3-ABFF-4B6D2D488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Memory works through association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Engrams — patterns of neuronal firings in chains that activate experience, concepts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Want to provide lots of hooks for assimilation / memory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Present practical examples before stating theory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Need concrete example to establish framework for associations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Invite comment, experiences from participants before presenting theory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Opportunity to strengthen integration of new information into web of associations</a:t>
            </a:r>
          </a:p>
        </p:txBody>
      </p:sp>
      <p:pic>
        <p:nvPicPr>
          <p:cNvPr id="1080324" name="Picture 4">
            <a:hlinkClick r:id="" action="ppaction://media"/>
            <a:extLst>
              <a:ext uri="{FF2B5EF4-FFF2-40B4-BE49-F238E27FC236}">
                <a16:creationId xmlns:a16="http://schemas.microsoft.com/office/drawing/2014/main" id="{DED0517F-8CA4-4805-989D-C4F9665914E9}"/>
              </a:ext>
            </a:extLst>
          </p:cNvPr>
          <p:cNvPicPr>
            <a:picLocks noRot="1" noChangeAspect="1" noChangeArrowheads="1"/>
          </p:cNvPicPr>
          <p:nvPr>
            <a:wavAudioFile r:embed="rId1" name="~PP319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0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032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9409FBC-03BA-486E-93E1-7B4BD6462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Evaluating Effectiveness of Communication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E21A11CD-AD73-49DC-ACBC-0772EC0A8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848600" cy="5181600"/>
          </a:xfrm>
        </p:spPr>
        <p:txBody>
          <a:bodyPr/>
          <a:lstStyle/>
          <a:p>
            <a:r>
              <a:rPr lang="en-US" altLang="en-US"/>
              <a:t>When leading a meeting or an informal course or workshop, gauge effectiveness through</a:t>
            </a:r>
          </a:p>
          <a:p>
            <a:pPr lvl="1"/>
            <a:r>
              <a:rPr lang="en-US" altLang="en-US"/>
              <a:t>Watching body language throughout session</a:t>
            </a:r>
          </a:p>
          <a:p>
            <a:pPr lvl="1"/>
            <a:r>
              <a:rPr lang="en-US" altLang="en-US"/>
              <a:t>Informal discussion</a:t>
            </a:r>
          </a:p>
          <a:p>
            <a:pPr lvl="1"/>
            <a:r>
              <a:rPr lang="en-US" altLang="en-US"/>
              <a:t>1:1 conversation</a:t>
            </a:r>
          </a:p>
          <a:p>
            <a:r>
              <a:rPr lang="en-US" altLang="en-US"/>
              <a:t>Interviews, focus groups, surveys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i="1"/>
          </a:p>
          <a:p>
            <a:r>
              <a:rPr lang="en-US" altLang="en-US"/>
              <a:t>For formal courses, can use essays, quizzes, examinations, projects</a:t>
            </a:r>
          </a:p>
          <a:p>
            <a:pPr lvl="1"/>
            <a:r>
              <a:rPr lang="en-US" altLang="en-US"/>
              <a:t>Include </a:t>
            </a:r>
            <a:r>
              <a:rPr lang="en-US" altLang="en-US" i="1"/>
              <a:t>active</a:t>
            </a:r>
            <a:r>
              <a:rPr lang="en-US" altLang="en-US"/>
              <a:t> knowledge as well as </a:t>
            </a:r>
            <a:r>
              <a:rPr lang="en-US" altLang="en-US" i="1"/>
              <a:t>passive</a:t>
            </a:r>
          </a:p>
          <a:p>
            <a:pPr lvl="1"/>
            <a:r>
              <a:rPr lang="en-US" altLang="en-US"/>
              <a:t>If open-book, preferable to restrict time; e.g., 2 minutes per question</a:t>
            </a: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9501BB8D-F8CC-4F3A-96E3-8529367462C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48100" y="1333500"/>
            <a:ext cx="533400" cy="5486400"/>
          </a:xfrm>
          <a:prstGeom prst="triangle">
            <a:avLst>
              <a:gd name="adj" fmla="val 52426"/>
            </a:avLst>
          </a:prstGeom>
          <a:gradFill rotWithShape="0">
            <a:gsLst>
              <a:gs pos="0">
                <a:srgbClr val="008000"/>
              </a:gs>
              <a:gs pos="100000">
                <a:srgbClr val="CC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Declining accuracy</a:t>
            </a:r>
          </a:p>
        </p:txBody>
      </p:sp>
      <p:pic>
        <p:nvPicPr>
          <p:cNvPr id="1081349" name="Picture 5">
            <a:hlinkClick r:id="" action="ppaction://media"/>
            <a:extLst>
              <a:ext uri="{FF2B5EF4-FFF2-40B4-BE49-F238E27FC236}">
                <a16:creationId xmlns:a16="http://schemas.microsoft.com/office/drawing/2014/main" id="{07C09474-B28E-4663-9B21-CA09F3DAE118}"/>
              </a:ext>
            </a:extLst>
          </p:cNvPr>
          <p:cNvPicPr>
            <a:picLocks noRot="1" noChangeAspect="1" noChangeArrowheads="1"/>
          </p:cNvPicPr>
          <p:nvPr>
            <a:wavAudioFile r:embed="rId1" name="~PP328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1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134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8CA77CF-CBE9-4AEB-ADEA-8DC502CB2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0CCFD28-CDC1-4396-8191-A66D97AE9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1628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Leading Meetings – the Infrastructure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Ground Rules for Meetings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chemeClr val="bg2"/>
                </a:solidFill>
              </a:rPr>
              <a:t>Presenting Information Effectively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Analytical Techniques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CBB0D3D4-E0D6-4E4E-9E08-A8DB28B24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A4B1D25-4B22-49C7-B3C1-689AD93DA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Review and introduce useful methods for making sense of complex situations</a:t>
            </a:r>
          </a:p>
          <a:p>
            <a:r>
              <a:rPr lang="en-US" altLang="en-US"/>
              <a:t>Help groups of people communicate more quickly</a:t>
            </a:r>
          </a:p>
          <a:p>
            <a:r>
              <a:rPr lang="en-US" altLang="en-US"/>
              <a:t>Introduce non-linear, non-sequential perceptions to a discussion</a:t>
            </a:r>
          </a:p>
          <a:p>
            <a:pPr lvl="1"/>
            <a:r>
              <a:rPr lang="en-US" altLang="en-US"/>
              <a:t>Listening is serial:  one idea at a time</a:t>
            </a:r>
          </a:p>
          <a:p>
            <a:pPr lvl="1"/>
            <a:r>
              <a:rPr lang="en-US" altLang="en-US"/>
              <a:t>Take advantage of 2-dimensional representation – see more at once</a:t>
            </a:r>
          </a:p>
          <a:p>
            <a:pPr lvl="1"/>
            <a:r>
              <a:rPr lang="en-US" altLang="en-US"/>
              <a:t>Methods below allow grasp of relations</a:t>
            </a:r>
          </a:p>
        </p:txBody>
      </p:sp>
      <p:pic>
        <p:nvPicPr>
          <p:cNvPr id="1083396" name="Picture 4">
            <a:hlinkClick r:id="" action="ppaction://media"/>
            <a:extLst>
              <a:ext uri="{FF2B5EF4-FFF2-40B4-BE49-F238E27FC236}">
                <a16:creationId xmlns:a16="http://schemas.microsoft.com/office/drawing/2014/main" id="{5BB098F6-87F4-4CA4-B680-6C3A3BA45C4D}"/>
              </a:ext>
            </a:extLst>
          </p:cNvPr>
          <p:cNvPicPr>
            <a:picLocks noRot="1" noChangeAspect="1" noChangeArrowheads="1"/>
          </p:cNvPicPr>
          <p:nvPr>
            <a:wavAudioFile r:embed="rId1" name="~PP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3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339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43E42936-EEFF-4449-9318-8295DD75E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Techniques for Analysis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1B0253A-65AC-463B-8BFE-D8623CCA6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Using </a:t>
            </a:r>
            <a:r>
              <a:rPr lang="en-US" altLang="en-US" i="1"/>
              <a:t>real-time notes </a:t>
            </a:r>
            <a:r>
              <a:rPr lang="en-US" altLang="en-US"/>
              <a:t>in meetings</a:t>
            </a:r>
          </a:p>
          <a:p>
            <a:r>
              <a:rPr lang="en-US" altLang="en-US"/>
              <a:t>Using </a:t>
            </a:r>
            <a:r>
              <a:rPr lang="en-US" altLang="en-US" i="1"/>
              <a:t>brainstorming</a:t>
            </a:r>
            <a:r>
              <a:rPr lang="en-US" altLang="en-US"/>
              <a:t> to identify issues</a:t>
            </a:r>
          </a:p>
          <a:p>
            <a:r>
              <a:rPr lang="en-US" altLang="en-US"/>
              <a:t>Using </a:t>
            </a:r>
            <a:r>
              <a:rPr lang="en-US" altLang="en-US" i="1"/>
              <a:t>Computer-Aided Consensus</a:t>
            </a:r>
            <a:r>
              <a:rPr lang="en-US" altLang="en-US"/>
              <a:t> to stimulate discussion and to order options</a:t>
            </a:r>
          </a:p>
          <a:p>
            <a:r>
              <a:rPr lang="en-US" altLang="en-US"/>
              <a:t>Using </a:t>
            </a:r>
            <a:r>
              <a:rPr lang="en-US" altLang="en-US" i="1"/>
              <a:t>Post-It cluster analysis</a:t>
            </a:r>
            <a:r>
              <a:rPr lang="en-US" altLang="en-US"/>
              <a:t> to organize ideas</a:t>
            </a:r>
          </a:p>
          <a:p>
            <a:r>
              <a:rPr lang="en-US" altLang="en-US"/>
              <a:t>Using </a:t>
            </a:r>
            <a:r>
              <a:rPr lang="en-US" altLang="en-US" i="1"/>
              <a:t>Functional-Matrix Analysis</a:t>
            </a:r>
            <a:r>
              <a:rPr lang="en-US" altLang="en-US"/>
              <a:t> to resolve confusion over roles</a:t>
            </a:r>
          </a:p>
          <a:p>
            <a:r>
              <a:rPr lang="en-US" altLang="en-US"/>
              <a:t>Using </a:t>
            </a:r>
            <a:r>
              <a:rPr lang="en-US" altLang="en-US" i="1"/>
              <a:t>Computer-Aided Thematic Analysis</a:t>
            </a:r>
            <a:r>
              <a:rPr lang="en-US" altLang="en-US"/>
              <a:t> to make sense of non-quantitative data</a:t>
            </a:r>
          </a:p>
        </p:txBody>
      </p:sp>
      <p:pic>
        <p:nvPicPr>
          <p:cNvPr id="1084420" name="Picture 4">
            <a:hlinkClick r:id="" action="ppaction://media"/>
            <a:extLst>
              <a:ext uri="{FF2B5EF4-FFF2-40B4-BE49-F238E27FC236}">
                <a16:creationId xmlns:a16="http://schemas.microsoft.com/office/drawing/2014/main" id="{42335721-145D-4E78-A13C-1CC63421B13A}"/>
              </a:ext>
            </a:extLst>
          </p:cNvPr>
          <p:cNvPicPr>
            <a:picLocks noRot="1" noChangeAspect="1" noChangeArrowheads="1"/>
          </p:cNvPicPr>
          <p:nvPr>
            <a:wavAudioFile r:embed="rId1" name="~PP136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4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442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5432CBC-21FC-4D3B-B61B-99AE2ED08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Real-Time Notes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026F9543-2F1E-421C-A328-4BCF8D8C9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Scribe must be capable of typing quickly and accurately</a:t>
            </a:r>
          </a:p>
          <a:p>
            <a:pPr lvl="1"/>
            <a:r>
              <a:rPr lang="en-US" altLang="en-US"/>
              <a:t>Know how to take structured notes</a:t>
            </a:r>
          </a:p>
          <a:p>
            <a:pPr lvl="1"/>
            <a:r>
              <a:rPr lang="en-US" altLang="en-US"/>
              <a:t>Sufficient self-confidence not to mind showing inevitable typos</a:t>
            </a:r>
          </a:p>
          <a:p>
            <a:r>
              <a:rPr lang="en-US" altLang="en-US"/>
              <a:t>Project notes  as they are being written</a:t>
            </a:r>
          </a:p>
          <a:p>
            <a:pPr lvl="1"/>
            <a:r>
              <a:rPr lang="en-US" altLang="en-US"/>
              <a:t>Large screen or wall</a:t>
            </a:r>
          </a:p>
          <a:p>
            <a:pPr lvl="1"/>
            <a:r>
              <a:rPr lang="en-US" altLang="en-US"/>
              <a:t>Big print</a:t>
            </a:r>
          </a:p>
          <a:p>
            <a:r>
              <a:rPr lang="en-US" altLang="en-US"/>
              <a:t>Useful tools</a:t>
            </a:r>
          </a:p>
          <a:p>
            <a:pPr lvl="1"/>
            <a:r>
              <a:rPr lang="en-US" altLang="en-US"/>
              <a:t>Word or WordPerfect outline</a:t>
            </a:r>
          </a:p>
          <a:p>
            <a:pPr lvl="1"/>
            <a:r>
              <a:rPr lang="en-US" altLang="en-US"/>
              <a:t>PowerPoint outline</a:t>
            </a:r>
          </a:p>
        </p:txBody>
      </p:sp>
      <p:pic>
        <p:nvPicPr>
          <p:cNvPr id="1085444" name="Picture 4">
            <a:hlinkClick r:id="" action="ppaction://media"/>
            <a:extLst>
              <a:ext uri="{FF2B5EF4-FFF2-40B4-BE49-F238E27FC236}">
                <a16:creationId xmlns:a16="http://schemas.microsoft.com/office/drawing/2014/main" id="{711CD679-0D73-47E9-94A4-2C12DB044A29}"/>
              </a:ext>
            </a:extLst>
          </p:cNvPr>
          <p:cNvPicPr>
            <a:picLocks noRot="1" noChangeAspect="1" noChangeArrowheads="1"/>
          </p:cNvPicPr>
          <p:nvPr>
            <a:wavAudioFile r:embed="rId1" name="~PP22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45" name="Group 5">
            <a:extLst>
              <a:ext uri="{FF2B5EF4-FFF2-40B4-BE49-F238E27FC236}">
                <a16:creationId xmlns:a16="http://schemas.microsoft.com/office/drawing/2014/main" id="{0D8CFB19-37B0-4C28-B574-898147CCBC8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343400"/>
            <a:ext cx="2514600" cy="2271713"/>
            <a:chOff x="3936" y="2736"/>
            <a:chExt cx="1584" cy="1431"/>
          </a:xfrm>
        </p:grpSpPr>
        <p:grpSp>
          <p:nvGrpSpPr>
            <p:cNvPr id="116742" name="Group 6">
              <a:extLst>
                <a:ext uri="{FF2B5EF4-FFF2-40B4-BE49-F238E27FC236}">
                  <a16:creationId xmlns:a16="http://schemas.microsoft.com/office/drawing/2014/main" id="{12B098F2-BE8C-4E46-9016-8B570EB5B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2736"/>
              <a:ext cx="1104" cy="1248"/>
              <a:chOff x="4416" y="2736"/>
              <a:chExt cx="1104" cy="1248"/>
            </a:xfrm>
          </p:grpSpPr>
          <p:sp>
            <p:nvSpPr>
              <p:cNvPr id="116746" name="AutoShape 7">
                <a:extLst>
                  <a:ext uri="{FF2B5EF4-FFF2-40B4-BE49-F238E27FC236}">
                    <a16:creationId xmlns:a16="http://schemas.microsoft.com/office/drawing/2014/main" id="{2EF2DF8E-7A5D-4E41-8983-EA99AFCD9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736"/>
                <a:ext cx="1104" cy="768"/>
              </a:xfrm>
              <a:custGeom>
                <a:avLst/>
                <a:gdLst>
                  <a:gd name="T0" fmla="*/ 54 w 21600"/>
                  <a:gd name="T1" fmla="*/ 14 h 21600"/>
                  <a:gd name="T2" fmla="*/ 28 w 21600"/>
                  <a:gd name="T3" fmla="*/ 27 h 21600"/>
                  <a:gd name="T4" fmla="*/ 3 w 21600"/>
                  <a:gd name="T5" fmla="*/ 14 h 21600"/>
                  <a:gd name="T6" fmla="*/ 2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15 w 21600"/>
                  <a:gd name="T13" fmla="*/ 2925 h 21600"/>
                  <a:gd name="T14" fmla="*/ 18685 w 21600"/>
                  <a:gd name="T15" fmla="*/ 18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230" y="21600"/>
                    </a:lnTo>
                    <a:lnTo>
                      <a:pt x="1937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47" name="AutoShape 8">
                <a:extLst>
                  <a:ext uri="{FF2B5EF4-FFF2-40B4-BE49-F238E27FC236}">
                    <a16:creationId xmlns:a16="http://schemas.microsoft.com/office/drawing/2014/main" id="{C50B2FC4-BFB5-46CB-B4D9-80CE72B32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3792"/>
                <a:ext cx="384" cy="192"/>
              </a:xfrm>
              <a:prstGeom prst="cube">
                <a:avLst>
                  <a:gd name="adj" fmla="val 58856"/>
                </a:avLst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748" name="AutoShape 9">
                <a:extLst>
                  <a:ext uri="{FF2B5EF4-FFF2-40B4-BE49-F238E27FC236}">
                    <a16:creationId xmlns:a16="http://schemas.microsoft.com/office/drawing/2014/main" id="{F5973706-A8B2-4FEA-9559-AE772C0C3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856"/>
                <a:ext cx="816" cy="528"/>
              </a:xfrm>
              <a:custGeom>
                <a:avLst/>
                <a:gdLst>
                  <a:gd name="T0" fmla="*/ 29 w 21600"/>
                  <a:gd name="T1" fmla="*/ 6 h 21600"/>
                  <a:gd name="T2" fmla="*/ 15 w 21600"/>
                  <a:gd name="T3" fmla="*/ 13 h 21600"/>
                  <a:gd name="T4" fmla="*/ 2 w 21600"/>
                  <a:gd name="T5" fmla="*/ 6 h 21600"/>
                  <a:gd name="T6" fmla="*/ 1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12 w 21600"/>
                  <a:gd name="T13" fmla="*/ 2905 h 21600"/>
                  <a:gd name="T14" fmla="*/ 18688 w 21600"/>
                  <a:gd name="T15" fmla="*/ 186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230" y="21600"/>
                    </a:lnTo>
                    <a:lnTo>
                      <a:pt x="1937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/>
                  <a:t>Outline goes here</a:t>
                </a:r>
              </a:p>
              <a:p>
                <a:r>
                  <a:rPr lang="en-US" altLang="en-US" sz="800"/>
                  <a:t>    more here</a:t>
                </a:r>
              </a:p>
              <a:p>
                <a:r>
                  <a:rPr lang="en-US" altLang="en-US" sz="800"/>
                  <a:t>        and more</a:t>
                </a:r>
              </a:p>
              <a:p>
                <a:r>
                  <a:rPr lang="en-US" altLang="en-US" sz="800"/>
                  <a:t>    and more</a:t>
                </a:r>
              </a:p>
              <a:p>
                <a:r>
                  <a:rPr lang="en-US" altLang="en-US" sz="800"/>
                  <a:t>And more</a:t>
                </a:r>
              </a:p>
            </p:txBody>
          </p:sp>
          <p:sp>
            <p:nvSpPr>
              <p:cNvPr id="116749" name="Line 10">
                <a:extLst>
                  <a:ext uri="{FF2B5EF4-FFF2-40B4-BE49-F238E27FC236}">
                    <a16:creationId xmlns:a16="http://schemas.microsoft.com/office/drawing/2014/main" id="{E8467305-B616-4937-A63B-B4FBBD942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641" y="3387"/>
                <a:ext cx="207" cy="40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0" name="Line 11">
                <a:extLst>
                  <a:ext uri="{FF2B5EF4-FFF2-40B4-BE49-F238E27FC236}">
                    <a16:creationId xmlns:a16="http://schemas.microsoft.com/office/drawing/2014/main" id="{A017E928-7EB7-42E9-986C-7E6BA42CD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6" y="3386"/>
                <a:ext cx="389" cy="40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1" name="Line 12">
                <a:extLst>
                  <a:ext uri="{FF2B5EF4-FFF2-40B4-BE49-F238E27FC236}">
                    <a16:creationId xmlns:a16="http://schemas.microsoft.com/office/drawing/2014/main" id="{DE05D675-F39D-47C4-A812-FBA7B40B0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72" y="2857"/>
                <a:ext cx="276" cy="93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2" name="Line 13">
                <a:extLst>
                  <a:ext uri="{FF2B5EF4-FFF2-40B4-BE49-F238E27FC236}">
                    <a16:creationId xmlns:a16="http://schemas.microsoft.com/office/drawing/2014/main" id="{8DB9ED59-7CB8-4B99-A3AF-25ACBA4A9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6" y="2857"/>
                <a:ext cx="472" cy="93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3" name="Line 14">
                <a:extLst>
                  <a:ext uri="{FF2B5EF4-FFF2-40B4-BE49-F238E27FC236}">
                    <a16:creationId xmlns:a16="http://schemas.microsoft.com/office/drawing/2014/main" id="{2209F384-52B6-48BB-8873-D11638F97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6" y="3817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4" name="Line 15">
                <a:extLst>
                  <a:ext uri="{FF2B5EF4-FFF2-40B4-BE49-F238E27FC236}">
                    <a16:creationId xmlns:a16="http://schemas.microsoft.com/office/drawing/2014/main" id="{192A0948-B9B7-45E6-9DC4-428836DE9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5" y="3841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5" name="Line 16">
                <a:extLst>
                  <a:ext uri="{FF2B5EF4-FFF2-40B4-BE49-F238E27FC236}">
                    <a16:creationId xmlns:a16="http://schemas.microsoft.com/office/drawing/2014/main" id="{1FA24070-C519-4E1F-B7F4-919A4B75B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9" y="3867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56" name="AutoShape 17">
                <a:extLst>
                  <a:ext uri="{FF2B5EF4-FFF2-40B4-BE49-F238E27FC236}">
                    <a16:creationId xmlns:a16="http://schemas.microsoft.com/office/drawing/2014/main" id="{33611643-340B-4574-BD90-33C88B977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2" y="3813"/>
                <a:ext cx="122" cy="69"/>
              </a:xfrm>
              <a:prstGeom prst="parallelogram">
                <a:avLst>
                  <a:gd name="adj" fmla="val 95650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16743" name="Picture 18" descr="BS00580_">
              <a:extLst>
                <a:ext uri="{FF2B5EF4-FFF2-40B4-BE49-F238E27FC236}">
                  <a16:creationId xmlns:a16="http://schemas.microsoft.com/office/drawing/2014/main" id="{8B83DB92-3A1B-4263-9E92-88F761BD9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3600"/>
              <a:ext cx="673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4" name="Line 19">
              <a:extLst>
                <a:ext uri="{FF2B5EF4-FFF2-40B4-BE49-F238E27FC236}">
                  <a16:creationId xmlns:a16="http://schemas.microsoft.com/office/drawing/2014/main" id="{77D232E0-7B80-47ED-B69E-69560A824B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4" y="3936"/>
              <a:ext cx="232" cy="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6745" name="Picture 20">
              <a:extLst>
                <a:ext uri="{FF2B5EF4-FFF2-40B4-BE49-F238E27FC236}">
                  <a16:creationId xmlns:a16="http://schemas.microsoft.com/office/drawing/2014/main" id="{00D7689F-0CCF-4A35-B3D1-8743D21C6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" y="3704"/>
              <a:ext cx="24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5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08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8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544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B8EE532-35EA-4582-9E23-25F112855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Real-Time Notes (cont’d)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A207DD1-C5A4-438C-B32F-541AEB684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Guidelines</a:t>
            </a:r>
          </a:p>
          <a:p>
            <a:r>
              <a:rPr lang="en-US" altLang="en-US"/>
              <a:t>Not full sentences</a:t>
            </a:r>
          </a:p>
          <a:p>
            <a:pPr lvl="1"/>
            <a:r>
              <a:rPr lang="en-US" altLang="en-US"/>
              <a:t>Don’t try to transcribe every word</a:t>
            </a:r>
          </a:p>
          <a:p>
            <a:pPr lvl="2"/>
            <a:r>
              <a:rPr lang="en-US" altLang="en-US"/>
              <a:t>Leave out articles, adjectives. . . .</a:t>
            </a:r>
          </a:p>
          <a:p>
            <a:pPr lvl="1"/>
            <a:r>
              <a:rPr lang="en-US" altLang="en-US"/>
              <a:t>Put down only essential information</a:t>
            </a:r>
          </a:p>
          <a:p>
            <a:r>
              <a:rPr lang="en-US" altLang="en-US"/>
              <a:t>Don’t try to correct typos right away</a:t>
            </a:r>
          </a:p>
          <a:p>
            <a:r>
              <a:rPr lang="en-US" altLang="en-US"/>
              <a:t>Clean up notes before distributing</a:t>
            </a:r>
          </a:p>
          <a:p>
            <a:pPr lvl="1"/>
            <a:r>
              <a:rPr lang="en-US" altLang="en-US"/>
              <a:t>Distribute by e-mail or printout at end of meeting or ASAP</a:t>
            </a:r>
          </a:p>
          <a:p>
            <a:pPr lvl="1"/>
            <a:r>
              <a:rPr lang="en-US" altLang="en-US"/>
              <a:t>Request corrections; changes to go to scribe before distribution of final version</a:t>
            </a:r>
          </a:p>
        </p:txBody>
      </p:sp>
      <p:pic>
        <p:nvPicPr>
          <p:cNvPr id="1086468" name="Picture 4">
            <a:hlinkClick r:id="" action="ppaction://media"/>
            <a:extLst>
              <a:ext uri="{FF2B5EF4-FFF2-40B4-BE49-F238E27FC236}">
                <a16:creationId xmlns:a16="http://schemas.microsoft.com/office/drawing/2014/main" id="{38025CDD-AD91-4F67-AB49-050AB928CEA3}"/>
              </a:ext>
            </a:extLst>
          </p:cNvPr>
          <p:cNvPicPr>
            <a:picLocks noRot="1" noChangeAspect="1" noChangeArrowheads="1"/>
          </p:cNvPicPr>
          <p:nvPr>
            <a:wavAudioFile r:embed="rId1" name="~PP204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6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646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BD436E8F-D504-41CE-B7AF-BC10E8A75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Brainstorming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079022B1-2B8C-4DCF-AC89-9776FC1E1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239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Goal:  generate ideas to solve problem</a:t>
            </a:r>
          </a:p>
          <a:p>
            <a:pPr>
              <a:lnSpc>
                <a:spcPct val="80000"/>
              </a:lnSpc>
            </a:pPr>
            <a:r>
              <a:rPr lang="en-US" altLang="en-US"/>
              <a:t>Separate ideation from analysis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2 phases:  find/create ideas then organize</a:t>
            </a:r>
          </a:p>
          <a:p>
            <a:pPr>
              <a:lnSpc>
                <a:spcPct val="80000"/>
              </a:lnSpc>
            </a:pPr>
            <a:r>
              <a:rPr lang="en-US" altLang="en-US"/>
              <a:t>Ideation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Set numerical goal (e.g., “100 ideas on how to. . .”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 critical (negative or positive) responses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Write every idea down on large paper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Including silly ones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Post sheets on walls</a:t>
            </a:r>
          </a:p>
          <a:p>
            <a:pPr>
              <a:lnSpc>
                <a:spcPct val="80000"/>
              </a:lnSpc>
            </a:pPr>
            <a:r>
              <a:rPr lang="en-US" altLang="en-US"/>
              <a:t>100, now let`s find 10 more!”</a:t>
            </a:r>
          </a:p>
        </p:txBody>
      </p:sp>
      <p:pic>
        <p:nvPicPr>
          <p:cNvPr id="1087492" name="Picture 4">
            <a:hlinkClick r:id="" action="ppaction://media"/>
            <a:extLst>
              <a:ext uri="{FF2B5EF4-FFF2-40B4-BE49-F238E27FC236}">
                <a16:creationId xmlns:a16="http://schemas.microsoft.com/office/drawing/2014/main" id="{FEB771C5-5A2E-43CB-9A49-646F25537B4D}"/>
              </a:ext>
            </a:extLst>
          </p:cNvPr>
          <p:cNvPicPr>
            <a:picLocks noRot="1" noChangeAspect="1" noChangeArrowheads="1"/>
          </p:cNvPicPr>
          <p:nvPr>
            <a:wavAudioFile r:embed="rId1" name="~PP7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 descr="BS00870A">
            <a:extLst>
              <a:ext uri="{FF2B5EF4-FFF2-40B4-BE49-F238E27FC236}">
                <a16:creationId xmlns:a16="http://schemas.microsoft.com/office/drawing/2014/main" id="{80973A2E-8799-4761-8CFB-ADDD1D48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76800"/>
            <a:ext cx="20574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7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749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17877FC3-FC5B-4BE9-A954-7F5087E85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Brainstorming (cont’d)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1BEA11E-4891-4D0E-B73E-999564921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Facilitator encourages ideation</a:t>
            </a:r>
          </a:p>
          <a:p>
            <a:r>
              <a:rPr lang="en-US" altLang="en-US"/>
              <a:t>Scribe writes everything down</a:t>
            </a:r>
          </a:p>
          <a:p>
            <a:r>
              <a:rPr lang="en-US" altLang="en-US"/>
              <a:t>Participants </a:t>
            </a:r>
          </a:p>
          <a:p>
            <a:pPr lvl="1"/>
            <a:r>
              <a:rPr lang="en-US" altLang="en-US"/>
              <a:t>Should have means for </a:t>
            </a:r>
            <a:br>
              <a:rPr lang="en-US" altLang="en-US"/>
            </a:br>
            <a:r>
              <a:rPr lang="en-US" altLang="en-US"/>
              <a:t>making notes – avoid losing new ideas</a:t>
            </a:r>
          </a:p>
          <a:p>
            <a:pPr lvl="1"/>
            <a:r>
              <a:rPr lang="en-US" altLang="en-US"/>
              <a:t>Should not go into any detail</a:t>
            </a:r>
          </a:p>
          <a:p>
            <a:pPr lvl="1"/>
            <a:r>
              <a:rPr lang="en-US" altLang="en-US"/>
              <a:t>Cryptic suggestions are </a:t>
            </a:r>
            <a:r>
              <a:rPr lang="en-US" altLang="en-US" i="1"/>
              <a:t>good</a:t>
            </a:r>
            <a:endParaRPr lang="en-US" altLang="en-US"/>
          </a:p>
          <a:p>
            <a:r>
              <a:rPr lang="en-US" altLang="en-US"/>
              <a:t>Hitchhiking</a:t>
            </a:r>
          </a:p>
          <a:p>
            <a:pPr lvl="1"/>
            <a:r>
              <a:rPr lang="en-US" altLang="en-US"/>
              <a:t>When an idea sparks a new one, use </a:t>
            </a:r>
            <a:br>
              <a:rPr lang="en-US" altLang="en-US"/>
            </a:br>
            <a:r>
              <a:rPr lang="en-US" altLang="en-US"/>
              <a:t>hand signal to indicate priority (to </a:t>
            </a:r>
            <a:br>
              <a:rPr lang="en-US" altLang="en-US"/>
            </a:br>
            <a:r>
              <a:rPr lang="en-US" altLang="en-US"/>
              <a:t>avoid forgetting)</a:t>
            </a:r>
          </a:p>
        </p:txBody>
      </p:sp>
      <p:pic>
        <p:nvPicPr>
          <p:cNvPr id="1088516" name="Picture 4">
            <a:hlinkClick r:id="" action="ppaction://media"/>
            <a:extLst>
              <a:ext uri="{FF2B5EF4-FFF2-40B4-BE49-F238E27FC236}">
                <a16:creationId xmlns:a16="http://schemas.microsoft.com/office/drawing/2014/main" id="{C79C966C-C31D-4BCF-AD7D-BE248F0C6172}"/>
              </a:ext>
            </a:extLst>
          </p:cNvPr>
          <p:cNvPicPr>
            <a:picLocks noRot="1" noChangeAspect="1" noChangeArrowheads="1"/>
          </p:cNvPicPr>
          <p:nvPr>
            <a:wavAudioFile r:embed="rId1" name="~PP17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8517" name="Picture 5" descr="j0141257">
            <a:extLst>
              <a:ext uri="{FF2B5EF4-FFF2-40B4-BE49-F238E27FC236}">
                <a16:creationId xmlns:a16="http://schemas.microsoft.com/office/drawing/2014/main" id="{C7F2653F-B36D-4D78-908A-D2BC181B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3429000"/>
            <a:ext cx="2130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8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88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88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85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15D5B80-926E-4946-B26C-41B8F5023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Business Leader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4359BBF-6D1D-4286-B8A6-ED5225AF7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Keep group focused on real-world issues</a:t>
            </a:r>
          </a:p>
          <a:p>
            <a:r>
              <a:rPr lang="en-US" altLang="en-US"/>
              <a:t>General business experience</a:t>
            </a:r>
          </a:p>
          <a:p>
            <a:r>
              <a:rPr lang="en-US" altLang="en-US"/>
              <a:t>Bring practical information to bear on discussions</a:t>
            </a:r>
          </a:p>
          <a:p>
            <a:pPr lvl="1"/>
            <a:r>
              <a:rPr lang="en-US" altLang="en-US"/>
              <a:t>Client-related issues</a:t>
            </a:r>
          </a:p>
          <a:p>
            <a:pPr lvl="1"/>
            <a:r>
              <a:rPr lang="en-US" altLang="en-US"/>
              <a:t>Regulatory considerations</a:t>
            </a:r>
          </a:p>
          <a:p>
            <a:pPr lvl="1"/>
            <a:r>
              <a:rPr lang="en-US" altLang="en-US"/>
              <a:t>Organizational structure</a:t>
            </a:r>
          </a:p>
          <a:p>
            <a:pPr lvl="1"/>
            <a:r>
              <a:rPr lang="en-US" altLang="en-US"/>
              <a:t>Budgetary constraints</a:t>
            </a:r>
          </a:p>
          <a:p>
            <a:pPr lvl="2"/>
            <a:r>
              <a:rPr lang="en-US" altLang="en-US"/>
              <a:t>Who will support proposals</a:t>
            </a:r>
          </a:p>
          <a:p>
            <a:pPr lvl="2"/>
            <a:r>
              <a:rPr lang="en-US" altLang="en-US"/>
              <a:t>Who will oppose — and how to enlist</a:t>
            </a:r>
          </a:p>
        </p:txBody>
      </p:sp>
      <p:pic>
        <p:nvPicPr>
          <p:cNvPr id="982021" name="Picture 5">
            <a:hlinkClick r:id="" action="ppaction://media"/>
            <a:extLst>
              <a:ext uri="{FF2B5EF4-FFF2-40B4-BE49-F238E27FC236}">
                <a16:creationId xmlns:a16="http://schemas.microsoft.com/office/drawing/2014/main" id="{D67DDB22-C308-4FA6-AFBF-325FA71061D5}"/>
              </a:ext>
            </a:extLst>
          </p:cNvPr>
          <p:cNvPicPr>
            <a:picLocks noRot="1" noChangeAspect="1" noChangeArrowheads="1"/>
          </p:cNvPicPr>
          <p:nvPr>
            <a:wavAudioFile r:embed="rId1" name="~PP68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20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202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9354DDD-722C-4BC2-91DC-E9F116762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Delphi Technique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C39ABE5-A451-4036-B0EB-15B92587B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543800" cy="4800600"/>
          </a:xfrm>
        </p:spPr>
        <p:txBody>
          <a:bodyPr/>
          <a:lstStyle/>
          <a:p>
            <a:r>
              <a:rPr lang="en-US" altLang="en-US"/>
              <a:t>RAND Corporation, 2</a:t>
            </a:r>
            <a:r>
              <a:rPr lang="en-US" altLang="en-US" baseline="30000"/>
              <a:t>nd</a:t>
            </a:r>
            <a:r>
              <a:rPr lang="en-US" altLang="en-US"/>
              <a:t> World War</a:t>
            </a:r>
          </a:p>
          <a:p>
            <a:r>
              <a:rPr lang="en-US" altLang="en-US"/>
              <a:t>Develop quantitative estimates using expert opinion</a:t>
            </a:r>
          </a:p>
          <a:p>
            <a:r>
              <a:rPr lang="en-US" altLang="en-US"/>
              <a:t>Ask top and bottom </a:t>
            </a:r>
            <a:br>
              <a:rPr lang="en-US" altLang="en-US"/>
            </a:br>
            <a:r>
              <a:rPr lang="en-US" altLang="en-US"/>
              <a:t>quartiles to </a:t>
            </a:r>
            <a:r>
              <a:rPr lang="en-US" altLang="en-US" i="1"/>
              <a:t>explain </a:t>
            </a:r>
            <a:br>
              <a:rPr lang="en-US" altLang="en-US" i="1"/>
            </a:br>
            <a:r>
              <a:rPr lang="en-US" altLang="en-US" i="1"/>
              <a:t>reasons</a:t>
            </a:r>
          </a:p>
          <a:p>
            <a:r>
              <a:rPr lang="en-US" altLang="en-US"/>
              <a:t>Share reasons</a:t>
            </a:r>
          </a:p>
          <a:p>
            <a:r>
              <a:rPr lang="en-US" altLang="en-US"/>
              <a:t>Estimate again</a:t>
            </a:r>
          </a:p>
          <a:p>
            <a:r>
              <a:rPr lang="en-US" altLang="en-US"/>
              <a:t>Iterate to stability</a:t>
            </a:r>
          </a:p>
        </p:txBody>
      </p:sp>
      <p:grpSp>
        <p:nvGrpSpPr>
          <p:cNvPr id="1089540" name="Group 4">
            <a:extLst>
              <a:ext uri="{FF2B5EF4-FFF2-40B4-BE49-F238E27FC236}">
                <a16:creationId xmlns:a16="http://schemas.microsoft.com/office/drawing/2014/main" id="{6FAD4FAF-FF8A-497A-879E-9F8D3E2F42E2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2687638"/>
            <a:ext cx="4876800" cy="4170362"/>
            <a:chOff x="1200" y="1008"/>
            <a:chExt cx="3072" cy="2627"/>
          </a:xfrm>
        </p:grpSpPr>
        <p:sp>
          <p:nvSpPr>
            <p:cNvPr id="124977" name="Line 5">
              <a:extLst>
                <a:ext uri="{FF2B5EF4-FFF2-40B4-BE49-F238E27FC236}">
                  <a16:creationId xmlns:a16="http://schemas.microsoft.com/office/drawing/2014/main" id="{074F2083-2222-4CAC-8D54-6B8B46C80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008"/>
              <a:ext cx="0" cy="2256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124978" name="Line 6">
              <a:extLst>
                <a:ext uri="{FF2B5EF4-FFF2-40B4-BE49-F238E27FC236}">
                  <a16:creationId xmlns:a16="http://schemas.microsoft.com/office/drawing/2014/main" id="{5A7BE08B-E2E0-4CE1-AE42-E1B974561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3264"/>
              <a:ext cx="2688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endParaRPr lang="en-US"/>
            </a:p>
          </p:txBody>
        </p:sp>
        <p:sp>
          <p:nvSpPr>
            <p:cNvPr id="124979" name="Text Box 7">
              <a:extLst>
                <a:ext uri="{FF2B5EF4-FFF2-40B4-BE49-F238E27FC236}">
                  <a16:creationId xmlns:a16="http://schemas.microsoft.com/office/drawing/2014/main" id="{94DB7907-1D3E-4B80-8FA6-EE9D074A0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832" y="2016"/>
              <a:ext cx="10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/>
                <a:t>Estimates</a:t>
              </a:r>
            </a:p>
          </p:txBody>
        </p:sp>
        <p:sp>
          <p:nvSpPr>
            <p:cNvPr id="124980" name="Text Box 8">
              <a:extLst>
                <a:ext uri="{FF2B5EF4-FFF2-40B4-BE49-F238E27FC236}">
                  <a16:creationId xmlns:a16="http://schemas.microsoft.com/office/drawing/2014/main" id="{85FD2A1D-A29B-4452-9B80-9B559438C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3347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/>
                <a:t>Days</a:t>
              </a:r>
            </a:p>
          </p:txBody>
        </p:sp>
      </p:grpSp>
      <p:grpSp>
        <p:nvGrpSpPr>
          <p:cNvPr id="1089545" name="Group 9">
            <a:extLst>
              <a:ext uri="{FF2B5EF4-FFF2-40B4-BE49-F238E27FC236}">
                <a16:creationId xmlns:a16="http://schemas.microsoft.com/office/drawing/2014/main" id="{0CC5FBBC-DCB9-41F1-8A1A-36907442FB24}"/>
              </a:ext>
            </a:extLst>
          </p:cNvPr>
          <p:cNvGrpSpPr>
            <a:grpSpLocks/>
          </p:cNvGrpSpPr>
          <p:nvPr/>
        </p:nvGrpSpPr>
        <p:grpSpPr bwMode="auto">
          <a:xfrm>
            <a:off x="4905375" y="2509838"/>
            <a:ext cx="457200" cy="3505200"/>
            <a:chOff x="528" y="1296"/>
            <a:chExt cx="288" cy="2208"/>
          </a:xfrm>
        </p:grpSpPr>
        <p:sp>
          <p:nvSpPr>
            <p:cNvPr id="124969" name="AutoShape 10">
              <a:extLst>
                <a:ext uri="{FF2B5EF4-FFF2-40B4-BE49-F238E27FC236}">
                  <a16:creationId xmlns:a16="http://schemas.microsoft.com/office/drawing/2014/main" id="{579BB7CE-4B38-41D1-A9D1-AD476FD4A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29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0" name="AutoShape 11">
              <a:extLst>
                <a:ext uri="{FF2B5EF4-FFF2-40B4-BE49-F238E27FC236}">
                  <a16:creationId xmlns:a16="http://schemas.microsoft.com/office/drawing/2014/main" id="{CAE9253A-9C8A-4D0A-85C1-936307664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77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1" name="AutoShape 12">
              <a:extLst>
                <a:ext uri="{FF2B5EF4-FFF2-40B4-BE49-F238E27FC236}">
                  <a16:creationId xmlns:a16="http://schemas.microsoft.com/office/drawing/2014/main" id="{ADAED471-7409-481F-ADCF-5BDE0FA98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96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2" name="AutoShape 13">
              <a:extLst>
                <a:ext uri="{FF2B5EF4-FFF2-40B4-BE49-F238E27FC236}">
                  <a16:creationId xmlns:a16="http://schemas.microsoft.com/office/drawing/2014/main" id="{EC40005A-03DB-46E1-9575-3CCE63B33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3" name="AutoShape 14">
              <a:extLst>
                <a:ext uri="{FF2B5EF4-FFF2-40B4-BE49-F238E27FC236}">
                  <a16:creationId xmlns:a16="http://schemas.microsoft.com/office/drawing/2014/main" id="{4A1F479A-FA73-468B-8EC7-5D3D4A07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400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4" name="AutoShape 15">
              <a:extLst>
                <a:ext uri="{FF2B5EF4-FFF2-40B4-BE49-F238E27FC236}">
                  <a16:creationId xmlns:a16="http://schemas.microsoft.com/office/drawing/2014/main" id="{D242F8D0-1EB9-4FCA-B01B-68A81CF85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784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5" name="AutoShape 16">
              <a:extLst>
                <a:ext uri="{FF2B5EF4-FFF2-40B4-BE49-F238E27FC236}">
                  <a16:creationId xmlns:a16="http://schemas.microsoft.com/office/drawing/2014/main" id="{60FED89B-7957-4119-A670-72778A42B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3168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76" name="AutoShape 17">
              <a:extLst>
                <a:ext uri="{FF2B5EF4-FFF2-40B4-BE49-F238E27FC236}">
                  <a16:creationId xmlns:a16="http://schemas.microsoft.com/office/drawing/2014/main" id="{B9190E25-FAE5-4C24-9224-5ADB23A0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44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9554" name="Group 18">
            <a:extLst>
              <a:ext uri="{FF2B5EF4-FFF2-40B4-BE49-F238E27FC236}">
                <a16:creationId xmlns:a16="http://schemas.microsoft.com/office/drawing/2014/main" id="{52E84630-7FCD-495A-811A-284BF60B256F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76600"/>
            <a:ext cx="304800" cy="1752600"/>
            <a:chOff x="1152" y="1296"/>
            <a:chExt cx="288" cy="2208"/>
          </a:xfrm>
        </p:grpSpPr>
        <p:sp>
          <p:nvSpPr>
            <p:cNvPr id="124961" name="AutoShape 19">
              <a:extLst>
                <a:ext uri="{FF2B5EF4-FFF2-40B4-BE49-F238E27FC236}">
                  <a16:creationId xmlns:a16="http://schemas.microsoft.com/office/drawing/2014/main" id="{159202F1-E587-47EE-97D4-9239D3DCA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9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2" name="AutoShape 20">
              <a:extLst>
                <a:ext uri="{FF2B5EF4-FFF2-40B4-BE49-F238E27FC236}">
                  <a16:creationId xmlns:a16="http://schemas.microsoft.com/office/drawing/2014/main" id="{58220EF3-A3D7-44BC-ADB6-ADB57B462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77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3" name="AutoShape 21">
              <a:extLst>
                <a:ext uri="{FF2B5EF4-FFF2-40B4-BE49-F238E27FC236}">
                  <a16:creationId xmlns:a16="http://schemas.microsoft.com/office/drawing/2014/main" id="{77256A1C-B8A2-4F65-A830-2045846C3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4" name="AutoShape 22">
              <a:extLst>
                <a:ext uri="{FF2B5EF4-FFF2-40B4-BE49-F238E27FC236}">
                  <a16:creationId xmlns:a16="http://schemas.microsoft.com/office/drawing/2014/main" id="{B29B8463-4E53-4AE8-9BA6-780D96D79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5" name="AutoShape 23">
              <a:extLst>
                <a:ext uri="{FF2B5EF4-FFF2-40B4-BE49-F238E27FC236}">
                  <a16:creationId xmlns:a16="http://schemas.microsoft.com/office/drawing/2014/main" id="{8ACE80B5-6068-4023-8137-161264EE1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00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6" name="AutoShape 24">
              <a:extLst>
                <a:ext uri="{FF2B5EF4-FFF2-40B4-BE49-F238E27FC236}">
                  <a16:creationId xmlns:a16="http://schemas.microsoft.com/office/drawing/2014/main" id="{6C3A17B4-9EAB-4E8E-9220-33F7FE068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784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7" name="AutoShape 25">
              <a:extLst>
                <a:ext uri="{FF2B5EF4-FFF2-40B4-BE49-F238E27FC236}">
                  <a16:creationId xmlns:a16="http://schemas.microsoft.com/office/drawing/2014/main" id="{D2442C0F-2D61-408C-8092-9EFC924C5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8" name="AutoShape 26">
              <a:extLst>
                <a:ext uri="{FF2B5EF4-FFF2-40B4-BE49-F238E27FC236}">
                  <a16:creationId xmlns:a16="http://schemas.microsoft.com/office/drawing/2014/main" id="{DE65DBC8-0BD2-4201-BCFD-6BFD8E9E1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9563" name="Group 27">
            <a:extLst>
              <a:ext uri="{FF2B5EF4-FFF2-40B4-BE49-F238E27FC236}">
                <a16:creationId xmlns:a16="http://schemas.microsoft.com/office/drawing/2014/main" id="{21C04778-C9D8-4DB6-8BC7-C37B468FC63B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733800"/>
            <a:ext cx="304800" cy="1066800"/>
            <a:chOff x="1152" y="1296"/>
            <a:chExt cx="288" cy="2208"/>
          </a:xfrm>
        </p:grpSpPr>
        <p:sp>
          <p:nvSpPr>
            <p:cNvPr id="124953" name="AutoShape 28">
              <a:extLst>
                <a:ext uri="{FF2B5EF4-FFF2-40B4-BE49-F238E27FC236}">
                  <a16:creationId xmlns:a16="http://schemas.microsoft.com/office/drawing/2014/main" id="{57873E4F-F532-4849-B75B-A8852172B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9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4" name="AutoShape 29">
              <a:extLst>
                <a:ext uri="{FF2B5EF4-FFF2-40B4-BE49-F238E27FC236}">
                  <a16:creationId xmlns:a16="http://schemas.microsoft.com/office/drawing/2014/main" id="{4A41E62A-643C-4F1A-A9CB-38FA58AAE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77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5" name="AutoShape 30">
              <a:extLst>
                <a:ext uri="{FF2B5EF4-FFF2-40B4-BE49-F238E27FC236}">
                  <a16:creationId xmlns:a16="http://schemas.microsoft.com/office/drawing/2014/main" id="{96BF7F06-214A-4B64-9E93-C37F47B79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6" name="AutoShape 31">
              <a:extLst>
                <a:ext uri="{FF2B5EF4-FFF2-40B4-BE49-F238E27FC236}">
                  <a16:creationId xmlns:a16="http://schemas.microsoft.com/office/drawing/2014/main" id="{EB69C076-C44B-4433-98A4-53D187B0F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7" name="AutoShape 32">
              <a:extLst>
                <a:ext uri="{FF2B5EF4-FFF2-40B4-BE49-F238E27FC236}">
                  <a16:creationId xmlns:a16="http://schemas.microsoft.com/office/drawing/2014/main" id="{279CAC13-E492-4B8C-AF3E-C1CFBC37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00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8" name="AutoShape 33">
              <a:extLst>
                <a:ext uri="{FF2B5EF4-FFF2-40B4-BE49-F238E27FC236}">
                  <a16:creationId xmlns:a16="http://schemas.microsoft.com/office/drawing/2014/main" id="{817CA8EB-FE8C-4F9C-BF56-D71A723FE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784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9" name="AutoShape 34">
              <a:extLst>
                <a:ext uri="{FF2B5EF4-FFF2-40B4-BE49-F238E27FC236}">
                  <a16:creationId xmlns:a16="http://schemas.microsoft.com/office/drawing/2014/main" id="{D94DDAB7-A966-4654-8237-2EFD5C486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60" name="AutoShape 35">
              <a:extLst>
                <a:ext uri="{FF2B5EF4-FFF2-40B4-BE49-F238E27FC236}">
                  <a16:creationId xmlns:a16="http://schemas.microsoft.com/office/drawing/2014/main" id="{A8153690-BC65-4DB6-90C3-421B3F15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9572" name="Group 36">
            <a:extLst>
              <a:ext uri="{FF2B5EF4-FFF2-40B4-BE49-F238E27FC236}">
                <a16:creationId xmlns:a16="http://schemas.microsoft.com/office/drawing/2014/main" id="{7594335F-3CF0-45D3-B745-849F03DD1E4B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3733800"/>
            <a:ext cx="304800" cy="1066800"/>
            <a:chOff x="1152" y="1296"/>
            <a:chExt cx="288" cy="2208"/>
          </a:xfrm>
        </p:grpSpPr>
        <p:sp>
          <p:nvSpPr>
            <p:cNvPr id="124945" name="AutoShape 37">
              <a:extLst>
                <a:ext uri="{FF2B5EF4-FFF2-40B4-BE49-F238E27FC236}">
                  <a16:creationId xmlns:a16="http://schemas.microsoft.com/office/drawing/2014/main" id="{104AB885-A95D-4760-834C-D9210DB28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9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46" name="AutoShape 38">
              <a:extLst>
                <a:ext uri="{FF2B5EF4-FFF2-40B4-BE49-F238E27FC236}">
                  <a16:creationId xmlns:a16="http://schemas.microsoft.com/office/drawing/2014/main" id="{8D552A80-5D8A-4069-A703-3DE9986D4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776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47" name="AutoShape 39">
              <a:extLst>
                <a:ext uri="{FF2B5EF4-FFF2-40B4-BE49-F238E27FC236}">
                  <a16:creationId xmlns:a16="http://schemas.microsoft.com/office/drawing/2014/main" id="{8858EAE6-72C4-44D5-B242-02F2A8306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48" name="AutoShape 40">
              <a:extLst>
                <a:ext uri="{FF2B5EF4-FFF2-40B4-BE49-F238E27FC236}">
                  <a16:creationId xmlns:a16="http://schemas.microsoft.com/office/drawing/2014/main" id="{2441D5DB-2FCD-4BA0-B638-1C20308EF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49" name="AutoShape 41">
              <a:extLst>
                <a:ext uri="{FF2B5EF4-FFF2-40B4-BE49-F238E27FC236}">
                  <a16:creationId xmlns:a16="http://schemas.microsoft.com/office/drawing/2014/main" id="{CEE871CE-3EC7-40E9-9DC0-7EAD81A5F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00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0" name="AutoShape 42">
              <a:extLst>
                <a:ext uri="{FF2B5EF4-FFF2-40B4-BE49-F238E27FC236}">
                  <a16:creationId xmlns:a16="http://schemas.microsoft.com/office/drawing/2014/main" id="{B917EB9A-A25C-4777-8CB5-4DB52455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784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1" name="AutoShape 43">
              <a:extLst>
                <a:ext uri="{FF2B5EF4-FFF2-40B4-BE49-F238E27FC236}">
                  <a16:creationId xmlns:a16="http://schemas.microsoft.com/office/drawing/2014/main" id="{ADA82DD0-13D6-4938-BD1B-CEDC674B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288" cy="33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952" name="AutoShape 44">
              <a:extLst>
                <a:ext uri="{FF2B5EF4-FFF2-40B4-BE49-F238E27FC236}">
                  <a16:creationId xmlns:a16="http://schemas.microsoft.com/office/drawing/2014/main" id="{95213570-5E11-4B4E-954E-859DB929F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288" cy="336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89581" name="Group 45">
            <a:extLst>
              <a:ext uri="{FF2B5EF4-FFF2-40B4-BE49-F238E27FC236}">
                <a16:creationId xmlns:a16="http://schemas.microsoft.com/office/drawing/2014/main" id="{F9484194-00F9-47A4-A196-02D87DEC890A}"/>
              </a:ext>
            </a:extLst>
          </p:cNvPr>
          <p:cNvGrpSpPr>
            <a:grpSpLocks/>
          </p:cNvGrpSpPr>
          <p:nvPr/>
        </p:nvGrpSpPr>
        <p:grpSpPr bwMode="auto">
          <a:xfrm>
            <a:off x="5248275" y="2306638"/>
            <a:ext cx="2744788" cy="1219200"/>
            <a:chOff x="2064" y="864"/>
            <a:chExt cx="1729" cy="768"/>
          </a:xfrm>
        </p:grpSpPr>
        <p:sp>
          <p:nvSpPr>
            <p:cNvPr id="124942" name="Text Box 46">
              <a:extLst>
                <a:ext uri="{FF2B5EF4-FFF2-40B4-BE49-F238E27FC236}">
                  <a16:creationId xmlns:a16="http://schemas.microsoft.com/office/drawing/2014/main" id="{2D8533C9-588F-4120-8952-F96C3210C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864"/>
              <a:ext cx="1057" cy="25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/>
                <a:t>Top Quartile</a:t>
              </a:r>
            </a:p>
          </p:txBody>
        </p:sp>
        <p:sp>
          <p:nvSpPr>
            <p:cNvPr id="124943" name="Line 47">
              <a:extLst>
                <a:ext uri="{FF2B5EF4-FFF2-40B4-BE49-F238E27FC236}">
                  <a16:creationId xmlns:a16="http://schemas.microsoft.com/office/drawing/2014/main" id="{CADBABE4-3216-469F-A877-9DFEA0F40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2" y="960"/>
              <a:ext cx="67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44" name="Line 48">
              <a:extLst>
                <a:ext uri="{FF2B5EF4-FFF2-40B4-BE49-F238E27FC236}">
                  <a16:creationId xmlns:a16="http://schemas.microsoft.com/office/drawing/2014/main" id="{06D73D15-140D-42EA-BD28-47B5CBEC49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4" y="1008"/>
              <a:ext cx="672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9585" name="Group 49">
            <a:extLst>
              <a:ext uri="{FF2B5EF4-FFF2-40B4-BE49-F238E27FC236}">
                <a16:creationId xmlns:a16="http://schemas.microsoft.com/office/drawing/2014/main" id="{68A96466-0FCF-4196-9ECE-269C28A6C78F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449638"/>
            <a:ext cx="3571875" cy="1676400"/>
            <a:chOff x="2694" y="528"/>
            <a:chExt cx="2250" cy="1824"/>
          </a:xfrm>
        </p:grpSpPr>
        <p:sp>
          <p:nvSpPr>
            <p:cNvPr id="124940" name="Arc 50">
              <a:extLst>
                <a:ext uri="{FF2B5EF4-FFF2-40B4-BE49-F238E27FC236}">
                  <a16:creationId xmlns:a16="http://schemas.microsoft.com/office/drawing/2014/main" id="{AC83F77A-381A-4FDE-A21E-105C843C8F4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694" y="528"/>
              <a:ext cx="2250" cy="720"/>
            </a:xfrm>
            <a:custGeom>
              <a:avLst/>
              <a:gdLst>
                <a:gd name="T0" fmla="*/ 0 w 21600"/>
                <a:gd name="T1" fmla="*/ 0 h 21600"/>
                <a:gd name="T2" fmla="*/ 234 w 21600"/>
                <a:gd name="T3" fmla="*/ 24 h 21600"/>
                <a:gd name="T4" fmla="*/ 0 w 21600"/>
                <a:gd name="T5" fmla="*/ 2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4941" name="Arc 51">
              <a:extLst>
                <a:ext uri="{FF2B5EF4-FFF2-40B4-BE49-F238E27FC236}">
                  <a16:creationId xmlns:a16="http://schemas.microsoft.com/office/drawing/2014/main" id="{D06446A3-F716-46CE-A011-0E3A16BC6E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4" y="1632"/>
              <a:ext cx="2250" cy="720"/>
            </a:xfrm>
            <a:custGeom>
              <a:avLst/>
              <a:gdLst>
                <a:gd name="T0" fmla="*/ 0 w 21600"/>
                <a:gd name="T1" fmla="*/ 0 h 21600"/>
                <a:gd name="T2" fmla="*/ 234 w 21600"/>
                <a:gd name="T3" fmla="*/ 24 h 21600"/>
                <a:gd name="T4" fmla="*/ 0 w 21600"/>
                <a:gd name="T5" fmla="*/ 2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089588" name="Picture 52">
            <a:hlinkClick r:id="" action="ppaction://media"/>
            <a:extLst>
              <a:ext uri="{FF2B5EF4-FFF2-40B4-BE49-F238E27FC236}">
                <a16:creationId xmlns:a16="http://schemas.microsoft.com/office/drawing/2014/main" id="{2B38571F-170D-4C0B-85CF-A99F645E78B7}"/>
              </a:ext>
            </a:extLst>
          </p:cNvPr>
          <p:cNvPicPr>
            <a:picLocks noRot="1" noChangeAspect="1" noChangeArrowheads="1"/>
          </p:cNvPicPr>
          <p:nvPr>
            <a:wavAudioFile r:embed="rId2" name="~PP253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3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9588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CC59EBCD-3920-4AE0-AE1B-FC3C531DD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E23FB42-9D7A-45A0-9FC5-6EFC7D6FB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Real-time Delphi Technique</a:t>
            </a:r>
          </a:p>
          <a:p>
            <a:pPr>
              <a:lnSpc>
                <a:spcPct val="80000"/>
              </a:lnSpc>
            </a:pPr>
            <a:r>
              <a:rPr lang="en-US" altLang="en-US"/>
              <a:t>Need a spreadsheet &amp; printer or network</a:t>
            </a:r>
          </a:p>
          <a:p>
            <a:pPr>
              <a:lnSpc>
                <a:spcPct val="80000"/>
              </a:lnSpc>
            </a:pPr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, determine operational scale of importance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How much time?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How much money?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When to start?</a:t>
            </a:r>
          </a:p>
          <a:p>
            <a:pPr>
              <a:lnSpc>
                <a:spcPct val="80000"/>
              </a:lnSpc>
            </a:pPr>
            <a:r>
              <a:rPr lang="en-US" altLang="en-US"/>
              <a:t>Agree on simple scale; e.g.,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1 = start this week  	OR	spend $0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2 = this month		$1,000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3 = this quarter		$10,000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4 = this year			$100,000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5 = never			$1,000,000</a:t>
            </a:r>
          </a:p>
        </p:txBody>
      </p:sp>
      <p:pic>
        <p:nvPicPr>
          <p:cNvPr id="1090564" name="Picture 4">
            <a:hlinkClick r:id="" action="ppaction://media"/>
            <a:extLst>
              <a:ext uri="{FF2B5EF4-FFF2-40B4-BE49-F238E27FC236}">
                <a16:creationId xmlns:a16="http://schemas.microsoft.com/office/drawing/2014/main" id="{53203460-2556-4288-A535-AF145F12E724}"/>
              </a:ext>
            </a:extLst>
          </p:cNvPr>
          <p:cNvPicPr>
            <a:picLocks noRot="1" noChangeAspect="1" noChangeArrowheads="1"/>
          </p:cNvPicPr>
          <p:nvPr>
            <a:wavAudioFile r:embed="rId1" name="~PP238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0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056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351E91B2-B77A-456F-A43E-A778A07E7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 (cont’d)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300AE4DA-C496-4E38-B0B7-1A3A20BEF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001000" cy="4648200"/>
          </a:xfrm>
        </p:spPr>
        <p:txBody>
          <a:bodyPr/>
          <a:lstStyle/>
          <a:p>
            <a:r>
              <a:rPr lang="en-US" altLang="en-US"/>
              <a:t>Lay out results of brainstorming or other list</a:t>
            </a:r>
          </a:p>
          <a:p>
            <a:pPr lvl="1"/>
            <a:r>
              <a:rPr lang="en-US" altLang="en-US"/>
              <a:t>Use spreadsheet</a:t>
            </a:r>
          </a:p>
          <a:p>
            <a:pPr lvl="1"/>
            <a:r>
              <a:rPr lang="en-US" altLang="en-US"/>
              <a:t>1 idea/proposal per row</a:t>
            </a:r>
          </a:p>
          <a:p>
            <a:r>
              <a:rPr lang="en-US" altLang="en-US"/>
              <a:t>Define 1 column per </a:t>
            </a:r>
            <a:br>
              <a:rPr lang="en-US" altLang="en-US"/>
            </a:br>
            <a:r>
              <a:rPr lang="en-US" altLang="en-US"/>
              <a:t>participant</a:t>
            </a:r>
          </a:p>
          <a:p>
            <a:r>
              <a:rPr lang="en-US" altLang="en-US"/>
              <a:t>Enter each participant’s </a:t>
            </a:r>
            <a:br>
              <a:rPr lang="en-US" altLang="en-US"/>
            </a:br>
            <a:r>
              <a:rPr lang="en-US" altLang="en-US"/>
              <a:t>estimate of importance / </a:t>
            </a:r>
            <a:br>
              <a:rPr lang="en-US" altLang="en-US"/>
            </a:br>
            <a:r>
              <a:rPr lang="en-US" altLang="en-US"/>
              <a:t>priority / value in column </a:t>
            </a:r>
            <a:br>
              <a:rPr lang="en-US" altLang="en-US"/>
            </a:br>
            <a:r>
              <a:rPr lang="en-US" altLang="en-US"/>
              <a:t>beside ideas / proposals</a:t>
            </a:r>
          </a:p>
          <a:p>
            <a:r>
              <a:rPr lang="en-US" altLang="en-US"/>
              <a:t>Can collect scores using printouts or using networked computers to fill in spreadsheets</a:t>
            </a:r>
          </a:p>
        </p:txBody>
      </p:sp>
      <p:grpSp>
        <p:nvGrpSpPr>
          <p:cNvPr id="1091588" name="Group 4">
            <a:extLst>
              <a:ext uri="{FF2B5EF4-FFF2-40B4-BE49-F238E27FC236}">
                <a16:creationId xmlns:a16="http://schemas.microsoft.com/office/drawing/2014/main" id="{C55F6078-A9D6-41EB-BA96-8754047364A6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286000"/>
            <a:ext cx="3657600" cy="2911475"/>
            <a:chOff x="3024" y="2160"/>
            <a:chExt cx="2304" cy="1834"/>
          </a:xfrm>
        </p:grpSpPr>
        <p:sp>
          <p:nvSpPr>
            <p:cNvPr id="129031" name="Rectangle 5">
              <a:extLst>
                <a:ext uri="{FF2B5EF4-FFF2-40B4-BE49-F238E27FC236}">
                  <a16:creationId xmlns:a16="http://schemas.microsoft.com/office/drawing/2014/main" id="{9950B314-93C2-4911-90CE-A9567DC59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400"/>
              <a:ext cx="1488" cy="15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aphicFrame>
          <p:nvGraphicFramePr>
            <p:cNvPr id="129032" name="Object 6">
              <a:extLst>
                <a:ext uri="{FF2B5EF4-FFF2-40B4-BE49-F238E27FC236}">
                  <a16:creationId xmlns:a16="http://schemas.microsoft.com/office/drawing/2014/main" id="{3CD70E8F-086F-49B7-A5E0-0F114006177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24" y="2160"/>
            <a:ext cx="2304" cy="18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5" imgW="1915010" imgH="1524452" progId="Excel.Sheet.8">
                    <p:embed/>
                  </p:oleObj>
                </mc:Choice>
                <mc:Fallback>
                  <p:oleObj name="Worksheet" r:id="rId5" imgW="1915010" imgH="1524452" progId="Excel.Shee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2160"/>
                          <a:ext cx="2304" cy="1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033" name="Rectangle 7">
              <a:extLst>
                <a:ext uri="{FF2B5EF4-FFF2-40B4-BE49-F238E27FC236}">
                  <a16:creationId xmlns:a16="http://schemas.microsoft.com/office/drawing/2014/main" id="{37A2970F-E977-4CEB-BE29-DC32EEB84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400"/>
              <a:ext cx="1488" cy="15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034" name="Line 8">
              <a:extLst>
                <a:ext uri="{FF2B5EF4-FFF2-40B4-BE49-F238E27FC236}">
                  <a16:creationId xmlns:a16="http://schemas.microsoft.com/office/drawing/2014/main" id="{83DEEF24-545F-4B9B-A783-45FBD72AE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400"/>
              <a:ext cx="0" cy="15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35" name="Line 9">
              <a:extLst>
                <a:ext uri="{FF2B5EF4-FFF2-40B4-BE49-F238E27FC236}">
                  <a16:creationId xmlns:a16="http://schemas.microsoft.com/office/drawing/2014/main" id="{BFADE51D-F110-4B48-AD07-ACEF2AFDD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2400"/>
              <a:ext cx="0" cy="15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36" name="Line 10">
              <a:extLst>
                <a:ext uri="{FF2B5EF4-FFF2-40B4-BE49-F238E27FC236}">
                  <a16:creationId xmlns:a16="http://schemas.microsoft.com/office/drawing/2014/main" id="{6BE2E7D7-542F-4604-BD99-5233E1578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400"/>
              <a:ext cx="0" cy="15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91595" name="Object 11">
            <a:extLst>
              <a:ext uri="{FF2B5EF4-FFF2-40B4-BE49-F238E27FC236}">
                <a16:creationId xmlns:a16="http://schemas.microsoft.com/office/drawing/2014/main" id="{15B2B65A-405C-4BEB-8830-1DC3466A5F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2286000"/>
          <a:ext cx="3657600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915010" imgH="1524452" progId="Excel.Sheet.8">
                  <p:embed/>
                </p:oleObj>
              </mc:Choice>
              <mc:Fallback>
                <p:oleObj name="Worksheet" r:id="rId7" imgW="1915010" imgH="1524452" progId="Excel.Shee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657600" cy="29114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1596" name="Picture 12">
            <a:hlinkClick r:id="" action="ppaction://media"/>
            <a:extLst>
              <a:ext uri="{FF2B5EF4-FFF2-40B4-BE49-F238E27FC236}">
                <a16:creationId xmlns:a16="http://schemas.microsoft.com/office/drawing/2014/main" id="{DD8CAD53-05A0-4AE6-8493-08B2CEB439E1}"/>
              </a:ext>
            </a:extLst>
          </p:cNvPr>
          <p:cNvPicPr>
            <a:picLocks noRot="1" noChangeAspect="1" noChangeArrowheads="1"/>
          </p:cNvPicPr>
          <p:nvPr>
            <a:wavAudioFile r:embed="rId2" name="~PP285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1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159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5C0194F-EE57-4FFF-80CF-AF8AEB499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 (cont’d)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734E4A4-4443-41F5-B3EC-639FC400E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1219200"/>
          </a:xfrm>
        </p:spPr>
        <p:txBody>
          <a:bodyPr/>
          <a:lstStyle/>
          <a:p>
            <a:r>
              <a:rPr lang="en-US" altLang="en-US"/>
              <a:t>Calculate average and variance</a:t>
            </a:r>
          </a:p>
          <a:p>
            <a:r>
              <a:rPr lang="en-US" altLang="en-US"/>
              <a:t>Sort descending by priority / importance</a:t>
            </a:r>
          </a:p>
        </p:txBody>
      </p:sp>
      <p:pic>
        <p:nvPicPr>
          <p:cNvPr id="131076" name="Picture 4">
            <a:extLst>
              <a:ext uri="{FF2B5EF4-FFF2-40B4-BE49-F238E27FC236}">
                <a16:creationId xmlns:a16="http://schemas.microsoft.com/office/drawing/2014/main" id="{E8BEB2F7-C2FD-4467-8C1C-924C84B3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7315200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2613" name="Picture 5">
            <a:hlinkClick r:id="" action="ppaction://media"/>
            <a:extLst>
              <a:ext uri="{FF2B5EF4-FFF2-40B4-BE49-F238E27FC236}">
                <a16:creationId xmlns:a16="http://schemas.microsoft.com/office/drawing/2014/main" id="{5491DAC9-51DF-4DE8-93BF-03EA42F6F19D}"/>
              </a:ext>
            </a:extLst>
          </p:cNvPr>
          <p:cNvPicPr>
            <a:picLocks noRot="1" noChangeAspect="1" noChangeArrowheads="1"/>
          </p:cNvPicPr>
          <p:nvPr>
            <a:wavAudioFile r:embed="rId1" name="~PP21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2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261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023111B0-8CC0-4AE3-9F5E-AACDC29EF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 (cont’d)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89D691E0-9521-4AAE-A489-0CD3383F6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1295400"/>
            <a:ext cx="7543800" cy="1981200"/>
          </a:xfrm>
        </p:spPr>
        <p:txBody>
          <a:bodyPr/>
          <a:lstStyle/>
          <a:p>
            <a:r>
              <a:rPr lang="en-US" altLang="en-US"/>
              <a:t>Group </a:t>
            </a:r>
            <a:r>
              <a:rPr lang="en-US" altLang="en-US" i="1"/>
              <a:t>roughly</a:t>
            </a:r>
            <a:r>
              <a:rPr lang="en-US" altLang="en-US"/>
              <a:t> by class of priority / importance</a:t>
            </a:r>
          </a:p>
          <a:p>
            <a:r>
              <a:rPr lang="en-US" altLang="en-US"/>
              <a:t>Sort downward by </a:t>
            </a:r>
            <a:r>
              <a:rPr lang="en-US" altLang="en-US" i="1"/>
              <a:t>variance</a:t>
            </a:r>
            <a:r>
              <a:rPr lang="en-US" altLang="en-US"/>
              <a:t> within subgroup</a:t>
            </a:r>
          </a:p>
          <a:p>
            <a:r>
              <a:rPr lang="en-US" altLang="en-US"/>
              <a:t>Discuss </a:t>
            </a:r>
            <a:r>
              <a:rPr lang="en-US" altLang="en-US" i="1"/>
              <a:t>reasons</a:t>
            </a:r>
            <a:r>
              <a:rPr lang="en-US" altLang="en-US"/>
              <a:t> for greatest variation in estimated priority / importance among </a:t>
            </a:r>
            <a:br>
              <a:rPr lang="en-US" altLang="en-US"/>
            </a:br>
            <a:r>
              <a:rPr lang="en-US" altLang="en-US" i="1"/>
              <a:t>most important </a:t>
            </a:r>
            <a:r>
              <a:rPr lang="en-US" altLang="en-US"/>
              <a:t>proposals / ideas</a:t>
            </a:r>
          </a:p>
        </p:txBody>
      </p:sp>
      <p:graphicFrame>
        <p:nvGraphicFramePr>
          <p:cNvPr id="133124" name="Object 4">
            <a:extLst>
              <a:ext uri="{FF2B5EF4-FFF2-40B4-BE49-F238E27FC236}">
                <a16:creationId xmlns:a16="http://schemas.microsoft.com/office/drawing/2014/main" id="{A3F4A189-7BC6-4366-897A-B5B058C408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3392488"/>
          <a:ext cx="4876800" cy="346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600720" imgH="1848127" progId="Excel.Sheet.8">
                  <p:embed/>
                </p:oleObj>
              </mc:Choice>
              <mc:Fallback>
                <p:oleObj name="Worksheet" r:id="rId4" imgW="2600720" imgH="1848127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92488"/>
                        <a:ext cx="4876800" cy="34655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5" name="AutoShape 5">
            <a:extLst>
              <a:ext uri="{FF2B5EF4-FFF2-40B4-BE49-F238E27FC236}">
                <a16:creationId xmlns:a16="http://schemas.microsoft.com/office/drawing/2014/main" id="{E36E683A-A65B-4E37-84CD-5305FBF915B3}"/>
              </a:ext>
            </a:extLst>
          </p:cNvPr>
          <p:cNvSpPr>
            <a:spLocks/>
          </p:cNvSpPr>
          <p:nvPr/>
        </p:nvSpPr>
        <p:spPr bwMode="auto">
          <a:xfrm>
            <a:off x="5334000" y="3733800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33126" name="Text Box 6">
            <a:extLst>
              <a:ext uri="{FF2B5EF4-FFF2-40B4-BE49-F238E27FC236}">
                <a16:creationId xmlns:a16="http://schemas.microsoft.com/office/drawing/2014/main" id="{6542855E-29C1-4389-B464-8A597E369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8263"/>
            <a:ext cx="2663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Arbitrarily defined</a:t>
            </a:r>
            <a:br>
              <a:rPr lang="en-US" altLang="en-US"/>
            </a:br>
            <a:r>
              <a:rPr lang="en-US" altLang="en-US"/>
              <a:t>top (most important)</a:t>
            </a:r>
            <a:br>
              <a:rPr lang="en-US" altLang="en-US"/>
            </a:br>
            <a:r>
              <a:rPr lang="en-US" altLang="en-US"/>
              <a:t>group</a:t>
            </a:r>
          </a:p>
        </p:txBody>
      </p:sp>
      <p:sp>
        <p:nvSpPr>
          <p:cNvPr id="133127" name="Line 7">
            <a:extLst>
              <a:ext uri="{FF2B5EF4-FFF2-40B4-BE49-F238E27FC236}">
                <a16:creationId xmlns:a16="http://schemas.microsoft.com/office/drawing/2014/main" id="{21331BC7-0590-416E-ADFD-9F8FCE0742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3815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8" name="AutoShape 8">
            <a:extLst>
              <a:ext uri="{FF2B5EF4-FFF2-40B4-BE49-F238E27FC236}">
                <a16:creationId xmlns:a16="http://schemas.microsoft.com/office/drawing/2014/main" id="{8D9DABC8-E995-4091-8315-B6824DBCF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971800"/>
            <a:ext cx="2209800" cy="914400"/>
          </a:xfrm>
          <a:prstGeom prst="cloudCallout">
            <a:avLst>
              <a:gd name="adj1" fmla="val -71051"/>
              <a:gd name="adj2" fmla="val 53301"/>
            </a:avLst>
          </a:prstGeom>
          <a:solidFill>
            <a:srgbClr val="FF66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/>
              <a:t>Why so much disagreement?</a:t>
            </a:r>
          </a:p>
        </p:txBody>
      </p:sp>
      <p:pic>
        <p:nvPicPr>
          <p:cNvPr id="1093641" name="Picture 9">
            <a:hlinkClick r:id="" action="ppaction://media"/>
            <a:extLst>
              <a:ext uri="{FF2B5EF4-FFF2-40B4-BE49-F238E27FC236}">
                <a16:creationId xmlns:a16="http://schemas.microsoft.com/office/drawing/2014/main" id="{977929D2-47DF-40FB-9F95-D2BF3AEE8702}"/>
              </a:ext>
            </a:extLst>
          </p:cNvPr>
          <p:cNvPicPr>
            <a:picLocks noRot="1" noChangeAspect="1" noChangeArrowheads="1"/>
          </p:cNvPicPr>
          <p:nvPr>
            <a:wavAudioFile r:embed="rId1" name="~PP233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3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3641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666EF2DB-A416-443B-A4BD-E189B28D0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 (cont’d)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C60F0DD4-8142-45D3-8655-3C703B3CE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Spend </a:t>
            </a:r>
            <a:r>
              <a:rPr lang="en-US" altLang="en-US" i="1"/>
              <a:t>most time</a:t>
            </a:r>
            <a:r>
              <a:rPr lang="en-US" altLang="en-US"/>
              <a:t> on </a:t>
            </a:r>
            <a:r>
              <a:rPr lang="en-US" altLang="en-US" i="1"/>
              <a:t>important</a:t>
            </a:r>
            <a:r>
              <a:rPr lang="en-US" altLang="en-US"/>
              <a:t> issues where people </a:t>
            </a:r>
            <a:r>
              <a:rPr lang="en-US" altLang="en-US" i="1"/>
              <a:t>disagree</a:t>
            </a:r>
          </a:p>
          <a:p>
            <a:r>
              <a:rPr lang="en-US" altLang="en-US"/>
              <a:t>Discussing differences reveals new information about why people diverge:</a:t>
            </a:r>
          </a:p>
          <a:p>
            <a:pPr lvl="1"/>
            <a:r>
              <a:rPr lang="en-US" altLang="en-US"/>
              <a:t>different assumptions</a:t>
            </a:r>
          </a:p>
          <a:p>
            <a:pPr lvl="1"/>
            <a:r>
              <a:rPr lang="en-US" altLang="en-US"/>
              <a:t>divergent priorities</a:t>
            </a:r>
          </a:p>
          <a:p>
            <a:pPr lvl="1"/>
            <a:r>
              <a:rPr lang="en-US" altLang="en-US"/>
              <a:t>unshared or contradictory information</a:t>
            </a:r>
          </a:p>
          <a:p>
            <a:pPr lvl="1"/>
            <a:r>
              <a:rPr lang="en-US" altLang="en-US"/>
              <a:t>different reasoning</a:t>
            </a:r>
          </a:p>
          <a:p>
            <a:pPr lvl="1"/>
            <a:r>
              <a:rPr lang="en-US" altLang="en-US"/>
              <a:t>errors</a:t>
            </a:r>
          </a:p>
          <a:p>
            <a:r>
              <a:rPr lang="en-US" altLang="en-US"/>
              <a:t>Sharing info and resolving differences on important issues speeds consensus</a:t>
            </a:r>
          </a:p>
        </p:txBody>
      </p:sp>
      <p:pic>
        <p:nvPicPr>
          <p:cNvPr id="1094660" name="Picture 4">
            <a:hlinkClick r:id="" action="ppaction://media"/>
            <a:extLst>
              <a:ext uri="{FF2B5EF4-FFF2-40B4-BE49-F238E27FC236}">
                <a16:creationId xmlns:a16="http://schemas.microsoft.com/office/drawing/2014/main" id="{E1BD040E-095D-4489-9386-C860343004BE}"/>
              </a:ext>
            </a:extLst>
          </p:cNvPr>
          <p:cNvPicPr>
            <a:picLocks noRot="1" noChangeAspect="1" noChangeArrowheads="1"/>
          </p:cNvPicPr>
          <p:nvPr>
            <a:wavAudioFile r:embed="rId1" name="~PP202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46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466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F2758E7C-688D-45E9-96AF-5DE41E099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Consensus (cont’d)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1F903E28-3DAD-4599-9634-A6CD0EE00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Extremely important not to generate hostility</a:t>
            </a:r>
          </a:p>
          <a:p>
            <a:r>
              <a:rPr lang="en-US" altLang="en-US"/>
              <a:t>Best if spreadsheet visible for everyone</a:t>
            </a:r>
          </a:p>
          <a:p>
            <a:pPr lvl="1"/>
            <a:r>
              <a:rPr lang="en-US" altLang="en-US"/>
              <a:t>Projector</a:t>
            </a:r>
          </a:p>
          <a:p>
            <a:pPr lvl="1"/>
            <a:r>
              <a:rPr lang="en-US" altLang="en-US"/>
              <a:t>Network with net-meeting software</a:t>
            </a:r>
          </a:p>
          <a:p>
            <a:r>
              <a:rPr lang="en-US" altLang="en-US"/>
              <a:t>Keep track of explanations for divergences</a:t>
            </a:r>
          </a:p>
          <a:p>
            <a:pPr lvl="1"/>
            <a:r>
              <a:rPr lang="en-US" altLang="en-US"/>
              <a:t>Use brainstorming techniques </a:t>
            </a:r>
          </a:p>
          <a:p>
            <a:r>
              <a:rPr lang="en-US" altLang="en-US"/>
              <a:t>Make process as dynamic as you can</a:t>
            </a:r>
          </a:p>
          <a:p>
            <a:pPr lvl="1"/>
            <a:r>
              <a:rPr lang="en-US" altLang="en-US"/>
              <a:t>Change priorities in spreadsheet as often as needed</a:t>
            </a:r>
          </a:p>
          <a:p>
            <a:pPr lvl="1"/>
            <a:r>
              <a:rPr lang="en-US" altLang="en-US"/>
              <a:t>Recalculate and sort again</a:t>
            </a:r>
          </a:p>
        </p:txBody>
      </p:sp>
      <p:pic>
        <p:nvPicPr>
          <p:cNvPr id="1095684" name="Picture 4">
            <a:hlinkClick r:id="" action="ppaction://media"/>
            <a:extLst>
              <a:ext uri="{FF2B5EF4-FFF2-40B4-BE49-F238E27FC236}">
                <a16:creationId xmlns:a16="http://schemas.microsoft.com/office/drawing/2014/main" id="{7A4B02EB-B6AF-4941-BCDC-883AD2453E5D}"/>
              </a:ext>
            </a:extLst>
          </p:cNvPr>
          <p:cNvPicPr>
            <a:picLocks noRot="1" noChangeAspect="1" noChangeArrowheads="1"/>
          </p:cNvPicPr>
          <p:nvPr>
            <a:wavAudioFile r:embed="rId1" name="~PP97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5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68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0B0132B1-FD5D-4906-AC5B-C1F834EE9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Post-It™ Cluster Analysis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87E543C-49C9-4630-B51E-C2EDB1C97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4953000"/>
          </a:xfrm>
        </p:spPr>
        <p:txBody>
          <a:bodyPr/>
          <a:lstStyle/>
          <a:p>
            <a:r>
              <a:rPr lang="en-US" altLang="en-US"/>
              <a:t>Devise categories</a:t>
            </a:r>
          </a:p>
          <a:p>
            <a:r>
              <a:rPr lang="en-US" altLang="en-US"/>
              <a:t>Write down all ideas one per sticky note</a:t>
            </a:r>
          </a:p>
          <a:p>
            <a:r>
              <a:rPr lang="en-US" altLang="en-US"/>
              <a:t>Silently put related ideas (sticky notes) in categories</a:t>
            </a:r>
          </a:p>
          <a:p>
            <a:r>
              <a:rPr lang="en-US" altLang="en-US"/>
              <a:t>Everyone may move a sticky from one place to another</a:t>
            </a:r>
          </a:p>
          <a:p>
            <a:r>
              <a:rPr lang="en-US" altLang="en-US"/>
              <a:t>No limit on how often note (idea) may be moved back and forth</a:t>
            </a:r>
          </a:p>
          <a:p>
            <a:r>
              <a:rPr lang="en-US" altLang="en-US"/>
              <a:t>Keep going until no one wants to move anything else OR only a couple of people disagree</a:t>
            </a:r>
          </a:p>
          <a:p>
            <a:r>
              <a:rPr lang="en-US" altLang="en-US"/>
              <a:t>Then discuss consensus and objections</a:t>
            </a:r>
          </a:p>
        </p:txBody>
      </p:sp>
      <p:pic>
        <p:nvPicPr>
          <p:cNvPr id="1096708" name="Picture 4">
            <a:hlinkClick r:id="" action="ppaction://media"/>
            <a:extLst>
              <a:ext uri="{FF2B5EF4-FFF2-40B4-BE49-F238E27FC236}">
                <a16:creationId xmlns:a16="http://schemas.microsoft.com/office/drawing/2014/main" id="{46FBC8B1-4600-48BC-ADAF-03DE1E6FB4D6}"/>
              </a:ext>
            </a:extLst>
          </p:cNvPr>
          <p:cNvPicPr>
            <a:picLocks noRot="1" noChangeAspect="1" noChangeArrowheads="1"/>
          </p:cNvPicPr>
          <p:nvPr>
            <a:wavAudioFile r:embed="rId1" name="~PP286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6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670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FE9A712C-E788-4AE4-BFFD-9A258AD2F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Post-It Cluster Analysis (cont’d)</a:t>
            </a:r>
          </a:p>
        </p:txBody>
      </p:sp>
      <p:grpSp>
        <p:nvGrpSpPr>
          <p:cNvPr id="141315" name="Group 3">
            <a:extLst>
              <a:ext uri="{FF2B5EF4-FFF2-40B4-BE49-F238E27FC236}">
                <a16:creationId xmlns:a16="http://schemas.microsoft.com/office/drawing/2014/main" id="{47F8C038-76B0-41E4-8BCC-793118A2ABC7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341438"/>
            <a:ext cx="7180263" cy="5516562"/>
            <a:chOff x="1237" y="845"/>
            <a:chExt cx="4523" cy="3475"/>
          </a:xfrm>
        </p:grpSpPr>
        <p:pic>
          <p:nvPicPr>
            <p:cNvPr id="141317" name="Picture 4" descr="Course Map-#9 Operations">
              <a:extLst>
                <a:ext uri="{FF2B5EF4-FFF2-40B4-BE49-F238E27FC236}">
                  <a16:creationId xmlns:a16="http://schemas.microsoft.com/office/drawing/2014/main" id="{94DB1BD4-2384-4775-A204-E5372A0A8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8" y="845"/>
              <a:ext cx="2602" cy="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18" name="Picture 5" descr="Course Map-#8 Laws">
              <a:extLst>
                <a:ext uri="{FF2B5EF4-FFF2-40B4-BE49-F238E27FC236}">
                  <a16:creationId xmlns:a16="http://schemas.microsoft.com/office/drawing/2014/main" id="{F933F269-B474-4FBE-A990-0C5FF4D35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" y="864"/>
              <a:ext cx="1943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97734" name="Picture 6">
            <a:hlinkClick r:id="" action="ppaction://media"/>
            <a:extLst>
              <a:ext uri="{FF2B5EF4-FFF2-40B4-BE49-F238E27FC236}">
                <a16:creationId xmlns:a16="http://schemas.microsoft.com/office/drawing/2014/main" id="{BB229280-D1F1-4893-9E09-66958E80D3A1}"/>
              </a:ext>
            </a:extLst>
          </p:cNvPr>
          <p:cNvPicPr>
            <a:picLocks noRot="1" noChangeAspect="1" noChangeArrowheads="1"/>
          </p:cNvPicPr>
          <p:nvPr>
            <a:wavAudioFile r:embed="rId1" name="~PP283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7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773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2DA2B7DB-12B3-491E-8F13-3A822D585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Last Two!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AB0B6275-0BAB-44E6-8DF7-BAE7E97E9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Functional-Matrix Analysis</a:t>
            </a:r>
          </a:p>
          <a:p>
            <a:r>
              <a:rPr lang="en-US" altLang="en-US"/>
              <a:t>Computer-Aided Thematic Analysis (CATA)</a:t>
            </a:r>
          </a:p>
          <a:p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Notes:</a:t>
            </a:r>
          </a:p>
          <a:p>
            <a:r>
              <a:rPr lang="en-US" altLang="en-US" sz="1800"/>
              <a:t>Both of these techniques were developed in the 1980s by </a:t>
            </a:r>
            <a:br>
              <a:rPr lang="en-US" altLang="en-US" sz="1800"/>
            </a:br>
            <a:r>
              <a:rPr lang="en-US" altLang="en-US" sz="1800"/>
              <a:t>M. E. Kabay, PhD, CISSP</a:t>
            </a:r>
          </a:p>
          <a:p>
            <a:r>
              <a:rPr lang="en-US" altLang="en-US" sz="1800"/>
              <a:t>CATA is similar to a technique used by ethnographers (originally with index cards)</a:t>
            </a:r>
          </a:p>
        </p:txBody>
      </p:sp>
      <p:pic>
        <p:nvPicPr>
          <p:cNvPr id="1098756" name="Picture 4">
            <a:hlinkClick r:id="" action="ppaction://media"/>
            <a:extLst>
              <a:ext uri="{FF2B5EF4-FFF2-40B4-BE49-F238E27FC236}">
                <a16:creationId xmlns:a16="http://schemas.microsoft.com/office/drawing/2014/main" id="{CEA4E920-4B6F-4C97-8486-09AD615C5330}"/>
              </a:ext>
            </a:extLst>
          </p:cNvPr>
          <p:cNvPicPr>
            <a:picLocks noRot="1" noChangeAspect="1" noChangeArrowheads="1"/>
          </p:cNvPicPr>
          <p:nvPr>
            <a:wavAudioFile r:embed="rId1" name="~PP12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8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87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8B7B688-F17D-4ACC-AB68-C6460BD86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 Leader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3773C2E-E237-4234-8BFE-E73757931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953000"/>
          </a:xfrm>
        </p:spPr>
        <p:txBody>
          <a:bodyPr/>
          <a:lstStyle/>
          <a:p>
            <a:r>
              <a:rPr lang="en-US" altLang="en-US"/>
              <a:t>Technical perspectives</a:t>
            </a:r>
          </a:p>
          <a:p>
            <a:r>
              <a:rPr lang="en-US" altLang="en-US"/>
              <a:t>Up-to-date in appropriate areas of discussion</a:t>
            </a:r>
          </a:p>
          <a:p>
            <a:r>
              <a:rPr lang="en-US" altLang="en-US"/>
              <a:t>Background research</a:t>
            </a:r>
          </a:p>
          <a:p>
            <a:pPr lvl="1"/>
            <a:r>
              <a:rPr lang="en-US" altLang="en-US"/>
              <a:t>Relevant to particular issues</a:t>
            </a:r>
          </a:p>
          <a:p>
            <a:pPr lvl="1"/>
            <a:r>
              <a:rPr lang="en-US" altLang="en-US"/>
              <a:t>Bring documentation, URLs of value</a:t>
            </a:r>
          </a:p>
          <a:p>
            <a:r>
              <a:rPr lang="en-US" altLang="en-US"/>
              <a:t>Real-time research</a:t>
            </a:r>
          </a:p>
          <a:p>
            <a:pPr lvl="1"/>
            <a:r>
              <a:rPr lang="en-US" altLang="en-US"/>
              <a:t>Fast access to Web</a:t>
            </a:r>
          </a:p>
          <a:p>
            <a:pPr lvl="1"/>
            <a:r>
              <a:rPr lang="en-US" altLang="en-US"/>
              <a:t>Appropriate CD-ROM resources</a:t>
            </a:r>
          </a:p>
          <a:p>
            <a:r>
              <a:rPr lang="en-US" altLang="en-US"/>
              <a:t>Find ways to implement ideas</a:t>
            </a:r>
          </a:p>
          <a:p>
            <a:r>
              <a:rPr lang="en-US" altLang="en-US"/>
              <a:t>Identify technically unsound ideas</a:t>
            </a:r>
          </a:p>
          <a:p>
            <a:pPr lvl="1"/>
            <a:r>
              <a:rPr lang="en-US" altLang="en-US"/>
              <a:t>Offer corrections or alternatives</a:t>
            </a:r>
          </a:p>
        </p:txBody>
      </p:sp>
      <p:pic>
        <p:nvPicPr>
          <p:cNvPr id="984068" name="Picture 4">
            <a:hlinkClick r:id="" action="ppaction://media"/>
            <a:extLst>
              <a:ext uri="{FF2B5EF4-FFF2-40B4-BE49-F238E27FC236}">
                <a16:creationId xmlns:a16="http://schemas.microsoft.com/office/drawing/2014/main" id="{7492B04C-DD93-4F88-A2D2-6298DA0BDB16}"/>
              </a:ext>
            </a:extLst>
          </p:cNvPr>
          <p:cNvPicPr>
            <a:picLocks noRot="1" noChangeAspect="1" noChangeArrowheads="1"/>
          </p:cNvPicPr>
          <p:nvPr>
            <a:wavAudioFile r:embed="rId1" name="~PP107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4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406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80D54FD0-9B32-48F1-ADCD-AB312C4EE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Functional-Matrix Analysis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13028F0-D969-49C9-A042-37397DC4E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Identifying who has (or should have) responsibility for a specific function / task</a:t>
            </a:r>
          </a:p>
          <a:p>
            <a:r>
              <a:rPr lang="en-US" altLang="en-US"/>
              <a:t>List all tasks one per row in spreadsheet</a:t>
            </a:r>
          </a:p>
          <a:p>
            <a:r>
              <a:rPr lang="en-US" altLang="en-US"/>
              <a:t>Label one column for each participant</a:t>
            </a:r>
          </a:p>
          <a:p>
            <a:r>
              <a:rPr lang="en-US" altLang="en-US"/>
              <a:t>Print spreadsheet or distribute copy via network</a:t>
            </a:r>
          </a:p>
          <a:p>
            <a:r>
              <a:rPr lang="en-US" altLang="en-US"/>
              <a:t>Have each person indicate privately who is</a:t>
            </a:r>
          </a:p>
          <a:p>
            <a:pPr lvl="1"/>
            <a:r>
              <a:rPr lang="en-US" altLang="en-US"/>
              <a:t>(1) responsible for function / task</a:t>
            </a:r>
          </a:p>
          <a:p>
            <a:pPr lvl="1"/>
            <a:r>
              <a:rPr lang="en-US" altLang="en-US"/>
              <a:t>(2) backup to the primary person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3090C800-9D73-4A23-B9F5-6B8573C9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495800"/>
            <a:ext cx="457200" cy="40957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1</a:t>
            </a:r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B1ECAC53-0471-49A6-B6A4-E9B0411E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953000"/>
            <a:ext cx="457200" cy="409575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2</a:t>
            </a:r>
          </a:p>
        </p:txBody>
      </p:sp>
      <p:pic>
        <p:nvPicPr>
          <p:cNvPr id="1099782" name="Picture 6">
            <a:hlinkClick r:id="" action="ppaction://media"/>
            <a:extLst>
              <a:ext uri="{FF2B5EF4-FFF2-40B4-BE49-F238E27FC236}">
                <a16:creationId xmlns:a16="http://schemas.microsoft.com/office/drawing/2014/main" id="{73CD9549-C526-4E6D-BBCC-3DED4177AB7F}"/>
              </a:ext>
            </a:extLst>
          </p:cNvPr>
          <p:cNvPicPr>
            <a:picLocks noRot="1" noChangeAspect="1" noChangeArrowheads="1"/>
          </p:cNvPicPr>
          <p:nvPr>
            <a:wavAudioFile r:embed="rId1" name="~PP306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97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978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942EE608-ECDB-4E29-A0C9-62A609821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Functional-Matrix Analysis (cont’d)</a:t>
            </a:r>
          </a:p>
        </p:txBody>
      </p:sp>
      <p:pic>
        <p:nvPicPr>
          <p:cNvPr id="147459" name="Picture 3">
            <a:extLst>
              <a:ext uri="{FF2B5EF4-FFF2-40B4-BE49-F238E27FC236}">
                <a16:creationId xmlns:a16="http://schemas.microsoft.com/office/drawing/2014/main" id="{405532D8-1B51-4F57-A92E-3F71E34B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8001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0804" name="Picture 4">
            <a:extLst>
              <a:ext uri="{FF2B5EF4-FFF2-40B4-BE49-F238E27FC236}">
                <a16:creationId xmlns:a16="http://schemas.microsoft.com/office/drawing/2014/main" id="{17314BD3-2301-41EF-AAA8-ACF2672C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800100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0805" name="Picture 5">
            <a:hlinkClick r:id="" action="ppaction://media"/>
            <a:extLst>
              <a:ext uri="{FF2B5EF4-FFF2-40B4-BE49-F238E27FC236}">
                <a16:creationId xmlns:a16="http://schemas.microsoft.com/office/drawing/2014/main" id="{7E6A8159-DF91-4E7D-8DF0-7285AAD83F00}"/>
              </a:ext>
            </a:extLst>
          </p:cNvPr>
          <p:cNvPicPr>
            <a:picLocks noRot="1" noChangeAspect="1" noChangeArrowheads="1"/>
          </p:cNvPicPr>
          <p:nvPr>
            <a:wavAudioFile r:embed="rId1" name="~PP225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08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080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6030FC18-8132-4E32-B2DA-7117DB3D2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Functional-Matrix Analysis (cont’d)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5014C65-5963-4602-9B9E-EA301D49A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Collate results and evaluate collectively</a:t>
            </a:r>
          </a:p>
          <a:p>
            <a:r>
              <a:rPr lang="en-US" altLang="en-US"/>
              <a:t>Empty rows</a:t>
            </a:r>
          </a:p>
          <a:p>
            <a:r>
              <a:rPr lang="en-US" altLang="en-US"/>
              <a:t>No primary at all</a:t>
            </a:r>
          </a:p>
          <a:p>
            <a:r>
              <a:rPr lang="en-US" altLang="en-US"/>
              <a:t>No one admits to being primary</a:t>
            </a:r>
          </a:p>
          <a:p>
            <a:r>
              <a:rPr lang="en-US" altLang="en-US"/>
              <a:t>Multiple primaries/secondaries</a:t>
            </a:r>
          </a:p>
          <a:p>
            <a:r>
              <a:rPr lang="en-US" altLang="en-US"/>
              <a:t>Conflicting primaries/secondaries</a:t>
            </a:r>
          </a:p>
          <a:p>
            <a:r>
              <a:rPr lang="en-US" altLang="en-US"/>
              <a:t>Full columns vs empty columns</a:t>
            </a:r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7F339251-CEBC-4055-BD53-4E9F6CE0B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514600"/>
            <a:ext cx="457200" cy="409575"/>
          </a:xfrm>
          <a:prstGeom prst="rect">
            <a:avLst/>
          </a:prstGeom>
          <a:solidFill>
            <a:srgbClr val="33CC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1</a:t>
            </a:r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B34F2DA9-6D75-4971-9A33-8AA51063C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457200" cy="409575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2</a:t>
            </a:r>
          </a:p>
        </p:txBody>
      </p:sp>
      <p:grpSp>
        <p:nvGrpSpPr>
          <p:cNvPr id="149510" name="Group 6">
            <a:extLst>
              <a:ext uri="{FF2B5EF4-FFF2-40B4-BE49-F238E27FC236}">
                <a16:creationId xmlns:a16="http://schemas.microsoft.com/office/drawing/2014/main" id="{CF4CB12C-AD5A-482B-9042-D886D3074AF1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600200"/>
            <a:ext cx="1816100" cy="4102100"/>
            <a:chOff x="4416" y="1008"/>
            <a:chExt cx="1144" cy="2584"/>
          </a:xfrm>
        </p:grpSpPr>
        <p:grpSp>
          <p:nvGrpSpPr>
            <p:cNvPr id="149512" name="Group 7">
              <a:extLst>
                <a:ext uri="{FF2B5EF4-FFF2-40B4-BE49-F238E27FC236}">
                  <a16:creationId xmlns:a16="http://schemas.microsoft.com/office/drawing/2014/main" id="{D7202807-F646-4665-AB18-8E92EA279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2" y="1008"/>
              <a:ext cx="568" cy="2584"/>
              <a:chOff x="4992" y="1008"/>
              <a:chExt cx="568" cy="2584"/>
            </a:xfrm>
          </p:grpSpPr>
          <p:sp>
            <p:nvSpPr>
              <p:cNvPr id="149552" name="Rectangle 8">
                <a:extLst>
                  <a:ext uri="{FF2B5EF4-FFF2-40B4-BE49-F238E27FC236}">
                    <a16:creationId xmlns:a16="http://schemas.microsoft.com/office/drawing/2014/main" id="{0706545B-C51D-418E-95EE-0AC245784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3" name="Rectangle 9">
                <a:extLst>
                  <a:ext uri="{FF2B5EF4-FFF2-40B4-BE49-F238E27FC236}">
                    <a16:creationId xmlns:a16="http://schemas.microsoft.com/office/drawing/2014/main" id="{D581423E-002E-4751-9783-2EB2682B8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4" name="Rectangle 10">
                <a:extLst>
                  <a:ext uri="{FF2B5EF4-FFF2-40B4-BE49-F238E27FC236}">
                    <a16:creationId xmlns:a16="http://schemas.microsoft.com/office/drawing/2014/main" id="{644C7A5B-697B-462C-BCA7-593E28415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5" name="Rectangle 11">
                <a:extLst>
                  <a:ext uri="{FF2B5EF4-FFF2-40B4-BE49-F238E27FC236}">
                    <a16:creationId xmlns:a16="http://schemas.microsoft.com/office/drawing/2014/main" id="{DE7F5C86-ED54-424B-A3F9-FFF054EDD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168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6" name="Rectangle 12">
                <a:extLst>
                  <a:ext uri="{FF2B5EF4-FFF2-40B4-BE49-F238E27FC236}">
                    <a16:creationId xmlns:a16="http://schemas.microsoft.com/office/drawing/2014/main" id="{1E672BD1-5811-45F3-941A-0C6E6F72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68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7" name="Rectangle 13">
                <a:extLst>
                  <a:ext uri="{FF2B5EF4-FFF2-40B4-BE49-F238E27FC236}">
                    <a16:creationId xmlns:a16="http://schemas.microsoft.com/office/drawing/2014/main" id="{41B710D1-B960-4622-9933-4F9141A86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1680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8" name="Rectangle 14">
                <a:extLst>
                  <a:ext uri="{FF2B5EF4-FFF2-40B4-BE49-F238E27FC236}">
                    <a16:creationId xmlns:a16="http://schemas.microsoft.com/office/drawing/2014/main" id="{3CF8F13E-E7EE-4469-8FE3-666F14AF3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2064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9" name="Rectangle 15">
                <a:extLst>
                  <a:ext uri="{FF2B5EF4-FFF2-40B4-BE49-F238E27FC236}">
                    <a16:creationId xmlns:a16="http://schemas.microsoft.com/office/drawing/2014/main" id="{0BDC74CD-0745-48DC-8CF6-219A8C86B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2064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0" name="Rectangle 16">
                <a:extLst>
                  <a:ext uri="{FF2B5EF4-FFF2-40B4-BE49-F238E27FC236}">
                    <a16:creationId xmlns:a16="http://schemas.microsoft.com/office/drawing/2014/main" id="{1A40F1AA-C58C-4E3B-967F-046F6B4F6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2064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1" name="Rectangle 17">
                <a:extLst>
                  <a:ext uri="{FF2B5EF4-FFF2-40B4-BE49-F238E27FC236}">
                    <a16:creationId xmlns:a16="http://schemas.microsoft.com/office/drawing/2014/main" id="{CC8DE002-D4DD-4E75-BA61-6972677F7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235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2" name="Rectangle 18">
                <a:extLst>
                  <a:ext uri="{FF2B5EF4-FFF2-40B4-BE49-F238E27FC236}">
                    <a16:creationId xmlns:a16="http://schemas.microsoft.com/office/drawing/2014/main" id="{F7441C06-2677-4551-938F-A3FC43EC4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235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3" name="Rectangle 19">
                <a:extLst>
                  <a:ext uri="{FF2B5EF4-FFF2-40B4-BE49-F238E27FC236}">
                    <a16:creationId xmlns:a16="http://schemas.microsoft.com/office/drawing/2014/main" id="{AD5FA781-D519-4939-8B44-AD831A16D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2352"/>
                <a:ext cx="184" cy="18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33CC33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4" name="Rectangle 20">
                <a:extLst>
                  <a:ext uri="{FF2B5EF4-FFF2-40B4-BE49-F238E27FC236}">
                    <a16:creationId xmlns:a16="http://schemas.microsoft.com/office/drawing/2014/main" id="{001D7AE1-2D62-420F-A867-CEFF348F0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264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5" name="Rectangle 21">
                <a:extLst>
                  <a:ext uri="{FF2B5EF4-FFF2-40B4-BE49-F238E27FC236}">
                    <a16:creationId xmlns:a16="http://schemas.microsoft.com/office/drawing/2014/main" id="{637246CD-A335-4A60-8C20-166B14301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264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6" name="Rectangle 22">
                <a:extLst>
                  <a:ext uri="{FF2B5EF4-FFF2-40B4-BE49-F238E27FC236}">
                    <a16:creationId xmlns:a16="http://schemas.microsoft.com/office/drawing/2014/main" id="{7DFAE6EE-851F-46F0-8D50-4CD7018D3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264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7" name="Rectangle 23">
                <a:extLst>
                  <a:ext uri="{FF2B5EF4-FFF2-40B4-BE49-F238E27FC236}">
                    <a16:creationId xmlns:a16="http://schemas.microsoft.com/office/drawing/2014/main" id="{DAA87974-B590-4773-A250-19BF0D2A7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129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8" name="Rectangle 24">
                <a:extLst>
                  <a:ext uri="{FF2B5EF4-FFF2-40B4-BE49-F238E27FC236}">
                    <a16:creationId xmlns:a16="http://schemas.microsoft.com/office/drawing/2014/main" id="{8DC4710B-F44F-4647-B5A9-538E54786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296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69" name="Rectangle 25">
                <a:extLst>
                  <a:ext uri="{FF2B5EF4-FFF2-40B4-BE49-F238E27FC236}">
                    <a16:creationId xmlns:a16="http://schemas.microsoft.com/office/drawing/2014/main" id="{F2F24E5A-59D9-4361-A300-0B6AFDA0B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129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0" name="Rectangle 26">
                <a:extLst>
                  <a:ext uri="{FF2B5EF4-FFF2-40B4-BE49-F238E27FC236}">
                    <a16:creationId xmlns:a16="http://schemas.microsoft.com/office/drawing/2014/main" id="{25212E8A-5467-4FAE-9264-427222B3F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283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1" name="Rectangle 27">
                <a:extLst>
                  <a:ext uri="{FF2B5EF4-FFF2-40B4-BE49-F238E27FC236}">
                    <a16:creationId xmlns:a16="http://schemas.microsoft.com/office/drawing/2014/main" id="{E4840F5A-4BB6-4D50-974E-2CC28BA34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283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2" name="Rectangle 28">
                <a:extLst>
                  <a:ext uri="{FF2B5EF4-FFF2-40B4-BE49-F238E27FC236}">
                    <a16:creationId xmlns:a16="http://schemas.microsoft.com/office/drawing/2014/main" id="{F5A0D03E-D284-4133-A3AC-CEBC4550F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283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3" name="Rectangle 29">
                <a:extLst>
                  <a:ext uri="{FF2B5EF4-FFF2-40B4-BE49-F238E27FC236}">
                    <a16:creationId xmlns:a16="http://schemas.microsoft.com/office/drawing/2014/main" id="{9F200C74-B912-4295-B27E-3AE146FF0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3024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4" name="Rectangle 30">
                <a:extLst>
                  <a:ext uri="{FF2B5EF4-FFF2-40B4-BE49-F238E27FC236}">
                    <a16:creationId xmlns:a16="http://schemas.microsoft.com/office/drawing/2014/main" id="{4FCD61E3-0E39-4F4D-B981-76063888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3024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5" name="Rectangle 31">
                <a:extLst>
                  <a:ext uri="{FF2B5EF4-FFF2-40B4-BE49-F238E27FC236}">
                    <a16:creationId xmlns:a16="http://schemas.microsoft.com/office/drawing/2014/main" id="{54E3B334-AEFB-4A94-ABDE-68F7AA4AF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3024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6" name="Rectangle 32">
                <a:extLst>
                  <a:ext uri="{FF2B5EF4-FFF2-40B4-BE49-F238E27FC236}">
                    <a16:creationId xmlns:a16="http://schemas.microsoft.com/office/drawing/2014/main" id="{6319BC69-0654-45A7-AFD8-80A8DF107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321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7" name="Rectangle 33">
                <a:extLst>
                  <a:ext uri="{FF2B5EF4-FFF2-40B4-BE49-F238E27FC236}">
                    <a16:creationId xmlns:a16="http://schemas.microsoft.com/office/drawing/2014/main" id="{FB13C1AA-6017-4D5E-860D-4D4D12FD3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321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8" name="Rectangle 34">
                <a:extLst>
                  <a:ext uri="{FF2B5EF4-FFF2-40B4-BE49-F238E27FC236}">
                    <a16:creationId xmlns:a16="http://schemas.microsoft.com/office/drawing/2014/main" id="{C8151A38-0D86-4F90-A882-E4386565F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321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79" name="Rectangle 35">
                <a:extLst>
                  <a:ext uri="{FF2B5EF4-FFF2-40B4-BE49-F238E27FC236}">
                    <a16:creationId xmlns:a16="http://schemas.microsoft.com/office/drawing/2014/main" id="{19E61026-14AE-44AA-8F0C-621EB072B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34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80" name="Rectangle 36">
                <a:extLst>
                  <a:ext uri="{FF2B5EF4-FFF2-40B4-BE49-F238E27FC236}">
                    <a16:creationId xmlns:a16="http://schemas.microsoft.com/office/drawing/2014/main" id="{C39438EC-943D-4847-BC9A-5795A2E93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34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81" name="Rectangle 37">
                <a:extLst>
                  <a:ext uri="{FF2B5EF4-FFF2-40B4-BE49-F238E27FC236}">
                    <a16:creationId xmlns:a16="http://schemas.microsoft.com/office/drawing/2014/main" id="{E376BC7F-9BDF-43C5-965D-33CD3FCD4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34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9513" name="Group 38">
              <a:extLst>
                <a:ext uri="{FF2B5EF4-FFF2-40B4-BE49-F238E27FC236}">
                  <a16:creationId xmlns:a16="http://schemas.microsoft.com/office/drawing/2014/main" id="{1C394ADB-2FA3-4308-BC2F-C3B9D10E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1008"/>
              <a:ext cx="568" cy="2584"/>
              <a:chOff x="4416" y="1008"/>
              <a:chExt cx="568" cy="2584"/>
            </a:xfrm>
          </p:grpSpPr>
          <p:sp>
            <p:nvSpPr>
              <p:cNvPr id="149522" name="Rectangle 39">
                <a:extLst>
                  <a:ext uri="{FF2B5EF4-FFF2-40B4-BE49-F238E27FC236}">
                    <a16:creationId xmlns:a16="http://schemas.microsoft.com/office/drawing/2014/main" id="{0FC3B47E-3727-4965-9AAB-D69000331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3" name="Rectangle 40">
                <a:extLst>
                  <a:ext uri="{FF2B5EF4-FFF2-40B4-BE49-F238E27FC236}">
                    <a16:creationId xmlns:a16="http://schemas.microsoft.com/office/drawing/2014/main" id="{A35DDE13-B7DE-4B90-9F5F-530388B5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4" name="Rectangle 41">
                <a:extLst>
                  <a:ext uri="{FF2B5EF4-FFF2-40B4-BE49-F238E27FC236}">
                    <a16:creationId xmlns:a16="http://schemas.microsoft.com/office/drawing/2014/main" id="{5B292D16-5DBD-4348-904E-13B180349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0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5" name="Rectangle 42">
                <a:extLst>
                  <a:ext uri="{FF2B5EF4-FFF2-40B4-BE49-F238E27FC236}">
                    <a16:creationId xmlns:a16="http://schemas.microsoft.com/office/drawing/2014/main" id="{1676374D-9E35-4F20-B63D-414DA9382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1680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6" name="Rectangle 43">
                <a:extLst>
                  <a:ext uri="{FF2B5EF4-FFF2-40B4-BE49-F238E27FC236}">
                    <a16:creationId xmlns:a16="http://schemas.microsoft.com/office/drawing/2014/main" id="{A2E2461C-5752-4313-8BFD-386FF517E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68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7" name="Rectangle 44">
                <a:extLst>
                  <a:ext uri="{FF2B5EF4-FFF2-40B4-BE49-F238E27FC236}">
                    <a16:creationId xmlns:a16="http://schemas.microsoft.com/office/drawing/2014/main" id="{DE5E0086-CB63-4D6F-9152-727728405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68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8" name="Rectangle 45">
                <a:extLst>
                  <a:ext uri="{FF2B5EF4-FFF2-40B4-BE49-F238E27FC236}">
                    <a16:creationId xmlns:a16="http://schemas.microsoft.com/office/drawing/2014/main" id="{A2D1FCC4-2A65-4DE4-B238-4D0CBBB23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064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29" name="Rectangle 46">
                <a:extLst>
                  <a:ext uri="{FF2B5EF4-FFF2-40B4-BE49-F238E27FC236}">
                    <a16:creationId xmlns:a16="http://schemas.microsoft.com/office/drawing/2014/main" id="{8E2A16BA-26DA-4D4B-B23C-E075D01F8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0" name="Rectangle 47">
                <a:extLst>
                  <a:ext uri="{FF2B5EF4-FFF2-40B4-BE49-F238E27FC236}">
                    <a16:creationId xmlns:a16="http://schemas.microsoft.com/office/drawing/2014/main" id="{F5BC9AD3-CEBC-4A42-8DB1-2333044C4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064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1" name="Rectangle 48">
                <a:extLst>
                  <a:ext uri="{FF2B5EF4-FFF2-40B4-BE49-F238E27FC236}">
                    <a16:creationId xmlns:a16="http://schemas.microsoft.com/office/drawing/2014/main" id="{0875DD6F-918B-4FBD-8DF3-484CA320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640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2" name="Rectangle 49">
                <a:extLst>
                  <a:ext uri="{FF2B5EF4-FFF2-40B4-BE49-F238E27FC236}">
                    <a16:creationId xmlns:a16="http://schemas.microsoft.com/office/drawing/2014/main" id="{1188E706-C22A-43D8-9E46-DF688C3F8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640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3" name="Rectangle 50">
                <a:extLst>
                  <a:ext uri="{FF2B5EF4-FFF2-40B4-BE49-F238E27FC236}">
                    <a16:creationId xmlns:a16="http://schemas.microsoft.com/office/drawing/2014/main" id="{C4510744-FD5F-4921-8927-F08CEF052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640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4" name="Rectangle 51">
                <a:extLst>
                  <a:ext uri="{FF2B5EF4-FFF2-40B4-BE49-F238E27FC236}">
                    <a16:creationId xmlns:a16="http://schemas.microsoft.com/office/drawing/2014/main" id="{FC89291E-C31F-46E0-B192-492724C93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129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5" name="Rectangle 52">
                <a:extLst>
                  <a:ext uri="{FF2B5EF4-FFF2-40B4-BE49-F238E27FC236}">
                    <a16:creationId xmlns:a16="http://schemas.microsoft.com/office/drawing/2014/main" id="{DF80949C-6F56-4637-A3C8-97DBF5A0F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296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6" name="Rectangle 53">
                <a:extLst>
                  <a:ext uri="{FF2B5EF4-FFF2-40B4-BE49-F238E27FC236}">
                    <a16:creationId xmlns:a16="http://schemas.microsoft.com/office/drawing/2014/main" id="{2D85C07B-FBDA-4E95-BDF5-7565B4B0F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29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7" name="Rectangle 54">
                <a:extLst>
                  <a:ext uri="{FF2B5EF4-FFF2-40B4-BE49-F238E27FC236}">
                    <a16:creationId xmlns:a16="http://schemas.microsoft.com/office/drawing/2014/main" id="{CF2ED395-0627-42DC-AD4B-ADA156B60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352"/>
                <a:ext cx="184" cy="184"/>
              </a:xfrm>
              <a:prstGeom prst="rect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FF9900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8" name="Rectangle 55">
                <a:extLst>
                  <a:ext uri="{FF2B5EF4-FFF2-40B4-BE49-F238E27FC236}">
                    <a16:creationId xmlns:a16="http://schemas.microsoft.com/office/drawing/2014/main" id="{E3E52512-C7A6-4738-AC07-1E3681BDD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832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39" name="Rectangle 56">
                <a:extLst>
                  <a:ext uri="{FF2B5EF4-FFF2-40B4-BE49-F238E27FC236}">
                    <a16:creationId xmlns:a16="http://schemas.microsoft.com/office/drawing/2014/main" id="{7DF0CDCA-E8B1-4AB9-B043-BC3B1A892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83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0" name="Rectangle 57">
                <a:extLst>
                  <a:ext uri="{FF2B5EF4-FFF2-40B4-BE49-F238E27FC236}">
                    <a16:creationId xmlns:a16="http://schemas.microsoft.com/office/drawing/2014/main" id="{3E43286E-8FEF-4F8D-BB62-233DF9E94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1" name="Rectangle 58">
                <a:extLst>
                  <a:ext uri="{FF2B5EF4-FFF2-40B4-BE49-F238E27FC236}">
                    <a16:creationId xmlns:a16="http://schemas.microsoft.com/office/drawing/2014/main" id="{98C64AAA-B432-4D37-AD5D-C6139292D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024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2" name="Rectangle 59">
                <a:extLst>
                  <a:ext uri="{FF2B5EF4-FFF2-40B4-BE49-F238E27FC236}">
                    <a16:creationId xmlns:a16="http://schemas.microsoft.com/office/drawing/2014/main" id="{3847674F-9B9E-4419-A319-E36022269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024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3" name="Rectangle 60">
                <a:extLst>
                  <a:ext uri="{FF2B5EF4-FFF2-40B4-BE49-F238E27FC236}">
                    <a16:creationId xmlns:a16="http://schemas.microsoft.com/office/drawing/2014/main" id="{471646F6-4F6E-4396-A548-EC576C3E7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4" name="Rectangle 61">
                <a:extLst>
                  <a:ext uri="{FF2B5EF4-FFF2-40B4-BE49-F238E27FC236}">
                    <a16:creationId xmlns:a16="http://schemas.microsoft.com/office/drawing/2014/main" id="{C3437FDC-14DE-42A3-9874-19A52D57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216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5" name="Rectangle 62">
                <a:extLst>
                  <a:ext uri="{FF2B5EF4-FFF2-40B4-BE49-F238E27FC236}">
                    <a16:creationId xmlns:a16="http://schemas.microsoft.com/office/drawing/2014/main" id="{B01A75BE-F989-4FD2-8867-28BF7BC31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216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6" name="Rectangle 63">
                <a:extLst>
                  <a:ext uri="{FF2B5EF4-FFF2-40B4-BE49-F238E27FC236}">
                    <a16:creationId xmlns:a16="http://schemas.microsoft.com/office/drawing/2014/main" id="{D4B968FD-94C0-4084-BA1A-4431B8CFC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3216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7" name="Rectangle 64">
                <a:extLst>
                  <a:ext uri="{FF2B5EF4-FFF2-40B4-BE49-F238E27FC236}">
                    <a16:creationId xmlns:a16="http://schemas.microsoft.com/office/drawing/2014/main" id="{408131EC-BEA4-415A-9963-08D3D2506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408"/>
                <a:ext cx="184" cy="184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8" name="Rectangle 65">
                <a:extLst>
                  <a:ext uri="{FF2B5EF4-FFF2-40B4-BE49-F238E27FC236}">
                    <a16:creationId xmlns:a16="http://schemas.microsoft.com/office/drawing/2014/main" id="{66F39692-EF30-4400-AB73-F56564AF8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408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49" name="Rectangle 66">
                <a:extLst>
                  <a:ext uri="{FF2B5EF4-FFF2-40B4-BE49-F238E27FC236}">
                    <a16:creationId xmlns:a16="http://schemas.microsoft.com/office/drawing/2014/main" id="{2050B111-3183-4B51-93CC-BBB7D9B5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3408"/>
                <a:ext cx="184" cy="1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0" name="Rectangle 67">
                <a:extLst>
                  <a:ext uri="{FF2B5EF4-FFF2-40B4-BE49-F238E27FC236}">
                    <a16:creationId xmlns:a16="http://schemas.microsoft.com/office/drawing/2014/main" id="{D0DC8FAD-A24C-457D-B15A-FB3852471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35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551" name="Rectangle 68">
                <a:extLst>
                  <a:ext uri="{FF2B5EF4-FFF2-40B4-BE49-F238E27FC236}">
                    <a16:creationId xmlns:a16="http://schemas.microsoft.com/office/drawing/2014/main" id="{4305D43A-3AC8-40E5-973F-3EFF36445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2352"/>
                <a:ext cx="184" cy="184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9514" name="Group 69">
              <a:extLst>
                <a:ext uri="{FF2B5EF4-FFF2-40B4-BE49-F238E27FC236}">
                  <a16:creationId xmlns:a16="http://schemas.microsoft.com/office/drawing/2014/main" id="{22A68846-6121-4797-BEFC-45E6477A0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1584"/>
              <a:ext cx="960" cy="192"/>
              <a:chOff x="4512" y="1584"/>
              <a:chExt cx="960" cy="192"/>
            </a:xfrm>
          </p:grpSpPr>
          <p:sp>
            <p:nvSpPr>
              <p:cNvPr id="149519" name="Line 70">
                <a:extLst>
                  <a:ext uri="{FF2B5EF4-FFF2-40B4-BE49-F238E27FC236}">
                    <a16:creationId xmlns:a16="http://schemas.microsoft.com/office/drawing/2014/main" id="{3D701F07-0B7E-4ED3-BF4B-118F0A5D9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2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520" name="Line 71">
                <a:extLst>
                  <a:ext uri="{FF2B5EF4-FFF2-40B4-BE49-F238E27FC236}">
                    <a16:creationId xmlns:a16="http://schemas.microsoft.com/office/drawing/2014/main" id="{F7466AE0-D760-428E-96EC-80BC266E5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584"/>
                <a:ext cx="9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521" name="Line 72">
                <a:extLst>
                  <a:ext uri="{FF2B5EF4-FFF2-40B4-BE49-F238E27FC236}">
                    <a16:creationId xmlns:a16="http://schemas.microsoft.com/office/drawing/2014/main" id="{ED44E0DA-25D0-44BB-9685-289B92742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2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9515" name="Group 73">
              <a:extLst>
                <a:ext uri="{FF2B5EF4-FFF2-40B4-BE49-F238E27FC236}">
                  <a16:creationId xmlns:a16="http://schemas.microsoft.com/office/drawing/2014/main" id="{371C1457-6853-45D9-B241-795612A257C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512" y="1776"/>
              <a:ext cx="960" cy="192"/>
              <a:chOff x="4512" y="1584"/>
              <a:chExt cx="960" cy="192"/>
            </a:xfrm>
          </p:grpSpPr>
          <p:sp>
            <p:nvSpPr>
              <p:cNvPr id="149516" name="Line 74">
                <a:extLst>
                  <a:ext uri="{FF2B5EF4-FFF2-40B4-BE49-F238E27FC236}">
                    <a16:creationId xmlns:a16="http://schemas.microsoft.com/office/drawing/2014/main" id="{F5F7AE93-2CA8-419D-9752-10B51AEDC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2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517" name="Line 75">
                <a:extLst>
                  <a:ext uri="{FF2B5EF4-FFF2-40B4-BE49-F238E27FC236}">
                    <a16:creationId xmlns:a16="http://schemas.microsoft.com/office/drawing/2014/main" id="{5B6F248E-8D44-4D8F-92AC-07A8679F3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584"/>
                <a:ext cx="9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518" name="Line 76">
                <a:extLst>
                  <a:ext uri="{FF2B5EF4-FFF2-40B4-BE49-F238E27FC236}">
                    <a16:creationId xmlns:a16="http://schemas.microsoft.com/office/drawing/2014/main" id="{85CEE3E1-1A14-4128-9C66-09B85ACF2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2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1101901" name="Picture 77">
            <a:hlinkClick r:id="" action="ppaction://media"/>
            <a:extLst>
              <a:ext uri="{FF2B5EF4-FFF2-40B4-BE49-F238E27FC236}">
                <a16:creationId xmlns:a16="http://schemas.microsoft.com/office/drawing/2014/main" id="{57B88FE4-DC3D-4907-AA16-E56EA0B0710A}"/>
              </a:ext>
            </a:extLst>
          </p:cNvPr>
          <p:cNvPicPr>
            <a:picLocks noRot="1" noChangeAspect="1" noChangeArrowheads="1"/>
          </p:cNvPicPr>
          <p:nvPr>
            <a:wavAudioFile r:embed="rId1" name="~PP239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1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1901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103C8AF-52A0-4D23-8864-0C9EC0202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Computer-Aided Thematic Analysis (CATA)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4ED7A4F8-4C08-42A3-94CF-D2BA329A66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96200" cy="4572000"/>
          </a:xfrm>
        </p:spPr>
        <p:txBody>
          <a:bodyPr/>
          <a:lstStyle/>
          <a:p>
            <a:r>
              <a:rPr lang="en-US" altLang="en-US"/>
              <a:t>How can we </a:t>
            </a:r>
            <a:r>
              <a:rPr lang="en-US" altLang="en-US" i="1"/>
              <a:t>organize non-quantitative</a:t>
            </a:r>
            <a:r>
              <a:rPr lang="en-US" altLang="en-US"/>
              <a:t> knowledge </a:t>
            </a:r>
            <a:r>
              <a:rPr lang="en-US" altLang="en-US" i="1"/>
              <a:t>without imposing extrinsic framework</a:t>
            </a:r>
          </a:p>
          <a:p>
            <a:r>
              <a:rPr lang="en-US" altLang="en-US"/>
              <a:t>Intrinsic frameworks</a:t>
            </a:r>
          </a:p>
          <a:p>
            <a:pPr lvl="1"/>
            <a:r>
              <a:rPr lang="en-US" altLang="en-US"/>
              <a:t>Develop by examination of data themselves</a:t>
            </a:r>
          </a:p>
          <a:p>
            <a:pPr lvl="1"/>
            <a:r>
              <a:rPr lang="en-US" altLang="en-US"/>
              <a:t>Work with existing frameworks but go beyond conventional ideas</a:t>
            </a:r>
          </a:p>
          <a:p>
            <a:r>
              <a:rPr lang="en-US" altLang="en-US"/>
              <a:t>Extrinsic frameworks (preconceived notions)</a:t>
            </a:r>
          </a:p>
          <a:p>
            <a:pPr lvl="1"/>
            <a:r>
              <a:rPr lang="en-US" altLang="en-US"/>
              <a:t>Can interfere with development of novel insight</a:t>
            </a:r>
          </a:p>
          <a:p>
            <a:pPr lvl="1"/>
            <a:r>
              <a:rPr lang="en-US" altLang="en-US"/>
              <a:t>May mask data that don’t fit preconceptions</a:t>
            </a:r>
          </a:p>
        </p:txBody>
      </p:sp>
      <p:pic>
        <p:nvPicPr>
          <p:cNvPr id="1102852" name="Picture 4">
            <a:hlinkClick r:id="" action="ppaction://media"/>
            <a:extLst>
              <a:ext uri="{FF2B5EF4-FFF2-40B4-BE49-F238E27FC236}">
                <a16:creationId xmlns:a16="http://schemas.microsoft.com/office/drawing/2014/main" id="{4306EFD7-9505-4913-8959-91D6615AC04C}"/>
              </a:ext>
            </a:extLst>
          </p:cNvPr>
          <p:cNvPicPr>
            <a:picLocks noRot="1" noChangeAspect="1" noChangeArrowheads="1"/>
          </p:cNvPicPr>
          <p:nvPr>
            <a:wavAudioFile r:embed="rId1" name="~PP221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2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285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2ED1D8AD-C0C1-4CA5-8A62-F3ADA1C98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 of CATA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0A3A4F4-1D11-46F6-9F87-3A1D05B2F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848600" cy="5029200"/>
          </a:xfrm>
        </p:spPr>
        <p:txBody>
          <a:bodyPr/>
          <a:lstStyle/>
          <a:p>
            <a:r>
              <a:rPr lang="en-US" altLang="en-US"/>
              <a:t>Define themes</a:t>
            </a:r>
          </a:p>
          <a:p>
            <a:r>
              <a:rPr lang="en-US" altLang="en-US"/>
              <a:t>Write one theme per line in spreadsheet</a:t>
            </a:r>
          </a:p>
          <a:p>
            <a:r>
              <a:rPr lang="en-US" altLang="en-US"/>
              <a:t>Keep track of origin</a:t>
            </a:r>
          </a:p>
          <a:p>
            <a:r>
              <a:rPr lang="en-US" altLang="en-US"/>
              <a:t>Develop intrinsic framework for classification</a:t>
            </a:r>
          </a:p>
          <a:p>
            <a:r>
              <a:rPr lang="en-US" altLang="en-US"/>
              <a:t>Apply preliminary classification</a:t>
            </a:r>
          </a:p>
          <a:p>
            <a:r>
              <a:rPr lang="en-US" altLang="en-US"/>
              <a:t>Sort</a:t>
            </a:r>
          </a:p>
          <a:p>
            <a:r>
              <a:rPr lang="en-US" altLang="en-US"/>
              <a:t>Classify again using finer granularity</a:t>
            </a:r>
          </a:p>
          <a:p>
            <a:r>
              <a:rPr lang="en-US" altLang="en-US"/>
              <a:t>Repeat sort/classify until stable</a:t>
            </a:r>
          </a:p>
          <a:p>
            <a:r>
              <a:rPr lang="en-US" altLang="en-US"/>
              <a:t>Report using synthetic paragraphs</a:t>
            </a:r>
          </a:p>
        </p:txBody>
      </p:sp>
      <p:pic>
        <p:nvPicPr>
          <p:cNvPr id="1103876" name="Picture 4">
            <a:hlinkClick r:id="" action="ppaction://media"/>
            <a:extLst>
              <a:ext uri="{FF2B5EF4-FFF2-40B4-BE49-F238E27FC236}">
                <a16:creationId xmlns:a16="http://schemas.microsoft.com/office/drawing/2014/main" id="{2F0C0B93-685A-4D1B-9984-BF928A78B355}"/>
              </a:ext>
            </a:extLst>
          </p:cNvPr>
          <p:cNvPicPr>
            <a:picLocks noRot="1" noChangeAspect="1" noChangeArrowheads="1"/>
          </p:cNvPicPr>
          <p:nvPr>
            <a:wavAudioFile r:embed="rId1" name="~PP5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3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387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C11FB194-485B-4EB7-BCB9-9BDCC782E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Define Themes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DFA0B198-6091-4E20-8BAC-8C6211559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4876800"/>
          </a:xfrm>
        </p:spPr>
        <p:txBody>
          <a:bodyPr/>
          <a:lstStyle/>
          <a:p>
            <a:r>
              <a:rPr lang="en-US" altLang="en-US"/>
              <a:t>“Theme”</a:t>
            </a:r>
          </a:p>
          <a:p>
            <a:pPr lvl="1"/>
            <a:r>
              <a:rPr lang="en-US" altLang="en-US"/>
              <a:t>Any expression of fact, opinion or feeling</a:t>
            </a:r>
          </a:p>
          <a:p>
            <a:pPr lvl="1"/>
            <a:r>
              <a:rPr lang="en-US" altLang="en-US"/>
              <a:t>“This project started 18 months ago.”</a:t>
            </a:r>
          </a:p>
          <a:p>
            <a:pPr lvl="1"/>
            <a:r>
              <a:rPr lang="en-US" altLang="en-US"/>
              <a:t>“This project has been running too long.”</a:t>
            </a:r>
          </a:p>
          <a:p>
            <a:pPr lvl="1"/>
            <a:r>
              <a:rPr lang="en-US" altLang="en-US"/>
              <a:t>“I hate this project.”</a:t>
            </a:r>
          </a:p>
          <a:p>
            <a:r>
              <a:rPr lang="en-US" altLang="en-US"/>
              <a:t>Break down all sentences </a:t>
            </a:r>
          </a:p>
          <a:p>
            <a:pPr lvl="1"/>
            <a:r>
              <a:rPr lang="en-US" altLang="en-US"/>
              <a:t>at punctuation marks (.  ,  ;  :  !  ? ) </a:t>
            </a:r>
          </a:p>
          <a:p>
            <a:pPr lvl="1"/>
            <a:r>
              <a:rPr lang="en-US" altLang="en-US"/>
              <a:t>at some conjunctions (and, but)</a:t>
            </a:r>
          </a:p>
          <a:p>
            <a:r>
              <a:rPr lang="en-US" altLang="en-US"/>
              <a:t>Insert hard-return (line-break) to demarcate themes</a:t>
            </a:r>
          </a:p>
          <a:p>
            <a:pPr lvl="1"/>
            <a:r>
              <a:rPr lang="en-US" altLang="en-US"/>
              <a:t>Use global find-replace function</a:t>
            </a:r>
          </a:p>
        </p:txBody>
      </p:sp>
      <p:pic>
        <p:nvPicPr>
          <p:cNvPr id="1104900" name="Picture 4">
            <a:hlinkClick r:id="" action="ppaction://media"/>
            <a:extLst>
              <a:ext uri="{FF2B5EF4-FFF2-40B4-BE49-F238E27FC236}">
                <a16:creationId xmlns:a16="http://schemas.microsoft.com/office/drawing/2014/main" id="{2FA7EEF1-3407-4D03-B602-96A78811FE1D}"/>
              </a:ext>
            </a:extLst>
          </p:cNvPr>
          <p:cNvPicPr>
            <a:picLocks noRot="1" noChangeAspect="1" noChangeArrowheads="1"/>
          </p:cNvPicPr>
          <p:nvPr>
            <a:wavAudioFile r:embed="rId1" name="~PP55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4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4900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8A163B04-6711-4B5D-A440-FCFB5F116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 Themes into Spreadsheet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05AA38B7-4059-4C6A-AB43-D5AC2110D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1905000"/>
          </a:xfrm>
        </p:spPr>
        <p:txBody>
          <a:bodyPr/>
          <a:lstStyle/>
          <a:p>
            <a:r>
              <a:rPr lang="en-US" altLang="en-US"/>
              <a:t>Paste (copy) text into spreadsheet</a:t>
            </a:r>
          </a:p>
          <a:p>
            <a:pPr lvl="1"/>
            <a:r>
              <a:rPr lang="en-US" altLang="en-US"/>
              <a:t>One theme per line in spreadsheet</a:t>
            </a:r>
          </a:p>
          <a:p>
            <a:r>
              <a:rPr lang="en-US" altLang="en-US"/>
              <a:t>Keep track of origin</a:t>
            </a:r>
          </a:p>
          <a:p>
            <a:pPr lvl="1"/>
            <a:r>
              <a:rPr lang="en-US" altLang="en-US"/>
              <a:t>1 column per source / person</a:t>
            </a:r>
          </a:p>
        </p:txBody>
      </p:sp>
      <p:pic>
        <p:nvPicPr>
          <p:cNvPr id="157700" name="Picture 4">
            <a:extLst>
              <a:ext uri="{FF2B5EF4-FFF2-40B4-BE49-F238E27FC236}">
                <a16:creationId xmlns:a16="http://schemas.microsoft.com/office/drawing/2014/main" id="{747A4A9E-E1CB-4DD1-8FCC-2F842601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9" r="2905" b="14442"/>
          <a:stretch>
            <a:fillRect/>
          </a:stretch>
        </p:blipFill>
        <p:spPr bwMode="auto">
          <a:xfrm>
            <a:off x="0" y="3097213"/>
            <a:ext cx="8839200" cy="37607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5" name="Picture 5">
            <a:hlinkClick r:id="" action="ppaction://media"/>
            <a:extLst>
              <a:ext uri="{FF2B5EF4-FFF2-40B4-BE49-F238E27FC236}">
                <a16:creationId xmlns:a16="http://schemas.microsoft.com/office/drawing/2014/main" id="{8A9FB6C0-3316-45E2-9E96-238C08845BA7}"/>
              </a:ext>
            </a:extLst>
          </p:cNvPr>
          <p:cNvPicPr>
            <a:picLocks noRot="1" noChangeAspect="1" noChangeArrowheads="1"/>
          </p:cNvPicPr>
          <p:nvPr>
            <a:wavAudioFile r:embed="rId1" name="~PP318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5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592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62F96032-2F3A-42F2-9624-CA2BEF273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Develop Intrinsic Framework for Classification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3A51D5AA-A22D-4AAB-ACA3-FB40157A9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Read through the (huge) list of themes</a:t>
            </a:r>
          </a:p>
          <a:p>
            <a:r>
              <a:rPr lang="en-US" altLang="en-US"/>
              <a:t>Jot down any word that</a:t>
            </a:r>
          </a:p>
          <a:p>
            <a:pPr lvl="1"/>
            <a:r>
              <a:rPr lang="en-US" altLang="en-US"/>
              <a:t>Occurs spontaneously to you</a:t>
            </a:r>
          </a:p>
          <a:p>
            <a:pPr lvl="1"/>
            <a:r>
              <a:rPr lang="en-US" altLang="en-US"/>
              <a:t>Could help you organize themes</a:t>
            </a:r>
          </a:p>
          <a:p>
            <a:r>
              <a:rPr lang="en-US" altLang="en-US"/>
              <a:t>Look through categories or </a:t>
            </a:r>
            <a:r>
              <a:rPr lang="en-US" altLang="en-US" i="1"/>
              <a:t>metathemes</a:t>
            </a:r>
            <a:endParaRPr lang="en-US" altLang="en-US"/>
          </a:p>
          <a:p>
            <a:pPr lvl="1"/>
            <a:r>
              <a:rPr lang="en-US" altLang="en-US"/>
              <a:t>Organize, order, number metathemes</a:t>
            </a:r>
          </a:p>
          <a:p>
            <a:pPr lvl="1"/>
            <a:r>
              <a:rPr lang="en-US" altLang="en-US"/>
              <a:t>Stick to 6-10 metathemes if possible</a:t>
            </a:r>
          </a:p>
          <a:p>
            <a:pPr lvl="1"/>
            <a:r>
              <a:rPr lang="en-US" altLang="en-US"/>
              <a:t>E.g.,</a:t>
            </a:r>
          </a:p>
        </p:txBody>
      </p:sp>
      <p:pic>
        <p:nvPicPr>
          <p:cNvPr id="1106948" name="Picture 4">
            <a:hlinkClick r:id="" action="ppaction://media"/>
            <a:extLst>
              <a:ext uri="{FF2B5EF4-FFF2-40B4-BE49-F238E27FC236}">
                <a16:creationId xmlns:a16="http://schemas.microsoft.com/office/drawing/2014/main" id="{F1790861-7375-4E7C-8586-A764CCD4BF7A}"/>
              </a:ext>
            </a:extLst>
          </p:cNvPr>
          <p:cNvPicPr>
            <a:picLocks noRot="1" noChangeAspect="1" noChangeArrowheads="1"/>
          </p:cNvPicPr>
          <p:nvPr>
            <a:wavAudioFile r:embed="rId1" name="~PP4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>
            <a:extLst>
              <a:ext uri="{FF2B5EF4-FFF2-40B4-BE49-F238E27FC236}">
                <a16:creationId xmlns:a16="http://schemas.microsoft.com/office/drawing/2014/main" id="{02B64C31-9574-405E-B623-3A9C6669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/>
          <a:stretch>
            <a:fillRect/>
          </a:stretch>
        </p:blipFill>
        <p:spPr bwMode="auto">
          <a:xfrm>
            <a:off x="2667000" y="4800600"/>
            <a:ext cx="2667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9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94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704069D9-D928-4D9B-8F7E-119C2C20B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Apply Preliminary Classification &amp; Sort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BCA4F2C-61B4-4FF4-988B-A707345CB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Insert 2 columns to left of themes</a:t>
            </a:r>
          </a:p>
          <a:p>
            <a:r>
              <a:rPr lang="en-US" altLang="en-US"/>
              <a:t>Generate sequence number for </a:t>
            </a:r>
            <a:br>
              <a:rPr lang="en-US" altLang="en-US"/>
            </a:br>
            <a:r>
              <a:rPr lang="en-US" altLang="en-US"/>
              <a:t>each line</a:t>
            </a:r>
          </a:p>
          <a:p>
            <a:pPr lvl="1"/>
            <a:r>
              <a:rPr lang="en-US" altLang="en-US"/>
              <a:t>To keep connected themes </a:t>
            </a:r>
            <a:br>
              <a:rPr lang="en-US" altLang="en-US"/>
            </a:br>
            <a:r>
              <a:rPr lang="en-US" altLang="en-US"/>
              <a:t>together</a:t>
            </a:r>
          </a:p>
          <a:p>
            <a:r>
              <a:rPr lang="en-US" altLang="en-US"/>
              <a:t>Classify each theme by noting number (or letter) of the appropriate metatheme</a:t>
            </a:r>
          </a:p>
          <a:p>
            <a:r>
              <a:rPr lang="en-US" altLang="en-US"/>
              <a:t>Sort entire list (including origin columns) by </a:t>
            </a:r>
          </a:p>
          <a:p>
            <a:pPr lvl="1"/>
            <a:r>
              <a:rPr lang="en-US" altLang="en-US"/>
              <a:t>Metatheme; and</a:t>
            </a:r>
          </a:p>
          <a:p>
            <a:pPr lvl="1"/>
            <a:r>
              <a:rPr lang="en-US" altLang="en-US"/>
              <a:t>By sequence number within metatheme</a:t>
            </a:r>
          </a:p>
          <a:p>
            <a:r>
              <a:rPr lang="en-US" altLang="en-US"/>
              <a:t>See next slides for illustrations</a:t>
            </a:r>
          </a:p>
        </p:txBody>
      </p:sp>
      <p:pic>
        <p:nvPicPr>
          <p:cNvPr id="161796" name="Picture 4">
            <a:extLst>
              <a:ext uri="{FF2B5EF4-FFF2-40B4-BE49-F238E27FC236}">
                <a16:creationId xmlns:a16="http://schemas.microsoft.com/office/drawing/2014/main" id="{8E408B65-96F2-431A-B2FD-C2BA0ACA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0" r="74026" b="43829"/>
          <a:stretch>
            <a:fillRect/>
          </a:stretch>
        </p:blipFill>
        <p:spPr bwMode="auto">
          <a:xfrm>
            <a:off x="6477000" y="1757363"/>
            <a:ext cx="2443163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7973" name="Picture 5">
            <a:hlinkClick r:id="" action="ppaction://media"/>
            <a:extLst>
              <a:ext uri="{FF2B5EF4-FFF2-40B4-BE49-F238E27FC236}">
                <a16:creationId xmlns:a16="http://schemas.microsoft.com/office/drawing/2014/main" id="{F0C812AA-29FC-423E-BFC6-8DA57E34F81F}"/>
              </a:ext>
            </a:extLst>
          </p:cNvPr>
          <p:cNvPicPr>
            <a:picLocks noRot="1" noChangeAspect="1" noChangeArrowheads="1"/>
          </p:cNvPicPr>
          <p:nvPr>
            <a:wavAudioFile r:embed="rId1" name="~PP264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7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797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02C63299-10DD-41D3-89D4-168C474EB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Preliminary Classification</a:t>
            </a:r>
          </a:p>
        </p:txBody>
      </p:sp>
      <p:pic>
        <p:nvPicPr>
          <p:cNvPr id="163843" name="Picture 3">
            <a:extLst>
              <a:ext uri="{FF2B5EF4-FFF2-40B4-BE49-F238E27FC236}">
                <a16:creationId xmlns:a16="http://schemas.microsoft.com/office/drawing/2014/main" id="{13390C4A-1EB0-4C89-8857-D92EDB83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2" r="2806" b="7991"/>
          <a:stretch>
            <a:fillRect/>
          </a:stretch>
        </p:blipFill>
        <p:spPr bwMode="auto">
          <a:xfrm>
            <a:off x="0" y="1676400"/>
            <a:ext cx="91440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8996" name="Picture 4">
            <a:hlinkClick r:id="" action="ppaction://media"/>
            <a:extLst>
              <a:ext uri="{FF2B5EF4-FFF2-40B4-BE49-F238E27FC236}">
                <a16:creationId xmlns:a16="http://schemas.microsoft.com/office/drawing/2014/main" id="{AA15328B-5021-46AF-B13A-DE8EFD6B1B3B}"/>
              </a:ext>
            </a:extLst>
          </p:cNvPr>
          <p:cNvPicPr>
            <a:picLocks noRot="1" noChangeAspect="1" noChangeArrowheads="1"/>
          </p:cNvPicPr>
          <p:nvPr>
            <a:wavAudioFile r:embed="rId1" name="~PP104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8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899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65821EE-A1AB-4935-97D1-FDAEE5D3E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Subject-Matter Experts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CD0FDBD-0DCD-4687-92C0-8AD8A8C1E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Knowledgeable, experienced in specific issues</a:t>
            </a:r>
          </a:p>
          <a:p>
            <a:r>
              <a:rPr lang="en-US" altLang="en-US"/>
              <a:t>Example:  designing new course on identification and authentication methods</a:t>
            </a:r>
          </a:p>
          <a:p>
            <a:pPr lvl="1"/>
            <a:r>
              <a:rPr lang="en-US" altLang="en-US"/>
              <a:t>Biometrics expert</a:t>
            </a:r>
          </a:p>
          <a:p>
            <a:pPr lvl="1"/>
            <a:r>
              <a:rPr lang="en-US" altLang="en-US"/>
              <a:t>Tokens expert</a:t>
            </a:r>
          </a:p>
          <a:p>
            <a:pPr lvl="1"/>
            <a:r>
              <a:rPr lang="en-US" altLang="en-US"/>
              <a:t>Instructional designer</a:t>
            </a:r>
          </a:p>
          <a:p>
            <a:pPr lvl="1"/>
            <a:r>
              <a:rPr lang="en-US" altLang="en-US"/>
              <a:t>Graphics designer</a:t>
            </a:r>
          </a:p>
          <a:p>
            <a:r>
              <a:rPr lang="en-US" altLang="en-US" i="1"/>
              <a:t>Class exercise:</a:t>
            </a:r>
            <a:r>
              <a:rPr lang="en-US" altLang="en-US"/>
              <a:t> Identify some subject-matter experts who could help you in a particular problem you are working on at work</a:t>
            </a:r>
          </a:p>
        </p:txBody>
      </p:sp>
      <p:pic>
        <p:nvPicPr>
          <p:cNvPr id="986116" name="Picture 4">
            <a:hlinkClick r:id="" action="ppaction://media"/>
            <a:extLst>
              <a:ext uri="{FF2B5EF4-FFF2-40B4-BE49-F238E27FC236}">
                <a16:creationId xmlns:a16="http://schemas.microsoft.com/office/drawing/2014/main" id="{846B4FD2-DEF2-4936-B119-EB30149845F8}"/>
              </a:ext>
            </a:extLst>
          </p:cNvPr>
          <p:cNvPicPr>
            <a:picLocks noRot="1" noChangeAspect="1" noChangeArrowheads="1"/>
          </p:cNvPicPr>
          <p:nvPr>
            <a:wavAudioFile r:embed="rId1" name="~PP68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6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611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29498502-E953-4794-ABF5-9E665341F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Sort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FA36903B-28E7-44BD-9327-05A994689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4191000" cy="1295400"/>
          </a:xfrm>
        </p:spPr>
        <p:txBody>
          <a:bodyPr/>
          <a:lstStyle/>
          <a:p>
            <a:r>
              <a:rPr lang="en-US" altLang="en-US"/>
              <a:t>By metatheme</a:t>
            </a:r>
          </a:p>
          <a:p>
            <a:r>
              <a:rPr lang="en-US" altLang="en-US"/>
              <a:t>And by sequence number</a:t>
            </a:r>
          </a:p>
        </p:txBody>
      </p:sp>
      <p:pic>
        <p:nvPicPr>
          <p:cNvPr id="165892" name="Picture 4">
            <a:extLst>
              <a:ext uri="{FF2B5EF4-FFF2-40B4-BE49-F238E27FC236}">
                <a16:creationId xmlns:a16="http://schemas.microsoft.com/office/drawing/2014/main" id="{7F2E207C-919B-4F6F-91B7-B206519B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35388" r="2806" b="7991"/>
          <a:stretch>
            <a:fillRect/>
          </a:stretch>
        </p:blipFill>
        <p:spPr bwMode="auto">
          <a:xfrm>
            <a:off x="0" y="2819400"/>
            <a:ext cx="91440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3" name="Picture 5">
            <a:extLst>
              <a:ext uri="{FF2B5EF4-FFF2-40B4-BE49-F238E27FC236}">
                <a16:creationId xmlns:a16="http://schemas.microsoft.com/office/drawing/2014/main" id="{1A72E7D4-9076-4473-8DC4-FAAE3C83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"/>
          <a:stretch>
            <a:fillRect/>
          </a:stretch>
        </p:blipFill>
        <p:spPr bwMode="auto">
          <a:xfrm>
            <a:off x="2286000" y="2971800"/>
            <a:ext cx="37226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0022" name="Picture 6">
            <a:hlinkClick r:id="" action="ppaction://media"/>
            <a:extLst>
              <a:ext uri="{FF2B5EF4-FFF2-40B4-BE49-F238E27FC236}">
                <a16:creationId xmlns:a16="http://schemas.microsoft.com/office/drawing/2014/main" id="{207E37F3-63C2-46D6-B3DC-CBDA8E8732BB}"/>
              </a:ext>
            </a:extLst>
          </p:cNvPr>
          <p:cNvPicPr>
            <a:picLocks noRot="1" noChangeAspect="1" noChangeArrowheads="1"/>
          </p:cNvPicPr>
          <p:nvPr>
            <a:wavAudioFile r:embed="rId1" name="~PP141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00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002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3A07A9D1-A804-42CE-BC51-9357EB77C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Classify Again Using Finer Granularity &amp; Sort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D2FE02B-BD58-4B9A-88C2-196B0D5B1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447800"/>
            <a:ext cx="6629400" cy="4953000"/>
          </a:xfrm>
        </p:spPr>
        <p:txBody>
          <a:bodyPr/>
          <a:lstStyle/>
          <a:p>
            <a:r>
              <a:rPr lang="en-US" altLang="en-US"/>
              <a:t>Examine each group of items under one metatheme</a:t>
            </a:r>
          </a:p>
          <a:p>
            <a:r>
              <a:rPr lang="en-US" altLang="en-US"/>
              <a:t>As required, subdivide metathemes</a:t>
            </a:r>
          </a:p>
          <a:p>
            <a:pPr lvl="1"/>
            <a:r>
              <a:rPr lang="en-US" altLang="en-US"/>
              <a:t>Grouping helps identify subdivisions</a:t>
            </a:r>
          </a:p>
          <a:p>
            <a:pPr lvl="1"/>
            <a:r>
              <a:rPr lang="en-US" altLang="en-US"/>
              <a:t>Original metathemes become “n – 0”</a:t>
            </a:r>
          </a:p>
          <a:p>
            <a:r>
              <a:rPr lang="en-US" altLang="en-US"/>
              <a:t>Introduce another column into listing</a:t>
            </a:r>
          </a:p>
          <a:p>
            <a:r>
              <a:rPr lang="en-US" altLang="en-US"/>
              <a:t>Rate each theme according to two-part metathemes</a:t>
            </a:r>
          </a:p>
          <a:p>
            <a:r>
              <a:rPr lang="en-US" altLang="en-US"/>
              <a:t>Duplicate lines for more than 1 metatheme</a:t>
            </a:r>
          </a:p>
          <a:p>
            <a:r>
              <a:rPr lang="en-US" altLang="en-US"/>
              <a:t>Reorganize metathemes as needed</a:t>
            </a:r>
          </a:p>
          <a:p>
            <a:pPr lvl="1"/>
            <a:r>
              <a:rPr lang="en-US" altLang="en-US"/>
              <a:t>Can use find-replace function and sort to move whole blocks</a:t>
            </a:r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3329D5CC-7DEE-4CC3-815B-DA8372F6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205581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1045" name="Picture 5">
            <a:hlinkClick r:id="" action="ppaction://media"/>
            <a:extLst>
              <a:ext uri="{FF2B5EF4-FFF2-40B4-BE49-F238E27FC236}">
                <a16:creationId xmlns:a16="http://schemas.microsoft.com/office/drawing/2014/main" id="{55885209-6BBE-411F-9561-0B920604132A}"/>
              </a:ext>
            </a:extLst>
          </p:cNvPr>
          <p:cNvPicPr>
            <a:picLocks noRot="1" noChangeAspect="1" noChangeArrowheads="1"/>
          </p:cNvPicPr>
          <p:nvPr>
            <a:wavAudioFile r:embed="rId1" name="~PP116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10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104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69E3687D-1E66-45F5-850B-D227148F5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Report Using Synthetic Paragraphs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435FE1CB-0D89-4A26-9434-9D44E7F2D0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When satisfied at organization of data, can start writing report</a:t>
            </a:r>
          </a:p>
          <a:p>
            <a:r>
              <a:rPr lang="en-US" altLang="en-US"/>
              <a:t>“-0” items serve as headings and sub-headings</a:t>
            </a:r>
          </a:p>
          <a:p>
            <a:r>
              <a:rPr lang="en-US" altLang="en-US"/>
              <a:t>Summarize findings and combine quotations that are in the same direction as one synthetic paragraph; e.g.,</a:t>
            </a:r>
            <a:br>
              <a:rPr lang="en-US" altLang="en-US"/>
            </a:b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r>
              <a:rPr lang="en-US" altLang="en-US"/>
              <a:t>	“Most employees felt that management were listening to their feelings: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/>
              <a:t>	</a:t>
            </a:r>
            <a:r>
              <a:rPr lang="en-US" altLang="en-US">
                <a:solidFill>
                  <a:srgbClr val="FF0000"/>
                </a:solidFill>
              </a:rPr>
              <a:t>Managers really listen to us.</a:t>
            </a:r>
            <a:r>
              <a:rPr lang="en-US" altLang="en-US"/>
              <a:t> </a:t>
            </a:r>
            <a:r>
              <a:rPr lang="en-US" altLang="en-US">
                <a:solidFill>
                  <a:srgbClr val="008000"/>
                </a:solidFill>
              </a:rPr>
              <a:t>They pay attention to our suggestions.”</a:t>
            </a:r>
            <a:endParaRPr lang="en-US" altLang="en-US"/>
          </a:p>
        </p:txBody>
      </p:sp>
      <p:pic>
        <p:nvPicPr>
          <p:cNvPr id="1112068" name="Picture 4">
            <a:hlinkClick r:id="" action="ppaction://media"/>
            <a:extLst>
              <a:ext uri="{FF2B5EF4-FFF2-40B4-BE49-F238E27FC236}">
                <a16:creationId xmlns:a16="http://schemas.microsoft.com/office/drawing/2014/main" id="{A9E7BDD4-19D3-43C5-A423-F43891469BE1}"/>
              </a:ext>
            </a:extLst>
          </p:cNvPr>
          <p:cNvPicPr>
            <a:picLocks noRot="1" noChangeAspect="1" noChangeArrowheads="1"/>
          </p:cNvPicPr>
          <p:nvPr>
            <a:wavAudioFile r:embed="rId1" name="~PP48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2068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29B098DD-E7F5-485B-B994-FD1ACA91B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/>
              <a:t>Now go and apply these methods</a:t>
            </a:r>
          </a:p>
        </p:txBody>
      </p:sp>
      <p:pic>
        <p:nvPicPr>
          <p:cNvPr id="1113091" name="Picture 3">
            <a:hlinkClick r:id="" action="ppaction://media"/>
            <a:extLst>
              <a:ext uri="{FF2B5EF4-FFF2-40B4-BE49-F238E27FC236}">
                <a16:creationId xmlns:a16="http://schemas.microsoft.com/office/drawing/2014/main" id="{13147875-0566-49AF-88FD-D818B451377C}"/>
              </a:ext>
            </a:extLst>
          </p:cNvPr>
          <p:cNvPicPr>
            <a:picLocks noRot="1" noChangeAspect="1" noChangeArrowheads="1"/>
          </p:cNvPicPr>
          <p:nvPr>
            <a:wavAudioFile r:embed="rId1" name="~PP194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3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309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FD44DA4-F29A-4F77-B692-AB2971079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Scribe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306DD47-D41D-47DB-8A2B-763869A19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848600" cy="4953000"/>
          </a:xfrm>
        </p:spPr>
        <p:txBody>
          <a:bodyPr/>
          <a:lstStyle/>
          <a:p>
            <a:r>
              <a:rPr lang="en-US" altLang="en-US"/>
              <a:t>Responsible for recording significant information</a:t>
            </a:r>
          </a:p>
          <a:p>
            <a:pPr lvl="1"/>
            <a:r>
              <a:rPr lang="en-US" altLang="en-US"/>
              <a:t>Issues, discussions, solutions</a:t>
            </a:r>
          </a:p>
          <a:p>
            <a:pPr lvl="1"/>
            <a:r>
              <a:rPr lang="en-US" altLang="en-US"/>
              <a:t>Decisions — drop, shelve, study, act</a:t>
            </a:r>
          </a:p>
          <a:p>
            <a:pPr lvl="1"/>
            <a:r>
              <a:rPr lang="en-US" altLang="en-US"/>
              <a:t>Action items:  who does what by when?</a:t>
            </a:r>
          </a:p>
          <a:p>
            <a:r>
              <a:rPr lang="en-US" altLang="en-US"/>
              <a:t>Skills</a:t>
            </a:r>
          </a:p>
          <a:p>
            <a:pPr lvl="1"/>
            <a:r>
              <a:rPr lang="en-US" altLang="en-US"/>
              <a:t>Type fast and accurately</a:t>
            </a:r>
          </a:p>
          <a:p>
            <a:pPr lvl="1"/>
            <a:r>
              <a:rPr lang="en-US" altLang="en-US"/>
              <a:t>Take structured notes (see next slide)</a:t>
            </a:r>
          </a:p>
          <a:p>
            <a:pPr lvl="1"/>
            <a:r>
              <a:rPr lang="en-US" altLang="en-US"/>
              <a:t>Analyze and summarize in real time</a:t>
            </a:r>
          </a:p>
          <a:p>
            <a:pPr lvl="1"/>
            <a:r>
              <a:rPr lang="en-US" altLang="en-US"/>
              <a:t>Show </a:t>
            </a:r>
            <a:r>
              <a:rPr lang="en-US" altLang="en-US" i="1"/>
              <a:t>real-time notes*</a:t>
            </a:r>
            <a:r>
              <a:rPr lang="en-US" altLang="en-US"/>
              <a:t> on wall through LCD projector (*see part 3)</a:t>
            </a:r>
          </a:p>
          <a:p>
            <a:r>
              <a:rPr lang="en-US" altLang="en-US"/>
              <a:t>Distribute notes fast to participants for review</a:t>
            </a:r>
          </a:p>
        </p:txBody>
      </p:sp>
      <p:pic>
        <p:nvPicPr>
          <p:cNvPr id="988166" name="Picture 6">
            <a:hlinkClick r:id="" action="ppaction://media"/>
            <a:extLst>
              <a:ext uri="{FF2B5EF4-FFF2-40B4-BE49-F238E27FC236}">
                <a16:creationId xmlns:a16="http://schemas.microsoft.com/office/drawing/2014/main" id="{D79E2A9D-61A4-4171-A68B-96BF7B51F131}"/>
              </a:ext>
            </a:extLst>
          </p:cNvPr>
          <p:cNvPicPr>
            <a:picLocks noRot="1" noChangeAspect="1" noChangeArrowheads="1"/>
          </p:cNvPicPr>
          <p:nvPr>
            <a:wavAudioFile r:embed="rId1" name="~PP10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8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816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32.1"/>
</p:tagLst>
</file>

<file path=ppt/theme/theme1.xml><?xml version="1.0" encoding="utf-8"?>
<a:theme xmlns:a="http://schemas.openxmlformats.org/drawingml/2006/main" name="MSIA Class Notes">
  <a:themeElements>
    <a:clrScheme name="MSIA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MSIA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SIA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IA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IA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Data\Microsoft\Templates\MSIA Class Notes.pot</Template>
  <TotalTime>210</TotalTime>
  <Words>5286</Words>
  <Application>Microsoft Office PowerPoint</Application>
  <PresentationFormat>On-screen Show (4:3)</PresentationFormat>
  <Paragraphs>771</Paragraphs>
  <Slides>83</Slides>
  <Notes>83</Notes>
  <HiddenSlides>0</HiddenSlides>
  <MMClips>79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Arial</vt:lpstr>
      <vt:lpstr>Bookman Old Style</vt:lpstr>
      <vt:lpstr>Garamond</vt:lpstr>
      <vt:lpstr>Monotype Sorts</vt:lpstr>
      <vt:lpstr>Times New Roman</vt:lpstr>
      <vt:lpstr>Wingdings</vt:lpstr>
      <vt:lpstr>MSIA Class Notes</vt:lpstr>
      <vt:lpstr>Worksheet</vt:lpstr>
      <vt:lpstr>Leadership Skills</vt:lpstr>
      <vt:lpstr>Goals</vt:lpstr>
      <vt:lpstr>Overview</vt:lpstr>
      <vt:lpstr>Infrastructure for Effective Meetings</vt:lpstr>
      <vt:lpstr>Facilitator</vt:lpstr>
      <vt:lpstr>Business Leader</vt:lpstr>
      <vt:lpstr>IT Leader</vt:lpstr>
      <vt:lpstr>Subject-Matter Experts</vt:lpstr>
      <vt:lpstr>Scribe</vt:lpstr>
      <vt:lpstr>Structured Notes</vt:lpstr>
      <vt:lpstr>Overview</vt:lpstr>
      <vt:lpstr>Ground Rules: What Fails</vt:lpstr>
      <vt:lpstr>Ground Rules: What Works</vt:lpstr>
      <vt:lpstr>Operational Focus</vt:lpstr>
      <vt:lpstr>Mutual Support</vt:lpstr>
      <vt:lpstr>Preparation</vt:lpstr>
      <vt:lpstr>Preparation (cont’d)</vt:lpstr>
      <vt:lpstr>Agenda</vt:lpstr>
      <vt:lpstr>Punctuality</vt:lpstr>
      <vt:lpstr>Participation</vt:lpstr>
      <vt:lpstr>Order</vt:lpstr>
      <vt:lpstr>Active Listening</vt:lpstr>
      <vt:lpstr>Using Diagrams to Focus While Listening</vt:lpstr>
      <vt:lpstr>Diagram Examples</vt:lpstr>
      <vt:lpstr>Aside:  Beware the Non-Zero Ordinate</vt:lpstr>
      <vt:lpstr>Overview:  Presenting Information Effectively</vt:lpstr>
      <vt:lpstr>Leading Groups &amp; Teaching Have Much in Common</vt:lpstr>
      <vt:lpstr>Overview</vt:lpstr>
      <vt:lpstr>Effective Communication: Listener Variables</vt:lpstr>
      <vt:lpstr>Knowledge Base</vt:lpstr>
      <vt:lpstr>Intelligence</vt:lpstr>
      <vt:lpstr>Alertness</vt:lpstr>
      <vt:lpstr>Motivation</vt:lpstr>
      <vt:lpstr>Channel Variables</vt:lpstr>
      <vt:lpstr>Time Available</vt:lpstr>
      <vt:lpstr>Working Conditions</vt:lpstr>
      <vt:lpstr>Visibility, Audibility, Clarity</vt:lpstr>
      <vt:lpstr>High Interactivity</vt:lpstr>
      <vt:lpstr>Effective Communication: Presenter Variables</vt:lpstr>
      <vt:lpstr>Psychology and Motivation</vt:lpstr>
      <vt:lpstr>Psychology and Motivation (cont’d)</vt:lpstr>
      <vt:lpstr>Empathy and Imagination</vt:lpstr>
      <vt:lpstr>Patience</vt:lpstr>
      <vt:lpstr>Subject Knowledge</vt:lpstr>
      <vt:lpstr>Background Knowledge</vt:lpstr>
      <vt:lpstr>Ethical Standards</vt:lpstr>
      <vt:lpstr>Effective Communication: Message Variables</vt:lpstr>
      <vt:lpstr>Context</vt:lpstr>
      <vt:lpstr>Behavioral Objectives</vt:lpstr>
      <vt:lpstr>Organization</vt:lpstr>
      <vt:lpstr>Organization (cont’d)</vt:lpstr>
      <vt:lpstr>Evaluating Effectiveness of Communication</vt:lpstr>
      <vt:lpstr>Overview</vt:lpstr>
      <vt:lpstr>Goals</vt:lpstr>
      <vt:lpstr>Techniques for Analysis</vt:lpstr>
      <vt:lpstr>Real-Time Notes</vt:lpstr>
      <vt:lpstr>Real-Time Notes (cont’d)</vt:lpstr>
      <vt:lpstr>Brainstorming</vt:lpstr>
      <vt:lpstr>Brainstorming (cont’d)</vt:lpstr>
      <vt:lpstr>Delphi Technique</vt:lpstr>
      <vt:lpstr>Computer-Aided Consensus</vt:lpstr>
      <vt:lpstr>Computer-Aided Consensus (cont’d)</vt:lpstr>
      <vt:lpstr>Computer-Aided Consensus (cont’d)</vt:lpstr>
      <vt:lpstr>Computer-Aided Consensus (cont’d)</vt:lpstr>
      <vt:lpstr>Computer-Aided Consensus (cont’d)</vt:lpstr>
      <vt:lpstr>Computer-Aided Consensus (cont’d)</vt:lpstr>
      <vt:lpstr>Post-It™ Cluster Analysis</vt:lpstr>
      <vt:lpstr>Post-It Cluster Analysis (cont’d)</vt:lpstr>
      <vt:lpstr>Last Two!</vt:lpstr>
      <vt:lpstr>Functional-Matrix Analysis</vt:lpstr>
      <vt:lpstr>Functional-Matrix Analysis (cont’d)</vt:lpstr>
      <vt:lpstr>Functional-Matrix Analysis (cont’d)</vt:lpstr>
      <vt:lpstr>Computer-Aided Thematic Analysis (CATA)</vt:lpstr>
      <vt:lpstr>Overview of CATA</vt:lpstr>
      <vt:lpstr>Define Themes</vt:lpstr>
      <vt:lpstr>Enter Themes into Spreadsheet</vt:lpstr>
      <vt:lpstr>Develop Intrinsic Framework for Classification</vt:lpstr>
      <vt:lpstr>Apply Preliminary Classification &amp; Sort</vt:lpstr>
      <vt:lpstr>Preliminary Classification</vt:lpstr>
      <vt:lpstr>Sort</vt:lpstr>
      <vt:lpstr>Classify Again Using Finer Granularity &amp; Sort</vt:lpstr>
      <vt:lpstr>Report Using Synthetic Paragraphs</vt:lpstr>
      <vt:lpstr>Now go and apply these methods</vt:lpstr>
    </vt:vector>
  </TitlesOfParts>
  <Manager>Bill Clements, PhD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Skills</dc:title>
  <dc:subject>MSIA Seminar 6 Week 8</dc:subject>
  <dc:creator>M. E. Kabay, PhD, CISSP-ISSMP</dc:creator>
  <cp:keywords/>
  <dc:description>Checked by MK 2006-07-31</dc:description>
  <cp:lastModifiedBy>Mich Kabay</cp:lastModifiedBy>
  <cp:revision>30</cp:revision>
  <cp:lastPrinted>2000-03-28T00:08:39Z</cp:lastPrinted>
  <dcterms:created xsi:type="dcterms:W3CDTF">2003-01-05T21:02:01Z</dcterms:created>
  <dcterms:modified xsi:type="dcterms:W3CDTF">2023-01-02T21:30:25Z</dcterms:modified>
  <cp:category/>
</cp:coreProperties>
</file>