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5"/>
  </p:notesMasterIdLst>
  <p:handoutMasterIdLst>
    <p:handoutMasterId r:id="rId16"/>
  </p:handoutMasterIdLst>
  <p:sldIdLst>
    <p:sldId id="257" r:id="rId2"/>
    <p:sldId id="593" r:id="rId3"/>
    <p:sldId id="580" r:id="rId4"/>
    <p:sldId id="594" r:id="rId5"/>
    <p:sldId id="598" r:id="rId6"/>
    <p:sldId id="595" r:id="rId7"/>
    <p:sldId id="596" r:id="rId8"/>
    <p:sldId id="599" r:id="rId9"/>
    <p:sldId id="597" r:id="rId10"/>
    <p:sldId id="600" r:id="rId11"/>
    <p:sldId id="601" r:id="rId12"/>
    <p:sldId id="602" r:id="rId13"/>
    <p:sldId id="603" r:id="rId14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91" autoAdjust="0"/>
    <p:restoredTop sz="86350" autoAdjust="0"/>
  </p:normalViewPr>
  <p:slideViewPr>
    <p:cSldViewPr>
      <p:cViewPr varScale="1">
        <p:scale>
          <a:sx n="70" d="100"/>
          <a:sy n="70" d="100"/>
        </p:scale>
        <p:origin x="2424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9148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>
        <p:scale>
          <a:sx n="300" d="100"/>
          <a:sy n="300" d="100"/>
        </p:scale>
        <p:origin x="-1764" y="-13680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43291"/>
            <a:ext cx="7053263" cy="22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t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STAYING SAFE ONLINE</a:t>
            </a:r>
            <a:endParaRPr lang="en-US" dirty="0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44165"/>
            <a:ext cx="7053263" cy="443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b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Copyright © 2026 M. E. Kabay                             </a:t>
            </a:r>
            <a:fld id="{56FE725C-E0C2-4D1D-B105-12DF7B0A71E6}" type="slidenum">
              <a:rPr lang="en-US"/>
              <a:pPr/>
              <a:t>‹#›</a:t>
            </a:fld>
            <a:r>
              <a:rPr lang="fr-CA" dirty="0"/>
              <a:t>                                              All </a:t>
            </a:r>
            <a:r>
              <a:rPr lang="en-US" noProof="0" dirty="0"/>
              <a:t>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75544" y="232420"/>
            <a:ext cx="4702175" cy="23241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>
            <a:lvl1pPr algn="ctr" defTabSz="935077">
              <a:defRPr sz="1300" b="0" i="1">
                <a:latin typeface="Garamond" pitchFamily="18" charset="0"/>
              </a:defRPr>
            </a:lvl1pPr>
          </a:lstStyle>
          <a:p>
            <a:r>
              <a:rPr lang="en-US"/>
              <a:t>IS 340  Class Notes</a:t>
            </a: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2963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97481" y="4422131"/>
            <a:ext cx="4858302" cy="4188171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97481" y="8844261"/>
            <a:ext cx="4858302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 i="1">
                <a:latin typeface="Garamond" pitchFamily="18" charset="0"/>
              </a:defRPr>
            </a:lvl1pPr>
          </a:lstStyle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34784" y="8844261"/>
            <a:ext cx="1019417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>
                <a:latin typeface="Garamond" pitchFamily="18" charset="0"/>
              </a:defRPr>
            </a:lvl1pPr>
          </a:lstStyle>
          <a:p>
            <a:r>
              <a:rPr lang="en-US" dirty="0"/>
              <a:t>1-</a:t>
            </a:r>
            <a:fld id="{D976C8F9-028E-484A-8241-77FC3C56C6EF}" type="slidenum">
              <a:rPr lang="en-US"/>
              <a:pPr/>
              <a:t>‹#›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870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 dirty="0"/>
              <a:t>1-</a:t>
            </a:r>
            <a:fld id="{A9C5BF17-0ACF-4E8F-8A04-AB0BB80870A2}" type="slidenum">
              <a:rPr lang="en-US"/>
              <a:pPr/>
              <a:t>1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481" y="4802314"/>
            <a:ext cx="4858302" cy="3807988"/>
          </a:xfrm>
          <a:ln>
            <a:headEnd/>
            <a:tailEnd/>
          </a:ln>
        </p:spPr>
        <p:txBody>
          <a:bodyPr/>
          <a:lstStyle/>
          <a:p>
            <a:pPr algn="ctr"/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243942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2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7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3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3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9860" name="Rectangle 4"/>
          <p:cNvSpPr>
            <a:spLocks noChangeArrowheads="1"/>
          </p:cNvSpPr>
          <p:nvPr/>
        </p:nvSpPr>
        <p:spPr bwMode="auto">
          <a:xfrm>
            <a:off x="8652094" y="6523831"/>
            <a:ext cx="4603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661D8A99-02C3-4E07-8723-96C95229B775}" type="slidenum">
              <a:rPr lang="en-US" sz="1800"/>
              <a:pPr/>
              <a:t>‹#›</a:t>
            </a:fld>
            <a:endParaRPr lang="en-US" sz="1800" dirty="0"/>
          </a:p>
        </p:txBody>
      </p:sp>
      <p:sp>
        <p:nvSpPr>
          <p:cNvPr id="889861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889863" name="Text Box 7"/>
          <p:cNvSpPr txBox="1">
            <a:spLocks noChangeArrowheads="1"/>
          </p:cNvSpPr>
          <p:nvPr userDrawn="1"/>
        </p:nvSpPr>
        <p:spPr bwMode="auto">
          <a:xfrm>
            <a:off x="3322638" y="6643688"/>
            <a:ext cx="2520242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800" b="0" i="1" dirty="0"/>
              <a:t>Copyright © 2026 M. E. Kabay.  All rights reserved.</a:t>
            </a:r>
          </a:p>
        </p:txBody>
      </p:sp>
      <p:pic>
        <p:nvPicPr>
          <p:cNvPr id="8" name="Picture 7" descr="NWU_2c_stacked_logo_1-inch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235696" y="0"/>
            <a:ext cx="908304" cy="792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en-US" sz="4800" i="1" dirty="0"/>
              <a:t>Staying Safe Online</a:t>
            </a:r>
            <a:br>
              <a:rPr lang="en-US" sz="4800" i="1" dirty="0"/>
            </a:br>
            <a:r>
              <a:rPr lang="en-US" sz="2400" i="1" dirty="0"/>
              <a:t>Montpelier Senior Center</a:t>
            </a:r>
            <a:endParaRPr lang="en-US" sz="7200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4800600"/>
            <a:ext cx="9144000" cy="1676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/>
              <a:t>M. E. Kabay, PhD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Emeritus Professor – BSc &amp; MSc Cybersecurity Programs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Norwich University</a:t>
            </a:r>
          </a:p>
          <a:p>
            <a:pPr algn="ctr">
              <a:buNone/>
            </a:pPr>
            <a:r>
              <a:rPr lang="en-US" i="1" u="sng"/>
              <a:t>https://tinyurl.com/3b6p3h8s</a:t>
            </a:r>
          </a:p>
          <a:p>
            <a:pPr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A774CAB-1659-5B62-E7EE-0467ADF9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236944"/>
            <a:ext cx="9144000" cy="40970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+mj-lt"/>
                <a:ea typeface="+mj-ea"/>
                <a:cs typeface="+mj-cs"/>
              </a:defRPr>
            </a:lvl1pPr>
            <a:lvl2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2pPr>
            <a:lvl3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3pPr>
            <a:lvl4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4pPr>
            <a:lvl5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5pPr>
            <a:lvl6pPr marL="4572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6pPr>
            <a:lvl7pPr marL="9144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7pPr>
            <a:lvl8pPr marL="13716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8pPr>
            <a:lvl9pPr marL="18288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4800" dirty="0"/>
              <a:t>Week #2 – Mon 12 Jan 2026</a:t>
            </a:r>
          </a:p>
          <a:p>
            <a:pPr algn="ctr"/>
            <a:r>
              <a:rPr lang="en-US" sz="9600" kern="0" dirty="0"/>
              <a:t>Anti-Fraud (2)</a:t>
            </a:r>
            <a:endParaRPr lang="en-US" sz="7200" kern="0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C02D5-63C9-E254-D297-9CC1F0B6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838200"/>
          </a:xfrm>
        </p:spPr>
        <p:txBody>
          <a:bodyPr/>
          <a:lstStyle/>
          <a:p>
            <a:r>
              <a:rPr lang="en-US" dirty="0"/>
              <a:t>Identity Theft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640A3-F8C2-27AA-079F-C58F44F57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924800" cy="5486400"/>
          </a:xfrm>
        </p:spPr>
        <p:txBody>
          <a:bodyPr/>
          <a:lstStyle/>
          <a:p>
            <a:r>
              <a:rPr lang="en-US" dirty="0"/>
              <a:t>Phishing</a:t>
            </a:r>
          </a:p>
          <a:p>
            <a:pPr lvl="1"/>
            <a:r>
              <a:rPr lang="en-US" dirty="0"/>
              <a:t>Links to fake login pages</a:t>
            </a:r>
          </a:p>
          <a:p>
            <a:pPr lvl="1"/>
            <a:r>
              <a:rPr lang="en-US" dirty="0"/>
              <a:t>Steal the user-IDs and passwords</a:t>
            </a:r>
          </a:p>
          <a:p>
            <a:r>
              <a:rPr lang="en-US" dirty="0"/>
              <a:t>Smishing</a:t>
            </a:r>
          </a:p>
          <a:p>
            <a:pPr lvl="1"/>
            <a:r>
              <a:rPr lang="en-US" dirty="0"/>
              <a:t>From “SMS” + “phishing”</a:t>
            </a:r>
          </a:p>
          <a:p>
            <a:pPr lvl="1"/>
            <a:r>
              <a:rPr lang="en-US" dirty="0"/>
              <a:t>Victims receive “urgent” messages from real services</a:t>
            </a:r>
          </a:p>
          <a:p>
            <a:pPr lvl="1"/>
            <a:r>
              <a:rPr lang="en-US" dirty="0"/>
              <a:t>Demanding login information or one-time codes</a:t>
            </a:r>
          </a:p>
          <a:p>
            <a:pPr lvl="1"/>
            <a:r>
              <a:rPr lang="en-US" dirty="0"/>
              <a:t>NEVER GIVE ANYONE A LOGIN CODE OVER THE PHONE!</a:t>
            </a:r>
          </a:p>
          <a:p>
            <a:pPr lvl="1"/>
            <a:r>
              <a:rPr lang="en-US" dirty="0"/>
              <a:t>SMS login codes are ONLY for your OWN logons!</a:t>
            </a:r>
          </a:p>
        </p:txBody>
      </p:sp>
    </p:spTree>
    <p:extLst>
      <p:ext uri="{BB962C8B-B14F-4D97-AF65-F5344CB8AC3E}">
        <p14:creationId xmlns:p14="http://schemas.microsoft.com/office/powerpoint/2010/main" val="1583098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08832-A86F-66C6-9125-C43AD9FCF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685800"/>
          </a:xfrm>
        </p:spPr>
        <p:txBody>
          <a:bodyPr/>
          <a:lstStyle/>
          <a:p>
            <a:r>
              <a:rPr lang="en-US" dirty="0"/>
              <a:t>Identity Theft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5068A-756B-7476-9563-3EB7FF3D3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838200"/>
            <a:ext cx="7848600" cy="5867400"/>
          </a:xfrm>
        </p:spPr>
        <p:txBody>
          <a:bodyPr/>
          <a:lstStyle/>
          <a:p>
            <a:r>
              <a:rPr lang="en-US" dirty="0"/>
              <a:t>Impersonation frauds – messages claiming to be from services the victim uses</a:t>
            </a:r>
          </a:p>
          <a:p>
            <a:pPr lvl="1"/>
            <a:r>
              <a:rPr lang="en-US" dirty="0"/>
              <a:t>Banks</a:t>
            </a:r>
          </a:p>
          <a:p>
            <a:pPr lvl="1"/>
            <a:r>
              <a:rPr lang="en-US" dirty="0"/>
              <a:t>Insurance</a:t>
            </a:r>
          </a:p>
          <a:p>
            <a:pPr lvl="1"/>
            <a:r>
              <a:rPr lang="en-US" dirty="0"/>
              <a:t>Employer “personnel” departments</a:t>
            </a:r>
          </a:p>
          <a:p>
            <a:pPr lvl="1"/>
            <a:r>
              <a:rPr lang="en-US" dirty="0"/>
              <a:t>Utilities</a:t>
            </a:r>
          </a:p>
          <a:p>
            <a:r>
              <a:rPr lang="en-US" dirty="0"/>
              <a:t>Ask to “verify” PII</a:t>
            </a:r>
          </a:p>
          <a:p>
            <a:pPr lvl="1"/>
            <a:r>
              <a:rPr lang="en-US" dirty="0"/>
              <a:t>Account numbers</a:t>
            </a:r>
          </a:p>
          <a:p>
            <a:pPr lvl="1"/>
            <a:r>
              <a:rPr lang="en-US" dirty="0"/>
              <a:t>Social-insurance numbers</a:t>
            </a:r>
          </a:p>
          <a:p>
            <a:pPr lvl="1"/>
            <a:r>
              <a:rPr lang="en-US" dirty="0"/>
              <a:t>Even photos!</a:t>
            </a:r>
          </a:p>
          <a:p>
            <a:r>
              <a:rPr lang="en-US" dirty="0"/>
              <a:t>NEVER RESPOND TO EMAIL, PHONE OR MAIL YOU RECEIVE WITH SUCH DEMANDS:</a:t>
            </a:r>
            <a:br>
              <a:rPr lang="en-US" dirty="0"/>
            </a:br>
            <a:r>
              <a:rPr lang="en-US" i="1" dirty="0"/>
              <a:t>Contact your provider/agency using real info you have found yourself!</a:t>
            </a:r>
          </a:p>
        </p:txBody>
      </p:sp>
    </p:spTree>
    <p:extLst>
      <p:ext uri="{BB962C8B-B14F-4D97-AF65-F5344CB8AC3E}">
        <p14:creationId xmlns:p14="http://schemas.microsoft.com/office/powerpoint/2010/main" val="2961073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68998-1090-822D-601D-E3D58E329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Identity-Theft</a:t>
            </a:r>
            <a:r>
              <a:rPr lang="en-US" baseline="0" dirty="0"/>
              <a:t> in USA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ED888-FF72-E794-E010-B2CA5F984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029200"/>
          </a:xfrm>
        </p:spPr>
        <p:txBody>
          <a:bodyPr/>
          <a:lstStyle/>
          <a:p>
            <a:r>
              <a:rPr lang="en-US" dirty="0"/>
              <a:t>Case reports to FTC &amp; FBI:</a:t>
            </a:r>
          </a:p>
          <a:p>
            <a:pPr lvl="1"/>
            <a:r>
              <a:rPr lang="en-US" dirty="0"/>
              <a:t>2020 – 1.4M reports</a:t>
            </a:r>
          </a:p>
          <a:p>
            <a:pPr lvl="1"/>
            <a:r>
              <a:rPr lang="en-US" dirty="0"/>
              <a:t>2021 – 1.4M</a:t>
            </a:r>
            <a:r>
              <a:rPr lang="en-US" sz="2400" b="1" dirty="0">
                <a:solidFill>
                  <a:schemeClr val="tx1"/>
                </a:solidFill>
                <a:effectLst/>
                <a:latin typeface="+mn-lt"/>
              </a:rPr>
              <a:t> reports</a:t>
            </a:r>
            <a:endParaRPr lang="en-US" dirty="0"/>
          </a:p>
          <a:p>
            <a:pPr lvl="1"/>
            <a:r>
              <a:rPr lang="en-US" dirty="0"/>
              <a:t>2022 – 1.1M</a:t>
            </a:r>
            <a:r>
              <a:rPr lang="en-US" sz="2400" b="1" dirty="0">
                <a:solidFill>
                  <a:schemeClr val="tx1"/>
                </a:solidFill>
                <a:effectLst/>
                <a:latin typeface="+mn-lt"/>
              </a:rPr>
              <a:t> reports</a:t>
            </a:r>
            <a:endParaRPr lang="en-US" dirty="0"/>
          </a:p>
          <a:p>
            <a:pPr lvl="1"/>
            <a:r>
              <a:rPr lang="en-US" dirty="0"/>
              <a:t>2023 – 1.0M</a:t>
            </a:r>
            <a:r>
              <a:rPr lang="en-US" sz="2400" b="1" dirty="0">
                <a:solidFill>
                  <a:schemeClr val="tx1"/>
                </a:solidFill>
                <a:effectLst/>
                <a:latin typeface="+mn-lt"/>
              </a:rPr>
              <a:t> reports</a:t>
            </a:r>
            <a:endParaRPr lang="en-US" dirty="0"/>
          </a:p>
          <a:p>
            <a:pPr lvl="1"/>
            <a:r>
              <a:rPr lang="en-US" dirty="0"/>
              <a:t>2024 – 1.1M</a:t>
            </a:r>
            <a:r>
              <a:rPr lang="en-US" sz="2400" b="1" dirty="0">
                <a:solidFill>
                  <a:schemeClr val="tx1"/>
                </a:solidFill>
                <a:effectLst/>
                <a:latin typeface="+mn-lt"/>
              </a:rPr>
              <a:t> reports</a:t>
            </a:r>
            <a:endParaRPr lang="en-US" dirty="0"/>
          </a:p>
          <a:p>
            <a:r>
              <a:rPr lang="en-US" dirty="0"/>
              <a:t>Losses difficult to calculate – estimates:</a:t>
            </a:r>
          </a:p>
          <a:p>
            <a:pPr lvl="1"/>
            <a:r>
              <a:rPr lang="en-US" dirty="0"/>
              <a:t>2020 – $56B stolen</a:t>
            </a:r>
          </a:p>
          <a:p>
            <a:pPr lvl="1"/>
            <a:r>
              <a:rPr lang="en-US" dirty="0"/>
              <a:t>2022 – $43B</a:t>
            </a:r>
            <a:r>
              <a:rPr lang="en-US" baseline="0" dirty="0"/>
              <a:t> stolen</a:t>
            </a:r>
            <a:endParaRPr lang="en-US" dirty="0"/>
          </a:p>
          <a:p>
            <a:pPr lvl="1"/>
            <a:r>
              <a:rPr lang="en-US" dirty="0"/>
              <a:t>Other year losses are unclear so far</a:t>
            </a:r>
          </a:p>
          <a:p>
            <a:pPr lvl="0"/>
            <a:r>
              <a:rPr lang="en-US" dirty="0"/>
              <a:t>Consequences are not only monetary</a:t>
            </a:r>
          </a:p>
          <a:p>
            <a:pPr lvl="1"/>
            <a:r>
              <a:rPr lang="en-US" dirty="0"/>
              <a:t>Worry, wasted time, feelings</a:t>
            </a:r>
            <a:r>
              <a:rPr lang="en-US" baseline="0" dirty="0"/>
              <a:t> of guilt</a:t>
            </a:r>
          </a:p>
        </p:txBody>
      </p:sp>
    </p:spTree>
    <p:extLst>
      <p:ext uri="{BB962C8B-B14F-4D97-AF65-F5344CB8AC3E}">
        <p14:creationId xmlns:p14="http://schemas.microsoft.com/office/powerpoint/2010/main" val="3151112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3A5E91A-DFA6-E217-FEBC-2C3E7567A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1524000"/>
          </a:xfrm>
        </p:spPr>
        <p:txBody>
          <a:bodyPr/>
          <a:lstStyle/>
          <a:p>
            <a:pPr algn="ctr"/>
            <a:r>
              <a:rPr lang="en-US" sz="6000" dirty="0"/>
              <a:t>OK, STAY SAFE!</a:t>
            </a:r>
            <a:endParaRPr lang="en-US" dirty="0"/>
          </a:p>
        </p:txBody>
      </p:sp>
      <p:pic>
        <p:nvPicPr>
          <p:cNvPr id="7" name="Picture 6" descr="A yellow emoji holding a heart&#10;&#10;AI-generated content may be incorrect.">
            <a:extLst>
              <a:ext uri="{FF2B5EF4-FFF2-40B4-BE49-F238E27FC236}">
                <a16:creationId xmlns:a16="http://schemas.microsoft.com/office/drawing/2014/main" id="{7860251E-2CCF-2520-6B56-306943ADF7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037" y="1790700"/>
            <a:ext cx="4733925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24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3C7B-1A0D-4B97-BC9E-E14F27683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AA47-2910-41CB-A970-4C19642A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162800" cy="5257800"/>
          </a:xfrm>
        </p:spPr>
        <p:txBody>
          <a:bodyPr/>
          <a:lstStyle/>
          <a:p>
            <a:r>
              <a:rPr lang="en-US" dirty="0"/>
              <a:t>Chain letters</a:t>
            </a:r>
          </a:p>
          <a:p>
            <a:r>
              <a:rPr lang="en-US" dirty="0"/>
              <a:t>Ponzi schemes</a:t>
            </a:r>
          </a:p>
          <a:p>
            <a:r>
              <a:rPr lang="en-US" dirty="0"/>
              <a:t>Pyramid schemes</a:t>
            </a:r>
          </a:p>
          <a:p>
            <a:r>
              <a:rPr lang="en-US" dirty="0"/>
              <a:t>Get-rich-quick frauds</a:t>
            </a:r>
          </a:p>
          <a:p>
            <a:r>
              <a:rPr lang="en-US" dirty="0"/>
              <a:t>Online romance</a:t>
            </a:r>
          </a:p>
          <a:p>
            <a:r>
              <a:rPr lang="en-US" dirty="0"/>
              <a:t>Identity theft</a:t>
            </a:r>
          </a:p>
        </p:txBody>
      </p:sp>
    </p:spTree>
    <p:extLst>
      <p:ext uri="{BB962C8B-B14F-4D97-AF65-F5344CB8AC3E}">
        <p14:creationId xmlns:p14="http://schemas.microsoft.com/office/powerpoint/2010/main" val="412232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A5A6-DC2A-4758-95DF-20EC6F894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162800" cy="609600"/>
          </a:xfrm>
        </p:spPr>
        <p:txBody>
          <a:bodyPr/>
          <a:lstStyle/>
          <a:p>
            <a:pPr rtl="0" eaLnBrk="1" fontAlgn="base" hangingPunct="1"/>
            <a:r>
              <a:rPr lang="en-US" sz="3600" b="1" dirty="0">
                <a:solidFill>
                  <a:srgbClr val="800000"/>
                </a:solidFill>
                <a:effectLst/>
                <a:latin typeface="+mj-lt"/>
                <a:ea typeface="+mj-ea"/>
                <a:cs typeface="+mj-cs"/>
              </a:rPr>
              <a:t>Chain Letters</a:t>
            </a:r>
            <a:endParaRPr lang="en-US" sz="3600" dirty="0"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F0DED-4C0C-4CF8-891D-3FDCF1701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12723"/>
            <a:ext cx="7162800" cy="5486400"/>
          </a:xfrm>
        </p:spPr>
        <p:txBody>
          <a:bodyPr/>
          <a:lstStyle/>
          <a:p>
            <a:r>
              <a:rPr lang="en-US" sz="2000" dirty="0"/>
              <a:t>Before the Internet</a:t>
            </a:r>
          </a:p>
          <a:p>
            <a:pPr lvl="1"/>
            <a:r>
              <a:rPr lang="en-US" sz="2000" dirty="0"/>
              <a:t>“Chain letters” were physical messages</a:t>
            </a:r>
          </a:p>
          <a:p>
            <a:pPr lvl="1"/>
            <a:r>
              <a:rPr lang="en-US" sz="2000" dirty="0"/>
              <a:t>Sent by other victims</a:t>
            </a:r>
          </a:p>
          <a:p>
            <a:pPr lvl="1"/>
            <a:r>
              <a:rPr lang="en-US" sz="2000" dirty="0"/>
              <a:t>Urging new candidates to forward fake message</a:t>
            </a:r>
          </a:p>
          <a:p>
            <a:pPr lvl="1"/>
            <a:r>
              <a:rPr lang="en-US" sz="2000" dirty="0"/>
              <a:t>Asked to send to all known addresses</a:t>
            </a:r>
          </a:p>
          <a:p>
            <a:r>
              <a:rPr lang="en-US" sz="2000" dirty="0"/>
              <a:t>Today, usually electronic</a:t>
            </a:r>
          </a:p>
          <a:p>
            <a:pPr lvl="1"/>
            <a:r>
              <a:rPr lang="en-US" sz="2000" dirty="0"/>
              <a:t>Email</a:t>
            </a:r>
          </a:p>
          <a:p>
            <a:pPr lvl="1"/>
            <a:r>
              <a:rPr lang="en-US" sz="2000" dirty="0"/>
              <a:t>Social media</a:t>
            </a:r>
          </a:p>
          <a:p>
            <a:r>
              <a:rPr lang="en-US" sz="2000" dirty="0"/>
              <a:t>Types</a:t>
            </a:r>
          </a:p>
          <a:p>
            <a:pPr lvl="1"/>
            <a:r>
              <a:rPr lang="en-US" sz="2000" dirty="0"/>
              <a:t>“Raise awareness”</a:t>
            </a:r>
          </a:p>
          <a:p>
            <a:pPr lvl="1"/>
            <a:r>
              <a:rPr lang="en-US" sz="2000" dirty="0"/>
              <a:t>“Repost/send for good luck”</a:t>
            </a:r>
          </a:p>
          <a:p>
            <a:pPr lvl="1"/>
            <a:r>
              <a:rPr lang="en-US" sz="2000" dirty="0"/>
              <a:t>“Copy/paste to prove you read my message”</a:t>
            </a:r>
          </a:p>
          <a:p>
            <a:pPr lvl="1"/>
            <a:r>
              <a:rPr lang="en-US" sz="2000" dirty="0"/>
              <a:t>Fake giveaways (“Free XXXX”</a:t>
            </a:r>
          </a:p>
          <a:p>
            <a:pPr lvl="1"/>
            <a:r>
              <a:rPr lang="en-US" sz="2000" dirty="0"/>
              <a:t>Investment/cryptocurrency scams</a:t>
            </a:r>
          </a:p>
          <a:p>
            <a:pPr lvl="1"/>
            <a:r>
              <a:rPr lang="en-US" sz="2000" dirty="0"/>
              <a:t>“Lose free access unless you forward this”</a:t>
            </a:r>
          </a:p>
        </p:txBody>
      </p:sp>
    </p:spTree>
    <p:extLst>
      <p:ext uri="{BB962C8B-B14F-4D97-AF65-F5344CB8AC3E}">
        <p14:creationId xmlns:p14="http://schemas.microsoft.com/office/powerpoint/2010/main" val="276929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D553-7489-4E0D-54C4-9B4275333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838200"/>
          </a:xfrm>
        </p:spPr>
        <p:txBody>
          <a:bodyPr/>
          <a:lstStyle/>
          <a:p>
            <a:pPr rtl="0" eaLnBrk="1" fontAlgn="base" hangingPunct="1"/>
            <a:r>
              <a:rPr lang="en-US" sz="3600" b="1" dirty="0">
                <a:solidFill>
                  <a:srgbClr val="800000"/>
                </a:solidFill>
                <a:effectLst/>
                <a:latin typeface="+mj-lt"/>
                <a:ea typeface="+mj-ea"/>
                <a:cs typeface="+mj-cs"/>
              </a:rPr>
              <a:t>Ponzi Schemes</a:t>
            </a:r>
            <a:endParaRPr lang="en-US" dirty="0"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22F82-66F8-88CB-E25F-A5D838AAA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990600"/>
            <a:ext cx="7162800" cy="5334000"/>
          </a:xfrm>
        </p:spPr>
        <p:txBody>
          <a:bodyPr/>
          <a:lstStyle/>
          <a:p>
            <a:r>
              <a:rPr lang="en-US" dirty="0"/>
              <a:t>Charles Ponzi (1882-1949) – scheme in 1920</a:t>
            </a:r>
          </a:p>
          <a:p>
            <a:pPr lvl="1"/>
            <a:r>
              <a:rPr lang="en-US" dirty="0"/>
              <a:t>Claimed to be selling discounted postal coupons for profit</a:t>
            </a:r>
          </a:p>
          <a:p>
            <a:pPr lvl="1"/>
            <a:r>
              <a:rPr lang="en-US" dirty="0"/>
              <a:t>Promised 50% profit in 45 days or 100% profit in 90 days</a:t>
            </a:r>
          </a:p>
          <a:p>
            <a:pPr lvl="1"/>
            <a:r>
              <a:rPr lang="en-US" dirty="0"/>
              <a:t>Paid earlier investors with money from later investors </a:t>
            </a:r>
          </a:p>
          <a:p>
            <a:pPr lvl="1"/>
            <a:r>
              <a:rPr lang="en-US" dirty="0"/>
              <a:t>Lasted 1 year before collapse</a:t>
            </a:r>
          </a:p>
          <a:p>
            <a:pPr lvl="1"/>
            <a:r>
              <a:rPr lang="en-US" dirty="0"/>
              <a:t>Stole 20million = $324million today</a:t>
            </a:r>
          </a:p>
          <a:p>
            <a:r>
              <a:rPr lang="en-US" dirty="0"/>
              <a:t>DO NOT RESPOND TO RIDICULOUSLY PROFITABLE “OFFERS”</a:t>
            </a:r>
          </a:p>
        </p:txBody>
      </p:sp>
    </p:spTree>
    <p:extLst>
      <p:ext uri="{BB962C8B-B14F-4D97-AF65-F5344CB8AC3E}">
        <p14:creationId xmlns:p14="http://schemas.microsoft.com/office/powerpoint/2010/main" val="2287440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E9B9-27ED-EE92-1F4B-B31773572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E41FE-CBB7-D51C-A5D5-3AEFD2A29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Ponzi Schemes</a:t>
            </a:r>
          </a:p>
          <a:p>
            <a:r>
              <a:rPr lang="en-US" dirty="0"/>
              <a:t>Ridiculously profitable fake investments</a:t>
            </a:r>
          </a:p>
          <a:p>
            <a:r>
              <a:rPr lang="en-US" dirty="0"/>
              <a:t>May offer real or imaginary products</a:t>
            </a:r>
          </a:p>
          <a:p>
            <a:r>
              <a:rPr lang="en-US" dirty="0"/>
              <a:t>“Membership fee” to join</a:t>
            </a:r>
          </a:p>
          <a:p>
            <a:r>
              <a:rPr lang="en-US" dirty="0"/>
              <a:t>Victims </a:t>
            </a:r>
            <a:r>
              <a:rPr lang="en-US" i="1" dirty="0"/>
              <a:t>must recruit new members</a:t>
            </a:r>
          </a:p>
          <a:p>
            <a:r>
              <a:rPr lang="en-US" dirty="0"/>
              <a:t>Returns based on recruitment</a:t>
            </a:r>
          </a:p>
          <a:p>
            <a:r>
              <a:rPr lang="en-US" dirty="0"/>
              <a:t>NEVER AGREE TO JOIN SCHEME REQUIRING RECRUITMENT FOR PROFIT</a:t>
            </a:r>
          </a:p>
        </p:txBody>
      </p:sp>
    </p:spTree>
    <p:extLst>
      <p:ext uri="{BB962C8B-B14F-4D97-AF65-F5344CB8AC3E}">
        <p14:creationId xmlns:p14="http://schemas.microsoft.com/office/powerpoint/2010/main" val="3028013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BE02F-B132-8FE7-C227-C291BBBB5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fontAlgn="base" hangingPunct="1"/>
            <a:r>
              <a:rPr lang="en-US" sz="3600" b="1" dirty="0">
                <a:solidFill>
                  <a:srgbClr val="800000"/>
                </a:solidFill>
                <a:effectLst/>
                <a:latin typeface="+mj-lt"/>
                <a:ea typeface="+mj-ea"/>
                <a:cs typeface="+mj-cs"/>
              </a:rPr>
              <a:t>Get-rich-quick Frauds</a:t>
            </a:r>
            <a:endParaRPr lang="en-US" dirty="0"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63465-045D-B480-8F73-A394A421D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66800"/>
            <a:ext cx="7620000" cy="5638800"/>
          </a:xfrm>
        </p:spPr>
        <p:txBody>
          <a:bodyPr/>
          <a:lstStyle/>
          <a:p>
            <a:r>
              <a:rPr lang="en-US" dirty="0"/>
              <a:t>FTX – Sam Bankman-Fried crypto exchange </a:t>
            </a:r>
          </a:p>
          <a:p>
            <a:pPr lvl="1"/>
            <a:r>
              <a:rPr lang="en-US" dirty="0"/>
              <a:t>Fake money</a:t>
            </a:r>
          </a:p>
          <a:p>
            <a:pPr lvl="1"/>
            <a:r>
              <a:rPr lang="en-US" dirty="0"/>
              <a:t>Based on mathematical formulas</a:t>
            </a:r>
          </a:p>
          <a:p>
            <a:pPr lvl="1"/>
            <a:r>
              <a:rPr lang="en-US" dirty="0"/>
              <a:t>“bitcoins”</a:t>
            </a:r>
          </a:p>
          <a:p>
            <a:pPr lvl="1"/>
            <a:r>
              <a:rPr lang="en-US" dirty="0"/>
              <a:t>Promised enormous profits</a:t>
            </a:r>
          </a:p>
          <a:p>
            <a:pPr lvl="1"/>
            <a:r>
              <a:rPr lang="en-US" dirty="0"/>
              <a:t>Stole $Billions</a:t>
            </a:r>
          </a:p>
          <a:p>
            <a:pPr lvl="1"/>
            <a:r>
              <a:rPr lang="en-US" dirty="0"/>
              <a:t>Jailed 2023</a:t>
            </a:r>
          </a:p>
          <a:p>
            <a:r>
              <a:rPr lang="en-US" dirty="0"/>
              <a:t>Celsius Network – high-yield “investments”</a:t>
            </a:r>
          </a:p>
          <a:p>
            <a:pPr lvl="1"/>
            <a:r>
              <a:rPr lang="en-US" dirty="0"/>
              <a:t>Promised 17%/year profit or more</a:t>
            </a:r>
          </a:p>
          <a:p>
            <a:pPr lvl="1"/>
            <a:r>
              <a:rPr lang="en-US" dirty="0"/>
              <a:t>Stole $$, filed for bankruptcy, charged in 2023</a:t>
            </a:r>
          </a:p>
          <a:p>
            <a:r>
              <a:rPr lang="en-US" dirty="0"/>
              <a:t>Anchor Protocol</a:t>
            </a:r>
          </a:p>
          <a:p>
            <a:pPr lvl="1"/>
            <a:r>
              <a:rPr lang="en-US" dirty="0"/>
              <a:t>“Risk-free” 20% yield on a “stablecoin”</a:t>
            </a:r>
          </a:p>
          <a:p>
            <a:pPr lvl="1"/>
            <a:r>
              <a:rPr lang="en-US" dirty="0"/>
              <a:t>Victims lost $40B – founder charged 2023</a:t>
            </a:r>
          </a:p>
        </p:txBody>
      </p:sp>
    </p:spTree>
    <p:extLst>
      <p:ext uri="{BB962C8B-B14F-4D97-AF65-F5344CB8AC3E}">
        <p14:creationId xmlns:p14="http://schemas.microsoft.com/office/powerpoint/2010/main" val="2944020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9E34-092B-E72F-83BC-4841613FB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914400"/>
          </a:xfrm>
        </p:spPr>
        <p:txBody>
          <a:bodyPr/>
          <a:lstStyle/>
          <a:p>
            <a:pPr rtl="0" eaLnBrk="1" fontAlgn="base" hangingPunct="1"/>
            <a:r>
              <a:rPr lang="en-US" sz="3600" b="1" dirty="0">
                <a:solidFill>
                  <a:srgbClr val="800000"/>
                </a:solidFill>
                <a:effectLst/>
                <a:latin typeface="+mj-lt"/>
                <a:ea typeface="+mj-ea"/>
                <a:cs typeface="+mj-cs"/>
              </a:rPr>
              <a:t>Online Romance (1)</a:t>
            </a:r>
            <a:endParaRPr lang="en-US" dirty="0"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500D5-D148-537D-5516-A747AE4B8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66800"/>
            <a:ext cx="7924800" cy="5257800"/>
          </a:xfrm>
        </p:spPr>
        <p:txBody>
          <a:bodyPr/>
          <a:lstStyle/>
          <a:p>
            <a:r>
              <a:rPr lang="en-US" dirty="0"/>
              <a:t>Offers of romantic relationships via email or social media</a:t>
            </a:r>
          </a:p>
          <a:p>
            <a:r>
              <a:rPr lang="en-US" dirty="0"/>
              <a:t>Some perverts pretend to be falling in love with victims simply for sadistic fun</a:t>
            </a:r>
          </a:p>
          <a:p>
            <a:r>
              <a:rPr lang="en-US" dirty="0"/>
              <a:t>Some criminals use relationship grooming to trick victims into fake investments</a:t>
            </a:r>
          </a:p>
          <a:p>
            <a:pPr lvl="1"/>
            <a:r>
              <a:rPr lang="en-US" dirty="0"/>
              <a:t>“Pig-butchering scams” </a:t>
            </a:r>
          </a:p>
          <a:p>
            <a:pPr lvl="1"/>
            <a:r>
              <a:rPr lang="en-US" dirty="0"/>
              <a:t>Try to build trust</a:t>
            </a:r>
          </a:p>
          <a:p>
            <a:pPr lvl="1"/>
            <a:r>
              <a:rPr lang="en-US" dirty="0"/>
              <a:t>Offer fake “opportunities” for “investment”</a:t>
            </a:r>
          </a:p>
          <a:p>
            <a:pPr lvl="1"/>
            <a:r>
              <a:rPr lang="en-US" dirty="0"/>
              <a:t>Increase demands with every successful theft</a:t>
            </a:r>
          </a:p>
          <a:p>
            <a:r>
              <a:rPr lang="en-US" dirty="0"/>
              <a:t>AI methods increasingly sophisticated</a:t>
            </a:r>
          </a:p>
          <a:p>
            <a:pPr lvl="1"/>
            <a:r>
              <a:rPr lang="en-US" dirty="0"/>
              <a:t>Attractive “robots” automatically swindle victims</a:t>
            </a:r>
          </a:p>
        </p:txBody>
      </p:sp>
    </p:spTree>
    <p:extLst>
      <p:ext uri="{BB962C8B-B14F-4D97-AF65-F5344CB8AC3E}">
        <p14:creationId xmlns:p14="http://schemas.microsoft.com/office/powerpoint/2010/main" val="285381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56B51-7CF8-8B2D-DD53-7667597DA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Romance</a:t>
            </a:r>
            <a:r>
              <a:rPr lang="en-US" baseline="0" dirty="0"/>
              <a:t>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A7512-6EF5-C236-334A-10F8C1784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162800" cy="5486400"/>
          </a:xfrm>
        </p:spPr>
        <p:txBody>
          <a:bodyPr/>
          <a:lstStyle/>
          <a:p>
            <a:r>
              <a:rPr lang="en-US" dirty="0"/>
              <a:t>Dating sites may focus on extortion</a:t>
            </a:r>
          </a:p>
          <a:p>
            <a:r>
              <a:rPr lang="en-US" dirty="0"/>
              <a:t>Provide platform for developing relationship s</a:t>
            </a:r>
          </a:p>
          <a:p>
            <a:r>
              <a:rPr lang="en-US" dirty="0"/>
              <a:t>Often claim to be for “singles”</a:t>
            </a:r>
          </a:p>
          <a:p>
            <a:pPr lvl="1"/>
            <a:r>
              <a:rPr lang="en-US" dirty="0"/>
              <a:t>But no verification involved</a:t>
            </a:r>
          </a:p>
          <a:p>
            <a:pPr lvl="1"/>
            <a:r>
              <a:rPr lang="en-US" dirty="0"/>
              <a:t>Criminals can easily sign up</a:t>
            </a:r>
          </a:p>
          <a:p>
            <a:r>
              <a:rPr lang="en-US" dirty="0"/>
              <a:t>Usually block all access for independent communications</a:t>
            </a:r>
          </a:p>
          <a:p>
            <a:pPr lvl="1"/>
            <a:r>
              <a:rPr lang="en-US" dirty="0"/>
              <a:t>Wipe any addresses from all communications</a:t>
            </a:r>
          </a:p>
          <a:p>
            <a:pPr lvl="2"/>
            <a:r>
              <a:rPr lang="en-US" dirty="0"/>
              <a:t>No email, phone or physical addresses permitted</a:t>
            </a:r>
          </a:p>
          <a:p>
            <a:pPr lvl="1"/>
            <a:r>
              <a:rPr lang="en-US" dirty="0"/>
              <a:t>Charge $$ for access to “real” contact info</a:t>
            </a:r>
          </a:p>
          <a:p>
            <a:pPr lvl="2"/>
            <a:r>
              <a:rPr lang="en-US" dirty="0"/>
              <a:t>E.g., $2,000 from each person</a:t>
            </a:r>
          </a:p>
        </p:txBody>
      </p:sp>
    </p:spTree>
    <p:extLst>
      <p:ext uri="{BB962C8B-B14F-4D97-AF65-F5344CB8AC3E}">
        <p14:creationId xmlns:p14="http://schemas.microsoft.com/office/powerpoint/2010/main" val="3140047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DD22A-FF41-7536-65F3-9CE1EA344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fontAlgn="base" hangingPunct="1"/>
            <a:r>
              <a:rPr lang="en-US" sz="3600" b="1" dirty="0">
                <a:solidFill>
                  <a:srgbClr val="800000"/>
                </a:solidFill>
                <a:effectLst/>
                <a:latin typeface="+mj-lt"/>
                <a:ea typeface="+mj-ea"/>
                <a:cs typeface="+mj-cs"/>
              </a:rPr>
              <a:t>Identity Theft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3830B-C81C-D7DF-1DAA-085F054E2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029200"/>
          </a:xfrm>
        </p:spPr>
        <p:txBody>
          <a:bodyPr/>
          <a:lstStyle/>
          <a:p>
            <a:r>
              <a:rPr lang="en-US" dirty="0"/>
              <a:t>Criminals find personal identification information (PII) illegally</a:t>
            </a:r>
          </a:p>
          <a:p>
            <a:pPr lvl="1"/>
            <a:r>
              <a:rPr lang="en-US" dirty="0"/>
              <a:t>Data breaches</a:t>
            </a:r>
          </a:p>
          <a:p>
            <a:pPr lvl="2"/>
            <a:r>
              <a:rPr lang="en-US" dirty="0"/>
              <a:t>Criminals break into databases</a:t>
            </a:r>
          </a:p>
          <a:p>
            <a:pPr lvl="1"/>
            <a:r>
              <a:rPr lang="en-US" dirty="0"/>
              <a:t>Dark-Web marketplaces</a:t>
            </a:r>
          </a:p>
          <a:p>
            <a:pPr lvl="2"/>
            <a:r>
              <a:rPr lang="en-US" dirty="0"/>
              <a:t>Dark Web is not findable using normal search functions (e.g., Google)</a:t>
            </a:r>
          </a:p>
          <a:p>
            <a:r>
              <a:rPr lang="en-US" dirty="0"/>
              <a:t>Use PII to attack real accounts</a:t>
            </a:r>
          </a:p>
          <a:p>
            <a:pPr lvl="1"/>
            <a:r>
              <a:rPr lang="en-US" dirty="0"/>
              <a:t>Use leaked passwords or common errors such as using birthdays as passwords</a:t>
            </a:r>
          </a:p>
          <a:p>
            <a:pPr lvl="1"/>
            <a:r>
              <a:rPr lang="en-US" dirty="0"/>
              <a:t>Lock out the legitimate users</a:t>
            </a:r>
          </a:p>
          <a:p>
            <a:pPr lvl="1"/>
            <a:r>
              <a:rPr lang="en-US" dirty="0"/>
              <a:t>Steal money or charge expenses</a:t>
            </a:r>
          </a:p>
        </p:txBody>
      </p:sp>
    </p:spTree>
    <p:extLst>
      <p:ext uri="{BB962C8B-B14F-4D97-AF65-F5344CB8AC3E}">
        <p14:creationId xmlns:p14="http://schemas.microsoft.com/office/powerpoint/2010/main" val="4253635257"/>
      </p:ext>
    </p:extLst>
  </p:cSld>
  <p:clrMapOvr>
    <a:masterClrMapping/>
  </p:clrMapOvr>
</p:sld>
</file>

<file path=ppt/theme/theme1.xml><?xml version="1.0" encoding="utf-8"?>
<a:theme xmlns:a="http://schemas.openxmlformats.org/drawingml/2006/main" name="IS 340 Class Notes">
  <a:themeElements>
    <a:clrScheme name="IS 340 Class 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 340 Class 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a:spPr>
      <a:bodyPr wrap="square" rtlCol="0">
        <a:spAutoFit/>
      </a:bodyPr>
      <a:lstStyle>
        <a:defPPr algn="ctr">
          <a:defRPr sz="1400" b="0" u="sng" dirty="0">
            <a:solidFill>
              <a:schemeClr val="accent6">
                <a:lumMod val="60000"/>
                <a:lumOff val="40000"/>
              </a:schemeClr>
            </a:solidFill>
            <a:latin typeface="Arial Narrow" panose="020B0606020202030204" pitchFamily="34" charset="0"/>
          </a:defRPr>
        </a:defPPr>
      </a:lstStyle>
    </a:txDef>
  </a:objectDefaults>
  <a:extraClrSchemeLst>
    <a:extraClrScheme>
      <a:clrScheme name="IS 340 Class 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340 Class 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5D630D5-F1F6-4A55-A355-7CB5B02414F4}" vid="{5ECAB060-1E65-4A57-9290-843EED714E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Staying Safe Online</Template>
  <TotalTime>71</TotalTime>
  <Words>760</Words>
  <Application>Microsoft Office PowerPoint</Application>
  <PresentationFormat>On-screen Show (4:3)</PresentationFormat>
  <Paragraphs>132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Bookman Old Style</vt:lpstr>
      <vt:lpstr>Garamond</vt:lpstr>
      <vt:lpstr>Times New Roman</vt:lpstr>
      <vt:lpstr>Wingdings</vt:lpstr>
      <vt:lpstr>IS 340 Class Notes</vt:lpstr>
      <vt:lpstr>Staying Safe Online Montpelier Senior Center</vt:lpstr>
      <vt:lpstr>Topics</vt:lpstr>
      <vt:lpstr>Chain Letters</vt:lpstr>
      <vt:lpstr>Ponzi Schemes</vt:lpstr>
      <vt:lpstr>Pyramid Schemes</vt:lpstr>
      <vt:lpstr>Get-rich-quick Frauds</vt:lpstr>
      <vt:lpstr>Online Romance (1)</vt:lpstr>
      <vt:lpstr>Online Romance (2)</vt:lpstr>
      <vt:lpstr>Identity Theft (1)</vt:lpstr>
      <vt:lpstr>Identity Theft (2)</vt:lpstr>
      <vt:lpstr>Identity Theft (3)</vt:lpstr>
      <vt:lpstr>Identity-Theft in USA</vt:lpstr>
      <vt:lpstr>OK, STAY SAFE!</vt:lpstr>
    </vt:vector>
  </TitlesOfParts>
  <Manager>David Blythe, JD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CSH5 Chapter 39</dc:subject>
  <dc:creator>Mich Kabay</dc:creator>
  <cp:keywords/>
  <dc:description/>
  <cp:lastModifiedBy>Mich Kabay</cp:lastModifiedBy>
  <cp:revision>6</cp:revision>
  <cp:lastPrinted>2018-05-24T23:59:51Z</cp:lastPrinted>
  <dcterms:created xsi:type="dcterms:W3CDTF">2025-11-13T19:57:10Z</dcterms:created>
  <dcterms:modified xsi:type="dcterms:W3CDTF">2026-01-14T00:50:35Z</dcterms:modified>
  <cp:category/>
</cp:coreProperties>
</file>