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257" r:id="rId2"/>
    <p:sldId id="593" r:id="rId3"/>
    <p:sldId id="596" r:id="rId4"/>
    <p:sldId id="595" r:id="rId5"/>
    <p:sldId id="610" r:id="rId6"/>
    <p:sldId id="597" r:id="rId7"/>
    <p:sldId id="598" r:id="rId8"/>
    <p:sldId id="599" r:id="rId9"/>
    <p:sldId id="600" r:id="rId10"/>
    <p:sldId id="601" r:id="rId11"/>
    <p:sldId id="602" r:id="rId12"/>
    <p:sldId id="603" r:id="rId13"/>
    <p:sldId id="604" r:id="rId14"/>
    <p:sldId id="605" r:id="rId15"/>
    <p:sldId id="606" r:id="rId16"/>
    <p:sldId id="607" r:id="rId17"/>
    <p:sldId id="580" r:id="rId18"/>
  </p:sldIdLst>
  <p:sldSz cx="9144000" cy="6858000" type="screen4x3"/>
  <p:notesSz cx="7053263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50" autoAdjust="0"/>
  </p:normalViewPr>
  <p:slideViewPr>
    <p:cSldViewPr>
      <p:cViewPr varScale="1">
        <p:scale>
          <a:sx n="70" d="100"/>
          <a:sy n="70" d="100"/>
        </p:scale>
        <p:origin x="2352" y="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4230" y="84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7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43291"/>
            <a:ext cx="7053263" cy="22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41" tIns="44220" rIns="88441" bIns="44220" numCol="1" anchor="t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/>
              <a:t>STAYING SAFE ONLINE</a:t>
            </a:r>
            <a:endParaRPr lang="en-US" dirty="0"/>
          </a:p>
        </p:txBody>
      </p:sp>
      <p:sp>
        <p:nvSpPr>
          <p:cNvPr id="503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44165"/>
            <a:ext cx="7053263" cy="443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41" tIns="44220" rIns="88441" bIns="44220" numCol="1" anchor="b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 dirty="0"/>
              <a:t>Copyright © 2026 M. E. Kabay                             </a:t>
            </a:r>
            <a:fld id="{56FE725C-E0C2-4D1D-B105-12DF7B0A71E6}" type="slidenum">
              <a:rPr lang="en-US"/>
              <a:pPr/>
              <a:t>‹#›</a:t>
            </a:fld>
            <a:r>
              <a:rPr lang="fr-CA" dirty="0"/>
              <a:t>                                              All </a:t>
            </a:r>
            <a:r>
              <a:rPr lang="fr-CA" dirty="0" err="1"/>
              <a:t>rights</a:t>
            </a:r>
            <a:r>
              <a:rPr lang="fr-CA" dirty="0"/>
              <a:t> </a:t>
            </a:r>
            <a:r>
              <a:rPr lang="fr-CA" dirty="0" err="1"/>
              <a:t>reserved</a:t>
            </a:r>
            <a:r>
              <a:rPr lang="fr-CA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691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75544" y="232420"/>
            <a:ext cx="4702175" cy="23241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</a:bodyPr>
          <a:lstStyle>
            <a:lvl1pPr algn="ctr" defTabSz="935077">
              <a:defRPr sz="1300" b="0" i="1">
                <a:latin typeface="Garamond" pitchFamily="18" charset="0"/>
              </a:defRPr>
            </a:lvl1pPr>
          </a:lstStyle>
          <a:p>
            <a:r>
              <a:rPr lang="en-US"/>
              <a:t>STAYING SAFE ONLINE</a:t>
            </a: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8500"/>
            <a:ext cx="4652963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97481" y="4422131"/>
            <a:ext cx="4858302" cy="4188171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097481" y="8844261"/>
            <a:ext cx="4858302" cy="2324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b" anchorCtr="0" compatLnSpc="1">
            <a:prstTxWarp prst="textNoShape">
              <a:avLst/>
            </a:prstTxWarp>
          </a:bodyPr>
          <a:lstStyle>
            <a:lvl1pPr algn="ctr" defTabSz="935077">
              <a:defRPr sz="1100" b="0" i="1">
                <a:latin typeface="Garamond" pitchFamily="18" charset="0"/>
              </a:defRPr>
            </a:lvl1pPr>
          </a:lstStyle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34784" y="8844261"/>
            <a:ext cx="1019417" cy="2324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b" anchorCtr="0" compatLnSpc="1">
            <a:prstTxWarp prst="textNoShape">
              <a:avLst/>
            </a:prstTxWarp>
          </a:bodyPr>
          <a:lstStyle>
            <a:lvl1pPr algn="ctr" defTabSz="935077">
              <a:defRPr sz="1100" b="0">
                <a:latin typeface="Garamond" pitchFamily="18" charset="0"/>
              </a:defRPr>
            </a:lvl1pPr>
          </a:lstStyle>
          <a:p>
            <a:r>
              <a:rPr lang="en-US" dirty="0"/>
              <a:t>1-</a:t>
            </a:r>
            <a:fld id="{D976C8F9-028E-484A-8241-77FC3C56C6EF}" type="slidenum">
              <a:rPr lang="en-US"/>
              <a:pPr/>
              <a:t>‹#›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8708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1143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228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3429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 dirty="0"/>
              <a:t>1-</a:t>
            </a:r>
            <a:fld id="{A9C5BF17-0ACF-4E8F-8A04-AB0BB80870A2}" type="slidenum">
              <a:rPr lang="en-US"/>
              <a:pPr/>
              <a:t>1</a:t>
            </a:fld>
            <a:endParaRPr lang="en-US" sz="1300" dirty="0">
              <a:latin typeface="Times New Roman" pitchFamily="18" charset="0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7481" y="4802314"/>
            <a:ext cx="4858302" cy="3807988"/>
          </a:xfrm>
          <a:ln>
            <a:headEnd/>
            <a:tailEnd/>
          </a:ln>
        </p:spPr>
        <p:txBody>
          <a:bodyPr/>
          <a:lstStyle/>
          <a:p>
            <a:pPr algn="ctr"/>
            <a:endParaRPr lang="en-US" sz="1900" b="1" dirty="0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B0D3196-1E5B-C107-3B94-7A04AC6D52F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STAYING SAFE ONLINE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429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2</a:t>
            </a:fld>
            <a:endParaRPr lang="en-US" sz="1300" dirty="0">
              <a:latin typeface="Times New Roman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1500ED5D-E9AF-A137-7059-E893C3363E4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STAYING SAFE ONLINE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7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17</a:t>
            </a:fld>
            <a:endParaRPr lang="en-US" sz="1300" dirty="0">
              <a:latin typeface="Times New Roman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7F3ECEA-B2D5-98AA-6B17-F21B490AC97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STAYING SAFE ONLINE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730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152400"/>
            <a:ext cx="17907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52400"/>
            <a:ext cx="52197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D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889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1628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89860" name="Rectangle 4"/>
          <p:cNvSpPr>
            <a:spLocks noChangeArrowheads="1"/>
          </p:cNvSpPr>
          <p:nvPr/>
        </p:nvSpPr>
        <p:spPr bwMode="auto">
          <a:xfrm>
            <a:off x="8652094" y="6523831"/>
            <a:ext cx="4603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661D8A99-02C3-4E07-8723-96C95229B775}" type="slidenum">
              <a:rPr lang="en-US" sz="1800"/>
              <a:pPr/>
              <a:t>‹#›</a:t>
            </a:fld>
            <a:endParaRPr lang="en-US" sz="1800" dirty="0"/>
          </a:p>
        </p:txBody>
      </p:sp>
      <p:sp>
        <p:nvSpPr>
          <p:cNvPr id="889861" name="Text Box 5"/>
          <p:cNvSpPr txBox="1">
            <a:spLocks noChangeArrowheads="1"/>
          </p:cNvSpPr>
          <p:nvPr/>
        </p:nvSpPr>
        <p:spPr bwMode="auto">
          <a:xfrm>
            <a:off x="8839200" y="152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2400" b="0" dirty="0">
              <a:latin typeface="Times New Roman" pitchFamily="18" charset="0"/>
            </a:endParaRPr>
          </a:p>
        </p:txBody>
      </p:sp>
      <p:sp>
        <p:nvSpPr>
          <p:cNvPr id="889863" name="Text Box 7"/>
          <p:cNvSpPr txBox="1">
            <a:spLocks noChangeArrowheads="1"/>
          </p:cNvSpPr>
          <p:nvPr userDrawn="1"/>
        </p:nvSpPr>
        <p:spPr bwMode="auto">
          <a:xfrm>
            <a:off x="3322638" y="6643688"/>
            <a:ext cx="2520242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800" b="0" i="1" dirty="0"/>
              <a:t>Copyright © 2026 M. E. Kabay.  All rights reserved.</a:t>
            </a:r>
          </a:p>
        </p:txBody>
      </p:sp>
      <p:pic>
        <p:nvPicPr>
          <p:cNvPr id="8" name="Picture 7" descr="NWU_2c_stacked_logo_1-inch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235696" y="0"/>
            <a:ext cx="908304" cy="792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+mj-lt"/>
          <a:ea typeface="+mj-ea"/>
          <a:cs typeface="+mj-cs"/>
        </a:defRPr>
      </a:lvl1pPr>
      <a:lvl2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2pPr>
      <a:lvl3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3pPr>
      <a:lvl4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4pPr>
      <a:lvl5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5pPr>
      <a:lvl6pPr marL="4572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6pPr>
      <a:lvl7pPr marL="9144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7pPr>
      <a:lvl8pPr marL="13716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8pPr>
      <a:lvl9pPr marL="18288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9pPr>
    </p:titleStyle>
    <p:bodyStyle>
      <a:lvl1pPr marL="2857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Font typeface="Wingdings" pitchFamily="2" charset="2"/>
        <a:buChar char="Ø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q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ü"/>
        <a:defRPr sz="2400" b="1">
          <a:solidFill>
            <a:schemeClr val="tx1"/>
          </a:solidFill>
          <a:latin typeface="+mn-lt"/>
        </a:defRPr>
      </a:lvl3pPr>
      <a:lvl4pPr marL="1543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defRPr sz="2400" b="1">
          <a:solidFill>
            <a:schemeClr val="tx1"/>
          </a:solidFill>
          <a:latin typeface="+mn-lt"/>
        </a:defRPr>
      </a:lvl4pPr>
      <a:lvl5pPr marL="20002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5pPr>
      <a:lvl6pPr marL="24574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6pPr>
      <a:lvl7pPr marL="29146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7pPr>
      <a:lvl8pPr marL="33718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8pPr>
      <a:lvl9pPr marL="3829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524" TargetMode="External"/><Relationship Id="rId2" Type="http://schemas.openxmlformats.org/officeDocument/2006/relationships/hyperlink" Target="https://tools.ietf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pa.org/monitor/feb06/egos.asp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rillist.com/news/nation/utah-state-office-potluck-email-reply-al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algn="ctr"/>
            <a:r>
              <a:rPr lang="en-US" sz="4800" i="1" dirty="0"/>
              <a:t>Staying Safe Online</a:t>
            </a:r>
            <a:br>
              <a:rPr lang="en-US" sz="4800" i="1" dirty="0"/>
            </a:br>
            <a:r>
              <a:rPr lang="en-US" sz="2400" i="1" dirty="0"/>
              <a:t>Montpelier Senior Center</a:t>
            </a:r>
            <a:endParaRPr lang="en-US" sz="7200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5029200"/>
            <a:ext cx="9144000" cy="1447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dirty="0"/>
              <a:t>M. E. Kabay, PhD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Emeritus Professor – BSc &amp; MSc Cybersecurity Programs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Norwich University</a:t>
            </a:r>
          </a:p>
          <a:p>
            <a:pPr algn="ctr">
              <a:buNone/>
            </a:pPr>
            <a:r>
              <a:rPr lang="en-US" i="1" u="sng" dirty="0"/>
              <a:t>https://tinyurl.com/3b6p3h8s</a:t>
            </a:r>
          </a:p>
          <a:p>
            <a:pPr algn="ctr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AA774CAB-1659-5B62-E7EE-0467ADF97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1236944"/>
            <a:ext cx="9144000" cy="40970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+mj-lt"/>
                <a:ea typeface="+mj-ea"/>
                <a:cs typeface="+mj-cs"/>
              </a:defRPr>
            </a:lvl1pPr>
            <a:lvl2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2pPr>
            <a:lvl3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3pPr>
            <a:lvl4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4pPr>
            <a:lvl5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5pPr>
            <a:lvl6pPr marL="4572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6pPr>
            <a:lvl7pPr marL="9144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7pPr>
            <a:lvl8pPr marL="13716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8pPr>
            <a:lvl9pPr marL="18288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9pPr>
          </a:lstStyle>
          <a:p>
            <a:pPr algn="ctr"/>
            <a:r>
              <a:rPr lang="en-US" sz="4800" dirty="0"/>
              <a:t>Week #5</a:t>
            </a:r>
          </a:p>
          <a:p>
            <a:pPr algn="ctr"/>
            <a:r>
              <a:rPr lang="en-US" sz="9600" dirty="0"/>
              <a:t>Using </a:t>
            </a:r>
            <a:r>
              <a:rPr lang="en-US" sz="9600"/>
              <a:t>Email Safely &amp; Well</a:t>
            </a:r>
            <a:endParaRPr lang="en-US" sz="7200" kern="0" dirty="0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9D8B7-F265-BDCA-6294-296E1164F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BCC PREVENTS EMAIL NUISANCES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2BB64-B849-9A6D-CCC5-8A58BD963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524000"/>
            <a:ext cx="7162800" cy="4800600"/>
          </a:xfrm>
        </p:spPr>
        <p:txBody>
          <a:bodyPr/>
          <a:lstStyle/>
          <a:p>
            <a:r>
              <a:rPr lang="en-US" dirty="0"/>
              <a:t>Listing extensive contacts in TO: or CC: may betray confidential information</a:t>
            </a:r>
          </a:p>
          <a:p>
            <a:pPr lvl="1"/>
            <a:r>
              <a:rPr lang="en-US" dirty="0"/>
              <a:t>People may copy list to spam recipients</a:t>
            </a:r>
          </a:p>
          <a:p>
            <a:pPr lvl="1"/>
            <a:r>
              <a:rPr lang="en-US" dirty="0"/>
              <a:t>May betray operationally sensitive info</a:t>
            </a:r>
          </a:p>
          <a:p>
            <a:r>
              <a:rPr lang="en-US" dirty="0"/>
              <a:t>Worse if email goes to outside addresses</a:t>
            </a:r>
          </a:p>
          <a:p>
            <a:pPr lvl="1"/>
            <a:r>
              <a:rPr lang="en-US" dirty="0"/>
              <a:t>May reveal organizational addresses that are supposed to be internal-only</a:t>
            </a:r>
          </a:p>
          <a:p>
            <a:pPr lvl="1"/>
            <a:r>
              <a:rPr lang="en-US" dirty="0"/>
              <a:t>E.g., specific participants on confidential projects</a:t>
            </a:r>
          </a:p>
        </p:txBody>
      </p:sp>
    </p:spTree>
    <p:extLst>
      <p:ext uri="{BB962C8B-B14F-4D97-AF65-F5344CB8AC3E}">
        <p14:creationId xmlns:p14="http://schemas.microsoft.com/office/powerpoint/2010/main" val="2185476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7F2C6-66FA-F674-1C55-120A7FA66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BURYING YOUR EMAIL MESSAGE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D423B-322F-AA61-32FB-647AA8DE2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162800" cy="5029200"/>
          </a:xfrm>
        </p:spPr>
        <p:txBody>
          <a:bodyPr/>
          <a:lstStyle/>
          <a:p>
            <a:r>
              <a:rPr lang="en-US" dirty="0"/>
              <a:t>Errors that can delay having your message read</a:t>
            </a:r>
          </a:p>
          <a:p>
            <a:pPr lvl="1"/>
            <a:r>
              <a:rPr lang="en-US" dirty="0"/>
              <a:t>Using a non-descriptive subject line</a:t>
            </a:r>
          </a:p>
          <a:p>
            <a:pPr lvl="1"/>
            <a:r>
              <a:rPr lang="en-US" dirty="0"/>
              <a:t>Mixing critical information with non-critical info (especially if non-critical comes first)</a:t>
            </a:r>
          </a:p>
          <a:p>
            <a:r>
              <a:rPr lang="en-US" dirty="0"/>
              <a:t>Always have clear, informative subject</a:t>
            </a:r>
          </a:p>
          <a:p>
            <a:r>
              <a:rPr lang="en-US" dirty="0"/>
              <a:t>Put one critical topic per email</a:t>
            </a:r>
          </a:p>
          <a:p>
            <a:pPr lvl="1"/>
            <a:r>
              <a:rPr lang="en-US" dirty="0"/>
              <a:t>Use additional messages for additional topics</a:t>
            </a:r>
          </a:p>
          <a:p>
            <a:pPr lvl="1"/>
            <a:r>
              <a:rPr lang="en-US" dirty="0"/>
              <a:t>Avoid</a:t>
            </a:r>
            <a:r>
              <a:rPr lang="en-US" baseline="0" dirty="0"/>
              <a:t> misleading subject fields </a:t>
            </a:r>
          </a:p>
          <a:p>
            <a:pPr lvl="1"/>
            <a:r>
              <a:rPr lang="en-US" i="1" dirty="0"/>
              <a:t>S</a:t>
            </a:r>
            <a:r>
              <a:rPr lang="en-US" i="1" baseline="0" dirty="0"/>
              <a:t>ee next slide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08483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E9D5B-F573-D81C-D66E-BBD5AE388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MISLEADING SUBJECT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AE24E-84D0-2B61-A865-D1DE2359D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447800"/>
            <a:ext cx="7162800" cy="4876800"/>
          </a:xfrm>
        </p:spPr>
        <p:txBody>
          <a:bodyPr/>
          <a:lstStyle/>
          <a:p>
            <a:r>
              <a:rPr lang="en-US" dirty="0"/>
              <a:t>REPLY automatically copies subject line &amp; puts RE: in front</a:t>
            </a:r>
          </a:p>
          <a:p>
            <a:r>
              <a:rPr lang="en-US" dirty="0"/>
              <a:t>But some users think REPLY is shortcut instead of NEW EMAIL</a:t>
            </a:r>
          </a:p>
          <a:p>
            <a:r>
              <a:rPr lang="en-US" dirty="0"/>
              <a:t>Fail to correct subject line can cause trouble</a:t>
            </a:r>
          </a:p>
          <a:p>
            <a:pPr lvl="1"/>
            <a:r>
              <a:rPr lang="en-US" dirty="0"/>
              <a:t>Confusion</a:t>
            </a:r>
          </a:p>
          <a:p>
            <a:pPr lvl="1"/>
            <a:r>
              <a:rPr lang="en-US" dirty="0"/>
              <a:t>Message ignored or reading delayed</a:t>
            </a:r>
          </a:p>
          <a:p>
            <a:pPr lvl="1"/>
            <a:r>
              <a:rPr lang="en-US" dirty="0"/>
              <a:t>Irritation for all concerned</a:t>
            </a:r>
          </a:p>
          <a:p>
            <a:pPr lvl="1"/>
            <a:r>
              <a:rPr lang="en-US" dirty="0"/>
              <a:t>Topic: “Excellent supper yesterday” but email actually discusses daughter’s cancer</a:t>
            </a:r>
          </a:p>
          <a:p>
            <a:r>
              <a:rPr lang="en-US" dirty="0"/>
              <a:t>Use NEW EMAIL, not REPLY when </a:t>
            </a:r>
            <a:r>
              <a:rPr lang="en-US" i="1" dirty="0"/>
              <a:t>composing email on a new topic</a:t>
            </a:r>
          </a:p>
        </p:txBody>
      </p:sp>
    </p:spTree>
    <p:extLst>
      <p:ext uri="{BB962C8B-B14F-4D97-AF65-F5344CB8AC3E}">
        <p14:creationId xmlns:p14="http://schemas.microsoft.com/office/powerpoint/2010/main" val="2447474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70892-E38B-5663-4502-6EE64DD0A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FORWARDING CONFIDENTIAL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9B012-A2A6-077E-0878-1D90D53BC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162800" cy="5410200"/>
          </a:xfrm>
        </p:spPr>
        <p:txBody>
          <a:bodyPr/>
          <a:lstStyle/>
          <a:p>
            <a:r>
              <a:rPr lang="en-US" dirty="0"/>
              <a:t>Some information </a:t>
            </a:r>
            <a:r>
              <a:rPr lang="en-US" i="1" dirty="0"/>
              <a:t>must</a:t>
            </a:r>
            <a:r>
              <a:rPr lang="en-US" dirty="0"/>
              <a:t> be protected against public release by US laws:</a:t>
            </a:r>
          </a:p>
          <a:p>
            <a:pPr lvl="1"/>
            <a:r>
              <a:rPr lang="en-US" dirty="0"/>
              <a:t>FERPA: student information</a:t>
            </a:r>
          </a:p>
          <a:p>
            <a:pPr lvl="1"/>
            <a:r>
              <a:rPr lang="en-US" dirty="0"/>
              <a:t>HIPAA: medical information</a:t>
            </a:r>
          </a:p>
          <a:p>
            <a:pPr lvl="1"/>
            <a:r>
              <a:rPr lang="en-US" dirty="0"/>
              <a:t>GLB/</a:t>
            </a:r>
            <a:r>
              <a:rPr lang="en-US" dirty="0" err="1"/>
              <a:t>SoX</a:t>
            </a:r>
            <a:r>
              <a:rPr lang="en-US" dirty="0"/>
              <a:t>: information that can influence stock prices</a:t>
            </a:r>
          </a:p>
          <a:p>
            <a:pPr lvl="1"/>
            <a:r>
              <a:rPr lang="en-US" dirty="0"/>
              <a:t>Military applications</a:t>
            </a:r>
          </a:p>
          <a:p>
            <a:r>
              <a:rPr lang="en-US" dirty="0"/>
              <a:t>Be cautious about distributing copies of email containing what the sender wants to be private</a:t>
            </a:r>
          </a:p>
          <a:p>
            <a:pPr lvl="1"/>
            <a:r>
              <a:rPr lang="en-US" dirty="0"/>
              <a:t>Relative’s hostility to another relative</a:t>
            </a:r>
          </a:p>
          <a:p>
            <a:pPr lvl="1"/>
            <a:r>
              <a:rPr lang="en-US" dirty="0"/>
              <a:t>Sender’s questionable activities (e.g., immigration issues)</a:t>
            </a:r>
          </a:p>
        </p:txBody>
      </p:sp>
    </p:spTree>
    <p:extLst>
      <p:ext uri="{BB962C8B-B14F-4D97-AF65-F5344CB8AC3E}">
        <p14:creationId xmlns:p14="http://schemas.microsoft.com/office/powerpoint/2010/main" val="4191266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2DC7D-A383-84C8-73FB-725F6C0F8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CARRYING MALWARE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5644E-000C-7CFA-7B57-AE6763E01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162800" cy="5029200"/>
          </a:xfrm>
        </p:spPr>
        <p:txBody>
          <a:bodyPr/>
          <a:lstStyle/>
          <a:p>
            <a:r>
              <a:rPr lang="en-US" dirty="0"/>
              <a:t>Malware can generate email using fake origination addresses</a:t>
            </a:r>
          </a:p>
          <a:p>
            <a:r>
              <a:rPr lang="en-US" dirty="0"/>
              <a:t>Some </a:t>
            </a:r>
            <a:r>
              <a:rPr lang="en-US" i="1" dirty="0"/>
              <a:t>phishing</a:t>
            </a:r>
            <a:r>
              <a:rPr lang="en-US" dirty="0"/>
              <a:t> email carries infected attachments (HTML, PDF, DOC[X]…)</a:t>
            </a:r>
          </a:p>
          <a:p>
            <a:r>
              <a:rPr lang="en-US" dirty="0"/>
              <a:t>Many phishing emails have links that don’t match appearance</a:t>
            </a:r>
          </a:p>
          <a:p>
            <a:pPr lvl="1"/>
            <a:r>
              <a:rPr lang="en-US" dirty="0"/>
              <a:t>Link has 2 components </a:t>
            </a:r>
          </a:p>
          <a:p>
            <a:pPr lvl="2"/>
            <a:r>
              <a:rPr lang="en-US" dirty="0"/>
              <a:t>Appearance – can look like good link</a:t>
            </a:r>
          </a:p>
          <a:p>
            <a:pPr lvl="2"/>
            <a:r>
              <a:rPr lang="en-US" dirty="0"/>
              <a:t>Actual hyperlink – can be for criminals’ Website</a:t>
            </a:r>
          </a:p>
          <a:p>
            <a:pPr lvl="1"/>
            <a:r>
              <a:rPr lang="en-US" dirty="0"/>
              <a:t>ALWAYS look at lower left corner of email window or in popup to see </a:t>
            </a:r>
            <a:r>
              <a:rPr lang="en-US" i="1" dirty="0"/>
              <a:t>real</a:t>
            </a:r>
            <a:r>
              <a:rPr lang="en-US" dirty="0"/>
              <a:t> link (see next slide)</a:t>
            </a:r>
          </a:p>
        </p:txBody>
      </p:sp>
    </p:spTree>
    <p:extLst>
      <p:ext uri="{BB962C8B-B14F-4D97-AF65-F5344CB8AC3E}">
        <p14:creationId xmlns:p14="http://schemas.microsoft.com/office/powerpoint/2010/main" val="2120082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E56E3-7A3D-DE80-244F-2983C1B6E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</a:t>
            </a:r>
            <a:r>
              <a:rPr lang="en-US" baseline="0" dirty="0"/>
              <a:t> EVERY LINK BEFORE CLICKING IT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F51075-4EAB-94A5-285E-51784B7D7A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496" y="1283110"/>
            <a:ext cx="5611008" cy="5163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757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3DA84-F64B-46BE-A299-330D7ADA7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KEEPER OF THE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A4E73-0475-0FAA-C1E6-5831A1B42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143000"/>
            <a:ext cx="7848600" cy="5257800"/>
          </a:xfrm>
        </p:spPr>
        <p:txBody>
          <a:bodyPr/>
          <a:lstStyle/>
          <a:p>
            <a:r>
              <a:rPr lang="en-US" dirty="0"/>
              <a:t>Anyone can copy a visible (TO:, CC:) list</a:t>
            </a:r>
          </a:p>
          <a:p>
            <a:r>
              <a:rPr lang="en-US" dirty="0"/>
              <a:t>But copies can become </a:t>
            </a:r>
            <a:r>
              <a:rPr lang="en-US" i="1" dirty="0"/>
              <a:t>outdated</a:t>
            </a:r>
          </a:p>
          <a:p>
            <a:r>
              <a:rPr lang="en-US" dirty="0"/>
              <a:t>Best to use an official </a:t>
            </a:r>
            <a:r>
              <a:rPr lang="en-US" i="1" dirty="0"/>
              <a:t>Keeper of the Lists</a:t>
            </a:r>
          </a:p>
          <a:p>
            <a:pPr lvl="1"/>
            <a:r>
              <a:rPr lang="en-US" dirty="0"/>
              <a:t>Typically administrative assistant / secretary</a:t>
            </a:r>
          </a:p>
          <a:p>
            <a:pPr lvl="1"/>
            <a:r>
              <a:rPr lang="en-US" dirty="0"/>
              <a:t>Maintains email-distribution lists to specific groups; e.g., department, school; students, staff, faculty; committees, clubs; donors, volunteers….</a:t>
            </a:r>
          </a:p>
          <a:p>
            <a:r>
              <a:rPr lang="en-US" dirty="0"/>
              <a:t>Messages for everyone in a specific group</a:t>
            </a:r>
          </a:p>
          <a:p>
            <a:pPr lvl="1"/>
            <a:r>
              <a:rPr lang="en-US" dirty="0"/>
              <a:t>Sent to </a:t>
            </a:r>
            <a:r>
              <a:rPr lang="en-US" i="1" dirty="0"/>
              <a:t>Keeper of the Lists</a:t>
            </a:r>
          </a:p>
          <a:p>
            <a:pPr lvl="1"/>
            <a:r>
              <a:rPr lang="en-US" dirty="0"/>
              <a:t>Guarantees up-to-date distribution</a:t>
            </a:r>
          </a:p>
          <a:p>
            <a:pPr lvl="1"/>
            <a:r>
              <a:rPr lang="en-US" dirty="0"/>
              <a:t>Also checks topic lines, used BCC, etc.</a:t>
            </a:r>
          </a:p>
        </p:txBody>
      </p:sp>
    </p:spTree>
    <p:extLst>
      <p:ext uri="{BB962C8B-B14F-4D97-AF65-F5344CB8AC3E}">
        <p14:creationId xmlns:p14="http://schemas.microsoft.com/office/powerpoint/2010/main" val="116634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50C16EC-5B99-2948-02DB-8FD626634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1524000"/>
          </a:xfrm>
        </p:spPr>
        <p:txBody>
          <a:bodyPr/>
          <a:lstStyle/>
          <a:p>
            <a:pPr algn="ctr"/>
            <a:r>
              <a:rPr lang="en-US" sz="6000" dirty="0"/>
              <a:t>OK, STAY SAFE!</a:t>
            </a:r>
            <a:endParaRPr lang="en-US" dirty="0"/>
          </a:p>
        </p:txBody>
      </p:sp>
      <p:pic>
        <p:nvPicPr>
          <p:cNvPr id="5" name="Picture 4" descr="A yellow emoji holding a heart&#10;&#10;AI-generated content may be incorrect.">
            <a:extLst>
              <a:ext uri="{FF2B5EF4-FFF2-40B4-BE49-F238E27FC236}">
                <a16:creationId xmlns:a16="http://schemas.microsoft.com/office/drawing/2014/main" id="{09E7B665-9AB5-5DCA-CF65-FB9DE6B66D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037" y="1790700"/>
            <a:ext cx="4733925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9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93C7B-1A0D-4B97-BC9E-E14F27683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762000"/>
          </a:xfrm>
        </p:spPr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AA47-2910-41CB-A970-4C19642AC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914400"/>
            <a:ext cx="7162800" cy="5486400"/>
          </a:xfrm>
        </p:spPr>
        <p:txBody>
          <a:bodyPr/>
          <a:lstStyle/>
          <a:p>
            <a:pPr lvl="0" eaLnBrk="0" hangingPunct="0">
              <a:defRPr/>
            </a:pPr>
            <a:r>
              <a:rPr lang="en-US" dirty="0"/>
              <a:t>Delivery Not Guaranteed</a:t>
            </a:r>
          </a:p>
          <a:p>
            <a:r>
              <a:rPr lang="en-US" dirty="0"/>
              <a:t>First E-impressions</a:t>
            </a:r>
          </a:p>
          <a:p>
            <a:r>
              <a:rPr lang="en-US" dirty="0"/>
              <a:t>Discretion in Email Criticism</a:t>
            </a:r>
          </a:p>
          <a:p>
            <a:r>
              <a:rPr lang="en-US" dirty="0"/>
              <a:t>HTML-formatted Email Doesn’t Work Reliably</a:t>
            </a:r>
          </a:p>
          <a:p>
            <a:r>
              <a:rPr lang="en-US" dirty="0"/>
              <a:t>To/Cc + Reply All = Trouble</a:t>
            </a:r>
          </a:p>
          <a:p>
            <a:pPr lvl="0" eaLnBrk="0" hangingPunct="0">
              <a:defRPr/>
            </a:pPr>
            <a:r>
              <a:rPr lang="en-US" dirty="0"/>
              <a:t>Mailstorms</a:t>
            </a:r>
          </a:p>
          <a:p>
            <a:r>
              <a:rPr lang="en-US" dirty="0"/>
              <a:t>Bcc Prevents Email Nuisances</a:t>
            </a:r>
          </a:p>
          <a:p>
            <a:r>
              <a:rPr lang="en-US" dirty="0"/>
              <a:t>Burying Your Email Message</a:t>
            </a:r>
          </a:p>
          <a:p>
            <a:r>
              <a:rPr lang="en-US" dirty="0"/>
              <a:t>Misleading Subject Fields</a:t>
            </a:r>
          </a:p>
          <a:p>
            <a:r>
              <a:rPr lang="en-US" dirty="0"/>
              <a:t>Forwarding Confidential Info</a:t>
            </a:r>
          </a:p>
          <a:p>
            <a:r>
              <a:rPr lang="en-US" dirty="0"/>
              <a:t>Email Carrying Malware</a:t>
            </a:r>
          </a:p>
          <a:p>
            <a:r>
              <a:rPr lang="en-US" dirty="0"/>
              <a:t>Check</a:t>
            </a:r>
            <a:r>
              <a:rPr lang="en-US" baseline="0" dirty="0"/>
              <a:t> Every Link Before Clicking It</a:t>
            </a:r>
            <a:endParaRPr lang="en-US" dirty="0"/>
          </a:p>
          <a:p>
            <a:r>
              <a:rPr lang="en-US" dirty="0"/>
              <a:t>The Keeper Of The Lists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AE8596-218A-88E2-9EFA-A9B8370092E4}"/>
              </a:ext>
            </a:extLst>
          </p:cNvPr>
          <p:cNvSpPr txBox="1"/>
          <p:nvPr/>
        </p:nvSpPr>
        <p:spPr>
          <a:xfrm>
            <a:off x="5943600" y="2824499"/>
            <a:ext cx="2895600" cy="3539430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This lecture includes material that applies to work emails as well as info about personal emails.</a:t>
            </a:r>
          </a:p>
        </p:txBody>
      </p:sp>
    </p:spTree>
    <p:extLst>
      <p:ext uri="{BB962C8B-B14F-4D97-AF65-F5344CB8AC3E}">
        <p14:creationId xmlns:p14="http://schemas.microsoft.com/office/powerpoint/2010/main" val="4122320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94F00-8AA9-1289-1B3E-D416FCA03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DELIVERY NOT GUARANTEED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A60B1-C207-C50D-B129-A2EF50B8B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IETF* definition of email** does not include guaranteed </a:t>
            </a:r>
            <a:r>
              <a:rPr lang="en-US" i="1" dirty="0"/>
              <a:t>delivery</a:t>
            </a:r>
          </a:p>
          <a:p>
            <a:r>
              <a:rPr lang="en-US" dirty="0"/>
              <a:t>DEFINITELY does not guarantee </a:t>
            </a:r>
            <a:r>
              <a:rPr lang="en-US" i="1" dirty="0"/>
              <a:t>reading!</a:t>
            </a:r>
            <a:endParaRPr lang="en-US" dirty="0"/>
          </a:p>
          <a:p>
            <a:r>
              <a:rPr lang="en-US" dirty="0"/>
              <a:t>Do NOT assume delivery or reading</a:t>
            </a:r>
          </a:p>
          <a:p>
            <a:r>
              <a:rPr lang="en-US" dirty="0"/>
              <a:t>Use </a:t>
            </a:r>
            <a:r>
              <a:rPr lang="en-US" i="1" dirty="0"/>
              <a:t>Request a Delivery/Read Receipt </a:t>
            </a:r>
            <a:r>
              <a:rPr lang="en-US" dirty="0"/>
              <a:t>when necessary</a:t>
            </a:r>
          </a:p>
          <a:p>
            <a:r>
              <a:rPr lang="en-US" dirty="0"/>
              <a:t>CALL YOUR CORRESPONDENT for urgent messages</a:t>
            </a:r>
          </a:p>
          <a:p>
            <a:pPr marL="0" indent="0">
              <a:buNone/>
            </a:pPr>
            <a:r>
              <a:rPr lang="en-US" dirty="0"/>
              <a:t>_____</a:t>
            </a:r>
          </a:p>
          <a:p>
            <a:pPr marL="0" indent="0">
              <a:buNone/>
            </a:pPr>
            <a:r>
              <a:rPr lang="en-US" sz="1800" dirty="0"/>
              <a:t>* Internet Engineering Task Force &lt; </a:t>
            </a:r>
            <a:r>
              <a:rPr lang="en-US" sz="1800" dirty="0">
                <a:latin typeface="Arial Narrow" panose="020B0606020202030204" pitchFamily="34" charset="0"/>
                <a:hlinkClick r:id="rId2"/>
              </a:rPr>
              <a:t>https://tools.ietf.org/</a:t>
            </a:r>
            <a:r>
              <a:rPr lang="en-US" sz="1800" dirty="0">
                <a:latin typeface="Arial Narrow" panose="020B0606020202030204" pitchFamily="34" charset="0"/>
              </a:rPr>
              <a:t> </a:t>
            </a:r>
            <a:r>
              <a:rPr lang="en-US" sz="1800" dirty="0"/>
              <a:t>&gt;</a:t>
            </a:r>
          </a:p>
          <a:p>
            <a:pPr marL="0" indent="0">
              <a:buNone/>
            </a:pPr>
            <a:r>
              <a:rPr lang="en-US" sz="1800" dirty="0"/>
              <a:t>** White, J. (1973). “A Proposed Mail Protocol.” IETF RFC 524. </a:t>
            </a:r>
            <a:br>
              <a:rPr lang="en-US" sz="1800" dirty="0"/>
            </a:br>
            <a:r>
              <a:rPr lang="en-US" sz="1800" dirty="0"/>
              <a:t>&lt; </a:t>
            </a:r>
            <a:r>
              <a:rPr lang="en-US" sz="1800" dirty="0">
                <a:latin typeface="Arial Narrow" panose="020B0606020202030204" pitchFamily="34" charset="0"/>
                <a:hlinkClick r:id="rId3"/>
              </a:rPr>
              <a:t>https://tools.ietf.org/html/rfc524</a:t>
            </a:r>
            <a:r>
              <a:rPr lang="en-US" sz="1800" dirty="0">
                <a:latin typeface="Arial Narrow" panose="020B0606020202030204" pitchFamily="34" charset="0"/>
              </a:rPr>
              <a:t> </a:t>
            </a:r>
            <a:r>
              <a:rPr lang="en-US" sz="1800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057828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49ABB-52A1-0C81-AE18-3B08DAF6A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DELIVERY NOT GUARANTEED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8CDBC-01FD-31EB-C8B3-370CA37A2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447800"/>
            <a:ext cx="7162800" cy="1143000"/>
          </a:xfrm>
        </p:spPr>
        <p:txBody>
          <a:bodyPr/>
          <a:lstStyle/>
          <a:p>
            <a:r>
              <a:rPr lang="en-US" dirty="0"/>
              <a:t>OUTLOOK and other mail programs can help sender be informed of delivery and reading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5F7FCFB-E2B2-857A-1EC7-06801A519E97}"/>
              </a:ext>
            </a:extLst>
          </p:cNvPr>
          <p:cNvGrpSpPr/>
          <p:nvPr/>
        </p:nvGrpSpPr>
        <p:grpSpPr>
          <a:xfrm>
            <a:off x="533400" y="2286000"/>
            <a:ext cx="8028562" cy="4267200"/>
            <a:chOff x="304800" y="1447800"/>
            <a:chExt cx="8028562" cy="42672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F87B92C-84EF-1A6C-4DC9-61A74C6BF3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4800" y="1447800"/>
              <a:ext cx="8028562" cy="42672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6" name="Arrow: Down 5">
              <a:extLst>
                <a:ext uri="{FF2B5EF4-FFF2-40B4-BE49-F238E27FC236}">
                  <a16:creationId xmlns:a16="http://schemas.microsoft.com/office/drawing/2014/main" id="{C3CC1315-7D04-196C-D813-ECE41364B7C7}"/>
                </a:ext>
              </a:extLst>
            </p:cNvPr>
            <p:cNvSpPr/>
            <p:nvPr/>
          </p:nvSpPr>
          <p:spPr bwMode="auto">
            <a:xfrm>
              <a:off x="5381625" y="1876425"/>
              <a:ext cx="457200" cy="533400"/>
            </a:xfrm>
            <a:prstGeom prst="downArrow">
              <a:avLst/>
            </a:prstGeom>
            <a:solidFill>
              <a:srgbClr val="92D05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" name="Arrow: Down 6">
              <a:extLst>
                <a:ext uri="{FF2B5EF4-FFF2-40B4-BE49-F238E27FC236}">
                  <a16:creationId xmlns:a16="http://schemas.microsoft.com/office/drawing/2014/main" id="{224B7E6E-45B2-41ED-95E5-C90919396D29}"/>
                </a:ext>
              </a:extLst>
            </p:cNvPr>
            <p:cNvSpPr/>
            <p:nvPr/>
          </p:nvSpPr>
          <p:spPr bwMode="auto">
            <a:xfrm rot="10800000">
              <a:off x="5381625" y="3095625"/>
              <a:ext cx="457200" cy="533400"/>
            </a:xfrm>
            <a:prstGeom prst="downArrow">
              <a:avLst/>
            </a:prstGeom>
            <a:solidFill>
              <a:srgbClr val="92D05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1453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28A7B-A83B-7450-15BE-3AAC60A75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E-IMPRESSIONS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4B060-FC62-B46D-2B41-C11201DD3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162800" cy="5029200"/>
          </a:xfrm>
        </p:spPr>
        <p:txBody>
          <a:bodyPr/>
          <a:lstStyle/>
          <a:p>
            <a:r>
              <a:rPr lang="en-US" dirty="0"/>
              <a:t>Context matters</a:t>
            </a:r>
          </a:p>
          <a:p>
            <a:pPr lvl="1"/>
            <a:r>
              <a:rPr lang="en-US" dirty="0"/>
              <a:t>Friends do </a:t>
            </a:r>
            <a:r>
              <a:rPr lang="en-US" i="1" dirty="0"/>
              <a:t>not</a:t>
            </a:r>
            <a:r>
              <a:rPr lang="en-US" dirty="0"/>
              <a:t> communicate the same way as </a:t>
            </a:r>
            <a:r>
              <a:rPr lang="en-US" i="1" dirty="0"/>
              <a:t>colleagues</a:t>
            </a:r>
          </a:p>
          <a:p>
            <a:r>
              <a:rPr lang="en-US" dirty="0"/>
              <a:t>Research indicates email 1</a:t>
            </a:r>
            <a:r>
              <a:rPr lang="en-US" baseline="30000" dirty="0"/>
              <a:t>st</a:t>
            </a:r>
            <a:r>
              <a:rPr lang="en-US" dirty="0"/>
              <a:t> impressions matter more than in phone calls*</a:t>
            </a:r>
          </a:p>
          <a:p>
            <a:pPr lvl="1"/>
            <a:r>
              <a:rPr lang="en-US" dirty="0"/>
              <a:t>Spelling/grammar mistakes</a:t>
            </a:r>
          </a:p>
          <a:p>
            <a:pPr lvl="1"/>
            <a:r>
              <a:rPr lang="en-US" dirty="0"/>
              <a:t>Offensive language</a:t>
            </a:r>
          </a:p>
          <a:p>
            <a:pPr lvl="1"/>
            <a:r>
              <a:rPr lang="en-US" dirty="0"/>
              <a:t>Off-color humor</a:t>
            </a:r>
          </a:p>
          <a:p>
            <a:pPr marL="457200" lvl="1" indent="0">
              <a:buNone/>
            </a:pPr>
            <a:r>
              <a:rPr lang="en-US" dirty="0"/>
              <a:t>________</a:t>
            </a:r>
          </a:p>
          <a:p>
            <a:pPr marL="457200" lvl="1" indent="0">
              <a:buNone/>
            </a:pPr>
            <a:r>
              <a:rPr lang="en-US" sz="1800" dirty="0"/>
              <a:t>*</a:t>
            </a:r>
            <a:r>
              <a:rPr lang="en-US" sz="1800" dirty="0" err="1"/>
              <a:t>Winerman</a:t>
            </a:r>
            <a:r>
              <a:rPr lang="en-US" sz="1800" dirty="0"/>
              <a:t>, L. (2006). “E-mails and egos.” </a:t>
            </a:r>
            <a:r>
              <a:rPr lang="en-US" sz="1800" i="1" dirty="0"/>
              <a:t>Monitor on Psychology</a:t>
            </a:r>
            <a:r>
              <a:rPr lang="en-US" sz="1800" dirty="0"/>
              <a:t> 37(2):16</a:t>
            </a:r>
            <a:r>
              <a:rPr lang="en-US" sz="1800" i="1" dirty="0"/>
              <a:t>.</a:t>
            </a:r>
            <a:r>
              <a:rPr lang="en-US" sz="1800" dirty="0"/>
              <a:t> American Psychological Association.</a:t>
            </a:r>
            <a:br>
              <a:rPr lang="en-US" sz="1800" dirty="0"/>
            </a:br>
            <a:r>
              <a:rPr lang="en-US" sz="1800" dirty="0"/>
              <a:t>&lt; </a:t>
            </a:r>
            <a:r>
              <a:rPr lang="en-US" sz="1800" u="sng" dirty="0">
                <a:solidFill>
                  <a:schemeClr val="accent6">
                    <a:lumMod val="60000"/>
                    <a:lumOff val="40000"/>
                  </a:schemeClr>
                </a:solidFill>
                <a:uFill>
                  <a:solidFill>
                    <a:schemeClr val="accent6">
                      <a:lumMod val="60000"/>
                      <a:lumOff val="40000"/>
                    </a:schemeClr>
                  </a:solidFill>
                </a:uFill>
                <a:latin typeface="Arial Narrow" panose="020B0606020202030204" pitchFamily="34" charset="0"/>
                <a:hlinkClick r:id="rId2"/>
              </a:rPr>
              <a:t>https://www.apa.org/monitor/feb06/egos.aspx</a:t>
            </a:r>
            <a:r>
              <a:rPr lang="en-US" sz="1800" u="sng" dirty="0">
                <a:solidFill>
                  <a:schemeClr val="accent6">
                    <a:lumMod val="60000"/>
                    <a:lumOff val="40000"/>
                  </a:schemeClr>
                </a:solidFill>
                <a:uFill>
                  <a:solidFill>
                    <a:schemeClr val="accent6">
                      <a:lumMod val="60000"/>
                      <a:lumOff val="40000"/>
                    </a:schemeClr>
                  </a:solidFill>
                </a:uFill>
                <a:latin typeface="Arial Narrow" panose="020B0606020202030204" pitchFamily="34" charset="0"/>
              </a:rPr>
              <a:t> </a:t>
            </a:r>
            <a:r>
              <a:rPr lang="en-US" sz="1800" dirty="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570935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AB06E-174C-BB56-0BCC-96372CA2C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DISCRETION IN EMAIL CRITICISM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05019-1B2C-DD57-E569-72CA97B70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162800" cy="5029200"/>
          </a:xfrm>
        </p:spPr>
        <p:txBody>
          <a:bodyPr/>
          <a:lstStyle/>
          <a:p>
            <a:r>
              <a:rPr lang="en-US" dirty="0"/>
              <a:t>Sources of disagreement</a:t>
            </a:r>
          </a:p>
          <a:p>
            <a:pPr lvl="1"/>
            <a:r>
              <a:rPr lang="en-US" dirty="0"/>
              <a:t>Fundamental assumptions</a:t>
            </a:r>
          </a:p>
          <a:p>
            <a:pPr lvl="1"/>
            <a:r>
              <a:rPr lang="en-US" dirty="0"/>
              <a:t>Vocabulary</a:t>
            </a:r>
          </a:p>
          <a:p>
            <a:pPr lvl="1"/>
            <a:r>
              <a:rPr lang="en-US" dirty="0"/>
              <a:t>Unspoken goals &amp; values</a:t>
            </a:r>
          </a:p>
          <a:p>
            <a:pPr lvl="1"/>
            <a:r>
              <a:rPr lang="en-US" dirty="0"/>
              <a:t>Implicit reasoning</a:t>
            </a:r>
          </a:p>
          <a:p>
            <a:pPr lvl="1"/>
            <a:r>
              <a:rPr lang="en-US" dirty="0"/>
              <a:t>Missing information</a:t>
            </a:r>
          </a:p>
          <a:p>
            <a:pPr lvl="1"/>
            <a:r>
              <a:rPr lang="en-US" dirty="0"/>
              <a:t>Mistakes</a:t>
            </a:r>
          </a:p>
          <a:p>
            <a:r>
              <a:rPr lang="en-US" dirty="0"/>
              <a:t>Avoid verbal hostility</a:t>
            </a:r>
          </a:p>
          <a:p>
            <a:pPr lvl="1"/>
            <a:r>
              <a:rPr lang="en-US" dirty="0"/>
              <a:t>Ad hominem remarks</a:t>
            </a:r>
          </a:p>
          <a:p>
            <a:pPr lvl="1"/>
            <a:r>
              <a:rPr lang="en-US" dirty="0"/>
              <a:t>Aggressive content</a:t>
            </a:r>
          </a:p>
          <a:p>
            <a:r>
              <a:rPr lang="en-US" dirty="0"/>
              <a:t>TALK to the person if email gets rude!</a:t>
            </a:r>
          </a:p>
        </p:txBody>
      </p:sp>
    </p:spTree>
    <p:extLst>
      <p:ext uri="{BB962C8B-B14F-4D97-AF65-F5344CB8AC3E}">
        <p14:creationId xmlns:p14="http://schemas.microsoft.com/office/powerpoint/2010/main" val="1308800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CC2B5-2778-5488-9D9D-7DAD99AEB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HTML-FORMATTED EMAIL DOESN’T WORK RELIABLY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FECEE-00A7-3838-FC43-6113AA348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HTML email not guaranteed to look like what sender sent</a:t>
            </a:r>
          </a:p>
          <a:p>
            <a:pPr lvl="1"/>
            <a:r>
              <a:rPr lang="en-US" dirty="0"/>
              <a:t>Recipient’s system may have </a:t>
            </a:r>
            <a:r>
              <a:rPr lang="en-US" dirty="0">
                <a:latin typeface="Algerian" panose="04020705040A02060702" pitchFamily="82" charset="0"/>
              </a:rPr>
              <a:t>radically </a:t>
            </a:r>
            <a:r>
              <a:rPr lang="en-US" dirty="0">
                <a:latin typeface="Blackadder ITC" panose="04020505051007020D02" pitchFamily="82" charset="0"/>
              </a:rPr>
              <a:t>different</a:t>
            </a:r>
            <a:r>
              <a:rPr lang="en-US" dirty="0"/>
              <a:t> </a:t>
            </a:r>
            <a:r>
              <a:rPr lang="en-US" dirty="0">
                <a:latin typeface="Curlz MT" panose="04040404050702020202" pitchFamily="82" charset="0"/>
              </a:rPr>
              <a:t>font</a:t>
            </a:r>
            <a:r>
              <a:rPr lang="en-US" dirty="0"/>
              <a:t> </a:t>
            </a:r>
            <a:r>
              <a:rPr lang="en-US" dirty="0">
                <a:latin typeface="Jokerman" panose="04090605060D06020702" pitchFamily="82" charset="0"/>
              </a:rPr>
              <a:t>assignments</a:t>
            </a:r>
          </a:p>
          <a:p>
            <a:pPr lvl="1"/>
            <a:r>
              <a:rPr lang="en-US" dirty="0"/>
              <a:t>Sizes </a:t>
            </a:r>
            <a:r>
              <a:rPr lang="en-US" sz="3200" dirty="0"/>
              <a:t>may</a:t>
            </a:r>
            <a:r>
              <a:rPr lang="en-US" dirty="0"/>
              <a:t> </a:t>
            </a:r>
            <a:r>
              <a:rPr lang="en-US" sz="1400" dirty="0"/>
              <a:t>differ</a:t>
            </a:r>
            <a:r>
              <a:rPr lang="en-US" dirty="0"/>
              <a:t> </a:t>
            </a:r>
            <a:r>
              <a:rPr lang="en-US" sz="4000" dirty="0"/>
              <a:t>from</a:t>
            </a:r>
            <a:r>
              <a:rPr lang="en-US" dirty="0"/>
              <a:t> original</a:t>
            </a:r>
          </a:p>
          <a:p>
            <a:pPr lvl="1"/>
            <a:r>
              <a:rPr lang="en-US" dirty="0"/>
              <a:t>Some characters altered (e.g., ‘ becomes ?)</a:t>
            </a:r>
          </a:p>
          <a:p>
            <a:pPr lvl="1"/>
            <a:r>
              <a:rPr lang="en-US" dirty="0"/>
              <a:t>Worst case: sending posters as HTML!</a:t>
            </a:r>
          </a:p>
          <a:p>
            <a:r>
              <a:rPr lang="en-US" dirty="0"/>
              <a:t>If appearance </a:t>
            </a:r>
            <a:r>
              <a:rPr lang="en-US" i="1" dirty="0"/>
              <a:t>must</a:t>
            </a:r>
            <a:r>
              <a:rPr lang="en-US" dirty="0"/>
              <a:t> match, use</a:t>
            </a:r>
          </a:p>
          <a:p>
            <a:pPr lvl="1"/>
            <a:r>
              <a:rPr lang="en-US" dirty="0"/>
              <a:t>Acrobat PDF (include fonts)</a:t>
            </a:r>
          </a:p>
          <a:p>
            <a:pPr lvl="1"/>
            <a:r>
              <a:rPr lang="en-US" dirty="0"/>
              <a:t>Image (JPG, PNG….)</a:t>
            </a:r>
          </a:p>
        </p:txBody>
      </p:sp>
    </p:spTree>
    <p:extLst>
      <p:ext uri="{BB962C8B-B14F-4D97-AF65-F5344CB8AC3E}">
        <p14:creationId xmlns:p14="http://schemas.microsoft.com/office/powerpoint/2010/main" val="1330624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0AA1F-43FD-E7BC-51BE-793214552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TO/CC + REPLY ALL = TROUBLE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323B5-BAEE-0368-F13D-CEB75BEA8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TO: people who should reply</a:t>
            </a:r>
          </a:p>
          <a:p>
            <a:r>
              <a:rPr lang="en-US" dirty="0"/>
              <a:t>CC: people who should be able to reply</a:t>
            </a:r>
          </a:p>
          <a:p>
            <a:r>
              <a:rPr lang="en-US" dirty="0"/>
              <a:t>BCC: everyone else</a:t>
            </a:r>
          </a:p>
          <a:p>
            <a:r>
              <a:rPr lang="en-US" dirty="0"/>
              <a:t>Trouble from REPLY ALL w/ visible distribution lists</a:t>
            </a:r>
          </a:p>
          <a:p>
            <a:pPr lvl="1"/>
            <a:r>
              <a:rPr lang="en-US" dirty="0"/>
              <a:t>Violate privacy</a:t>
            </a:r>
          </a:p>
          <a:p>
            <a:pPr lvl="1"/>
            <a:r>
              <a:rPr lang="en-US" dirty="0"/>
              <a:t>Cause mailstorms (see next slide)</a:t>
            </a:r>
          </a:p>
          <a:p>
            <a:r>
              <a:rPr lang="en-US" dirty="0"/>
              <a:t>REPLY ALL restrictions</a:t>
            </a:r>
          </a:p>
          <a:p>
            <a:pPr lvl="1"/>
            <a:r>
              <a:rPr lang="en-US" dirty="0"/>
              <a:t>Don’t REPLY ALL unless appropriate</a:t>
            </a:r>
          </a:p>
          <a:p>
            <a:pPr lvl="1"/>
            <a:r>
              <a:rPr lang="en-US" dirty="0"/>
              <a:t>THINK before using REPLY ALL</a:t>
            </a:r>
          </a:p>
        </p:txBody>
      </p:sp>
    </p:spTree>
    <p:extLst>
      <p:ext uri="{BB962C8B-B14F-4D97-AF65-F5344CB8AC3E}">
        <p14:creationId xmlns:p14="http://schemas.microsoft.com/office/powerpoint/2010/main" val="2463134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584-E9AA-678F-FF3D-C2133E5A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52400"/>
            <a:ext cx="7620000" cy="838200"/>
          </a:xfrm>
        </p:spPr>
        <p:txBody>
          <a:bodyPr/>
          <a:lstStyle/>
          <a:p>
            <a:r>
              <a:rPr lang="en-US" dirty="0"/>
              <a:t>MAILSTORMS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59873-B569-7E04-A6B7-4A5F528F6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90600"/>
            <a:ext cx="8610600" cy="5334000"/>
          </a:xfrm>
        </p:spPr>
        <p:txBody>
          <a:bodyPr/>
          <a:lstStyle/>
          <a:p>
            <a:r>
              <a:rPr lang="en-US" dirty="0"/>
              <a:t>Dec 2018: Utah state worker sends invitation to 25,000 recipients in TO: field for pot-luck dinner*</a:t>
            </a:r>
          </a:p>
          <a:p>
            <a:pPr lvl="1"/>
            <a:r>
              <a:rPr lang="en-US" dirty="0"/>
              <a:t>Some REPLY ALL with dietary preferences &amp; “OK GREAT!” messages</a:t>
            </a:r>
          </a:p>
          <a:p>
            <a:pPr lvl="1"/>
            <a:r>
              <a:rPr lang="en-US" dirty="0"/>
              <a:t>Many send REPLY ALL asking to be removed from list</a:t>
            </a:r>
          </a:p>
          <a:p>
            <a:pPr lvl="1"/>
            <a:r>
              <a:rPr lang="en-US" dirty="0"/>
              <a:t>Others REPLY ALL to tell everyone to stop using REPLY ALL</a:t>
            </a:r>
          </a:p>
          <a:p>
            <a:pPr lvl="1"/>
            <a:r>
              <a:rPr lang="en-US" dirty="0"/>
              <a:t>Potentially crash mail servers</a:t>
            </a:r>
          </a:p>
          <a:p>
            <a:r>
              <a:rPr lang="en-US" dirty="0"/>
              <a:t>DO NOT PUT LARGE DISTRIBUTION LISTS IN TO: OR CC: – USE THE BCC FIELD</a:t>
            </a:r>
          </a:p>
          <a:p>
            <a:pPr marL="0" indent="0">
              <a:buNone/>
            </a:pPr>
            <a:r>
              <a:rPr lang="en-US" dirty="0"/>
              <a:t>_____</a:t>
            </a:r>
          </a:p>
          <a:p>
            <a:pPr marL="0" indent="0">
              <a:buNone/>
            </a:pPr>
            <a:r>
              <a:rPr lang="en-US" sz="1800" dirty="0"/>
              <a:t>* Dumais, E. (2018). “Office Potluck Email Mistakenly Sent to 25,000 Employees, Reply-All Chaos Ensues.” </a:t>
            </a:r>
            <a:r>
              <a:rPr lang="en-US" sz="1800" dirty="0" err="1"/>
              <a:t>Thrilllist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&lt; </a:t>
            </a:r>
            <a:r>
              <a:rPr lang="en-US" sz="1800" dirty="0">
                <a:latin typeface="Arial Narrow" panose="020B0606020202030204" pitchFamily="34" charset="0"/>
                <a:hlinkClick r:id="rId2"/>
              </a:rPr>
              <a:t>https://www.thrillist.com/news/nation/utah-state-office-potluck-email-reply-all</a:t>
            </a:r>
            <a:r>
              <a:rPr lang="en-US" sz="1800" dirty="0">
                <a:latin typeface="Arial Narrow" panose="020B0606020202030204" pitchFamily="34" charset="0"/>
              </a:rPr>
              <a:t> </a:t>
            </a:r>
            <a:r>
              <a:rPr lang="en-US" sz="1800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357752856"/>
      </p:ext>
    </p:extLst>
  </p:cSld>
  <p:clrMapOvr>
    <a:masterClrMapping/>
  </p:clrMapOvr>
</p:sld>
</file>

<file path=ppt/theme/theme1.xml><?xml version="1.0" encoding="utf-8"?>
<a:theme xmlns:a="http://schemas.openxmlformats.org/drawingml/2006/main" name="IS 340 Class Notes">
  <a:themeElements>
    <a:clrScheme name="IS 340 Class Notes 9">
      <a:dk1>
        <a:srgbClr val="000000"/>
      </a:dk1>
      <a:lt1>
        <a:srgbClr val="FFFFFF"/>
      </a:lt1>
      <a:dk2>
        <a:srgbClr val="800000"/>
      </a:dk2>
      <a:lt2>
        <a:srgbClr val="A0A0A0"/>
      </a:lt2>
      <a:accent1>
        <a:srgbClr val="FFFFFF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E7"/>
      </a:accent6>
      <a:hlink>
        <a:srgbClr val="000000"/>
      </a:hlink>
      <a:folHlink>
        <a:srgbClr val="000000"/>
      </a:folHlink>
    </a:clrScheme>
    <a:fontScheme name="IS 340 Class Notes">
      <a:majorFont>
        <a:latin typeface="Bookman Old Sty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a:spPr>
      <a:bodyPr wrap="square" rtlCol="0">
        <a:spAutoFit/>
      </a:bodyPr>
      <a:lstStyle>
        <a:defPPr algn="ctr">
          <a:defRPr sz="1400" b="0" u="sng" dirty="0">
            <a:solidFill>
              <a:schemeClr val="accent6">
                <a:lumMod val="60000"/>
                <a:lumOff val="40000"/>
              </a:schemeClr>
            </a:solidFill>
            <a:latin typeface="Arial Narrow" panose="020B0606020202030204" pitchFamily="34" charset="0"/>
          </a:defRPr>
        </a:defPPr>
      </a:lstStyle>
    </a:txDef>
  </a:objectDefaults>
  <a:extraClrSchemeLst>
    <a:extraClrScheme>
      <a:clrScheme name="IS 340 Class Not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340 Class Not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8">
        <a:dk1>
          <a:srgbClr val="000000"/>
        </a:dk1>
        <a:lt1>
          <a:srgbClr val="FFFFFF"/>
        </a:lt1>
        <a:dk2>
          <a:srgbClr val="FF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9">
        <a:dk1>
          <a:srgbClr val="000000"/>
        </a:dk1>
        <a:lt1>
          <a:srgbClr val="FFFFFF"/>
        </a:lt1>
        <a:dk2>
          <a:srgbClr val="80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5D630D5-F1F6-4A55-A355-7CB5B02414F4}" vid="{5ECAB060-1E65-4A57-9290-843EED714E5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Staying Safe Online</Template>
  <TotalTime>54</TotalTime>
  <Words>1042</Words>
  <Application>Microsoft Office PowerPoint</Application>
  <PresentationFormat>On-screen Show (4:3)</PresentationFormat>
  <Paragraphs>145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Algerian</vt:lpstr>
      <vt:lpstr>Arial</vt:lpstr>
      <vt:lpstr>Arial Narrow</vt:lpstr>
      <vt:lpstr>Blackadder ITC</vt:lpstr>
      <vt:lpstr>Bookman Old Style</vt:lpstr>
      <vt:lpstr>Curlz MT</vt:lpstr>
      <vt:lpstr>Garamond</vt:lpstr>
      <vt:lpstr>Jokerman</vt:lpstr>
      <vt:lpstr>Times New Roman</vt:lpstr>
      <vt:lpstr>Wingdings</vt:lpstr>
      <vt:lpstr>IS 340 Class Notes</vt:lpstr>
      <vt:lpstr>Staying Safe Online Montpelier Senior Center</vt:lpstr>
      <vt:lpstr>Topics</vt:lpstr>
      <vt:lpstr>DELIVERY NOT GUARANTEED (1)</vt:lpstr>
      <vt:lpstr>DELIVERY NOT GUARANTEED (2)</vt:lpstr>
      <vt:lpstr>FIRST E-IMPRESSIONS</vt:lpstr>
      <vt:lpstr>DISCRETION IN EMAIL CRITICISM</vt:lpstr>
      <vt:lpstr>HTML-FORMATTED EMAIL DOESN’T WORK RELIABLY</vt:lpstr>
      <vt:lpstr>TO/CC + REPLY ALL = TROUBLE</vt:lpstr>
      <vt:lpstr>MAILSTORMS</vt:lpstr>
      <vt:lpstr>BCC PREVENTS EMAIL NUISANCES</vt:lpstr>
      <vt:lpstr>BURYING YOUR EMAIL MESSAGE</vt:lpstr>
      <vt:lpstr>MISLEADING SUBJECT FIELDS</vt:lpstr>
      <vt:lpstr>FORWARDING CONFIDENTIAL INFO</vt:lpstr>
      <vt:lpstr>EMAIL CARRYING MALWARE </vt:lpstr>
      <vt:lpstr>CHECK EVERY LINK BEFORE CLICKING IT</vt:lpstr>
      <vt:lpstr>THE KEEPER OF THE LISTS</vt:lpstr>
      <vt:lpstr>OK, STAY SAFE!</vt:lpstr>
    </vt:vector>
  </TitlesOfParts>
  <Manager>David Blythe, JD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CSH5 Chapter 39</dc:subject>
  <dc:creator>Mich Kabay</dc:creator>
  <cp:keywords/>
  <dc:description/>
  <cp:lastModifiedBy>Mich Kabay</cp:lastModifiedBy>
  <cp:revision>7</cp:revision>
  <cp:lastPrinted>2018-05-24T23:59:51Z</cp:lastPrinted>
  <dcterms:created xsi:type="dcterms:W3CDTF">2025-11-13T19:57:10Z</dcterms:created>
  <dcterms:modified xsi:type="dcterms:W3CDTF">2026-01-14T00:53:49Z</dcterms:modified>
  <cp:category/>
</cp:coreProperties>
</file>