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257" r:id="rId2"/>
    <p:sldId id="635" r:id="rId3"/>
    <p:sldId id="636" r:id="rId4"/>
    <p:sldId id="684" r:id="rId5"/>
    <p:sldId id="690" r:id="rId6"/>
    <p:sldId id="649" r:id="rId7"/>
    <p:sldId id="650" r:id="rId8"/>
    <p:sldId id="658" r:id="rId9"/>
    <p:sldId id="665" r:id="rId10"/>
    <p:sldId id="666" r:id="rId11"/>
    <p:sldId id="667" r:id="rId12"/>
    <p:sldId id="689" r:id="rId13"/>
    <p:sldId id="670" r:id="rId14"/>
    <p:sldId id="674" r:id="rId15"/>
    <p:sldId id="677" r:id="rId16"/>
    <p:sldId id="682" r:id="rId17"/>
    <p:sldId id="678" r:id="rId18"/>
    <p:sldId id="685" r:id="rId19"/>
    <p:sldId id="686" r:id="rId20"/>
    <p:sldId id="639" r:id="rId21"/>
    <p:sldId id="640" r:id="rId22"/>
    <p:sldId id="641" r:id="rId23"/>
    <p:sldId id="642" r:id="rId24"/>
    <p:sldId id="643" r:id="rId25"/>
    <p:sldId id="681" r:id="rId26"/>
    <p:sldId id="683" r:id="rId27"/>
    <p:sldId id="691" r:id="rId28"/>
    <p:sldId id="692" r:id="rId29"/>
    <p:sldId id="580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0" d="100"/>
          <a:sy n="70" d="100"/>
        </p:scale>
        <p:origin x="235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4224" y="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57201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Staying Safe Online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2026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1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ctr" defTabSz="966683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Staying Safe Online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9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ctr" defTabSz="966683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1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ctr" defTabSz="966683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2000" b="1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E948E-53A8-F7AD-7BD3-6CAF791230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E881F-9DB3-4DE1-B453-C531808B896E}" type="slidenum">
              <a:rPr lang="en-US"/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B85763-7FE2-E13A-795C-A58641DF78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7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student commented that a physical floppy disk his teacher brought to class was “a model of the SAVE icon.”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2026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614BE66-489B-DFD4-4F4C-C11DD21085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2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7DAED-BDF8-4DB5-B065-F93D3475281B}" type="slidenum">
              <a:rPr lang="en-US"/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807D84-0867-4503-169A-2AE27DA503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29ABD-86B2-40B7-963D-B6BC8F0CF6E7}" type="slidenum">
              <a:rPr lang="en-US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1D53A0-34D9-F1AB-A40C-7AFADCB1F3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44A13-B709-4CD3-8CAE-91C079442E8E}" type="slidenum">
              <a:rPr lang="en-US"/>
              <a:pPr/>
              <a:t>15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CAF034-9E25-7E10-073B-47751C2DBC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7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43ED184-8FE1-CF3F-9C64-6BA59B5418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15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36E774A-B594-62F9-D1DF-2279018F66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58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5F51B3C-6F3C-A289-63CF-411F7C4000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6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50AF8D-47C3-8021-61FC-99B0CAA9B1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89C73-E2FB-4FE3-ACCA-3FD7E21B41A9}" type="slidenum">
              <a:rPr lang="en-US"/>
              <a:pPr/>
              <a:t>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7FF822-673F-DA43-8A88-46159A1E20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1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10029-FFEA-4376-9633-99E01C5721B0}" type="slidenum">
              <a:rPr lang="en-US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4924B-CFC3-34D1-D752-BCDF790DB7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3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44BAA-73B3-41CD-8840-524356CA3020}" type="slidenum">
              <a:rPr lang="en-US"/>
              <a:pPr/>
              <a:t>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81E4D-31B4-FF5E-5B2C-335593FABB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6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8A4E9-C020-4B16-89C3-30E2570A83B0}" type="slidenum">
              <a:rPr lang="en-US"/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5A2538-E96B-8831-33B9-AFE43E82F0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28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37378-D8A9-4D57-8819-AC74CA1DC042}" type="slidenum">
              <a:rPr lang="en-US"/>
              <a:pPr/>
              <a:t>23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C54A2C-F8A2-72D6-3B97-7F186642AE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0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AF99D-325C-4B56-97FB-0094334AD5DB}" type="slidenum">
              <a:rPr lang="en-US"/>
              <a:pPr/>
              <a:t>24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213824-5CAD-F9AF-6F33-FDDAC9512B0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90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7BD7787-6293-18BA-3A5D-25441E9D06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16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F10BE8E-8D7C-DE33-7F04-428A234FC5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7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AE30696-8528-CC5B-2390-101BF4A5E8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E0E26-E5F4-4D00-AEAF-FF40BA9809F2}" type="slidenum">
              <a:rPr lang="en-US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749300"/>
            <a:ext cx="4930775" cy="3698875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477" y="4704348"/>
            <a:ext cx="5057910" cy="4454081"/>
          </a:xfrm>
          <a:ln>
            <a:headEnd/>
            <a:tailEnd/>
          </a:ln>
        </p:spPr>
        <p:txBody>
          <a:bodyPr/>
          <a:lstStyle/>
          <a:p>
            <a:r>
              <a:rPr lang="en-US" dirty="0">
                <a:cs typeface="Times New Roman" charset="0"/>
              </a:rPr>
              <a:t>According to a 1998 proposal from the International </a:t>
            </a:r>
            <a:r>
              <a:rPr lang="en-US" dirty="0" err="1">
                <a:cs typeface="Times New Roman" charset="0"/>
              </a:rPr>
              <a:t>Electrotechnical</a:t>
            </a:r>
            <a:r>
              <a:rPr lang="en-US" dirty="0">
                <a:cs typeface="Times New Roman" charset="0"/>
              </a:rPr>
              <a:t> Commission (IEC), the prefixes above should be </a:t>
            </a:r>
            <a:r>
              <a:rPr lang="en-US" dirty="0" err="1">
                <a:cs typeface="Times New Roman" charset="0"/>
              </a:rPr>
              <a:t>KiB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kibibytes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>
                <a:cs typeface="Times New Roman" charset="0"/>
              </a:rPr>
              <a:t>MiB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mebibytes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>
                <a:cs typeface="Times New Roman" charset="0"/>
              </a:rPr>
              <a:t>GiB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gibibytes</a:t>
            </a:r>
            <a:r>
              <a:rPr lang="en-US" dirty="0">
                <a:cs typeface="Times New Roman" charset="0"/>
              </a:rPr>
              <a:t>, and </a:t>
            </a:r>
            <a:r>
              <a:rPr lang="en-US" dirty="0" err="1">
                <a:cs typeface="Times New Roman" charset="0"/>
              </a:rPr>
              <a:t>TiB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tebibytes</a:t>
            </a:r>
            <a:r>
              <a:rPr lang="en-US" dirty="0">
                <a:cs typeface="Times New Roman" charset="0"/>
              </a:rPr>
              <a:t> to distinguish them from the powers-of-ten notations using kilo (10</a:t>
            </a:r>
            <a:r>
              <a:rPr lang="en-US" baseline="30000" dirty="0">
                <a:cs typeface="Times New Roman" charset="0"/>
              </a:rPr>
              <a:t>3</a:t>
            </a:r>
            <a:r>
              <a:rPr lang="en-US" dirty="0">
                <a:cs typeface="Times New Roman" charset="0"/>
              </a:rPr>
              <a:t>), mega (10</a:t>
            </a:r>
            <a:r>
              <a:rPr lang="en-US" baseline="30000" dirty="0">
                <a:cs typeface="Times New Roman" charset="0"/>
              </a:rPr>
              <a:t>6</a:t>
            </a:r>
            <a:r>
              <a:rPr lang="en-US" dirty="0">
                <a:cs typeface="Times New Roman" charset="0"/>
              </a:rPr>
              <a:t>), </a:t>
            </a:r>
            <a:r>
              <a:rPr lang="en-US" dirty="0" err="1">
                <a:cs typeface="Times New Roman" charset="0"/>
              </a:rPr>
              <a:t>giga</a:t>
            </a:r>
            <a:r>
              <a:rPr lang="en-US" dirty="0">
                <a:cs typeface="Times New Roman" charset="0"/>
              </a:rPr>
              <a:t> (10</a:t>
            </a:r>
            <a:r>
              <a:rPr lang="en-US" baseline="30000" dirty="0">
                <a:cs typeface="Times New Roman" charset="0"/>
              </a:rPr>
              <a:t>9</a:t>
            </a:r>
            <a:r>
              <a:rPr lang="en-US" dirty="0">
                <a:cs typeface="Times New Roman" charset="0"/>
              </a:rPr>
              <a:t>) and </a:t>
            </a:r>
            <a:r>
              <a:rPr lang="en-US" dirty="0" err="1">
                <a:cs typeface="Times New Roman" charset="0"/>
              </a:rPr>
              <a:t>tera</a:t>
            </a:r>
            <a:r>
              <a:rPr lang="en-US" dirty="0">
                <a:cs typeface="Times New Roman" charset="0"/>
              </a:rPr>
              <a:t> (10</a:t>
            </a:r>
            <a:r>
              <a:rPr lang="en-US" baseline="30000" dirty="0">
                <a:cs typeface="Times New Roman" charset="0"/>
              </a:rPr>
              <a:t>12</a:t>
            </a:r>
            <a:r>
              <a:rPr lang="en-US" dirty="0">
                <a:cs typeface="Times New Roman" charset="0"/>
              </a:rPr>
              <a:t>), but this suggestion has been widely met with ridicule by the technical community,</a:t>
            </a:r>
            <a:r>
              <a:rPr lang="en-US" baseline="0" dirty="0">
                <a:cs typeface="Times New Roman" charset="0"/>
              </a:rPr>
              <a:t> many of whom argue that the prefixes sound like names from the </a:t>
            </a:r>
            <a:r>
              <a:rPr lang="en-US" baseline="0" dirty="0" err="1">
                <a:cs typeface="Times New Roman" charset="0"/>
              </a:rPr>
              <a:t>TeleTubbies</a:t>
            </a:r>
            <a:r>
              <a:rPr lang="en-US" baseline="0" dirty="0">
                <a:cs typeface="Times New Roman" charset="0"/>
              </a:rPr>
              <a:t> TV show.</a:t>
            </a:r>
            <a:endParaRPr lang="en-US" dirty="0">
              <a:cs typeface="Times New Roman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4F4A3F-AD49-D3D3-17D0-D1237B8CF9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6853E56-B65D-3FD4-0E37-2BA7501066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9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005DC-32C4-409F-9A83-564DEFEE12FD}" type="slidenum">
              <a:rPr lang="en-US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749300"/>
            <a:ext cx="4935538" cy="3700463"/>
          </a:xfrm>
          <a:ln w="12700" cap="flat">
            <a:solidFill>
              <a:schemeClr val="tx1"/>
            </a:solidFill>
          </a:ln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477" y="4704348"/>
            <a:ext cx="5057910" cy="4454081"/>
          </a:xfrm>
          <a:ln>
            <a:noFill/>
          </a:ln>
        </p:spPr>
        <p:txBody>
          <a:bodyPr lIns="100560" tIns="50280" rIns="100560" bIns="50280"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859E47-8ACA-971C-1FA5-B8EC4B832E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4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AA12B-42FB-401B-AEEE-B0B130FE0329}" type="slidenum">
              <a:rPr lang="en-US"/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749300"/>
            <a:ext cx="4935538" cy="3700463"/>
          </a:xfrm>
          <a:ln w="12700" cap="flat">
            <a:solidFill>
              <a:schemeClr val="tx1"/>
            </a:solidFill>
          </a:ln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477" y="4704348"/>
            <a:ext cx="5057910" cy="747420"/>
          </a:xfrm>
          <a:solidFill>
            <a:schemeClr val="bg1"/>
          </a:solidFill>
          <a:ln>
            <a:noFill/>
          </a:ln>
        </p:spPr>
        <p:txBody>
          <a:bodyPr lIns="100560" tIns="50280" rIns="100560" bIns="50280"/>
          <a:lstStyle/>
          <a:p>
            <a:r>
              <a:rPr lang="en-US"/>
              <a:t>MK has long predicted that one day a dead computer user will be found with a scary virus message on his/her screen.  The shock of the payload will have caused a heart attack.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CB470-9420-0CD8-BC2D-57BF3560E3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CC379-9F22-4A63-94EC-7E78E03BD2C2}" type="slidenum">
              <a:rPr lang="en-US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124A3-6B7C-3854-9794-C9544EB2C4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3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11FA1-4FCA-48AD-9923-3788F3DD22FD}" type="slidenum">
              <a:rPr lang="en-US"/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04A57-7DE9-CE55-1706-56AA73DAA7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5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97FB0-3096-4336-AA82-EBF86575A41C}" type="slidenum">
              <a:rPr lang="en-US"/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263538-60B2-4E81-3789-48C657C5A9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8652094" y="6523831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2026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mountain.com/arma/docs/top_ten_reason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world.idg.com.au/index.php/secid;3;id;46131570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6dhnu2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24mwt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65cuw5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800" i="1" dirty="0"/>
              <a:t>Staying Safe Online</a:t>
            </a:r>
            <a:br>
              <a:rPr lang="en-US" sz="4800" i="1" dirty="0"/>
            </a:br>
            <a:r>
              <a:rPr lang="en-US" sz="2400" i="1" dirty="0"/>
              <a:t>Montpelier Senior Center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60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M. E. Kabay, PhD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Emeritus Professor – BSc &amp; MSc Cybersecurity Programs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Norwich University</a:t>
            </a:r>
          </a:p>
          <a:p>
            <a:pPr algn="ctr">
              <a:buNone/>
            </a:pPr>
            <a:r>
              <a:rPr lang="en-US" i="1" u="sng"/>
              <a:t>https://tinyurl.com/3b6p3h8s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774CAB-1659-5B62-E7EE-0467ADF9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36944"/>
            <a:ext cx="9144000" cy="409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2pPr>
            <a:lvl3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3pPr>
            <a:lvl4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4pPr>
            <a:lvl5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5pPr>
            <a:lvl6pPr marL="4572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6pPr>
            <a:lvl7pPr marL="9144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7pPr>
            <a:lvl8pPr marL="13716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8pPr>
            <a:lvl9pPr marL="18288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4800" dirty="0"/>
              <a:t>Week 6</a:t>
            </a:r>
          </a:p>
          <a:p>
            <a:pPr algn="ctr"/>
            <a:r>
              <a:rPr lang="en-US" sz="9600" dirty="0"/>
              <a:t>Protecting Your Data</a:t>
            </a:r>
            <a:endParaRPr lang="en-US" sz="7200" kern="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838200"/>
          </a:xfrm>
        </p:spPr>
        <p:txBody>
          <a:bodyPr/>
          <a:lstStyle/>
          <a:p>
            <a:r>
              <a:rPr lang="en-US" dirty="0"/>
              <a:t>Electronic Voting Machines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6962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2004 election period saw growing concern about electronic voting machines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Entirely proprietary (secret) code</a:t>
            </a:r>
          </a:p>
          <a:p>
            <a:pPr>
              <a:lnSpc>
                <a:spcPct val="80000"/>
              </a:lnSpc>
            </a:pPr>
            <a:r>
              <a:rPr lang="en-US" dirty="0"/>
              <a:t>Most had no audit trail of any kind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Trust the electronic counts without means of verification??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Documented cases of votes being switched to opposite party</a:t>
            </a:r>
          </a:p>
          <a:p>
            <a:pPr>
              <a:lnSpc>
                <a:spcPct val="80000"/>
              </a:lnSpc>
            </a:pPr>
            <a:r>
              <a:rPr lang="en-US" dirty="0"/>
              <a:t>Demands growing for paper-trail BU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Print ticket to allow user to see vote supposedly registered by machine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Place tickets in ballot box as backup measure in case of recount</a:t>
            </a:r>
          </a:p>
          <a:p>
            <a:pPr>
              <a:lnSpc>
                <a:spcPct val="80000"/>
              </a:lnSpc>
            </a:pPr>
            <a:r>
              <a:rPr lang="en-US" dirty="0"/>
              <a:t>Kabay testified 2002 before Vermont Govt </a:t>
            </a:r>
            <a:r>
              <a:rPr lang="en-US" dirty="0" err="1"/>
              <a:t>Ctee</a:t>
            </a:r>
            <a:r>
              <a:rPr lang="en-US" dirty="0"/>
              <a:t> about importance of paper trail</a:t>
            </a:r>
          </a:p>
          <a:p>
            <a:pPr>
              <a:lnSpc>
                <a:spcPct val="80000"/>
              </a:lnSpc>
            </a:pPr>
            <a:r>
              <a:rPr lang="en-US" dirty="0"/>
              <a:t>2025 – paper trails are normal now for almost all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Media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7DA0B-7700-9B47-AB21-B03FD22E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Floppy disks (obsolete now)</a:t>
            </a:r>
          </a:p>
          <a:p>
            <a:r>
              <a:rPr lang="en-US" dirty="0"/>
              <a:t>Optical Disks</a:t>
            </a:r>
          </a:p>
          <a:p>
            <a:pPr lvl="1"/>
            <a:r>
              <a:rPr lang="en-US" dirty="0"/>
              <a:t>CDs</a:t>
            </a:r>
          </a:p>
          <a:p>
            <a:pPr lvl="1"/>
            <a:r>
              <a:rPr lang="en-US" dirty="0"/>
              <a:t>DVD Types</a:t>
            </a:r>
          </a:p>
          <a:p>
            <a:pPr lvl="1"/>
            <a:r>
              <a:rPr lang="en-US" dirty="0"/>
              <a:t>Blu-ray Disks</a:t>
            </a:r>
          </a:p>
          <a:p>
            <a:pPr lvl="0"/>
            <a:r>
              <a:rPr lang="en-US" dirty="0"/>
              <a:t>Hard drives</a:t>
            </a:r>
          </a:p>
          <a:p>
            <a:pPr lvl="0"/>
            <a:r>
              <a:rPr lang="en-US" dirty="0"/>
              <a:t>Solid-state</a:t>
            </a:r>
            <a:r>
              <a:rPr lang="en-US" baseline="0" dirty="0"/>
              <a:t> drives (SSDs)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522-208D-4C5D-B686-D329404A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Floppy Disks (Obsolete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8344E-6F2D-23FB-2872-A7B700EE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361"/>
            <a:ext cx="7620000" cy="4876800"/>
          </a:xfrm>
        </p:spPr>
        <p:txBody>
          <a:bodyPr/>
          <a:lstStyle/>
          <a:p>
            <a:r>
              <a:rPr lang="en-US" dirty="0"/>
              <a:t>1971 – IBM 8” floppy </a:t>
            </a:r>
            <a:br>
              <a:rPr lang="en-US" dirty="0"/>
            </a:br>
            <a:r>
              <a:rPr lang="en-US" dirty="0"/>
              <a:t>@ 80 KB – 1.2 MB</a:t>
            </a:r>
          </a:p>
          <a:p>
            <a:r>
              <a:rPr lang="en-US" dirty="0"/>
              <a:t>1976</a:t>
            </a:r>
            <a:r>
              <a:rPr lang="en-US" baseline="0" dirty="0"/>
              <a:t> – 5.25” </a:t>
            </a:r>
            <a:br>
              <a:rPr lang="en-US" baseline="0" dirty="0"/>
            </a:br>
            <a:r>
              <a:rPr lang="en-US" baseline="0" dirty="0"/>
              <a:t>@ 110</a:t>
            </a:r>
            <a:r>
              <a:rPr lang="en-US" dirty="0"/>
              <a:t> KB – 1.2 MB</a:t>
            </a:r>
          </a:p>
          <a:p>
            <a:r>
              <a:rPr lang="en-US" dirty="0"/>
              <a:t>1982 – 3.5” </a:t>
            </a:r>
            <a:br>
              <a:rPr lang="en-US" dirty="0"/>
            </a:br>
            <a:r>
              <a:rPr lang="en-US" dirty="0"/>
              <a:t>@ 720 KB – 1.44 MB</a:t>
            </a:r>
          </a:p>
          <a:p>
            <a:r>
              <a:rPr lang="en-US" dirty="0"/>
              <a:t>1998 – Apple drops </a:t>
            </a:r>
            <a:br>
              <a:rPr lang="en-US" dirty="0"/>
            </a:br>
            <a:r>
              <a:rPr lang="en-US" dirty="0"/>
              <a:t>all floppy drives</a:t>
            </a:r>
          </a:p>
          <a:p>
            <a:r>
              <a:rPr lang="en-US" dirty="0"/>
              <a:t>2000s – rapid decline due to CDs &amp; USB drives</a:t>
            </a:r>
          </a:p>
          <a:p>
            <a:r>
              <a:rPr lang="en-US" dirty="0"/>
              <a:t>2010 – Sony ends production of floppy drives</a:t>
            </a:r>
          </a:p>
        </p:txBody>
      </p:sp>
      <p:pic>
        <p:nvPicPr>
          <p:cNvPr id="1028" name="Picture 4" descr="Floppy disk - Wikipedia">
            <a:extLst>
              <a:ext uri="{FF2B5EF4-FFF2-40B4-BE49-F238E27FC236}">
                <a16:creationId xmlns:a16="http://schemas.microsoft.com/office/drawing/2014/main" id="{A5B37526-EE1A-E9F6-CDA2-9BEE53A3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1" y="1295400"/>
            <a:ext cx="5356329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5B8C3-638F-CBDD-C28A-734D0B531BA3}"/>
              </a:ext>
            </a:extLst>
          </p:cNvPr>
          <p:cNvSpPr txBox="1"/>
          <p:nvPr/>
        </p:nvSpPr>
        <p:spPr>
          <a:xfrm>
            <a:off x="152400" y="5638800"/>
            <a:ext cx="86868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Floppy-drive transfer rates were ~500 kbps or 0.5 MB/sec</a:t>
            </a:r>
          </a:p>
        </p:txBody>
      </p:sp>
    </p:spTree>
    <p:extLst>
      <p:ext uri="{BB962C8B-B14F-4D97-AF65-F5344CB8AC3E}">
        <p14:creationId xmlns:p14="http://schemas.microsoft.com/office/powerpoint/2010/main" val="428470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676400"/>
          </a:xfrm>
        </p:spPr>
        <p:txBody>
          <a:bodyPr/>
          <a:lstStyle/>
          <a:p>
            <a:r>
              <a:rPr lang="en-US" dirty="0"/>
              <a:t>Optical Disks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 (compact disk) </a:t>
            </a:r>
          </a:p>
          <a:p>
            <a:pPr lvl="1"/>
            <a:r>
              <a:rPr lang="en-US" dirty="0"/>
              <a:t>650 MB capacity</a:t>
            </a:r>
          </a:p>
          <a:p>
            <a:pPr lvl="1"/>
            <a:r>
              <a:rPr lang="en-US" dirty="0"/>
              <a:t>~3 Mbps transfer rate</a:t>
            </a:r>
          </a:p>
          <a:p>
            <a:r>
              <a:rPr lang="en-US" dirty="0"/>
              <a:t>DVD “digital videodisk” </a:t>
            </a:r>
            <a:r>
              <a:rPr lang="en-US" dirty="0">
                <a:sym typeface="Symbol"/>
              </a:rPr>
              <a:t> </a:t>
            </a:r>
            <a:r>
              <a:rPr lang="en-US" dirty="0"/>
              <a:t>“digital versatile disk” </a:t>
            </a:r>
            <a:r>
              <a:rPr lang="en-US" dirty="0">
                <a:sym typeface="Symbol"/>
              </a:rPr>
              <a:t> “DVD”</a:t>
            </a:r>
          </a:p>
          <a:p>
            <a:pPr lvl="1"/>
            <a:r>
              <a:rPr lang="en-US" dirty="0">
                <a:sym typeface="Symbol"/>
              </a:rPr>
              <a:t>4.7 GB single-side single-layer</a:t>
            </a:r>
          </a:p>
          <a:p>
            <a:pPr lvl="1"/>
            <a:r>
              <a:rPr lang="en-US" dirty="0">
                <a:sym typeface="Symbol"/>
              </a:rPr>
              <a:t>8.5 GB single-side double-layer</a:t>
            </a:r>
          </a:p>
          <a:p>
            <a:pPr lvl="1"/>
            <a:r>
              <a:rPr lang="en-US" dirty="0">
                <a:sym typeface="Symbol"/>
              </a:rPr>
              <a:t>9.4 GB double-sided single-layer</a:t>
            </a:r>
          </a:p>
          <a:p>
            <a:pPr lvl="1"/>
            <a:r>
              <a:rPr lang="en-US" dirty="0">
                <a:sym typeface="Symbol"/>
              </a:rPr>
              <a:t>17 GB double-sided double-layer</a:t>
            </a:r>
          </a:p>
          <a:p>
            <a:pPr lvl="1"/>
            <a:r>
              <a:rPr lang="en-US" dirty="0">
                <a:sym typeface="Symbol"/>
              </a:rPr>
              <a:t>Transfer rates ~200 Mbps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638425" cy="263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DVD Types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Standards from the DVD Forum</a:t>
            </a:r>
          </a:p>
          <a:p>
            <a:r>
              <a:rPr lang="en-US" dirty="0"/>
              <a:t>DVD-R:  DVD-Recordable</a:t>
            </a:r>
          </a:p>
          <a:p>
            <a:pPr lvl="1"/>
            <a:r>
              <a:rPr lang="en-US" dirty="0"/>
              <a:t>Write-once, read-many </a:t>
            </a:r>
          </a:p>
          <a:p>
            <a:pPr lvl="1"/>
            <a:r>
              <a:rPr lang="en-US" dirty="0"/>
              <a:t>“DVD-dash-R” or “DVD-minus-R”</a:t>
            </a:r>
          </a:p>
          <a:p>
            <a:pPr lvl="1"/>
            <a:r>
              <a:rPr lang="en-US" dirty="0"/>
              <a:t>4.7 GB standard</a:t>
            </a:r>
          </a:p>
          <a:p>
            <a:r>
              <a:rPr lang="en-US" dirty="0"/>
              <a:t>DVD-RW:  DVD-Read-Write</a:t>
            </a:r>
          </a:p>
          <a:p>
            <a:pPr lvl="1"/>
            <a:r>
              <a:rPr lang="en-US" dirty="0"/>
              <a:t>Write many, read many</a:t>
            </a:r>
          </a:p>
          <a:p>
            <a:pPr lvl="1"/>
            <a:r>
              <a:rPr lang="en-US" dirty="0"/>
              <a:t>“DVD-dash-RW” or “DVD-minus-RW”</a:t>
            </a:r>
          </a:p>
          <a:p>
            <a:pPr lvl="1"/>
            <a:r>
              <a:rPr lang="en-US" dirty="0"/>
              <a:t>4.7 GB standard</a:t>
            </a:r>
          </a:p>
          <a:p>
            <a:pPr lvl="1"/>
            <a:r>
              <a:rPr lang="en-US" dirty="0"/>
              <a:t>Rewrite 1,000 times</a:t>
            </a:r>
          </a:p>
        </p:txBody>
      </p:sp>
      <p:pic>
        <p:nvPicPr>
          <p:cNvPr id="1033221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3409"/>
          <a:stretch/>
        </p:blipFill>
        <p:spPr bwMode="auto">
          <a:xfrm>
            <a:off x="5943600" y="304800"/>
            <a:ext cx="2428875" cy="2430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DVD Types (cont’d)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Standards from the DVD+RW Alliance</a:t>
            </a:r>
          </a:p>
          <a:p>
            <a:r>
              <a:rPr lang="en-US" dirty="0"/>
              <a:t>DVD+R:  </a:t>
            </a:r>
            <a:r>
              <a:rPr lang="en-US" dirty="0" err="1"/>
              <a:t>DVD+Recordable</a:t>
            </a:r>
            <a:endParaRPr lang="en-US" dirty="0"/>
          </a:p>
          <a:p>
            <a:pPr lvl="1"/>
            <a:r>
              <a:rPr lang="en-US" dirty="0"/>
              <a:t>Write-once, read many</a:t>
            </a:r>
          </a:p>
          <a:p>
            <a:pPr lvl="1"/>
            <a:r>
              <a:rPr lang="en-US" dirty="0"/>
              <a:t>4.7 GB</a:t>
            </a:r>
          </a:p>
          <a:p>
            <a:r>
              <a:rPr lang="en-US" dirty="0"/>
              <a:t>DVD+RW:  </a:t>
            </a:r>
            <a:r>
              <a:rPr lang="en-US" dirty="0" err="1"/>
              <a:t>RVD+ReadWrite</a:t>
            </a:r>
            <a:endParaRPr lang="en-US" dirty="0"/>
          </a:p>
          <a:p>
            <a:pPr lvl="1"/>
            <a:r>
              <a:rPr lang="en-US" dirty="0"/>
              <a:t>Write many, read many</a:t>
            </a:r>
          </a:p>
          <a:p>
            <a:pPr lvl="1"/>
            <a:r>
              <a:rPr lang="en-US" dirty="0"/>
              <a:t>4.7 GB</a:t>
            </a:r>
          </a:p>
          <a:p>
            <a:pPr lvl="1"/>
            <a:r>
              <a:rPr lang="en-US" dirty="0"/>
              <a:t>DVD+RW drives typically read DVD-R media as well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09800"/>
            <a:ext cx="2438400" cy="2438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Blu</a:t>
            </a:r>
            <a:r>
              <a:rPr lang="en-US" dirty="0"/>
              <a:t>-ray Disks</a:t>
            </a:r>
            <a:r>
              <a:rPr lang="en-US" baseline="0" dirty="0"/>
              <a:t> for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5181600"/>
          </a:xfrm>
        </p:spPr>
        <p:txBody>
          <a:bodyPr/>
          <a:lstStyle/>
          <a:p>
            <a:r>
              <a:rPr lang="en-US" dirty="0"/>
              <a:t>Developed in 2002 by Sony, Hitachi, Philips…</a:t>
            </a:r>
          </a:p>
          <a:p>
            <a:pPr lvl="1"/>
            <a:r>
              <a:rPr lang="en-US" dirty="0"/>
              <a:t>Same size as CDs and DVDs</a:t>
            </a:r>
          </a:p>
          <a:p>
            <a:pPr lvl="1"/>
            <a:r>
              <a:rPr lang="en-US" dirty="0"/>
              <a:t>Single-layer: 25 GB</a:t>
            </a:r>
          </a:p>
          <a:p>
            <a:pPr lvl="1"/>
            <a:r>
              <a:rPr lang="en-US" dirty="0"/>
              <a:t>Dual-layer: 50 GB</a:t>
            </a:r>
          </a:p>
          <a:p>
            <a:r>
              <a:rPr lang="en-US" dirty="0" err="1"/>
              <a:t>Blu</a:t>
            </a:r>
            <a:r>
              <a:rPr lang="en-US" dirty="0"/>
              <a:t>-ray Burners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In 2013, about $60</a:t>
            </a:r>
          </a:p>
          <a:p>
            <a:r>
              <a:rPr lang="en-US" dirty="0" err="1"/>
              <a:t>Blu</a:t>
            </a:r>
            <a:r>
              <a:rPr lang="en-US" dirty="0"/>
              <a:t>-ray software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WinDVD, </a:t>
            </a:r>
            <a:r>
              <a:rPr lang="en-US" i="1" dirty="0" err="1"/>
              <a:t>PowerDVD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Handy Backup</a:t>
            </a:r>
          </a:p>
          <a:p>
            <a:pPr lvl="1"/>
            <a:r>
              <a:rPr lang="en-US" dirty="0"/>
              <a:t>25 - 128 GB/disk depending on layers (1, 2, 3, 4)</a:t>
            </a:r>
          </a:p>
          <a:p>
            <a:pPr lvl="1"/>
            <a:r>
              <a:rPr lang="en-US" dirty="0"/>
              <a:t>Speeds up to ~288 Mbps (may increase in future)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52600"/>
            <a:ext cx="39624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11"/>
            <a:ext cx="7010400" cy="1143000"/>
          </a:xfrm>
        </p:spPr>
        <p:txBody>
          <a:bodyPr/>
          <a:lstStyle/>
          <a:p>
            <a:r>
              <a:rPr lang="en-US" dirty="0"/>
              <a:t>Hard Drives for 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6172200" cy="5758190"/>
          </a:xfrm>
        </p:spPr>
        <p:txBody>
          <a:bodyPr/>
          <a:lstStyle/>
          <a:p>
            <a:r>
              <a:rPr lang="en-US" dirty="0"/>
              <a:t>For consumers: small external drives</a:t>
            </a:r>
          </a:p>
          <a:p>
            <a:r>
              <a:rPr lang="en-US" dirty="0"/>
              <a:t>Types of USB drives</a:t>
            </a:r>
          </a:p>
          <a:p>
            <a:pPr lvl="1"/>
            <a:r>
              <a:rPr lang="en-US" dirty="0"/>
              <a:t>Solid-state drives (SSDs)</a:t>
            </a:r>
          </a:p>
          <a:p>
            <a:pPr lvl="2"/>
            <a:r>
              <a:rPr lang="en-US" dirty="0"/>
              <a:t>Fastest transfer rates</a:t>
            </a:r>
          </a:p>
          <a:p>
            <a:pPr lvl="1"/>
            <a:r>
              <a:rPr lang="en-US" dirty="0"/>
              <a:t>Hard-disk drives</a:t>
            </a:r>
          </a:p>
          <a:p>
            <a:r>
              <a:rPr lang="en-US" dirty="0"/>
              <a:t>USB 2.0/3.0, Firewire</a:t>
            </a:r>
          </a:p>
          <a:p>
            <a:pPr lvl="1"/>
            <a:r>
              <a:rPr lang="en-US" dirty="0"/>
              <a:t>Maxtor, Seagate, Western Digital, ….</a:t>
            </a:r>
          </a:p>
          <a:p>
            <a:r>
              <a:rPr lang="en-US" dirty="0"/>
              <a:t>In</a:t>
            </a:r>
            <a:r>
              <a:rPr lang="en-US" baseline="0" dirty="0"/>
              <a:t> Dec 2025</a:t>
            </a:r>
          </a:p>
          <a:p>
            <a:pPr lvl="1"/>
            <a:r>
              <a:rPr lang="en-US" dirty="0"/>
              <a:t>500 GB to 1 </a:t>
            </a:r>
            <a:r>
              <a:rPr lang="en-US" baseline="0" dirty="0"/>
              <a:t>TB ~$60</a:t>
            </a:r>
          </a:p>
          <a:p>
            <a:pPr lvl="1"/>
            <a:r>
              <a:rPr lang="en-US" dirty="0"/>
              <a:t>10 TB ~$225</a:t>
            </a:r>
            <a:endParaRPr lang="en-US" baseline="0" dirty="0"/>
          </a:p>
          <a:p>
            <a:r>
              <a:rPr lang="en-US" dirty="0"/>
              <a:t>Transfer rates ~3Gbps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27111"/>
          <a:stretch/>
        </p:blipFill>
        <p:spPr bwMode="auto">
          <a:xfrm>
            <a:off x="7391400" y="2194581"/>
            <a:ext cx="1358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2356" y="3096670"/>
            <a:ext cx="1691489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Synology</a:t>
            </a:r>
            <a:r>
              <a:rPr lang="en-US" sz="1400" dirty="0"/>
              <a:t> DS412+</a:t>
            </a:r>
            <a:br>
              <a:rPr lang="en-US" sz="1400" dirty="0"/>
            </a:br>
            <a:r>
              <a:rPr lang="en-US" sz="1400" dirty="0"/>
              <a:t>$1159 for 16 TB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0"/>
            <a:ext cx="2908300" cy="1143000"/>
          </a:xfrm>
        </p:spPr>
        <p:txBody>
          <a:bodyPr/>
          <a:lstStyle/>
          <a:p>
            <a:r>
              <a:rPr lang="en-US" dirty="0"/>
              <a:t>Cloud Backup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3657600" cy="5410200"/>
          </a:xfrm>
        </p:spPr>
        <p:txBody>
          <a:bodyPr/>
          <a:lstStyle/>
          <a:p>
            <a:r>
              <a:rPr lang="en-US" dirty="0"/>
              <a:t>Once connected to ‘Net</a:t>
            </a:r>
          </a:p>
          <a:p>
            <a:pPr lvl="1"/>
            <a:r>
              <a:rPr lang="en-US" dirty="0"/>
              <a:t>Backup from anywhere</a:t>
            </a:r>
          </a:p>
          <a:p>
            <a:pPr lvl="1"/>
            <a:r>
              <a:rPr lang="en-US" dirty="0"/>
              <a:t>Retrieve from anywhere</a:t>
            </a:r>
          </a:p>
          <a:p>
            <a:r>
              <a:rPr lang="en-US" dirty="0"/>
              <a:t>Warnings: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Shared folders may result in accidental deletion or sabotage</a:t>
            </a:r>
          </a:p>
          <a:p>
            <a:pPr lvl="1"/>
            <a:r>
              <a:rPr lang="en-US" dirty="0" err="1"/>
              <a:t>Xfr</a:t>
            </a:r>
            <a:r>
              <a:rPr lang="en-US" dirty="0"/>
              <a:t> rate </a:t>
            </a:r>
            <a:r>
              <a:rPr lang="en-US" dirty="0" err="1"/>
              <a:t>depen`ds</a:t>
            </a:r>
            <a:r>
              <a:rPr lang="en-US" dirty="0"/>
              <a:t> on ‘Net bandwidth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/>
          <a:stretch/>
        </p:blipFill>
        <p:spPr bwMode="auto">
          <a:xfrm>
            <a:off x="3927442" y="0"/>
            <a:ext cx="521655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784723" y="3684799"/>
            <a:ext cx="5885329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 Narrow" pitchFamily="34" charset="0"/>
              </a:rPr>
              <a:t>http://www.thetop10bestonlinebackup.com/cloud-backup</a:t>
            </a:r>
          </a:p>
        </p:txBody>
      </p:sp>
    </p:spTree>
    <p:extLst>
      <p:ext uri="{BB962C8B-B14F-4D97-AF65-F5344CB8AC3E}">
        <p14:creationId xmlns:p14="http://schemas.microsoft.com/office/powerpoint/2010/main" val="23723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Cloud</a:t>
            </a:r>
            <a:r>
              <a:rPr lang="en-US" baseline="0" dirty="0"/>
              <a:t> Backup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638800"/>
          </a:xfrm>
        </p:spPr>
        <p:txBody>
          <a:bodyPr/>
          <a:lstStyle/>
          <a:p>
            <a:r>
              <a:rPr lang="en-US" sz="2200" dirty="0"/>
              <a:t>Consider for organizations too</a:t>
            </a:r>
          </a:p>
          <a:p>
            <a:r>
              <a:rPr lang="en-US" sz="2200" dirty="0"/>
              <a:t>See “Why Cloud Backup: Top 10 Reasons”*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Achieve disaster recovery with secure offsite cloud backup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Freedom from manual and complex tape backup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Predictable costs for simpler budgeting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Reliable and guaranteed data recovery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Minimized risks and costs of downtime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Fast data restores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Take advantage of service provider’s expertise and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Offload regulatory compliance requirements to service provider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Well-managed cloud more secure than your own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Ease of setup and use, set-and-forget, no training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6457890"/>
            <a:ext cx="651531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* </a:t>
            </a:r>
            <a:r>
              <a:rPr lang="en-US" dirty="0">
                <a:latin typeface="Arial Narrow" pitchFamily="34" charset="0"/>
                <a:hlinkClick r:id="rId3"/>
              </a:rPr>
              <a:t>http://www.ironmountain.com/arma/docs/top_ten_reasons.pdf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26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8153400" cy="1143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7177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153400" cy="5181600"/>
          </a:xfrm>
        </p:spPr>
        <p:txBody>
          <a:bodyPr/>
          <a:lstStyle/>
          <a:p>
            <a:r>
              <a:rPr lang="en-US" dirty="0"/>
              <a:t>Definitions and Needs</a:t>
            </a:r>
          </a:p>
          <a:p>
            <a:r>
              <a:rPr lang="en-US" dirty="0"/>
              <a:t>Backup Bloopers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Archives, Maintenance</a:t>
            </a:r>
            <a:br>
              <a:rPr lang="en-US" dirty="0"/>
            </a:br>
            <a:r>
              <a:rPr lang="en-US" dirty="0"/>
              <a:t>and Retention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Disposal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Optimizing Frequency</a:t>
            </a:r>
          </a:p>
        </p:txBody>
      </p:sp>
      <p:pic>
        <p:nvPicPr>
          <p:cNvPr id="971782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5198088" cy="37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Exclusive access</a:t>
            </a:r>
          </a:p>
          <a:p>
            <a:r>
              <a:rPr lang="en-US" dirty="0"/>
              <a:t>Types by coverage</a:t>
            </a:r>
          </a:p>
          <a:p>
            <a:pPr lvl="1"/>
            <a:r>
              <a:rPr lang="en-US" dirty="0"/>
              <a:t>Full</a:t>
            </a:r>
          </a:p>
          <a:p>
            <a:pPr lvl="1"/>
            <a:r>
              <a:rPr lang="en-US" dirty="0"/>
              <a:t>Differential</a:t>
            </a:r>
          </a:p>
          <a:p>
            <a:pPr lvl="1"/>
            <a:r>
              <a:rPr lang="en-US" dirty="0"/>
              <a:t>Incremental</a:t>
            </a:r>
          </a:p>
          <a:p>
            <a:pPr lvl="1"/>
            <a:r>
              <a:rPr lang="en-US" dirty="0"/>
              <a:t>Delta</a:t>
            </a:r>
          </a:p>
          <a:p>
            <a:r>
              <a:rPr lang="en-US" dirty="0"/>
              <a:t>Types by target</a:t>
            </a:r>
          </a:p>
          <a:p>
            <a:pPr lvl="1"/>
            <a:r>
              <a:rPr lang="en-US" dirty="0"/>
              <a:t>System</a:t>
            </a:r>
          </a:p>
          <a:p>
            <a:pPr lvl="1"/>
            <a:r>
              <a:rPr lang="en-US" dirty="0"/>
              <a:t>Application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5105400" y="5638800"/>
            <a:ext cx="3727302" cy="1015663"/>
          </a:xfrm>
          <a:prstGeom prst="rect">
            <a:avLst/>
          </a:prstGeom>
          <a:solidFill>
            <a:srgbClr val="FF5700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WARNING:</a:t>
            </a:r>
          </a:p>
          <a:p>
            <a:r>
              <a:rPr lang="en-US" dirty="0"/>
              <a:t>Always ask for a </a:t>
            </a:r>
            <a:r>
              <a:rPr lang="en-US" i="1" dirty="0"/>
              <a:t>definition</a:t>
            </a:r>
            <a:r>
              <a:rPr lang="en-US" dirty="0"/>
              <a:t> of</a:t>
            </a:r>
          </a:p>
          <a:p>
            <a:r>
              <a:rPr lang="en-US" i="1" dirty="0"/>
              <a:t>“Daily</a:t>
            </a:r>
            <a:r>
              <a:rPr lang="en-US" dirty="0"/>
              <a:t> “or “</a:t>
            </a:r>
            <a:r>
              <a:rPr lang="en-US" i="1" dirty="0"/>
              <a:t>Partial”</a:t>
            </a:r>
            <a:r>
              <a:rPr lang="en-US" dirty="0"/>
              <a:t> BU</a:t>
            </a:r>
          </a:p>
        </p:txBody>
      </p:sp>
      <p:sp>
        <p:nvSpPr>
          <p:cNvPr id="976901" name="AutoShape 5"/>
          <p:cNvSpPr>
            <a:spLocks noChangeArrowheads="1"/>
          </p:cNvSpPr>
          <p:nvPr/>
        </p:nvSpPr>
        <p:spPr bwMode="auto">
          <a:xfrm>
            <a:off x="3733800" y="609600"/>
            <a:ext cx="2667000" cy="762000"/>
          </a:xfrm>
          <a:prstGeom prst="cloudCallout">
            <a:avLst>
              <a:gd name="adj1" fmla="val -95653"/>
              <a:gd name="adj2" fmla="val 224583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Everything</a:t>
            </a:r>
          </a:p>
        </p:txBody>
      </p:sp>
      <p:sp>
        <p:nvSpPr>
          <p:cNvPr id="976902" name="AutoShape 6"/>
          <p:cNvSpPr>
            <a:spLocks noChangeArrowheads="1"/>
          </p:cNvSpPr>
          <p:nvPr/>
        </p:nvSpPr>
        <p:spPr bwMode="auto">
          <a:xfrm>
            <a:off x="5181600" y="1371600"/>
            <a:ext cx="3581400" cy="1295400"/>
          </a:xfrm>
          <a:prstGeom prst="cloudCallout">
            <a:avLst>
              <a:gd name="adj1" fmla="val -98801"/>
              <a:gd name="adj2" fmla="val 8590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Everything changed since the last </a:t>
            </a:r>
            <a:r>
              <a:rPr lang="en-US" i="1"/>
              <a:t>full</a:t>
            </a:r>
            <a:r>
              <a:rPr lang="en-US"/>
              <a:t> BU</a:t>
            </a:r>
          </a:p>
        </p:txBody>
      </p:sp>
      <p:sp>
        <p:nvSpPr>
          <p:cNvPr id="976903" name="AutoShape 7"/>
          <p:cNvSpPr>
            <a:spLocks noChangeArrowheads="1"/>
          </p:cNvSpPr>
          <p:nvPr/>
        </p:nvSpPr>
        <p:spPr bwMode="auto">
          <a:xfrm>
            <a:off x="5181600" y="2743200"/>
            <a:ext cx="3810000" cy="1295400"/>
          </a:xfrm>
          <a:prstGeom prst="cloudCallout">
            <a:avLst>
              <a:gd name="adj1" fmla="val -92042"/>
              <a:gd name="adj2" fmla="val 15931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Everything changed since the </a:t>
            </a:r>
            <a:r>
              <a:rPr lang="en-US" i="1"/>
              <a:t>last BU of any type</a:t>
            </a:r>
          </a:p>
        </p:txBody>
      </p:sp>
      <p:sp>
        <p:nvSpPr>
          <p:cNvPr id="976904" name="AutoShape 8"/>
          <p:cNvSpPr>
            <a:spLocks noChangeArrowheads="1"/>
          </p:cNvSpPr>
          <p:nvPr/>
        </p:nvSpPr>
        <p:spPr bwMode="auto">
          <a:xfrm>
            <a:off x="5257800" y="4114800"/>
            <a:ext cx="3733800" cy="1295400"/>
          </a:xfrm>
          <a:prstGeom prst="cloudCallout">
            <a:avLst>
              <a:gd name="adj1" fmla="val -120069"/>
              <a:gd name="adj2" fmla="val -49634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All the </a:t>
            </a:r>
            <a:r>
              <a:rPr lang="en-US" i="1"/>
              <a:t>records</a:t>
            </a:r>
            <a:r>
              <a:rPr lang="en-US"/>
              <a:t> that have changed since the last BU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 animBg="1"/>
      <p:bldP spid="976901" grpId="0" animBg="1"/>
      <p:bldP spid="976902" grpId="0" animBg="1"/>
      <p:bldP spid="976903" grpId="0" animBg="1"/>
      <p:bldP spid="9769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Archives, Maintenance and Retention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Retention policies</a:t>
            </a:r>
          </a:p>
          <a:p>
            <a:r>
              <a:rPr lang="en-US" dirty="0"/>
              <a:t>Rotation of media</a:t>
            </a:r>
          </a:p>
          <a:p>
            <a:r>
              <a:rPr lang="en-US" dirty="0"/>
              <a:t>Media longevity and technology changes</a:t>
            </a:r>
          </a:p>
          <a:p>
            <a:pPr lvl="1"/>
            <a:r>
              <a:rPr lang="en-US" dirty="0"/>
              <a:t>Media degradation</a:t>
            </a:r>
            <a:br>
              <a:rPr lang="en-US" dirty="0"/>
            </a:br>
            <a:r>
              <a:rPr lang="en-US" dirty="0"/>
              <a:t>(e.g., fungus*)</a:t>
            </a:r>
          </a:p>
          <a:p>
            <a:pPr lvl="1"/>
            <a:r>
              <a:rPr lang="en-US" dirty="0"/>
              <a:t>Software and hardware </a:t>
            </a:r>
            <a:br>
              <a:rPr lang="en-US" dirty="0"/>
            </a:br>
            <a:r>
              <a:rPr lang="en-US" dirty="0"/>
              <a:t>changes</a:t>
            </a:r>
          </a:p>
          <a:p>
            <a:pPr lvl="2"/>
            <a:r>
              <a:rPr lang="en-US" dirty="0"/>
              <a:t>Application programs</a:t>
            </a:r>
          </a:p>
          <a:p>
            <a:pPr lvl="2"/>
            <a:r>
              <a:rPr lang="en-US" dirty="0"/>
              <a:t>Operating systems</a:t>
            </a:r>
          </a:p>
        </p:txBody>
      </p:sp>
      <p:sp>
        <p:nvSpPr>
          <p:cNvPr id="977924" name="AutoShape 4"/>
          <p:cNvSpPr>
            <a:spLocks noChangeArrowheads="1"/>
          </p:cNvSpPr>
          <p:nvPr/>
        </p:nvSpPr>
        <p:spPr bwMode="auto">
          <a:xfrm>
            <a:off x="5029200" y="838200"/>
            <a:ext cx="3124200" cy="1219200"/>
          </a:xfrm>
          <a:prstGeom prst="cloudCallout">
            <a:avLst>
              <a:gd name="adj1" fmla="val -83991"/>
              <a:gd name="adj2" fmla="val 34204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i="1" dirty="0"/>
              <a:t>What to keep?</a:t>
            </a:r>
            <a:br>
              <a:rPr lang="en-US" i="1" dirty="0"/>
            </a:br>
            <a:r>
              <a:rPr lang="en-US" i="1" dirty="0"/>
              <a:t>How long?</a:t>
            </a:r>
          </a:p>
        </p:txBody>
      </p:sp>
      <p:pic>
        <p:nvPicPr>
          <p:cNvPr id="977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314392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7926" name="Text Box 6"/>
          <p:cNvSpPr txBox="1">
            <a:spLocks noChangeArrowheads="1"/>
          </p:cNvSpPr>
          <p:nvPr/>
        </p:nvSpPr>
        <p:spPr bwMode="auto">
          <a:xfrm>
            <a:off x="1257300" y="6276975"/>
            <a:ext cx="6629400" cy="581025"/>
          </a:xfrm>
          <a:prstGeom prst="rect">
            <a:avLst/>
          </a:prstGeom>
          <a:solidFill>
            <a:srgbClr val="FFCC66"/>
          </a:solidFill>
          <a:ln w="1270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sz="1600" dirty="0"/>
              <a:t>* See Mendham, S. (2005). A little care goes a long way. </a:t>
            </a:r>
            <a:r>
              <a:rPr lang="en-US" sz="1600" i="1" dirty="0"/>
              <a:t>PC World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http://www.pcworld.idg.com.au/index.php/secid;3;id;461315701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for Backups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dirty="0"/>
              <a:t>Online storage secure (see slides 18 &amp; 19)</a:t>
            </a:r>
          </a:p>
          <a:p>
            <a:pPr lvl="0"/>
            <a:r>
              <a:rPr lang="en-US" dirty="0"/>
              <a:t>Safes for the home</a:t>
            </a:r>
          </a:p>
          <a:p>
            <a:pPr lvl="1"/>
            <a:r>
              <a:rPr lang="en-US" dirty="0"/>
              <a:t>Size depends on what you want to protect</a:t>
            </a:r>
          </a:p>
          <a:p>
            <a:pPr lvl="1"/>
            <a:r>
              <a:rPr lang="en-US" dirty="0"/>
              <a:t>Fireproof helpful (e.g., 3 hours insulation in fire)</a:t>
            </a:r>
          </a:p>
          <a:p>
            <a:pPr lvl="1"/>
            <a:r>
              <a:rPr lang="en-US" dirty="0"/>
              <a:t>Water resistant helpful (e.g., protect against fire hoses)</a:t>
            </a:r>
          </a:p>
          <a:p>
            <a:pPr lvl="1"/>
            <a:r>
              <a:rPr lang="en-US" dirty="0"/>
              <a:t>Physical security: combination lock, thick walls, secure hinges</a:t>
            </a:r>
          </a:p>
          <a:p>
            <a:r>
              <a:rPr lang="en-US" dirty="0"/>
              <a:t>KEEP A RECORD OF YOUR COMBINATION!</a:t>
            </a:r>
          </a:p>
          <a:p>
            <a:pPr lvl="1"/>
            <a:r>
              <a:rPr lang="en-US" dirty="0"/>
              <a:t>Can be in secure entry in OUTLOOK or other email software</a:t>
            </a:r>
          </a:p>
          <a:p>
            <a:pPr lvl="1"/>
            <a:r>
              <a:rPr lang="en-US" dirty="0"/>
              <a:t>External to home: bank safety-deposit works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Scavenging</a:t>
            </a:r>
          </a:p>
          <a:p>
            <a:pPr lvl="1"/>
            <a:r>
              <a:rPr lang="en-US" dirty="0"/>
              <a:t>Dumpster® Diving</a:t>
            </a:r>
          </a:p>
          <a:p>
            <a:pPr lvl="1"/>
            <a:r>
              <a:rPr lang="en-US" dirty="0"/>
              <a:t>Scratch tapes</a:t>
            </a:r>
          </a:p>
          <a:p>
            <a:pPr lvl="1"/>
            <a:r>
              <a:rPr lang="en-US" dirty="0"/>
              <a:t>Diskettes, cartridges</a:t>
            </a:r>
          </a:p>
          <a:p>
            <a:r>
              <a:rPr lang="en-US" dirty="0"/>
              <a:t>Data and media destruction</a:t>
            </a:r>
          </a:p>
          <a:p>
            <a:pPr lvl="1"/>
            <a:r>
              <a:rPr lang="en-US" dirty="0"/>
              <a:t>Erase </a:t>
            </a:r>
            <a:r>
              <a:rPr lang="en-US" dirty="0">
                <a:sym typeface="Symbol" pitchFamily="18" charset="2"/>
              </a:rPr>
              <a:t> destroy</a:t>
            </a:r>
          </a:p>
          <a:p>
            <a:pPr lvl="1"/>
            <a:r>
              <a:rPr lang="en-US" dirty="0">
                <a:sym typeface="Symbol" pitchFamily="18" charset="2"/>
              </a:rPr>
              <a:t>Reformatting inadequate</a:t>
            </a:r>
          </a:p>
          <a:p>
            <a:pPr lvl="1"/>
            <a:r>
              <a:rPr lang="en-US" dirty="0" err="1">
                <a:sym typeface="Symbol" pitchFamily="18" charset="2"/>
              </a:rPr>
              <a:t>Degaussers</a:t>
            </a:r>
            <a:r>
              <a:rPr lang="en-US" dirty="0">
                <a:sym typeface="Symbol" pitchFamily="18" charset="2"/>
              </a:rPr>
              <a:t> inadequate</a:t>
            </a:r>
          </a:p>
          <a:p>
            <a:pPr lvl="1"/>
            <a:r>
              <a:rPr lang="en-US" dirty="0">
                <a:sym typeface="Symbol" pitchFamily="18" charset="2"/>
              </a:rPr>
              <a:t>Random overwrites</a:t>
            </a:r>
          </a:p>
          <a:p>
            <a:pPr lvl="2"/>
            <a:r>
              <a:rPr lang="en-US" dirty="0">
                <a:sym typeface="Symbol" pitchFamily="18" charset="2"/>
              </a:rPr>
              <a:t>Military-grade = 7 passes</a:t>
            </a:r>
          </a:p>
          <a:p>
            <a:pPr lvl="1"/>
            <a:r>
              <a:rPr lang="en-US" dirty="0">
                <a:sym typeface="Symbol" pitchFamily="18" charset="2"/>
              </a:rPr>
              <a:t>Smashing with hammer works too!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44805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4800600"/>
            <a:ext cx="287931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http://tinyurl.com/6dhnu2y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Disposal (cont’d)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343400" cy="5562600"/>
          </a:xfrm>
        </p:spPr>
        <p:txBody>
          <a:bodyPr/>
          <a:lstStyle/>
          <a:p>
            <a:r>
              <a:rPr lang="en-US" dirty="0"/>
              <a:t>Physical destruction works</a:t>
            </a:r>
          </a:p>
          <a:p>
            <a:pPr lvl="1"/>
            <a:r>
              <a:rPr lang="en-US" dirty="0"/>
              <a:t>Recommended: specialized shredders</a:t>
            </a:r>
          </a:p>
          <a:p>
            <a:pPr lvl="1"/>
            <a:r>
              <a:rPr lang="en-US" dirty="0"/>
              <a:t>Incineration (special types)</a:t>
            </a:r>
          </a:p>
          <a:p>
            <a:r>
              <a:rPr lang="en-US" dirty="0"/>
              <a:t>Secure collection points</a:t>
            </a:r>
          </a:p>
          <a:p>
            <a:pPr lvl="1"/>
            <a:r>
              <a:rPr lang="en-US" dirty="0"/>
              <a:t>Lockbox magnetic garbage</a:t>
            </a:r>
          </a:p>
          <a:p>
            <a:r>
              <a:rPr lang="en-US" dirty="0"/>
              <a:t>Mobile data destruction services</a:t>
            </a:r>
          </a:p>
          <a:p>
            <a:pPr lvl="1"/>
            <a:r>
              <a:rPr lang="en-US" dirty="0"/>
              <a:t>Paper shredders</a:t>
            </a:r>
          </a:p>
          <a:p>
            <a:pPr lvl="1"/>
            <a:r>
              <a:rPr lang="en-US" dirty="0"/>
              <a:t>Special facilities for tapes</a:t>
            </a:r>
          </a:p>
        </p:txBody>
      </p:sp>
      <p:grpSp>
        <p:nvGrpSpPr>
          <p:cNvPr id="980999" name="Group 7"/>
          <p:cNvGrpSpPr>
            <a:grpSpLocks/>
          </p:cNvGrpSpPr>
          <p:nvPr/>
        </p:nvGrpSpPr>
        <p:grpSpPr bwMode="auto">
          <a:xfrm>
            <a:off x="4572000" y="990600"/>
            <a:ext cx="4343400" cy="5340268"/>
            <a:chOff x="2851" y="631"/>
            <a:chExt cx="2880" cy="3408"/>
          </a:xfrm>
        </p:grpSpPr>
        <p:pic>
          <p:nvPicPr>
            <p:cNvPr id="9809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888"/>
              <a:ext cx="2880" cy="28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80997" name="Text Box 5"/>
            <p:cNvSpPr txBox="1">
              <a:spLocks noChangeArrowheads="1"/>
            </p:cNvSpPr>
            <p:nvPr/>
          </p:nvSpPr>
          <p:spPr bwMode="auto">
            <a:xfrm>
              <a:off x="3393" y="631"/>
              <a:ext cx="1984" cy="255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US" dirty="0"/>
                <a:t>Royal Media Shredder</a:t>
              </a:r>
            </a:p>
          </p:txBody>
        </p:sp>
        <p:sp>
          <p:nvSpPr>
            <p:cNvPr id="980998" name="Text Box 6"/>
            <p:cNvSpPr txBox="1">
              <a:spLocks noChangeArrowheads="1"/>
            </p:cNvSpPr>
            <p:nvPr/>
          </p:nvSpPr>
          <p:spPr bwMode="auto">
            <a:xfrm>
              <a:off x="3382" y="3823"/>
              <a:ext cx="1820" cy="21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hlinkClick r:id="rId4"/>
                </a:rPr>
                <a:t>http://tinyurl.com/24mwtb</a:t>
              </a:r>
              <a:r>
                <a:rPr lang="en-US" sz="1600" dirty="0"/>
                <a:t> 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Data Destruction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257800"/>
          </a:xfrm>
        </p:spPr>
        <p:txBody>
          <a:bodyPr/>
          <a:lstStyle/>
          <a:p>
            <a:r>
              <a:rPr lang="en-US" sz="2300" dirty="0"/>
              <a:t>Equipment for destroying documents:</a:t>
            </a:r>
          </a:p>
          <a:p>
            <a:pPr lvl="1"/>
            <a:r>
              <a:rPr lang="en-US" sz="2300" dirty="0"/>
              <a:t>Paper shredders (crosscut ONLY – see oval)</a:t>
            </a:r>
          </a:p>
          <a:p>
            <a:pPr lvl="1"/>
            <a:r>
              <a:rPr lang="en-US" sz="2300" dirty="0"/>
              <a:t>See “Cross Cut Shredders – 5 Reasons Why They Are Better” &lt; </a:t>
            </a:r>
            <a:r>
              <a:rPr lang="en-US" sz="2300" dirty="0">
                <a:latin typeface="Arial Narrow" pitchFamily="34" charset="0"/>
                <a:hlinkClick r:id="rId3"/>
              </a:rPr>
              <a:t>http://tinyurl.com/65cuw52</a:t>
            </a:r>
            <a:r>
              <a:rPr lang="en-US" sz="2300" dirty="0"/>
              <a:t> &gt;</a:t>
            </a:r>
          </a:p>
          <a:p>
            <a:r>
              <a:rPr lang="en-US" sz="2300" dirty="0"/>
              <a:t>Considerations when evaluating </a:t>
            </a:r>
            <a:br>
              <a:rPr lang="en-US" sz="2300" dirty="0"/>
            </a:br>
            <a:r>
              <a:rPr lang="en-US" sz="2300" dirty="0"/>
              <a:t>services</a:t>
            </a:r>
          </a:p>
          <a:p>
            <a:pPr lvl="1"/>
            <a:r>
              <a:rPr lang="en-US" sz="2300" dirty="0"/>
              <a:t>Costs</a:t>
            </a:r>
          </a:p>
          <a:p>
            <a:pPr lvl="1"/>
            <a:r>
              <a:rPr lang="en-US" sz="2300" dirty="0"/>
              <a:t>Types of media processed</a:t>
            </a:r>
          </a:p>
          <a:p>
            <a:pPr lvl="1"/>
            <a:r>
              <a:rPr lang="en-US" sz="2300" dirty="0"/>
              <a:t>Onsite vs offsite</a:t>
            </a:r>
          </a:p>
          <a:p>
            <a:pPr lvl="1"/>
            <a:r>
              <a:rPr lang="en-US" sz="2300" dirty="0"/>
              <a:t>Chain of custody </a:t>
            </a:r>
            <a:br>
              <a:rPr lang="en-US" sz="2300" dirty="0"/>
            </a:br>
            <a:r>
              <a:rPr lang="en-US" sz="2300" dirty="0"/>
              <a:t>assurance</a:t>
            </a:r>
          </a:p>
          <a:p>
            <a:pPr lvl="1"/>
            <a:r>
              <a:rPr lang="en-US" sz="2300" dirty="0"/>
              <a:t>Regulatory compliance</a:t>
            </a:r>
          </a:p>
          <a:p>
            <a:pPr lvl="1"/>
            <a:r>
              <a:rPr lang="en-US" sz="2300" dirty="0"/>
              <a:t>Environmental </a:t>
            </a:r>
            <a:br>
              <a:rPr lang="en-US" sz="2300" dirty="0"/>
            </a:br>
            <a:r>
              <a:rPr lang="en-US" sz="2300" dirty="0"/>
              <a:t>protection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76800"/>
            <a:ext cx="3962400" cy="170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819400"/>
            <a:ext cx="2362200" cy="15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 bwMode="auto">
          <a:xfrm>
            <a:off x="6629400" y="3124200"/>
            <a:ext cx="1752600" cy="1143000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20075" y="1752600"/>
            <a:ext cx="681037" cy="1571625"/>
          </a:xfrm>
          <a:custGeom>
            <a:avLst/>
            <a:gdLst>
              <a:gd name="connsiteX0" fmla="*/ 85725 w 681037"/>
              <a:gd name="connsiteY0" fmla="*/ 0 h 1571625"/>
              <a:gd name="connsiteX1" fmla="*/ 666750 w 681037"/>
              <a:gd name="connsiteY1" fmla="*/ 676275 h 1571625"/>
              <a:gd name="connsiteX2" fmla="*/ 0 w 681037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37" h="1571625">
                <a:moveTo>
                  <a:pt x="85725" y="0"/>
                </a:moveTo>
                <a:cubicBezTo>
                  <a:pt x="383381" y="207169"/>
                  <a:pt x="681037" y="414338"/>
                  <a:pt x="666750" y="676275"/>
                </a:cubicBezTo>
                <a:cubicBezTo>
                  <a:pt x="652463" y="938212"/>
                  <a:pt x="0" y="1571625"/>
                  <a:pt x="0" y="1571625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Notes on Kabay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257800"/>
          </a:xfrm>
        </p:spPr>
        <p:txBody>
          <a:bodyPr/>
          <a:lstStyle/>
          <a:p>
            <a:r>
              <a:rPr lang="en-US" dirty="0"/>
              <a:t>Two ~identical computers: MAIN &amp; SPARE</a:t>
            </a:r>
          </a:p>
          <a:p>
            <a:r>
              <a:rPr lang="en-US" dirty="0"/>
              <a:t>5 1-TB portable USB drives for alternate-day use</a:t>
            </a:r>
          </a:p>
          <a:p>
            <a:r>
              <a:rPr lang="en-US" dirty="0"/>
              <a:t>ViceVersa synchronization software</a:t>
            </a:r>
          </a:p>
          <a:p>
            <a:r>
              <a:rPr lang="en-US" dirty="0"/>
              <a:t>PM at end of workday: </a:t>
            </a:r>
          </a:p>
          <a:p>
            <a:pPr lvl="1"/>
            <a:r>
              <a:rPr lang="en-US" dirty="0"/>
              <a:t>Daily incremental BU </a:t>
            </a:r>
          </a:p>
          <a:p>
            <a:pPr lvl="1"/>
            <a:r>
              <a:rPr lang="en-US" dirty="0"/>
              <a:t>Synch MAIN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USB (including Backups)</a:t>
            </a:r>
          </a:p>
          <a:p>
            <a:r>
              <a:rPr lang="en-US" dirty="0"/>
              <a:t>Synch BU to SPARE every week</a:t>
            </a:r>
          </a:p>
          <a:p>
            <a:r>
              <a:rPr lang="en-US" dirty="0"/>
              <a:t>Monthly FULL BU MAIN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TB drive</a:t>
            </a:r>
          </a:p>
          <a:p>
            <a:r>
              <a:rPr lang="en-US" dirty="0"/>
              <a:t>Archives on 9 </a:t>
            </a:r>
            <a:r>
              <a:rPr lang="en-US" dirty="0" err="1"/>
              <a:t>multiTB</a:t>
            </a:r>
            <a:r>
              <a:rPr lang="en-US" baseline="0" dirty="0"/>
              <a:t> drives in fire safe</a:t>
            </a:r>
          </a:p>
          <a:p>
            <a:r>
              <a:rPr lang="en-US" baseline="0" dirty="0"/>
              <a:t>EXCEL file for tracking BU dates &amp; drives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6FBC-560E-5718-38C5-CF051093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Keeping Track of BUs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FB35C-1920-B997-87B6-831168CB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32" y="914400"/>
            <a:ext cx="6676825" cy="56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4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DA49-896A-7085-8CFE-FC86E991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09600"/>
          </a:xfrm>
        </p:spPr>
        <p:txBody>
          <a:bodyPr/>
          <a:lstStyle/>
          <a:p>
            <a:r>
              <a:rPr lang="en-US" dirty="0"/>
              <a:t>Keeping Track of BUs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38A73-0C96-8C46-9B85-1687A8FB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44794"/>
            <a:ext cx="7010400" cy="58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9EA9E1-2E22-878E-817E-9284DAF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524000"/>
          </a:xfrm>
        </p:spPr>
        <p:txBody>
          <a:bodyPr/>
          <a:lstStyle/>
          <a:p>
            <a:pPr algn="ctr"/>
            <a:r>
              <a:rPr lang="en-US" sz="6000" dirty="0"/>
              <a:t>OK, STAY SAFE!</a:t>
            </a:r>
            <a:endParaRPr lang="en-US" dirty="0"/>
          </a:p>
        </p:txBody>
      </p:sp>
      <p:pic>
        <p:nvPicPr>
          <p:cNvPr id="7" name="Picture 6" descr="A yellow emoji holding a heart&#10;&#10;AI-generated content may be incorrect.">
            <a:extLst>
              <a:ext uri="{FF2B5EF4-FFF2-40B4-BE49-F238E27FC236}">
                <a16:creationId xmlns:a16="http://schemas.microsoft.com/office/drawing/2014/main" id="{4F758C66-D8A6-663F-B55A-85B58D63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790700"/>
            <a:ext cx="4733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9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935" y="838200"/>
            <a:ext cx="8839200" cy="5715000"/>
          </a:xfrm>
        </p:spPr>
        <p:txBody>
          <a:bodyPr/>
          <a:lstStyle/>
          <a:p>
            <a:r>
              <a:rPr lang="en-US" dirty="0"/>
              <a:t>Backups – copies of data files or records</a:t>
            </a:r>
          </a:p>
          <a:p>
            <a:pPr lvl="1"/>
            <a:r>
              <a:rPr lang="en-US" i="1" dirty="0"/>
              <a:t>Should be</a:t>
            </a:r>
            <a:r>
              <a:rPr lang="en-US" dirty="0"/>
              <a:t> on different device</a:t>
            </a:r>
          </a:p>
          <a:p>
            <a:pPr lvl="2"/>
            <a:r>
              <a:rPr lang="en-US" dirty="0"/>
              <a:t>Tape, hard disk, CD, DVD, cloud…</a:t>
            </a:r>
          </a:p>
          <a:p>
            <a:pPr lvl="1"/>
            <a:r>
              <a:rPr lang="en-US" i="1" dirty="0"/>
              <a:t>May</a:t>
            </a:r>
            <a:r>
              <a:rPr lang="en-US" dirty="0"/>
              <a:t> be on same disk (*.</a:t>
            </a:r>
            <a:r>
              <a:rPr lang="en-US" dirty="0" err="1"/>
              <a:t>wbk</a:t>
            </a:r>
            <a:r>
              <a:rPr lang="en-US" dirty="0"/>
              <a:t>, *.</a:t>
            </a:r>
            <a:r>
              <a:rPr lang="en-US" dirty="0" err="1"/>
              <a:t>bak</a:t>
            </a:r>
            <a:r>
              <a:rPr lang="en-US" dirty="0"/>
              <a:t> etc.)</a:t>
            </a:r>
          </a:p>
          <a:p>
            <a:pPr lvl="1"/>
            <a:r>
              <a:rPr lang="en-US" dirty="0"/>
              <a:t>Better to be separate as well</a:t>
            </a:r>
          </a:p>
          <a:p>
            <a:r>
              <a:rPr lang="en-US" dirty="0"/>
              <a:t>Units &amp; abbreviations</a:t>
            </a:r>
          </a:p>
          <a:p>
            <a:pPr lvl="1"/>
            <a:r>
              <a:rPr lang="en-US" dirty="0" err="1"/>
              <a:t>Kb</a:t>
            </a:r>
            <a:r>
              <a:rPr lang="en-US" baseline="0" dirty="0"/>
              <a:t> v KB – kilobits v kilobytes (1 byte is 8 bits)</a:t>
            </a:r>
            <a:endParaRPr lang="en-US" dirty="0"/>
          </a:p>
          <a:p>
            <a:pPr lvl="1"/>
            <a:r>
              <a:rPr lang="en-US" dirty="0">
                <a:cs typeface="Times New Roman" charset="0"/>
              </a:rPr>
              <a:t>KB = kilobyte = 1024 bytes (characters)</a:t>
            </a:r>
          </a:p>
          <a:p>
            <a:pPr lvl="1"/>
            <a:r>
              <a:rPr lang="en-US" dirty="0">
                <a:cs typeface="Times New Roman" charset="0"/>
              </a:rPr>
              <a:t>MB = megabyte = 1024 KB = 1,048,576 bytes</a:t>
            </a:r>
          </a:p>
          <a:p>
            <a:pPr lvl="1"/>
            <a:r>
              <a:rPr lang="en-US" dirty="0">
                <a:cs typeface="Times New Roman" charset="0"/>
              </a:rPr>
              <a:t>GB = gigabyte = 1024 MB = 1,073,741,824 bytes</a:t>
            </a:r>
          </a:p>
          <a:p>
            <a:pPr lvl="1"/>
            <a:r>
              <a:rPr lang="en-US" dirty="0">
                <a:cs typeface="Times New Roman" charset="0"/>
              </a:rPr>
              <a:t>TB = terabyte = 1024 GB = 1,099,511,627,776 bytes</a:t>
            </a:r>
          </a:p>
          <a:p>
            <a:pPr lvl="1"/>
            <a:r>
              <a:rPr lang="en-US" dirty="0">
                <a:cs typeface="Times New Roman" charset="0"/>
              </a:rPr>
              <a:t>PB = petabyte = 1024 TB = 1.126 E15 bytes</a:t>
            </a:r>
          </a:p>
          <a:p>
            <a:pPr lvl="1"/>
            <a:r>
              <a:rPr lang="en-US" dirty="0">
                <a:cs typeface="Times New Roman" charset="0"/>
              </a:rPr>
              <a:t>EB = exabyte = 1.153 E18 bytes</a:t>
            </a:r>
          </a:p>
        </p:txBody>
      </p:sp>
    </p:spTree>
    <p:extLst>
      <p:ext uri="{BB962C8B-B14F-4D97-AF65-F5344CB8AC3E}">
        <p14:creationId xmlns:p14="http://schemas.microsoft.com/office/powerpoint/2010/main" val="39006775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6" name="Picture 5" descr="Cartoon of a family in a room with a computer&#10;&#10;AI-generated content may be incorrect.">
            <a:extLst>
              <a:ext uri="{FF2B5EF4-FFF2-40B4-BE49-F238E27FC236}">
                <a16:creationId xmlns:a16="http://schemas.microsoft.com/office/drawing/2014/main" id="{0A06D024-CD91-71B2-2043-6E58C2CE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5" y="93345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6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806E-B77C-5D95-D662-F82F0ED4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Bloopers (Just a Few)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2CE2-34A6-FAD3-0324-CE469A4FE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BerkshireNet</a:t>
            </a:r>
            <a:endParaRPr lang="en-US" dirty="0"/>
          </a:p>
          <a:p>
            <a:r>
              <a:rPr lang="en-US" dirty="0"/>
              <a:t>Margot Kidder</a:t>
            </a:r>
          </a:p>
          <a:p>
            <a:r>
              <a:rPr lang="en-US" dirty="0"/>
              <a:t>MIT</a:t>
            </a:r>
          </a:p>
          <a:p>
            <a:r>
              <a:rPr lang="en-US" dirty="0"/>
              <a:t>Macomb County</a:t>
            </a:r>
          </a:p>
          <a:p>
            <a:r>
              <a:rPr lang="en-US" dirty="0"/>
              <a:t>Electronic Voting Machines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BFEE6-759D-C430-3B13-E2588BBF3BC4}"/>
              </a:ext>
            </a:extLst>
          </p:cNvPr>
          <p:cNvSpPr txBox="1"/>
          <p:nvPr/>
        </p:nvSpPr>
        <p:spPr>
          <a:xfrm>
            <a:off x="685800" y="4114800"/>
            <a:ext cx="7772400" cy="206210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These examples are not important in themselves: they’re just to illustrate </a:t>
            </a:r>
          </a:p>
          <a:p>
            <a:pPr algn="ctr"/>
            <a:r>
              <a:rPr lang="en-US" sz="3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the importance of backups for </a:t>
            </a:r>
          </a:p>
          <a:p>
            <a:pPr algn="ctr"/>
            <a:r>
              <a:rPr lang="en-US" sz="3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avoiding serious trouble.</a:t>
            </a:r>
          </a:p>
        </p:txBody>
      </p:sp>
    </p:spTree>
    <p:extLst>
      <p:ext uri="{BB962C8B-B14F-4D97-AF65-F5344CB8AC3E}">
        <p14:creationId xmlns:p14="http://schemas.microsoft.com/office/powerpoint/2010/main" val="30300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 err="1"/>
              <a:t>BerkshireNet</a:t>
            </a:r>
            <a:r>
              <a:rPr lang="en-US" dirty="0"/>
              <a:t> Backup Blooper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038600" cy="51816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000" dirty="0"/>
              <a:t>Feb 96 -- RISKS 17.83</a:t>
            </a:r>
          </a:p>
          <a:p>
            <a:r>
              <a:rPr lang="en-US" sz="2000" dirty="0" err="1"/>
              <a:t>BerkshireNet</a:t>
            </a:r>
            <a:r>
              <a:rPr lang="en-US" sz="2000" dirty="0"/>
              <a:t>, Pittsfield, MA</a:t>
            </a:r>
          </a:p>
          <a:p>
            <a:pPr lvl="1"/>
            <a:r>
              <a:rPr lang="en-US" sz="2000" dirty="0"/>
              <a:t>Swastikas and racist messages</a:t>
            </a:r>
          </a:p>
          <a:p>
            <a:pPr lvl="1"/>
            <a:r>
              <a:rPr lang="en-US" sz="2000" dirty="0"/>
              <a:t>Masqueraded as provider's administrator</a:t>
            </a:r>
          </a:p>
          <a:p>
            <a:pPr lvl="1"/>
            <a:r>
              <a:rPr lang="en-US" sz="2000" dirty="0"/>
              <a:t>Erased data on two computers</a:t>
            </a:r>
          </a:p>
          <a:p>
            <a:pPr lvl="1"/>
            <a:r>
              <a:rPr lang="en-US" sz="2000" dirty="0"/>
              <a:t>Shut down system</a:t>
            </a:r>
          </a:p>
          <a:p>
            <a:r>
              <a:rPr lang="en-US" sz="2000" dirty="0"/>
              <a:t>Down 12 hours</a:t>
            </a:r>
          </a:p>
          <a:p>
            <a:pPr lvl="1"/>
            <a:r>
              <a:rPr lang="en-US" sz="2000" dirty="0"/>
              <a:t>no current backup</a:t>
            </a:r>
          </a:p>
          <a:p>
            <a:pPr lvl="1"/>
            <a:r>
              <a:rPr lang="en-US" sz="2000" dirty="0"/>
              <a:t>older deleted files restored</a:t>
            </a:r>
          </a:p>
          <a:p>
            <a:pPr lvl="1"/>
            <a:r>
              <a:rPr lang="en-US" sz="2000" dirty="0"/>
              <a:t>but several days of data lost</a:t>
            </a:r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1600200"/>
            <a:ext cx="508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Margot Kidder Backup Blooper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191000" cy="46482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Sept 96 -- </a:t>
            </a:r>
            <a:r>
              <a:rPr lang="en-US" i="1" dirty="0"/>
              <a:t>People Online</a:t>
            </a:r>
            <a:r>
              <a:rPr lang="en-US" dirty="0"/>
              <a:t> via RISKS 18.46</a:t>
            </a:r>
          </a:p>
          <a:p>
            <a:r>
              <a:rPr lang="en-US" dirty="0"/>
              <a:t>Computer virus was last straw </a:t>
            </a:r>
          </a:p>
          <a:p>
            <a:r>
              <a:rPr lang="en-US" dirty="0"/>
              <a:t>Led to nervous breakdown</a:t>
            </a:r>
          </a:p>
          <a:p>
            <a:r>
              <a:rPr lang="en-US" dirty="0"/>
              <a:t>Unidentified virus apparently destroyed only copy of her book</a:t>
            </a:r>
          </a:p>
          <a:p>
            <a:r>
              <a:rPr lang="en-US" dirty="0"/>
              <a:t>No backup</a:t>
            </a:r>
          </a:p>
        </p:txBody>
      </p:sp>
      <p:pic>
        <p:nvPicPr>
          <p:cNvPr id="990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599"/>
            <a:ext cx="3639210" cy="56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dirty="0"/>
              <a:t>MIT “Cheating Scandal”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2000-03</a:t>
            </a:r>
          </a:p>
          <a:p>
            <a:r>
              <a:rPr lang="en-US" dirty="0"/>
              <a:t>Boston Globe reported “cheating scandal”</a:t>
            </a:r>
          </a:p>
          <a:p>
            <a:pPr lvl="1"/>
            <a:r>
              <a:rPr lang="en-US" dirty="0"/>
              <a:t>22 students in cell bio class had wrong grades</a:t>
            </a:r>
          </a:p>
          <a:p>
            <a:r>
              <a:rPr lang="en-US" dirty="0"/>
              <a:t>Turned out a grad student had sorted the names but not included the grades. . . .</a:t>
            </a:r>
          </a:p>
          <a:p>
            <a:r>
              <a:rPr lang="en-US" i="1" dirty="0"/>
              <a:t>No backups,</a:t>
            </a:r>
            <a:r>
              <a:rPr lang="en-US" dirty="0"/>
              <a:t> so no records of correct grades</a:t>
            </a:r>
          </a:p>
          <a:p>
            <a:r>
              <a:rPr lang="en-US" dirty="0"/>
              <a:t>No logs, no tracking, no </a:t>
            </a:r>
            <a:r>
              <a:rPr lang="en-US" i="1" dirty="0"/>
              <a:t>nothing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Macomb County (Michigan) Sheriff’s Dept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2002-05:  RISKS 22.08</a:t>
            </a:r>
          </a:p>
          <a:p>
            <a:r>
              <a:rPr lang="en-US" dirty="0"/>
              <a:t>Lost 50,000 photos of criminals</a:t>
            </a:r>
          </a:p>
          <a:p>
            <a:pPr lvl="1"/>
            <a:r>
              <a:rPr lang="en-US" dirty="0"/>
              <a:t>Hard drive crashed</a:t>
            </a:r>
          </a:p>
          <a:p>
            <a:r>
              <a:rPr lang="en-US" dirty="0"/>
              <a:t>Had some pictures printed out as backups</a:t>
            </a:r>
          </a:p>
          <a:p>
            <a:r>
              <a:rPr lang="en-US" dirty="0"/>
              <a:t>But had made no electronic backups at all on any medium</a:t>
            </a:r>
          </a:p>
        </p:txBody>
      </p:sp>
      <p:grpSp>
        <p:nvGrpSpPr>
          <p:cNvPr id="1019916" name="Group 12"/>
          <p:cNvGrpSpPr>
            <a:grpSpLocks/>
          </p:cNvGrpSpPr>
          <p:nvPr/>
        </p:nvGrpSpPr>
        <p:grpSpPr bwMode="auto">
          <a:xfrm>
            <a:off x="1543050" y="4343400"/>
            <a:ext cx="6056313" cy="2514600"/>
            <a:chOff x="1321" y="2736"/>
            <a:chExt cx="3815" cy="1584"/>
          </a:xfrm>
        </p:grpSpPr>
        <p:pic>
          <p:nvPicPr>
            <p:cNvPr id="10199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8000"/>
            <a:stretch>
              <a:fillRect/>
            </a:stretch>
          </p:blipFill>
          <p:spPr bwMode="auto">
            <a:xfrm>
              <a:off x="1329" y="2736"/>
              <a:ext cx="951" cy="1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1990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2736"/>
              <a:ext cx="931" cy="1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9910" name="Text Box 6"/>
            <p:cNvSpPr txBox="1">
              <a:spLocks noChangeArrowheads="1"/>
            </p:cNvSpPr>
            <p:nvPr/>
          </p:nvSpPr>
          <p:spPr bwMode="auto">
            <a:xfrm>
              <a:off x="2256" y="3994"/>
              <a:ext cx="916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J. L. Parson</a:t>
              </a:r>
              <a:br>
                <a:rPr lang="en-US" sz="1400" dirty="0"/>
              </a:br>
              <a:r>
                <a:rPr lang="en-US" sz="1400" dirty="0"/>
                <a:t>W32.Blaster.B</a:t>
              </a:r>
            </a:p>
          </p:txBody>
        </p:sp>
        <p:sp>
          <p:nvSpPr>
            <p:cNvPr id="1019911" name="Text Box 7"/>
            <p:cNvSpPr txBox="1">
              <a:spLocks noChangeArrowheads="1"/>
            </p:cNvSpPr>
            <p:nvPr/>
          </p:nvSpPr>
          <p:spPr bwMode="auto">
            <a:xfrm>
              <a:off x="1321" y="3994"/>
              <a:ext cx="935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D. L. Smith</a:t>
              </a:r>
              <a:br>
                <a:rPr lang="en-US" sz="1400" dirty="0"/>
              </a:br>
              <a:r>
                <a:rPr lang="en-US" sz="1400" dirty="0"/>
                <a:t>MELISSA</a:t>
              </a:r>
            </a:p>
          </p:txBody>
        </p:sp>
        <p:pic>
          <p:nvPicPr>
            <p:cNvPr id="101991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2736"/>
              <a:ext cx="835" cy="1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9913" name="Text Box 9"/>
            <p:cNvSpPr txBox="1">
              <a:spLocks noChangeArrowheads="1"/>
            </p:cNvSpPr>
            <p:nvPr/>
          </p:nvSpPr>
          <p:spPr bwMode="auto">
            <a:xfrm>
              <a:off x="3126" y="3994"/>
              <a:ext cx="954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R. E. Rutkowski</a:t>
              </a:r>
              <a:br>
                <a:rPr lang="en-US" sz="1400"/>
              </a:br>
              <a:r>
                <a:rPr lang="en-US" sz="1400"/>
                <a:t>Ur-spammer</a:t>
              </a:r>
            </a:p>
          </p:txBody>
        </p:sp>
        <p:pic>
          <p:nvPicPr>
            <p:cNvPr id="10199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4" y="2740"/>
              <a:ext cx="1121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9915" name="Text Box 11"/>
            <p:cNvSpPr txBox="1">
              <a:spLocks noChangeArrowheads="1"/>
            </p:cNvSpPr>
            <p:nvPr/>
          </p:nvSpPr>
          <p:spPr bwMode="auto">
            <a:xfrm>
              <a:off x="4080" y="3994"/>
              <a:ext cx="1056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T. C. Cowles</a:t>
              </a:r>
              <a:br>
                <a:rPr lang="en-US" sz="1400"/>
              </a:br>
              <a:r>
                <a:rPr lang="en-US" sz="1400"/>
                <a:t>Ur-spammer</a:t>
              </a:r>
            </a:p>
          </p:txBody>
        </p:sp>
      </p:grp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1400" b="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5D630D5-F1F6-4A55-A355-7CB5B02414F4}" vid="{5ECAB060-1E65-4A57-9290-843EED714E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Staying Safe Online</Template>
  <TotalTime>117</TotalTime>
  <Words>2101</Words>
  <Application>Microsoft Office PowerPoint</Application>
  <PresentationFormat>On-screen Show (4:3)</PresentationFormat>
  <Paragraphs>348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Bookman Old Style</vt:lpstr>
      <vt:lpstr>Garamond</vt:lpstr>
      <vt:lpstr>Symbol</vt:lpstr>
      <vt:lpstr>Times New Roman</vt:lpstr>
      <vt:lpstr>Wingdings</vt:lpstr>
      <vt:lpstr>IS 340 Class Notes</vt:lpstr>
      <vt:lpstr>Staying Safe Online Montpelier Senior Center</vt:lpstr>
      <vt:lpstr>Topics</vt:lpstr>
      <vt:lpstr>Definitions</vt:lpstr>
      <vt:lpstr>Backups</vt:lpstr>
      <vt:lpstr>Backup Bloopers (Just a Few)</vt:lpstr>
      <vt:lpstr>BerkshireNet Backup Blooper</vt:lpstr>
      <vt:lpstr>Margot Kidder Backup Blooper</vt:lpstr>
      <vt:lpstr>MIT “Cheating Scandal”</vt:lpstr>
      <vt:lpstr>Macomb County (Michigan) Sheriff’s Dept</vt:lpstr>
      <vt:lpstr>Electronic Voting Machines</vt:lpstr>
      <vt:lpstr>Backup Media</vt:lpstr>
      <vt:lpstr>Floppy Disks (Obsolete Now)</vt:lpstr>
      <vt:lpstr>Optical Disks</vt:lpstr>
      <vt:lpstr>DVD Types</vt:lpstr>
      <vt:lpstr>DVD Types (cont’d)</vt:lpstr>
      <vt:lpstr>Blu-ray Disks for Backups</vt:lpstr>
      <vt:lpstr>Hard Drives for Backups</vt:lpstr>
      <vt:lpstr>Cloud Backup (1)</vt:lpstr>
      <vt:lpstr>Cloud Backup (2)</vt:lpstr>
      <vt:lpstr>Strategies</vt:lpstr>
      <vt:lpstr>Archives, Maintenance and Retention</vt:lpstr>
      <vt:lpstr>Storage for Backups</vt:lpstr>
      <vt:lpstr>Disposal</vt:lpstr>
      <vt:lpstr>Disposal (cont’d)</vt:lpstr>
      <vt:lpstr>Secure Data Destruction</vt:lpstr>
      <vt:lpstr>Personal Notes on Kabay BUs</vt:lpstr>
      <vt:lpstr>Keeping Track of BUs (1)</vt:lpstr>
      <vt:lpstr>Keeping Track of BUs (2)</vt:lpstr>
      <vt:lpstr>OK, STAY SAFE!</vt:lpstr>
    </vt:vector>
  </TitlesOfParts>
  <Manager>David Blythe, JD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CSH5 Chapter 39</dc:subject>
  <dc:creator>Mich Kabay</dc:creator>
  <cp:keywords/>
  <dc:description/>
  <cp:lastModifiedBy>Mich Kabay</cp:lastModifiedBy>
  <cp:revision>9</cp:revision>
  <cp:lastPrinted>2025-11-30T20:16:53Z</cp:lastPrinted>
  <dcterms:created xsi:type="dcterms:W3CDTF">2025-11-13T19:57:10Z</dcterms:created>
  <dcterms:modified xsi:type="dcterms:W3CDTF">2026-01-14T00:55:20Z</dcterms:modified>
  <cp:category/>
</cp:coreProperties>
</file>