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257" r:id="rId2"/>
    <p:sldId id="579" r:id="rId3"/>
    <p:sldId id="580" r:id="rId4"/>
    <p:sldId id="592" r:id="rId5"/>
    <p:sldId id="591" r:id="rId6"/>
    <p:sldId id="590" r:id="rId7"/>
    <p:sldId id="589" r:id="rId8"/>
    <p:sldId id="588" r:id="rId9"/>
    <p:sldId id="581" r:id="rId10"/>
    <p:sldId id="587" r:id="rId11"/>
    <p:sldId id="586" r:id="rId12"/>
    <p:sldId id="585" r:id="rId13"/>
    <p:sldId id="584" r:id="rId14"/>
    <p:sldId id="583" r:id="rId15"/>
    <p:sldId id="593" r:id="rId16"/>
    <p:sldId id="582" r:id="rId17"/>
    <p:sldId id="594" r:id="rId18"/>
    <p:sldId id="578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7" autoAdjust="0"/>
    <p:restoredTop sz="96265" autoAdjust="0"/>
  </p:normalViewPr>
  <p:slideViewPr>
    <p:cSldViewPr>
      <p:cViewPr varScale="1">
        <p:scale>
          <a:sx n="111" d="100"/>
          <a:sy n="111" d="100"/>
        </p:scale>
        <p:origin x="121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82" y="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42687"/>
            <a:ext cx="7010400" cy="221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0" tIns="44070" rIns="88140" bIns="44070" numCol="1" anchor="t" anchorCtr="0" compatLnSpc="1">
            <a:prstTxWarp prst="textNoShape">
              <a:avLst/>
            </a:prstTxWarp>
          </a:bodyPr>
          <a:lstStyle>
            <a:lvl1pPr algn="ctr">
              <a:defRPr sz="1200" b="0" i="1">
                <a:latin typeface="Times New Roman" pitchFamily="18" charset="0"/>
              </a:defRPr>
            </a:lvl1pPr>
          </a:lstStyle>
          <a:p>
            <a:r>
              <a:rPr lang="en-US"/>
              <a:t>Using Email Effectively -- Class Notes</a:t>
            </a:r>
            <a:endParaRPr lang="en-US" dirty="0"/>
          </a:p>
        </p:txBody>
      </p:sp>
      <p:sp>
        <p:nvSpPr>
          <p:cNvPr id="503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32372"/>
            <a:ext cx="7010400" cy="442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40" tIns="44070" rIns="88140" bIns="44070" numCol="1" anchor="b" anchorCtr="0" compatLnSpc="1">
            <a:prstTxWarp prst="textNoShape">
              <a:avLst/>
            </a:prstTxWarp>
          </a:bodyPr>
          <a:lstStyle>
            <a:lvl1pPr algn="ctr">
              <a:defRPr sz="1200" b="0" i="1">
                <a:latin typeface="Times New Roman" pitchFamily="18" charset="0"/>
              </a:defRPr>
            </a:lvl1pPr>
          </a:lstStyle>
          <a:p>
            <a:r>
              <a:rPr lang="fr-CA" dirty="0"/>
              <a:t>Copyright © 2019 M. E. Kabay                             </a:t>
            </a:r>
            <a:fld id="{56FE725C-E0C2-4D1D-B105-12DF7B0A71E6}" type="slidenum">
              <a:rPr lang="en-US"/>
              <a:pPr/>
              <a:t>‹#›</a:t>
            </a:fld>
            <a:r>
              <a:rPr lang="fr-CA" dirty="0"/>
              <a:t>                                              All </a:t>
            </a:r>
            <a:r>
              <a:rPr lang="fr-CA" dirty="0" err="1"/>
              <a:t>rights</a:t>
            </a:r>
            <a:r>
              <a:rPr lang="fr-CA" dirty="0"/>
              <a:t> </a:t>
            </a:r>
            <a:r>
              <a:rPr lang="fr-CA" dirty="0" err="1"/>
              <a:t>reserved</a:t>
            </a:r>
            <a:r>
              <a:rPr lang="fr-CA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68400" y="232103"/>
            <a:ext cx="4673600" cy="23210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3" tIns="46587" rIns="93173" bIns="46587" numCol="1" anchor="t" anchorCtr="0" compatLnSpc="1">
            <a:prstTxWarp prst="textNoShape">
              <a:avLst/>
            </a:prstTxWarp>
          </a:bodyPr>
          <a:lstStyle>
            <a:lvl1pPr algn="ctr" defTabSz="931898">
              <a:defRPr sz="1300" b="0" i="1">
                <a:latin typeface="Garamond" pitchFamily="18" charset="0"/>
              </a:defRPr>
            </a:lvl1pPr>
          </a:lstStyle>
          <a:p>
            <a:r>
              <a:rPr lang="en-US"/>
              <a:t>IS 340  Class Notes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90811" y="4416099"/>
            <a:ext cx="4828778" cy="418245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3" tIns="46587" rIns="93173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090811" y="8832195"/>
            <a:ext cx="4828778" cy="23210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3" tIns="46587" rIns="93173" bIns="46587" numCol="1" anchor="b" anchorCtr="0" compatLnSpc="1">
            <a:prstTxWarp prst="textNoShape">
              <a:avLst/>
            </a:prstTxWarp>
          </a:bodyPr>
          <a:lstStyle>
            <a:lvl1pPr algn="ctr" defTabSz="931898">
              <a:defRPr sz="1100" b="0" i="1">
                <a:latin typeface="Garamond" pitchFamily="18" charset="0"/>
              </a:defRPr>
            </a:lvl1pPr>
          </a:lstStyle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15734" y="8832195"/>
            <a:ext cx="1013222" cy="23210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173" tIns="46587" rIns="93173" bIns="46587" numCol="1" anchor="b" anchorCtr="0" compatLnSpc="1">
            <a:prstTxWarp prst="textNoShape">
              <a:avLst/>
            </a:prstTxWarp>
          </a:bodyPr>
          <a:lstStyle>
            <a:lvl1pPr algn="ctr" defTabSz="931898">
              <a:defRPr sz="1100" b="0">
                <a:latin typeface="Garamond" pitchFamily="18" charset="0"/>
              </a:defRPr>
            </a:lvl1pPr>
          </a:lstStyle>
          <a:p>
            <a:r>
              <a:rPr lang="en-US"/>
              <a:t>1-</a:t>
            </a:r>
            <a:fld id="{D976C8F9-028E-484A-8241-77FC3C56C6EF}" type="slidenum">
              <a:rPr lang="en-US"/>
              <a:pPr/>
              <a:t>‹#›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8708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1143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3429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A9C5BF17-0ACF-4E8F-8A04-AB0BB80870A2}" type="slidenum">
              <a:rPr lang="en-US"/>
              <a:pPr/>
              <a:t>1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0811" y="4795762"/>
            <a:ext cx="4828778" cy="3802793"/>
          </a:xfrm>
          <a:ln>
            <a:headEnd/>
            <a:tailEnd/>
          </a:ln>
        </p:spPr>
        <p:txBody>
          <a:bodyPr/>
          <a:lstStyle/>
          <a:p>
            <a:pPr algn="ctr"/>
            <a:r>
              <a:rPr lang="en-US" sz="1900" b="1"/>
              <a:t>M. E. Kabay, PhD, CISSP </a:t>
            </a:r>
          </a:p>
        </p:txBody>
      </p:sp>
    </p:spTree>
    <p:extLst>
      <p:ext uri="{BB962C8B-B14F-4D97-AF65-F5344CB8AC3E}">
        <p14:creationId xmlns:p14="http://schemas.microsoft.com/office/powerpoint/2010/main" val="2439429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10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030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11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6306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12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7368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13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6511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14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0071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15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8475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16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7649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17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2306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1-</a:t>
            </a:r>
            <a:fld id="{19177D26-2DB4-430C-92F2-DB42CFA34E12}" type="slidenum">
              <a:rPr lang="en-US"/>
              <a:pPr/>
              <a:t>18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34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2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872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3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989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4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273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5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384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6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117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7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089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8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271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Copyright © 2002 M. E. Kabay.                                                           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1-</a:t>
            </a:r>
            <a:fld id="{D976C8F9-028E-484A-8241-77FC3C56C6EF}" type="slidenum">
              <a:rPr lang="en-US" smtClean="0"/>
              <a:pPr/>
              <a:t>9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29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89860" name="Rectangle 4"/>
          <p:cNvSpPr>
            <a:spLocks noChangeArrowheads="1"/>
          </p:cNvSpPr>
          <p:nvPr/>
        </p:nvSpPr>
        <p:spPr bwMode="auto">
          <a:xfrm>
            <a:off x="0" y="6494463"/>
            <a:ext cx="460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fld id="{661D8A99-02C3-4E07-8723-96C95229B775}" type="slidenum">
              <a:rPr lang="en-US" sz="1800"/>
              <a:pPr/>
              <a:t>‹#›</a:t>
            </a:fld>
            <a:endParaRPr lang="en-US" sz="1800"/>
          </a:p>
        </p:txBody>
      </p:sp>
      <p:sp>
        <p:nvSpPr>
          <p:cNvPr id="889861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en-US" sz="2400" b="0">
              <a:latin typeface="Times New Roman" pitchFamily="18" charset="0"/>
            </a:endParaRPr>
          </a:p>
        </p:txBody>
      </p:sp>
      <p:sp>
        <p:nvSpPr>
          <p:cNvPr id="889863" name="Text Box 7"/>
          <p:cNvSpPr txBox="1">
            <a:spLocks noChangeArrowheads="1"/>
          </p:cNvSpPr>
          <p:nvPr userDrawn="1"/>
        </p:nvSpPr>
        <p:spPr bwMode="auto">
          <a:xfrm>
            <a:off x="3322638" y="6643688"/>
            <a:ext cx="2577950" cy="2154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800" b="0" i="1" dirty="0"/>
              <a:t>Copyright © 2019 M. E. Kabay.  All rights reserved.</a:t>
            </a:r>
          </a:p>
        </p:txBody>
      </p:sp>
      <p:pic>
        <p:nvPicPr>
          <p:cNvPr id="8" name="Picture 7" descr="NWU_2c_stacked_logo_1-inch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235696" y="0"/>
            <a:ext cx="908304" cy="7924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2pPr>
      <a:lvl3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3pPr>
      <a:lvl4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4pPr>
      <a:lvl5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5pPr>
      <a:lvl6pPr marL="4572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6pPr>
      <a:lvl7pPr marL="9144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7pPr>
      <a:lvl8pPr marL="13716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8pPr>
      <a:lvl9pPr marL="18288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q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ü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kabay.com/infosecmgmt/emailsec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inyurl.com/y9r4s3yp" TargetMode="External"/><Relationship Id="rId5" Type="http://schemas.openxmlformats.org/officeDocument/2006/relationships/hyperlink" Target="https://www.thebalancecareers.com/how-to-write-and-send-professional-email-messages-2061892" TargetMode="External"/><Relationship Id="rId4" Type="http://schemas.openxmlformats.org/officeDocument/2006/relationships/hyperlink" Target="https://jerz.setonhill.edu/writing/e-text/email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ools.ietf.org/html/rfc52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a.org/monitor/feb06/egos.asp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rillist.com/news/nation/utah-state-office-potluck-email-reply-al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3429000"/>
          </a:xfrm>
        </p:spPr>
        <p:txBody>
          <a:bodyPr/>
          <a:lstStyle/>
          <a:p>
            <a:pPr algn="ctr"/>
            <a:r>
              <a:rPr lang="en-US" sz="8000" dirty="0"/>
              <a:t>Using Email Effectively, Safely and Well</a:t>
            </a:r>
            <a:endParaRPr lang="en-US" sz="239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>
          <a:xfrm>
            <a:off x="0" y="3429000"/>
            <a:ext cx="9144000" cy="3048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4400" dirty="0"/>
              <a:t>NU </a:t>
            </a:r>
            <a:r>
              <a:rPr lang="en-US" sz="4400"/>
              <a:t>Staff In-Service </a:t>
            </a:r>
            <a:r>
              <a:rPr lang="en-US" sz="4400" dirty="0"/>
              <a:t>Retreat</a:t>
            </a:r>
            <a:br>
              <a:rPr lang="en-US" sz="4400" dirty="0"/>
            </a:br>
            <a:r>
              <a:rPr lang="en-US" sz="2800" dirty="0"/>
              <a:t>2019-01-09</a:t>
            </a:r>
            <a:endParaRPr lang="en-US" sz="4400" dirty="0"/>
          </a:p>
          <a:p>
            <a:pPr algn="ctr">
              <a:buFont typeface="Wingdings" pitchFamily="2" charset="2"/>
              <a:buNone/>
            </a:pPr>
            <a:endParaRPr lang="en-US" sz="1000" dirty="0"/>
          </a:p>
          <a:p>
            <a:pPr algn="ctr">
              <a:buFont typeface="Wingdings" pitchFamily="2" charset="2"/>
              <a:buNone/>
            </a:pPr>
            <a:r>
              <a:rPr lang="en-US" sz="2800" dirty="0"/>
              <a:t>M. E. Kabay, PhD, CISSP-ISSMP</a:t>
            </a:r>
          </a:p>
          <a:p>
            <a:pPr algn="ctr">
              <a:buFont typeface="Wingdings" pitchFamily="2" charset="2"/>
              <a:buNone/>
            </a:pPr>
            <a:r>
              <a:rPr lang="en-US" sz="1600" dirty="0"/>
              <a:t>Professor of Computer Information Systems</a:t>
            </a:r>
          </a:p>
          <a:p>
            <a:pPr algn="ctr">
              <a:buFont typeface="Wingdings" pitchFamily="2" charset="2"/>
              <a:buNone/>
            </a:pPr>
            <a:r>
              <a:rPr lang="en-US" sz="1600" dirty="0"/>
              <a:t>School of Business &amp; Management</a:t>
            </a:r>
          </a:p>
          <a:p>
            <a:pPr algn="ctr">
              <a:buFont typeface="Wingdings" pitchFamily="2" charset="2"/>
              <a:buNone/>
            </a:pPr>
            <a:r>
              <a:rPr lang="en-US" sz="1600" dirty="0"/>
              <a:t>College of Professional Schools</a:t>
            </a:r>
          </a:p>
          <a:p>
            <a:pPr algn="ctr">
              <a:buFont typeface="Wingdings" pitchFamily="2" charset="2"/>
              <a:buNone/>
            </a:pPr>
            <a:r>
              <a:rPr lang="en-US" sz="1600" dirty="0"/>
              <a:t>Norwich University</a:t>
            </a:r>
          </a:p>
          <a:p>
            <a:pPr algn="ctr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6E64B-F0A8-419F-97F4-1884221BB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BCC PREVENTS EMAIL NUISANCES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8558DE3-6421-417C-B58A-943FDABDD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Listing extensive contacts in TO: or CC: may betray confidential information</a:t>
            </a:r>
          </a:p>
          <a:p>
            <a:pPr lvl="1"/>
            <a:r>
              <a:rPr lang="en-US" dirty="0"/>
              <a:t>People may copy list to spam recipients</a:t>
            </a:r>
          </a:p>
          <a:p>
            <a:pPr lvl="1"/>
            <a:r>
              <a:rPr lang="en-US" dirty="0"/>
              <a:t>May betray operationally sensitive info</a:t>
            </a:r>
          </a:p>
          <a:p>
            <a:r>
              <a:rPr lang="en-US" dirty="0"/>
              <a:t>Worse if email goes to outside addresses</a:t>
            </a:r>
          </a:p>
          <a:p>
            <a:pPr lvl="1"/>
            <a:r>
              <a:rPr lang="en-US" dirty="0"/>
              <a:t>May reveal organizational addresses that are supposed to be internal-only</a:t>
            </a:r>
          </a:p>
          <a:p>
            <a:pPr lvl="1"/>
            <a:r>
              <a:rPr lang="en-US" dirty="0"/>
              <a:t>E.g., specific participants on confidential projects</a:t>
            </a:r>
          </a:p>
        </p:txBody>
      </p:sp>
    </p:spTree>
    <p:extLst>
      <p:ext uri="{BB962C8B-B14F-4D97-AF65-F5344CB8AC3E}">
        <p14:creationId xmlns:p14="http://schemas.microsoft.com/office/powerpoint/2010/main" val="1682362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471A3-BB3B-4EE6-B877-A959E5820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BURYING YOUR EMAIL MESSAGE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A82A83-DA06-4748-A2C9-4B32481C4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Errors that can delay having your message read</a:t>
            </a:r>
          </a:p>
          <a:p>
            <a:pPr lvl="1"/>
            <a:r>
              <a:rPr lang="en-US" dirty="0"/>
              <a:t>Using a non-corporate email address</a:t>
            </a:r>
          </a:p>
          <a:p>
            <a:pPr lvl="1"/>
            <a:r>
              <a:rPr lang="en-US" dirty="0"/>
              <a:t>Using a non-descriptive subject line</a:t>
            </a:r>
          </a:p>
          <a:p>
            <a:pPr lvl="1"/>
            <a:r>
              <a:rPr lang="en-US" dirty="0"/>
              <a:t>Mixing critical information with non-critical info (especially if non-critical comes first)</a:t>
            </a:r>
          </a:p>
          <a:p>
            <a:r>
              <a:rPr lang="en-US" dirty="0"/>
              <a:t>Never use non-corporate email for internal email (&amp; may violate FERPA)</a:t>
            </a:r>
          </a:p>
          <a:p>
            <a:r>
              <a:rPr lang="en-US" dirty="0"/>
              <a:t>Always have clear, informative subject</a:t>
            </a:r>
          </a:p>
          <a:p>
            <a:r>
              <a:rPr lang="en-US" dirty="0"/>
              <a:t>Put one critical topic per email – use additional messages for additional topics</a:t>
            </a:r>
          </a:p>
        </p:txBody>
      </p:sp>
    </p:spTree>
    <p:extLst>
      <p:ext uri="{BB962C8B-B14F-4D97-AF65-F5344CB8AC3E}">
        <p14:creationId xmlns:p14="http://schemas.microsoft.com/office/powerpoint/2010/main" val="564425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91650-E657-430C-8518-BB057E06E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MISLEADING SUBJECT FIELDS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DA1A97-F845-45F8-9524-8100DA4B7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REPLY automatically copies subject line &amp; puts RE: in front</a:t>
            </a:r>
          </a:p>
          <a:p>
            <a:r>
              <a:rPr lang="en-US" dirty="0"/>
              <a:t>But some users think REPLY is shortcut instead of NEW EMAIL</a:t>
            </a:r>
          </a:p>
          <a:p>
            <a:r>
              <a:rPr lang="en-US" dirty="0"/>
              <a:t>Fail to correct subject line</a:t>
            </a:r>
          </a:p>
          <a:p>
            <a:r>
              <a:rPr lang="en-US" dirty="0"/>
              <a:t>Results</a:t>
            </a:r>
          </a:p>
          <a:p>
            <a:pPr lvl="1"/>
            <a:r>
              <a:rPr lang="en-US" dirty="0"/>
              <a:t>Confusion</a:t>
            </a:r>
          </a:p>
          <a:p>
            <a:pPr lvl="1"/>
            <a:r>
              <a:rPr lang="en-US" dirty="0"/>
              <a:t>Message ignored or reading delayed</a:t>
            </a:r>
          </a:p>
          <a:p>
            <a:pPr lvl="1"/>
            <a:r>
              <a:rPr lang="en-US" dirty="0"/>
              <a:t>Irritation for all concerned</a:t>
            </a:r>
          </a:p>
          <a:p>
            <a:r>
              <a:rPr lang="en-US" dirty="0"/>
              <a:t>Use NEW EMAIL, not REPLY when composing email on a new topic</a:t>
            </a:r>
          </a:p>
        </p:txBody>
      </p:sp>
    </p:spTree>
    <p:extLst>
      <p:ext uri="{BB962C8B-B14F-4D97-AF65-F5344CB8AC3E}">
        <p14:creationId xmlns:p14="http://schemas.microsoft.com/office/powerpoint/2010/main" val="3707003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DB6A7-62E2-48EE-8DBC-FD35E1ED0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FORWARDING CORPORATE EMAIL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46A72E-0041-497B-A265-C2662859A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information </a:t>
            </a:r>
            <a:r>
              <a:rPr lang="en-US" i="1" dirty="0"/>
              <a:t>must</a:t>
            </a:r>
            <a:r>
              <a:rPr lang="en-US" dirty="0"/>
              <a:t> be protected against public release</a:t>
            </a:r>
          </a:p>
          <a:p>
            <a:pPr lvl="1"/>
            <a:r>
              <a:rPr lang="en-US" dirty="0"/>
              <a:t>FERPA: student information</a:t>
            </a:r>
          </a:p>
          <a:p>
            <a:pPr lvl="1"/>
            <a:r>
              <a:rPr lang="en-US" dirty="0"/>
              <a:t>HIPAA: medical information</a:t>
            </a:r>
          </a:p>
          <a:p>
            <a:pPr lvl="1"/>
            <a:r>
              <a:rPr lang="en-US" dirty="0"/>
              <a:t>GLB/</a:t>
            </a:r>
            <a:r>
              <a:rPr lang="en-US" dirty="0" err="1"/>
              <a:t>SoX</a:t>
            </a:r>
            <a:r>
              <a:rPr lang="en-US" dirty="0"/>
              <a:t>: information that can influence stock prices</a:t>
            </a:r>
          </a:p>
          <a:p>
            <a:pPr lvl="1"/>
            <a:r>
              <a:rPr lang="en-US" dirty="0"/>
              <a:t>Military applications</a:t>
            </a:r>
          </a:p>
          <a:p>
            <a:r>
              <a:rPr lang="en-US" dirty="0"/>
              <a:t>Do NOT include external email addresses in distribution unless </a:t>
            </a:r>
          </a:p>
          <a:p>
            <a:pPr lvl="1"/>
            <a:r>
              <a:rPr lang="en-US" dirty="0"/>
              <a:t>Justified</a:t>
            </a:r>
          </a:p>
          <a:p>
            <a:pPr lvl="1"/>
            <a:r>
              <a:rPr lang="en-US" dirty="0"/>
              <a:t>Necessary</a:t>
            </a:r>
          </a:p>
        </p:txBody>
      </p:sp>
    </p:spTree>
    <p:extLst>
      <p:ext uri="{BB962C8B-B14F-4D97-AF65-F5344CB8AC3E}">
        <p14:creationId xmlns:p14="http://schemas.microsoft.com/office/powerpoint/2010/main" val="3649929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34F96-DD68-4328-955A-EEEDAD1F4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2400"/>
            <a:ext cx="7924800" cy="1143000"/>
          </a:xfrm>
        </p:spPr>
        <p:txBody>
          <a:bodyPr/>
          <a:lstStyle/>
          <a:p>
            <a:pPr lvl="0"/>
            <a:r>
              <a:rPr lang="en-US" dirty="0"/>
              <a:t>EMAIL CARRYING MALWARE (1)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03DE8AF-BE24-47B1-ACA6-7239AFB90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76400"/>
            <a:ext cx="7772400" cy="4648200"/>
          </a:xfrm>
        </p:spPr>
        <p:txBody>
          <a:bodyPr/>
          <a:lstStyle/>
          <a:p>
            <a:r>
              <a:rPr lang="en-US" dirty="0"/>
              <a:t>Malware can generate email using fake origination addresses</a:t>
            </a:r>
          </a:p>
          <a:p>
            <a:r>
              <a:rPr lang="en-US" dirty="0"/>
              <a:t>Some </a:t>
            </a:r>
            <a:r>
              <a:rPr lang="en-US" i="1" dirty="0"/>
              <a:t>phishing</a:t>
            </a:r>
            <a:r>
              <a:rPr lang="en-US" dirty="0"/>
              <a:t> email carries infected attachments (HTML, PDF, DOC[X]…)</a:t>
            </a:r>
          </a:p>
          <a:p>
            <a:r>
              <a:rPr lang="en-US" dirty="0"/>
              <a:t>Many phishing emails have links that don’t match appearance</a:t>
            </a:r>
          </a:p>
          <a:p>
            <a:pPr lvl="1"/>
            <a:r>
              <a:rPr lang="en-US" dirty="0"/>
              <a:t>Link has 2 components </a:t>
            </a:r>
          </a:p>
          <a:p>
            <a:pPr lvl="2"/>
            <a:r>
              <a:rPr lang="en-US" dirty="0"/>
              <a:t>Appearance – can look like good link</a:t>
            </a:r>
          </a:p>
          <a:p>
            <a:pPr lvl="2"/>
            <a:r>
              <a:rPr lang="en-US" dirty="0"/>
              <a:t>Actual hyperlink – can be for criminals’ Website</a:t>
            </a:r>
          </a:p>
          <a:p>
            <a:pPr lvl="1"/>
            <a:r>
              <a:rPr lang="en-US" dirty="0"/>
              <a:t>ALWAYS look at lower left corner of email window or in popup to see </a:t>
            </a:r>
            <a:r>
              <a:rPr lang="en-US" i="1" dirty="0"/>
              <a:t>real</a:t>
            </a:r>
            <a:r>
              <a:rPr lang="en-US" dirty="0"/>
              <a:t> link</a:t>
            </a:r>
          </a:p>
        </p:txBody>
      </p:sp>
    </p:spTree>
    <p:extLst>
      <p:ext uri="{BB962C8B-B14F-4D97-AF65-F5344CB8AC3E}">
        <p14:creationId xmlns:p14="http://schemas.microsoft.com/office/powerpoint/2010/main" val="1133173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E9D22-2989-42EF-8175-D2BDEEA94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52400"/>
            <a:ext cx="7924800" cy="1143000"/>
          </a:xfrm>
        </p:spPr>
        <p:txBody>
          <a:bodyPr/>
          <a:lstStyle/>
          <a:p>
            <a:r>
              <a:rPr lang="en-US" sz="3600" b="1" dirty="0">
                <a:solidFill>
                  <a:srgbClr val="800000"/>
                </a:solidFill>
                <a:effectLst/>
                <a:latin typeface="+mj-lt"/>
                <a:ea typeface="+mj-ea"/>
                <a:cs typeface="+mj-cs"/>
              </a:rPr>
              <a:t>EMAIL CARRYING MALWARE (2)</a:t>
            </a:r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C9C88D2-7A2B-4D09-AB47-E43D04419933}"/>
              </a:ext>
            </a:extLst>
          </p:cNvPr>
          <p:cNvGrpSpPr/>
          <p:nvPr/>
        </p:nvGrpSpPr>
        <p:grpSpPr>
          <a:xfrm>
            <a:off x="797719" y="987476"/>
            <a:ext cx="7548562" cy="5756224"/>
            <a:chOff x="797719" y="987476"/>
            <a:chExt cx="7548562" cy="5756224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10D0C02E-7EAB-4B21-B59D-FC4CEEBCA2CF}"/>
                </a:ext>
              </a:extLst>
            </p:cNvPr>
            <p:cNvGrpSpPr/>
            <p:nvPr/>
          </p:nvGrpSpPr>
          <p:grpSpPr>
            <a:xfrm>
              <a:off x="797719" y="987476"/>
              <a:ext cx="7548562" cy="5756224"/>
              <a:chOff x="797719" y="1025576"/>
              <a:chExt cx="7548562" cy="5756224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223AEE8D-4963-4642-9DF7-EF9B6559A7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7719" y="1025576"/>
                <a:ext cx="7548562" cy="5680024"/>
              </a:xfrm>
              <a:prstGeom prst="rect">
                <a:avLst/>
              </a:prstGeom>
            </p:spPr>
          </p:pic>
          <p:sp>
            <p:nvSpPr>
              <p:cNvPr id="6" name="Smiley Face 5">
                <a:extLst>
                  <a:ext uri="{FF2B5EF4-FFF2-40B4-BE49-F238E27FC236}">
                    <a16:creationId xmlns:a16="http://schemas.microsoft.com/office/drawing/2014/main" id="{2E4DE593-0E76-42EB-AC82-CAF84A7A4E8A}"/>
                  </a:ext>
                </a:extLst>
              </p:cNvPr>
              <p:cNvSpPr/>
              <p:nvPr/>
            </p:nvSpPr>
            <p:spPr bwMode="auto">
              <a:xfrm>
                <a:off x="6324600" y="6172200"/>
                <a:ext cx="685800" cy="609600"/>
              </a:xfrm>
              <a:prstGeom prst="smileyFace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C78AC1B9-944D-4214-8DFD-FF3B93E045FB}"/>
                  </a:ext>
                </a:extLst>
              </p:cNvPr>
              <p:cNvCxnSpPr>
                <a:stCxn id="6" idx="2"/>
              </p:cNvCxnSpPr>
              <p:nvPr/>
            </p:nvCxnSpPr>
            <p:spPr bwMode="auto">
              <a:xfrm flipH="1" flipV="1">
                <a:off x="5791200" y="6172200"/>
                <a:ext cx="533400" cy="304800"/>
              </a:xfrm>
              <a:prstGeom prst="straightConnector1">
                <a:avLst/>
              </a:prstGeom>
              <a:solidFill>
                <a:schemeClr val="accent2"/>
              </a:solidFill>
              <a:ln w="381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4503C1BD-F02F-4BCC-9618-C64872D7B77B}"/>
                  </a:ext>
                </a:extLst>
              </p:cNvPr>
              <p:cNvCxnSpPr>
                <a:stCxn id="6" idx="2"/>
              </p:cNvCxnSpPr>
              <p:nvPr/>
            </p:nvCxnSpPr>
            <p:spPr bwMode="auto">
              <a:xfrm flipH="1">
                <a:off x="4800600" y="6477000"/>
                <a:ext cx="1524000" cy="15478"/>
              </a:xfrm>
              <a:prstGeom prst="straightConnector1">
                <a:avLst/>
              </a:prstGeom>
              <a:solidFill>
                <a:schemeClr val="accent2"/>
              </a:solidFill>
              <a:ln w="38100" cap="flat" cmpd="sng" algn="ctr">
                <a:solidFill>
                  <a:srgbClr val="00B050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FD1EF46-05E4-42FE-8D6E-83DCE333C884}"/>
                </a:ext>
              </a:extLst>
            </p:cNvPr>
            <p:cNvSpPr txBox="1"/>
            <p:nvPr/>
          </p:nvSpPr>
          <p:spPr>
            <a:xfrm>
              <a:off x="5105400" y="5451364"/>
              <a:ext cx="2286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>
                  <a:highlight>
                    <a:srgbClr val="00FF00"/>
                  </a:highlight>
                </a:rPr>
                <a:t>The URLs match!</a:t>
              </a: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5F3FC09E-059E-4578-AA10-32D7D07F99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800" y="2924174"/>
            <a:ext cx="1752600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853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CBDA6-25DD-4CC7-9B21-ADD4EFC62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THE KEEPER OF THE LISTS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A4BFA50-74D6-4D75-B534-61829365A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Anyone can copy a visible (TO:, CC:) list</a:t>
            </a:r>
          </a:p>
          <a:p>
            <a:r>
              <a:rPr lang="en-US" dirty="0"/>
              <a:t>But copies can become </a:t>
            </a:r>
            <a:r>
              <a:rPr lang="en-US" i="1" dirty="0"/>
              <a:t>outdated</a:t>
            </a:r>
          </a:p>
          <a:p>
            <a:r>
              <a:rPr lang="en-US" dirty="0"/>
              <a:t>Best to use an official Keeper of the Distribution Lists</a:t>
            </a:r>
          </a:p>
          <a:p>
            <a:pPr lvl="1"/>
            <a:r>
              <a:rPr lang="en-US" dirty="0"/>
              <a:t>Typically administrative assistant / secretary</a:t>
            </a:r>
          </a:p>
          <a:p>
            <a:r>
              <a:rPr lang="en-US" dirty="0"/>
              <a:t>Messages for everyone in a group (department, school; students, staff, faculty, committee….)</a:t>
            </a:r>
          </a:p>
          <a:p>
            <a:pPr lvl="1"/>
            <a:r>
              <a:rPr lang="en-US" dirty="0"/>
              <a:t>Send to Keeper of the Lists</a:t>
            </a:r>
          </a:p>
          <a:p>
            <a:pPr lvl="1"/>
            <a:r>
              <a:rPr lang="en-US" dirty="0"/>
              <a:t>Guarantees up-to-date distribution</a:t>
            </a:r>
          </a:p>
        </p:txBody>
      </p:sp>
    </p:spTree>
    <p:extLst>
      <p:ext uri="{BB962C8B-B14F-4D97-AF65-F5344CB8AC3E}">
        <p14:creationId xmlns:p14="http://schemas.microsoft.com/office/powerpoint/2010/main" val="1655283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BE7E8-78EC-44FF-8AB7-4AB61E727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9243F-2551-4EB4-A8DF-0AECFBC2A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371600"/>
            <a:ext cx="7086600" cy="5105400"/>
          </a:xfrm>
        </p:spPr>
        <p:txBody>
          <a:bodyPr/>
          <a:lstStyle/>
          <a:p>
            <a:r>
              <a:rPr lang="en-US" dirty="0"/>
              <a:t>Kabay, M. E. (2016)"Using E-mail Safely and Well" </a:t>
            </a:r>
          </a:p>
          <a:p>
            <a:pPr marL="0" indent="0">
              <a:buNone/>
            </a:pPr>
            <a:r>
              <a:rPr lang="en-US" dirty="0"/>
              <a:t>&lt; </a:t>
            </a:r>
            <a:r>
              <a:rPr lang="en-US" dirty="0">
                <a:latin typeface="Arial Narrow" panose="020B0606020202030204" pitchFamily="34" charset="0"/>
                <a:hlinkClick r:id="rId3"/>
              </a:rPr>
              <a:t>http://www.mekabay.com/infosecmgmt/emailsec.pdf</a:t>
            </a:r>
            <a:r>
              <a:rPr lang="en-US" dirty="0"/>
              <a:t>  &gt;</a:t>
            </a:r>
          </a:p>
          <a:p>
            <a:r>
              <a:rPr lang="en-US" dirty="0"/>
              <a:t>Bauer, J. &amp; D. G. </a:t>
            </a:r>
            <a:r>
              <a:rPr lang="en-US" dirty="0" err="1"/>
              <a:t>Jerz</a:t>
            </a:r>
            <a:r>
              <a:rPr lang="en-US" dirty="0"/>
              <a:t> (2000). “Email Tips: Top 10 Strategies for Writing Effective Email.” Jer4z;s Literacy Weblog.</a:t>
            </a:r>
            <a:br>
              <a:rPr lang="en-US" dirty="0"/>
            </a:br>
            <a:r>
              <a:rPr lang="en-US" dirty="0"/>
              <a:t>&lt; </a:t>
            </a:r>
            <a:r>
              <a:rPr lang="en-US" dirty="0">
                <a:latin typeface="Arial Narrow" panose="020B0606020202030204" pitchFamily="34" charset="0"/>
                <a:hlinkClick r:id="rId4"/>
              </a:rPr>
              <a:t>https://jerz.setonhill.edu/writing/e-text/email/</a:t>
            </a:r>
            <a:r>
              <a:rPr lang="en-US" dirty="0"/>
              <a:t> &gt;</a:t>
            </a:r>
          </a:p>
          <a:p>
            <a:r>
              <a:rPr lang="en-US" dirty="0"/>
              <a:t>Doyle, A. (2018). “How to Write and Send Professional Email Messages.” The Balance Careers.</a:t>
            </a:r>
            <a:br>
              <a:rPr lang="en-US" dirty="0"/>
            </a:br>
            <a:r>
              <a:rPr lang="en-US" dirty="0"/>
              <a:t>&lt; </a:t>
            </a:r>
            <a:r>
              <a:rPr lang="en-US" dirty="0">
                <a:latin typeface="Arial Narrow" panose="020B0606020202030204" pitchFamily="34" charset="0"/>
                <a:hlinkClick r:id="rId5"/>
              </a:rPr>
              <a:t>https://www.thebalancecareers.com/how-to-write-and-send-professional-email-messages-2061892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en-US" dirty="0"/>
              <a:t>&gt; or</a:t>
            </a:r>
            <a:br>
              <a:rPr lang="en-US" dirty="0"/>
            </a:br>
            <a:r>
              <a:rPr lang="en-US" dirty="0"/>
              <a:t>&lt; </a:t>
            </a:r>
            <a:r>
              <a:rPr lang="en-US" dirty="0">
                <a:latin typeface="Arial Narrow" panose="020B0606020202030204" pitchFamily="34" charset="0"/>
                <a:hlinkClick r:id="rId6"/>
              </a:rPr>
              <a:t>http://tinyurl.com/y9r4s3yp</a:t>
            </a:r>
            <a:r>
              <a:rPr lang="en-US" dirty="0"/>
              <a:t> &gt;</a:t>
            </a:r>
          </a:p>
        </p:txBody>
      </p:sp>
    </p:spTree>
    <p:extLst>
      <p:ext uri="{BB962C8B-B14F-4D97-AF65-F5344CB8AC3E}">
        <p14:creationId xmlns:p14="http://schemas.microsoft.com/office/powerpoint/2010/main" val="4185700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5334000"/>
          </a:xfrm>
        </p:spPr>
        <p:txBody>
          <a:bodyPr/>
          <a:lstStyle/>
          <a:p>
            <a:pPr algn="ctr"/>
            <a:r>
              <a:rPr lang="en-US" sz="8000" dirty="0"/>
              <a:t>Now go and study</a:t>
            </a: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D9E51-CB29-4867-9EFF-88BFA991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52400"/>
            <a:ext cx="7848600" cy="838200"/>
          </a:xfrm>
        </p:spPr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6AA81-CE0D-44A1-B69D-DABED7389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562600"/>
          </a:xfrm>
        </p:spPr>
        <p:txBody>
          <a:bodyPr/>
          <a:lstStyle/>
          <a:p>
            <a:pPr marL="285750" marR="0" lvl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Ø"/>
              <a:tabLst/>
              <a:defRPr/>
            </a:pPr>
            <a:r>
              <a:rPr lang="en-US" sz="2400" b="1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DELIVERY NOT GUARANTEED</a:t>
            </a:r>
            <a:endParaRPr lang="en-US" sz="2400" dirty="0">
              <a:effectLst/>
            </a:endParaRPr>
          </a:p>
          <a:p>
            <a:r>
              <a:rPr lang="en-US" dirty="0"/>
              <a:t>FIRST E-IMPRESSIONS</a:t>
            </a:r>
          </a:p>
          <a:p>
            <a:r>
              <a:rPr lang="en-US" dirty="0"/>
              <a:t>DISCRETION IN EMAIL CRITICISM</a:t>
            </a:r>
          </a:p>
          <a:p>
            <a:r>
              <a:rPr lang="en-US" dirty="0"/>
              <a:t>HTML-FORMATTED EMAIL DOESN’T WORK RELIABLY</a:t>
            </a:r>
          </a:p>
          <a:p>
            <a:r>
              <a:rPr lang="en-US" dirty="0"/>
              <a:t>TO/CC + REPLY ALL = TROUBLE</a:t>
            </a:r>
          </a:p>
          <a:p>
            <a:pPr marL="285750" marR="0" lvl="0" indent="-2857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Char char="Ø"/>
              <a:tabLst/>
              <a:defRPr/>
            </a:pPr>
            <a:r>
              <a:rPr lang="en-US" dirty="0"/>
              <a:t>MAILSTORMS</a:t>
            </a:r>
          </a:p>
          <a:p>
            <a:r>
              <a:rPr lang="en-US" dirty="0"/>
              <a:t>BCC PREVENTS EMAIL NUISANCES</a:t>
            </a:r>
          </a:p>
          <a:p>
            <a:r>
              <a:rPr lang="en-US" dirty="0"/>
              <a:t>BURYING YOUR EMAIL MESSAGE</a:t>
            </a:r>
          </a:p>
          <a:p>
            <a:r>
              <a:rPr lang="en-US" dirty="0"/>
              <a:t>MISLEADING SUBJECT FIELDS</a:t>
            </a:r>
          </a:p>
          <a:p>
            <a:r>
              <a:rPr lang="en-US" dirty="0"/>
              <a:t>FORWARDING CORPORATE EMAIL</a:t>
            </a:r>
          </a:p>
          <a:p>
            <a:r>
              <a:rPr lang="en-US" dirty="0"/>
              <a:t>EMAIL CARRYING MALWARE</a:t>
            </a:r>
          </a:p>
          <a:p>
            <a:r>
              <a:rPr lang="en-US" dirty="0"/>
              <a:t>THE KEEPER OF THE LISTS</a:t>
            </a:r>
          </a:p>
        </p:txBody>
      </p:sp>
    </p:spTree>
    <p:extLst>
      <p:ext uri="{BB962C8B-B14F-4D97-AF65-F5344CB8AC3E}">
        <p14:creationId xmlns:p14="http://schemas.microsoft.com/office/powerpoint/2010/main" val="3308711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4433F-6D37-467F-A6B6-57EE5F8C5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DELIVERY NOT GUARANTEED (1)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1FA997-80EE-454A-AC72-422A18893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IETF* definition of email** does not include guaranteed </a:t>
            </a:r>
            <a:r>
              <a:rPr lang="en-US" i="1" dirty="0"/>
              <a:t>delivery</a:t>
            </a:r>
          </a:p>
          <a:p>
            <a:r>
              <a:rPr lang="en-US" dirty="0"/>
              <a:t>DEFINITELY does not guarantee </a:t>
            </a:r>
            <a:r>
              <a:rPr lang="en-US" i="1" dirty="0"/>
              <a:t>reading!</a:t>
            </a:r>
            <a:endParaRPr lang="en-US" dirty="0"/>
          </a:p>
          <a:p>
            <a:r>
              <a:rPr lang="en-US" dirty="0"/>
              <a:t>Do NOT assume delivery or reading</a:t>
            </a:r>
          </a:p>
          <a:p>
            <a:r>
              <a:rPr lang="en-US" dirty="0"/>
              <a:t>Use </a:t>
            </a:r>
            <a:r>
              <a:rPr lang="en-US" i="1" dirty="0"/>
              <a:t>Request a Delivery/Read Receipt </a:t>
            </a:r>
            <a:r>
              <a:rPr lang="en-US" dirty="0"/>
              <a:t>when necessary</a:t>
            </a:r>
          </a:p>
          <a:p>
            <a:r>
              <a:rPr lang="en-US" dirty="0"/>
              <a:t>CALL YOUR CORRESPONDENT for urgent messages</a:t>
            </a:r>
          </a:p>
          <a:p>
            <a:pPr marL="0" indent="0">
              <a:buNone/>
            </a:pPr>
            <a:r>
              <a:rPr lang="en-US" dirty="0"/>
              <a:t>_____</a:t>
            </a:r>
          </a:p>
          <a:p>
            <a:pPr marL="0" indent="0">
              <a:buNone/>
            </a:pPr>
            <a:r>
              <a:rPr lang="en-US" sz="1800" dirty="0"/>
              <a:t>* Internet Engineering Task Force &lt; </a:t>
            </a:r>
            <a:r>
              <a:rPr lang="en-US" sz="1800" dirty="0">
                <a:latin typeface="Arial Narrow" panose="020B0606020202030204" pitchFamily="34" charset="0"/>
                <a:hlinkClick r:id="rId3"/>
              </a:rPr>
              <a:t>https://tools.ietf.org/</a:t>
            </a:r>
            <a:r>
              <a:rPr lang="en-US" sz="1800" dirty="0">
                <a:latin typeface="Arial Narrow" panose="020B0606020202030204" pitchFamily="34" charset="0"/>
              </a:rPr>
              <a:t> </a:t>
            </a:r>
            <a:r>
              <a:rPr lang="en-US" sz="1800" dirty="0"/>
              <a:t>&gt;</a:t>
            </a:r>
          </a:p>
          <a:p>
            <a:pPr marL="0" indent="0">
              <a:buNone/>
            </a:pPr>
            <a:r>
              <a:rPr lang="en-US" sz="1800" dirty="0"/>
              <a:t>** White, J. (1973). “A Proposed Mail Protocol.” IETF RFC 524. </a:t>
            </a:r>
            <a:br>
              <a:rPr lang="en-US" sz="1800" dirty="0"/>
            </a:br>
            <a:r>
              <a:rPr lang="en-US" sz="1800" dirty="0"/>
              <a:t>&lt; </a:t>
            </a:r>
            <a:r>
              <a:rPr lang="en-US" sz="1800" dirty="0">
                <a:latin typeface="Arial Narrow" panose="020B0606020202030204" pitchFamily="34" charset="0"/>
                <a:hlinkClick r:id="rId4"/>
              </a:rPr>
              <a:t>https://tools.ietf.org/html/rfc524</a:t>
            </a:r>
            <a:r>
              <a:rPr lang="en-US" sz="1800" dirty="0">
                <a:latin typeface="Arial Narrow" panose="020B0606020202030204" pitchFamily="34" charset="0"/>
              </a:rPr>
              <a:t> </a:t>
            </a:r>
            <a:r>
              <a:rPr lang="en-US" sz="18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163290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31B7E-E55F-4A7C-AFAD-9817257A1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800000"/>
                </a:solidFill>
                <a:effectLst/>
                <a:latin typeface="+mj-lt"/>
                <a:ea typeface="+mj-ea"/>
                <a:cs typeface="+mj-cs"/>
              </a:rPr>
              <a:t>DELIVERY NOT GUARANTEED (2)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43D9066-CEE6-4A4B-A804-661D93DF3EBB}"/>
              </a:ext>
            </a:extLst>
          </p:cNvPr>
          <p:cNvGrpSpPr/>
          <p:nvPr/>
        </p:nvGrpSpPr>
        <p:grpSpPr>
          <a:xfrm>
            <a:off x="304800" y="1447800"/>
            <a:ext cx="8028562" cy="4267200"/>
            <a:chOff x="304800" y="1447800"/>
            <a:chExt cx="8028562" cy="42672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D66DD29-B38E-4DA7-BF19-560F9D5286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4800" y="1447800"/>
              <a:ext cx="8028562" cy="42672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5" name="Arrow: Down 4">
              <a:extLst>
                <a:ext uri="{FF2B5EF4-FFF2-40B4-BE49-F238E27FC236}">
                  <a16:creationId xmlns:a16="http://schemas.microsoft.com/office/drawing/2014/main" id="{79439A47-D48E-49A1-BA4E-5F9F9307E778}"/>
                </a:ext>
              </a:extLst>
            </p:cNvPr>
            <p:cNvSpPr/>
            <p:nvPr/>
          </p:nvSpPr>
          <p:spPr bwMode="auto">
            <a:xfrm>
              <a:off x="5381625" y="1876425"/>
              <a:ext cx="457200" cy="533400"/>
            </a:xfrm>
            <a:prstGeom prst="downArrow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" name="Arrow: Down 5">
              <a:extLst>
                <a:ext uri="{FF2B5EF4-FFF2-40B4-BE49-F238E27FC236}">
                  <a16:creationId xmlns:a16="http://schemas.microsoft.com/office/drawing/2014/main" id="{B323C152-7CE3-4000-B847-B6E555C9DC4C}"/>
                </a:ext>
              </a:extLst>
            </p:cNvPr>
            <p:cNvSpPr/>
            <p:nvPr/>
          </p:nvSpPr>
          <p:spPr bwMode="auto">
            <a:xfrm rot="10800000">
              <a:off x="5381625" y="3095625"/>
              <a:ext cx="457200" cy="533400"/>
            </a:xfrm>
            <a:prstGeom prst="downArrow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9170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E9FBA-6099-4867-BA30-C589EDBED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FIRST E-IMPRESSIONS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152EC51-9EF6-4D82-A5BA-2CB2EA6C9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76400"/>
            <a:ext cx="7162800" cy="4876800"/>
          </a:xfrm>
        </p:spPr>
        <p:txBody>
          <a:bodyPr/>
          <a:lstStyle/>
          <a:p>
            <a:r>
              <a:rPr lang="en-US" dirty="0"/>
              <a:t>Context matters</a:t>
            </a:r>
          </a:p>
          <a:p>
            <a:pPr lvl="1"/>
            <a:r>
              <a:rPr lang="en-US" dirty="0"/>
              <a:t>Friends do </a:t>
            </a:r>
            <a:r>
              <a:rPr lang="en-US" i="1" dirty="0"/>
              <a:t>not</a:t>
            </a:r>
            <a:r>
              <a:rPr lang="en-US" dirty="0"/>
              <a:t> communicate the same way as </a:t>
            </a:r>
            <a:r>
              <a:rPr lang="en-US" i="1" dirty="0"/>
              <a:t>colleagues</a:t>
            </a:r>
          </a:p>
          <a:p>
            <a:r>
              <a:rPr lang="en-US" dirty="0"/>
              <a:t>Research indicates email 1</a:t>
            </a:r>
            <a:r>
              <a:rPr lang="en-US" baseline="30000" dirty="0"/>
              <a:t>st</a:t>
            </a:r>
            <a:r>
              <a:rPr lang="en-US" dirty="0"/>
              <a:t> impressions matter more than in phone calls*</a:t>
            </a:r>
          </a:p>
          <a:p>
            <a:pPr lvl="1"/>
            <a:r>
              <a:rPr lang="en-US" dirty="0"/>
              <a:t>Spelling/grammar mistakes</a:t>
            </a:r>
          </a:p>
          <a:p>
            <a:pPr lvl="1"/>
            <a:r>
              <a:rPr lang="en-US" dirty="0"/>
              <a:t>Offensive language</a:t>
            </a:r>
          </a:p>
          <a:p>
            <a:pPr lvl="1"/>
            <a:r>
              <a:rPr lang="en-US" dirty="0"/>
              <a:t>Off-color humor</a:t>
            </a:r>
          </a:p>
          <a:p>
            <a:pPr marL="457200" lvl="1" indent="0">
              <a:buNone/>
            </a:pPr>
            <a:r>
              <a:rPr lang="en-US" dirty="0"/>
              <a:t>________</a:t>
            </a:r>
          </a:p>
          <a:p>
            <a:pPr marL="457200" lvl="1" indent="0">
              <a:buNone/>
            </a:pPr>
            <a:r>
              <a:rPr lang="en-US" sz="1800" dirty="0"/>
              <a:t>*</a:t>
            </a:r>
            <a:r>
              <a:rPr lang="en-US" sz="1800" dirty="0" err="1"/>
              <a:t>Winerman</a:t>
            </a:r>
            <a:r>
              <a:rPr lang="en-US" sz="1800" dirty="0"/>
              <a:t>, L. (2006). “E-mails and egos.” </a:t>
            </a:r>
            <a:r>
              <a:rPr lang="en-US" sz="1800" i="1" dirty="0"/>
              <a:t>Monitor on Psychology</a:t>
            </a:r>
            <a:r>
              <a:rPr lang="en-US" sz="1800" dirty="0"/>
              <a:t> 37(2):16</a:t>
            </a:r>
            <a:r>
              <a:rPr lang="en-US" sz="1800" i="1" dirty="0"/>
              <a:t>.</a:t>
            </a:r>
            <a:r>
              <a:rPr lang="en-US" sz="1800" dirty="0"/>
              <a:t> American Psychological Association.</a:t>
            </a:r>
            <a:br>
              <a:rPr lang="en-US" sz="1800" dirty="0"/>
            </a:br>
            <a:r>
              <a:rPr lang="en-US" sz="1800" dirty="0"/>
              <a:t>&lt; </a:t>
            </a:r>
            <a:r>
              <a:rPr lang="en-US" sz="1800" u="sng" dirty="0">
                <a:solidFill>
                  <a:schemeClr val="accent6">
                    <a:lumMod val="60000"/>
                    <a:lumOff val="40000"/>
                  </a:schemeClr>
                </a:solidFill>
                <a:uFill>
                  <a:solidFill>
                    <a:schemeClr val="accent6">
                      <a:lumMod val="60000"/>
                      <a:lumOff val="40000"/>
                    </a:schemeClr>
                  </a:solidFill>
                </a:uFill>
                <a:latin typeface="Arial Narrow" panose="020B0606020202030204" pitchFamily="34" charset="0"/>
                <a:hlinkClick r:id="rId3"/>
              </a:rPr>
              <a:t>https://www.apa.org/monitor/feb06/egos.aspx</a:t>
            </a:r>
            <a:r>
              <a:rPr lang="en-US" sz="1800" u="sng" dirty="0">
                <a:solidFill>
                  <a:schemeClr val="accent6">
                    <a:lumMod val="60000"/>
                    <a:lumOff val="40000"/>
                  </a:schemeClr>
                </a:solidFill>
                <a:uFill>
                  <a:solidFill>
                    <a:schemeClr val="accent6">
                      <a:lumMod val="60000"/>
                      <a:lumOff val="40000"/>
                    </a:schemeClr>
                  </a:solidFill>
                </a:uFill>
                <a:latin typeface="Arial Narrow" panose="020B0606020202030204" pitchFamily="34" charset="0"/>
              </a:rPr>
              <a:t> </a:t>
            </a:r>
            <a:r>
              <a:rPr lang="en-US" sz="1800" dirty="0"/>
              <a:t>&gt; 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A6251BF1-87BE-46B6-A424-05D92514110F}"/>
              </a:ext>
            </a:extLst>
          </p:cNvPr>
          <p:cNvSpPr/>
          <p:nvPr/>
        </p:nvSpPr>
        <p:spPr bwMode="auto">
          <a:xfrm>
            <a:off x="4572000" y="4114800"/>
            <a:ext cx="304800" cy="838200"/>
          </a:xfrm>
          <a:prstGeom prst="righ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B3D864-B3B4-4609-AA69-2A2567ED0235}"/>
              </a:ext>
            </a:extLst>
          </p:cNvPr>
          <p:cNvSpPr txBox="1"/>
          <p:nvPr/>
        </p:nvSpPr>
        <p:spPr>
          <a:xfrm>
            <a:off x="4876800" y="4324290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(may also violate Title IX)</a:t>
            </a:r>
          </a:p>
        </p:txBody>
      </p:sp>
    </p:spTree>
    <p:extLst>
      <p:ext uri="{BB962C8B-B14F-4D97-AF65-F5344CB8AC3E}">
        <p14:creationId xmlns:p14="http://schemas.microsoft.com/office/powerpoint/2010/main" val="2268522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DF5FD-7BDB-4499-BA7C-892DB871B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DISCRETION IN EMAIL CRITICISM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00A220E-56C8-4D4B-83D6-B077A0FB9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76400"/>
            <a:ext cx="7162800" cy="4876800"/>
          </a:xfrm>
        </p:spPr>
        <p:txBody>
          <a:bodyPr/>
          <a:lstStyle/>
          <a:p>
            <a:r>
              <a:rPr lang="en-US" dirty="0"/>
              <a:t>Sources of disagreement</a:t>
            </a:r>
          </a:p>
          <a:p>
            <a:pPr lvl="1"/>
            <a:r>
              <a:rPr lang="en-US" dirty="0"/>
              <a:t>Fundamental assumptions</a:t>
            </a:r>
          </a:p>
          <a:p>
            <a:pPr lvl="1"/>
            <a:r>
              <a:rPr lang="en-US" dirty="0"/>
              <a:t>Vocabulary</a:t>
            </a:r>
          </a:p>
          <a:p>
            <a:pPr lvl="1"/>
            <a:r>
              <a:rPr lang="en-US" dirty="0"/>
              <a:t>Unspoken goals &amp; values</a:t>
            </a:r>
          </a:p>
          <a:p>
            <a:pPr lvl="1"/>
            <a:r>
              <a:rPr lang="en-US" dirty="0"/>
              <a:t>Implicit reasoning</a:t>
            </a:r>
          </a:p>
          <a:p>
            <a:pPr lvl="1"/>
            <a:r>
              <a:rPr lang="en-US" dirty="0"/>
              <a:t>Missing information</a:t>
            </a:r>
          </a:p>
          <a:p>
            <a:pPr lvl="1"/>
            <a:r>
              <a:rPr lang="en-US" dirty="0"/>
              <a:t>Mistakes</a:t>
            </a:r>
          </a:p>
          <a:p>
            <a:r>
              <a:rPr lang="en-US" dirty="0"/>
              <a:t>Avoid verbal hostility</a:t>
            </a:r>
          </a:p>
          <a:p>
            <a:pPr lvl="1"/>
            <a:r>
              <a:rPr lang="en-US" dirty="0"/>
              <a:t>Ad hominem remarks</a:t>
            </a:r>
          </a:p>
          <a:p>
            <a:pPr lvl="1"/>
            <a:r>
              <a:rPr lang="en-US" dirty="0"/>
              <a:t>Aggressive content</a:t>
            </a:r>
          </a:p>
          <a:p>
            <a:r>
              <a:rPr lang="en-US" dirty="0"/>
              <a:t>TALK to the person if email gets rude!</a:t>
            </a:r>
          </a:p>
        </p:txBody>
      </p:sp>
    </p:spTree>
    <p:extLst>
      <p:ext uri="{BB962C8B-B14F-4D97-AF65-F5344CB8AC3E}">
        <p14:creationId xmlns:p14="http://schemas.microsoft.com/office/powerpoint/2010/main" val="4199576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7CA54-2238-4C59-B783-2A774B95D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HTML-FORMATTED EMAIL DOESN’T WORK RELIABLY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44ABF0-3DDD-4577-86F4-7A9F2455D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email not guaranteed to look like what sender sent</a:t>
            </a:r>
          </a:p>
          <a:p>
            <a:pPr lvl="1"/>
            <a:r>
              <a:rPr lang="en-US" dirty="0"/>
              <a:t>Recipient’s system may have </a:t>
            </a:r>
            <a:r>
              <a:rPr lang="en-US" dirty="0">
                <a:latin typeface="Algerian" panose="04020705040A02060702" pitchFamily="82" charset="0"/>
              </a:rPr>
              <a:t>radically </a:t>
            </a:r>
            <a:r>
              <a:rPr lang="en-US" dirty="0">
                <a:latin typeface="Blackadder ITC" panose="04020505051007020D02" pitchFamily="82" charset="0"/>
              </a:rPr>
              <a:t>different</a:t>
            </a:r>
            <a:r>
              <a:rPr lang="en-US" dirty="0"/>
              <a:t> </a:t>
            </a:r>
            <a:r>
              <a:rPr lang="en-US" dirty="0">
                <a:latin typeface="Curlz MT" panose="04040404050702020202" pitchFamily="82" charset="0"/>
              </a:rPr>
              <a:t>font</a:t>
            </a:r>
            <a:r>
              <a:rPr lang="en-US" dirty="0"/>
              <a:t> </a:t>
            </a:r>
            <a:r>
              <a:rPr lang="en-US" dirty="0">
                <a:latin typeface="Jokerman" panose="04090605060D06020702" pitchFamily="82" charset="0"/>
              </a:rPr>
              <a:t>assignments</a:t>
            </a:r>
          </a:p>
          <a:p>
            <a:pPr lvl="1"/>
            <a:r>
              <a:rPr lang="en-US" dirty="0"/>
              <a:t>Sizes </a:t>
            </a:r>
            <a:r>
              <a:rPr lang="en-US" sz="3200" dirty="0"/>
              <a:t>may</a:t>
            </a:r>
            <a:r>
              <a:rPr lang="en-US" dirty="0"/>
              <a:t> </a:t>
            </a:r>
            <a:r>
              <a:rPr lang="en-US" sz="1400" dirty="0"/>
              <a:t>differ</a:t>
            </a:r>
            <a:r>
              <a:rPr lang="en-US" dirty="0"/>
              <a:t> </a:t>
            </a:r>
            <a:r>
              <a:rPr lang="en-US" sz="4000" dirty="0"/>
              <a:t>from</a:t>
            </a:r>
            <a:r>
              <a:rPr lang="en-US" dirty="0"/>
              <a:t> original</a:t>
            </a:r>
          </a:p>
          <a:p>
            <a:pPr lvl="1"/>
            <a:r>
              <a:rPr lang="en-US" dirty="0"/>
              <a:t>Some characters altered (e.g., ‘ becomes ?)</a:t>
            </a:r>
          </a:p>
          <a:p>
            <a:pPr lvl="1"/>
            <a:r>
              <a:rPr lang="en-US" dirty="0"/>
              <a:t>Worst case: sending posters as HTML!</a:t>
            </a:r>
          </a:p>
          <a:p>
            <a:r>
              <a:rPr lang="en-US" dirty="0"/>
              <a:t>If appearance </a:t>
            </a:r>
            <a:r>
              <a:rPr lang="en-US" i="1" dirty="0"/>
              <a:t>must</a:t>
            </a:r>
            <a:r>
              <a:rPr lang="en-US" dirty="0"/>
              <a:t> match, use</a:t>
            </a:r>
          </a:p>
          <a:p>
            <a:pPr lvl="1"/>
            <a:r>
              <a:rPr lang="en-US" dirty="0"/>
              <a:t>Acrobat PDF (include fonts)</a:t>
            </a:r>
          </a:p>
          <a:p>
            <a:pPr lvl="1"/>
            <a:r>
              <a:rPr lang="en-US" dirty="0"/>
              <a:t>Image (JPG, PNG….)</a:t>
            </a:r>
          </a:p>
        </p:txBody>
      </p:sp>
    </p:spTree>
    <p:extLst>
      <p:ext uri="{BB962C8B-B14F-4D97-AF65-F5344CB8AC3E}">
        <p14:creationId xmlns:p14="http://schemas.microsoft.com/office/powerpoint/2010/main" val="3034238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11FD5-BE12-4232-B05B-9D396B0AB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TO/CC + REPLY ALL = TROUBLE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A3493E-475E-4CA9-9674-4DD90E81F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TO: people who should reply</a:t>
            </a:r>
          </a:p>
          <a:p>
            <a:r>
              <a:rPr lang="en-US" dirty="0"/>
              <a:t>CC: people who should be able to reply</a:t>
            </a:r>
          </a:p>
          <a:p>
            <a:r>
              <a:rPr lang="en-US" dirty="0"/>
              <a:t>BCC: everyone else</a:t>
            </a:r>
          </a:p>
          <a:p>
            <a:r>
              <a:rPr lang="en-US" dirty="0"/>
              <a:t>Trouble from REPLY ALL w/ visible distribution lists</a:t>
            </a:r>
          </a:p>
          <a:p>
            <a:pPr lvl="1"/>
            <a:r>
              <a:rPr lang="en-US" dirty="0"/>
              <a:t>Violate privacy</a:t>
            </a:r>
          </a:p>
          <a:p>
            <a:pPr lvl="1"/>
            <a:r>
              <a:rPr lang="en-US" dirty="0"/>
              <a:t>Cause mailstorms (see next slide)</a:t>
            </a:r>
          </a:p>
          <a:p>
            <a:r>
              <a:rPr lang="en-US" dirty="0"/>
              <a:t>REPLY ALL restrictions</a:t>
            </a:r>
          </a:p>
          <a:p>
            <a:pPr lvl="1"/>
            <a:r>
              <a:rPr lang="en-US" dirty="0"/>
              <a:t>Don’t REPLY ALL unless appropriate</a:t>
            </a:r>
          </a:p>
          <a:p>
            <a:pPr lvl="1"/>
            <a:r>
              <a:rPr lang="en-US" dirty="0"/>
              <a:t>THINK before using REPLY ALL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895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DA9D0-CA18-42B3-B795-279D96541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52400"/>
            <a:ext cx="7848600" cy="838200"/>
          </a:xfrm>
        </p:spPr>
        <p:txBody>
          <a:bodyPr/>
          <a:lstStyle/>
          <a:p>
            <a:pPr lvl="0"/>
            <a:r>
              <a:rPr lang="en-US" dirty="0"/>
              <a:t>MAILSTORMS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3752A07-77E7-4B27-918E-5FF644C61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0"/>
            <a:ext cx="8305800" cy="5486400"/>
          </a:xfrm>
        </p:spPr>
        <p:txBody>
          <a:bodyPr/>
          <a:lstStyle/>
          <a:p>
            <a:r>
              <a:rPr lang="en-US" dirty="0"/>
              <a:t>Dec 2018: Utah state worker sends invitation to 25,000 recipients in TO: field for pot-luck dinner*</a:t>
            </a:r>
          </a:p>
          <a:p>
            <a:pPr lvl="1"/>
            <a:r>
              <a:rPr lang="en-US" dirty="0"/>
              <a:t>Some REPLY ALL with dietary preferences &amp; “OK GREAT!” messages</a:t>
            </a:r>
          </a:p>
          <a:p>
            <a:pPr lvl="1"/>
            <a:r>
              <a:rPr lang="en-US" dirty="0"/>
              <a:t>Many send REPLY ALL asking to be removed from list</a:t>
            </a:r>
          </a:p>
          <a:p>
            <a:pPr lvl="1"/>
            <a:r>
              <a:rPr lang="en-US" dirty="0"/>
              <a:t>Others REPLY ALL to tell everyone to stop using REPLY ALL</a:t>
            </a:r>
          </a:p>
          <a:p>
            <a:pPr lvl="1"/>
            <a:r>
              <a:rPr lang="en-US" dirty="0"/>
              <a:t>Potentially crash mail servers</a:t>
            </a:r>
          </a:p>
          <a:p>
            <a:r>
              <a:rPr lang="en-US" dirty="0"/>
              <a:t>DO NOT PUT LARGE DISTRIBUTION LISTS IN TO: OR CC: – USE THE BCC FIELD</a:t>
            </a:r>
          </a:p>
          <a:p>
            <a:pPr marL="0" indent="0">
              <a:buNone/>
            </a:pPr>
            <a:r>
              <a:rPr lang="en-US" dirty="0"/>
              <a:t>_____</a:t>
            </a:r>
          </a:p>
          <a:p>
            <a:pPr marL="0" indent="0">
              <a:buNone/>
            </a:pPr>
            <a:r>
              <a:rPr lang="en-US" sz="1800" dirty="0"/>
              <a:t>* </a:t>
            </a:r>
            <a:r>
              <a:rPr lang="en-US" sz="1800" dirty="0" err="1"/>
              <a:t>Dumais</a:t>
            </a:r>
            <a:r>
              <a:rPr lang="en-US" sz="1800" dirty="0"/>
              <a:t>, E. (2018). “Office Potluck Email Mistakenly Sent to 25,000 Employees, Reply-All Chaos Ensues.” </a:t>
            </a:r>
            <a:r>
              <a:rPr lang="en-US" sz="1800" dirty="0" err="1"/>
              <a:t>Thrilllist</a:t>
            </a:r>
            <a:r>
              <a:rPr lang="en-US" sz="1800" dirty="0"/>
              <a:t> </a:t>
            </a:r>
            <a:br>
              <a:rPr lang="en-US" sz="1800" dirty="0"/>
            </a:br>
            <a:r>
              <a:rPr lang="en-US" sz="1800" dirty="0"/>
              <a:t>&lt; </a:t>
            </a:r>
            <a:r>
              <a:rPr lang="en-US" sz="1800" dirty="0">
                <a:latin typeface="Arial Narrow" panose="020B0606020202030204" pitchFamily="34" charset="0"/>
                <a:hlinkClick r:id="rId3"/>
              </a:rPr>
              <a:t>https://www.thrillist.com/news/nation/utah-state-office-potluck-email-reply-all</a:t>
            </a:r>
            <a:r>
              <a:rPr lang="en-US" sz="1800" dirty="0">
                <a:latin typeface="Arial Narrow" panose="020B0606020202030204" pitchFamily="34" charset="0"/>
              </a:rPr>
              <a:t> </a:t>
            </a:r>
            <a:r>
              <a:rPr lang="en-US" sz="1800" dirty="0"/>
              <a:t>&gt;</a:t>
            </a:r>
          </a:p>
          <a:p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702838"/>
      </p:ext>
    </p:extLst>
  </p:cSld>
  <p:clrMapOvr>
    <a:masterClrMapping/>
  </p:clrMapOvr>
</p:sld>
</file>

<file path=ppt/theme/theme1.xml><?xml version="1.0" encoding="utf-8"?>
<a:theme xmlns:a="http://schemas.openxmlformats.org/drawingml/2006/main" name="IS 340 Class Notes">
  <a:themeElements>
    <a:clrScheme name="Custom 13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BF"/>
      </a:hlink>
      <a:folHlink>
        <a:srgbClr val="0000BF"/>
      </a:folHlink>
    </a:clrScheme>
    <a:fontScheme name="IS 340 Class 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IS 340 Class 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340 Class 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0 Class 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k_lecture.potx" id="{C642FDF2-8CC0-454A-B8BA-0978D12DAF97}" vid="{AE1C18F4-C570-434A-8E82-DE68AA7C908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592</TotalTime>
  <Words>1293</Words>
  <Application>Microsoft Office PowerPoint</Application>
  <PresentationFormat>On-screen Show (4:3)</PresentationFormat>
  <Paragraphs>175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Algerian</vt:lpstr>
      <vt:lpstr>Arial</vt:lpstr>
      <vt:lpstr>Arial Narrow</vt:lpstr>
      <vt:lpstr>Blackadder ITC</vt:lpstr>
      <vt:lpstr>Bookman Old Style</vt:lpstr>
      <vt:lpstr>Curlz MT</vt:lpstr>
      <vt:lpstr>Garamond</vt:lpstr>
      <vt:lpstr>Jokerman</vt:lpstr>
      <vt:lpstr>Times New Roman</vt:lpstr>
      <vt:lpstr>Wingdings</vt:lpstr>
      <vt:lpstr>IS 340 Class Notes</vt:lpstr>
      <vt:lpstr>Using Email Effectively, Safely and Well</vt:lpstr>
      <vt:lpstr>Topics</vt:lpstr>
      <vt:lpstr>DELIVERY NOT GUARANTEED (1)</vt:lpstr>
      <vt:lpstr>DELIVERY NOT GUARANTEED (2)</vt:lpstr>
      <vt:lpstr>FIRST E-IMPRESSIONS</vt:lpstr>
      <vt:lpstr>DISCRETION IN EMAIL CRITICISM</vt:lpstr>
      <vt:lpstr>HTML-FORMATTED EMAIL DOESN’T WORK RELIABLY</vt:lpstr>
      <vt:lpstr>TO/CC + REPLY ALL = TROUBLE</vt:lpstr>
      <vt:lpstr>MAILSTORMS</vt:lpstr>
      <vt:lpstr>BCC PREVENTS EMAIL NUISANCES</vt:lpstr>
      <vt:lpstr>BURYING YOUR EMAIL MESSAGE</vt:lpstr>
      <vt:lpstr>MISLEADING SUBJECT FIELDS</vt:lpstr>
      <vt:lpstr>FORWARDING CORPORATE EMAIL</vt:lpstr>
      <vt:lpstr>EMAIL CARRYING MALWARE (1)</vt:lpstr>
      <vt:lpstr>EMAIL CARRYING MALWARE (2)</vt:lpstr>
      <vt:lpstr>THE KEEPER OF THE LISTS</vt:lpstr>
      <vt:lpstr>For Further Reading</vt:lpstr>
      <vt:lpstr>Now go and study</vt:lpstr>
    </vt:vector>
  </TitlesOfParts>
  <Manager>David Blythe, JD</Manager>
  <Company>Norwich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Email Effectively, Safely and Well</dc:title>
  <dc:subject>Staff In Service Retreat 2019-01-09</dc:subject>
  <dc:creator>M. E. Kabay, PhD, CISSP-ISSMP</dc:creator>
  <cp:keywords/>
  <dc:description/>
  <cp:lastModifiedBy>Mich Kabay</cp:lastModifiedBy>
  <cp:revision>108</cp:revision>
  <cp:lastPrinted>2019-01-03T01:24:29Z</cp:lastPrinted>
  <dcterms:created xsi:type="dcterms:W3CDTF">2002-11-07T01:48:12Z</dcterms:created>
  <dcterms:modified xsi:type="dcterms:W3CDTF">2021-02-05T20:02:10Z</dcterms:modified>
  <cp:category/>
</cp:coreProperties>
</file>