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58" r:id="rId4"/>
    <p:sldId id="264" r:id="rId5"/>
    <p:sldId id="263" r:id="rId6"/>
    <p:sldId id="265" r:id="rId7"/>
    <p:sldId id="262" r:id="rId8"/>
    <p:sldId id="267" r:id="rId9"/>
    <p:sldId id="259" r:id="rId10"/>
    <p:sldId id="260" r:id="rId11"/>
    <p:sldId id="266" r:id="rId12"/>
    <p:sldId id="269" r:id="rId13"/>
    <p:sldId id="261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58F"/>
    <a:srgbClr val="007BA6"/>
    <a:srgbClr val="849EA7"/>
    <a:srgbClr val="B5A880"/>
    <a:srgbClr val="099BD7"/>
    <a:srgbClr val="CD1B23"/>
    <a:srgbClr val="B4C1C4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69" autoAdjust="0"/>
  </p:normalViewPr>
  <p:slideViewPr>
    <p:cSldViewPr>
      <p:cViewPr varScale="1">
        <p:scale>
          <a:sx n="72" d="100"/>
          <a:sy n="72" d="100"/>
        </p:scale>
        <p:origin x="118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835025-DC2B-4EA4-956B-6E86783C6F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31D5B-B79E-479D-9860-26E9752F6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101C7-467A-476C-91A6-01875EF0CBD1}" type="datetimeFigureOut">
              <a:rPr lang="en-US" smtClean="0"/>
              <a:t>2021-02-05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88D83-433B-4B0C-9BAA-4C137632AA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A0DB37-E9FE-4919-BD99-DD3006DBE7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D758E-A27E-4917-9086-E1B8F828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36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68" charset="0"/>
                <a:ea typeface="ＭＳ Ｐゴシック" pitchFamily="68" charset="-128"/>
                <a:cs typeface="ＭＳ Ｐゴシック" pitchFamily="6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68" charset="0"/>
                <a:ea typeface="ＭＳ Ｐゴシック" pitchFamily="68" charset="-128"/>
                <a:cs typeface="ＭＳ Ｐゴシック" pitchFamily="6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68" charset="0"/>
                <a:ea typeface="ＭＳ Ｐゴシック" pitchFamily="68" charset="-128"/>
                <a:cs typeface="ＭＳ Ｐゴシック" pitchFamily="6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68" charset="0"/>
                <a:ea typeface="ＭＳ Ｐゴシック" pitchFamily="68" charset="-128"/>
                <a:cs typeface="ＭＳ Ｐゴシック" pitchFamily="68" charset="-128"/>
              </a:defRPr>
            </a:lvl1pPr>
          </a:lstStyle>
          <a:p>
            <a:pPr>
              <a:defRPr/>
            </a:pPr>
            <a:fld id="{017D4F80-2AC6-4B79-B791-A60CC0016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35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ＭＳ Ｐゴシック" pitchFamily="36" charset="-128"/>
        <a:cs typeface="ＭＳ Ｐゴシック" pitchFamily="3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ＭＳ Ｐゴシック" pitchFamily="3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ＭＳ Ｐゴシック" pitchFamily="3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ＭＳ Ｐゴシック" pitchFamily="3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ＭＳ Ｐゴシック" pitchFamily="3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2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42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08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22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50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40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60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1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9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9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82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99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8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88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88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D4F80-2AC6-4B79-B791-A60CC001684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38600"/>
            <a:ext cx="7772400" cy="14700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685800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0000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VirtualConferenceSingl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806267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10C1-4254-4290-9CE4-A59E61996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13DF6-F6CC-4C29-A6BA-CC40ADD55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F5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5965063"/>
            <a:ext cx="9144000" cy="914400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en-US" dirty="0">
              <a:latin typeface="Arial" pitchFamily="68" charset="0"/>
              <a:ea typeface="ＭＳ Ｐゴシック" pitchFamily="68" charset="-128"/>
              <a:cs typeface="ＭＳ Ｐゴシック" pitchFamily="6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769"/>
            <a:ext cx="7772400" cy="11430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9906"/>
            <a:ext cx="7772400" cy="4297870"/>
          </a:xfrm>
        </p:spPr>
        <p:txBody>
          <a:bodyPr/>
          <a:lstStyle>
            <a:lvl1pPr>
              <a:buClr>
                <a:srgbClr val="CD1B23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Font typeface="Lucida Grande"/>
              <a:buChar char="−"/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 descr="VirtualConferenceSingleDKB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72200"/>
            <a:ext cx="3352800" cy="392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562600" y="6287937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Copyright © 2017 M. E. Kabay.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9A07-CB99-4879-8C9D-5CAAB770E2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B69C-61E0-4981-9C54-FED501E4F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81A9B-C88F-4C02-AFBB-FCF5204938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7FE32-D6C6-409F-8464-B0BB5F9C5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D42F8-968A-46EF-9ABE-84FDCA6C0E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2AE4C-5F7F-4CBA-A54D-61AE20DFE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C729-FF1A-4794-AAEB-3BD5C96E6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68" charset="0"/>
                <a:ea typeface="ＭＳ Ｐゴシック" pitchFamily="68" charset="-128"/>
                <a:cs typeface="ＭＳ Ｐゴシック" pitchFamily="6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68" charset="0"/>
                <a:ea typeface="ＭＳ Ｐゴシック" pitchFamily="68" charset="-128"/>
                <a:cs typeface="ＭＳ Ｐゴシック" pitchFamily="6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68" charset="0"/>
                <a:ea typeface="ＭＳ Ｐゴシック" pitchFamily="68" charset="-128"/>
                <a:cs typeface="ＭＳ Ｐゴシック" pitchFamily="68" charset="-128"/>
              </a:defRPr>
            </a:lvl1pPr>
          </a:lstStyle>
          <a:p>
            <a:pPr>
              <a:defRPr/>
            </a:pPr>
            <a:fld id="{C416254E-AFDB-4810-BD3C-65B8E5B11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Computer-Security-Handbook-Seymour-Bosworth/dp/111812706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Official-ISC-Guide-CCFP-Press/dp/1482262479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5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09690"/>
            <a:ext cx="7772400" cy="1470025"/>
          </a:xfrm>
        </p:spPr>
        <p:txBody>
          <a:bodyPr/>
          <a:lstStyle/>
          <a:p>
            <a:r>
              <a:rPr lang="en-US" sz="4400" dirty="0"/>
              <a:t>The Pillars of APT Defense</a:t>
            </a:r>
            <a:br>
              <a:rPr lang="en-US" sz="4400" dirty="0"/>
            </a:br>
            <a:r>
              <a:rPr lang="en-US" sz="2800" dirty="0"/>
              <a:t>March 23, 2017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1000"/>
            <a:ext cx="6400800" cy="2286000"/>
          </a:xfrm>
        </p:spPr>
        <p:txBody>
          <a:bodyPr/>
          <a:lstStyle/>
          <a:p>
            <a:r>
              <a:rPr lang="en-US" sz="2000" b="1" dirty="0"/>
              <a:t>M. E. Kabay, PhD, CISSP-ISSMP</a:t>
            </a:r>
          </a:p>
          <a:p>
            <a:r>
              <a:rPr lang="en-US" sz="2000" dirty="0"/>
              <a:t>Professor of Computer Information Systems</a:t>
            </a:r>
          </a:p>
          <a:p>
            <a:r>
              <a:rPr lang="en-US" sz="2000" dirty="0"/>
              <a:t>Department of Computing</a:t>
            </a:r>
          </a:p>
          <a:p>
            <a:r>
              <a:rPr lang="en-US" sz="2000" dirty="0"/>
              <a:t>School of Business &amp; Management</a:t>
            </a:r>
          </a:p>
          <a:p>
            <a:r>
              <a:rPr lang="en-US" sz="2000" dirty="0"/>
              <a:t>College of Professional Schools</a:t>
            </a:r>
          </a:p>
          <a:p>
            <a:r>
              <a:rPr lang="en-US" sz="2000" dirty="0"/>
              <a:t>Norwich University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Incident Response</a:t>
            </a:r>
            <a:r>
              <a:rPr lang="en-US" baseline="0" dirty="0"/>
              <a:t> –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has unequal value</a:t>
            </a:r>
          </a:p>
          <a:p>
            <a:pPr lvl="1"/>
            <a:r>
              <a:rPr lang="en-US" dirty="0"/>
              <a:t>Hours spent in planning, practice &amp; refinement may be less expensive than minutes wasted in responding to real incursion</a:t>
            </a:r>
          </a:p>
          <a:p>
            <a:r>
              <a:rPr lang="en-US" dirty="0"/>
              <a:t>Use operations-management analysis</a:t>
            </a:r>
          </a:p>
          <a:p>
            <a:pPr lvl="1"/>
            <a:r>
              <a:rPr lang="en-US" dirty="0"/>
              <a:t>Identify mission-critical functions</a:t>
            </a:r>
          </a:p>
          <a:p>
            <a:pPr lvl="1"/>
            <a:r>
              <a:rPr lang="en-US" dirty="0"/>
              <a:t>Define critical paths</a:t>
            </a:r>
          </a:p>
          <a:p>
            <a:pPr lvl="1"/>
            <a:r>
              <a:rPr lang="en-US" dirty="0"/>
              <a:t>Set limits to acceptable delays</a:t>
            </a:r>
          </a:p>
          <a:p>
            <a:r>
              <a:rPr lang="en-US" dirty="0"/>
              <a:t>Plan &amp; practice forensic response</a:t>
            </a:r>
          </a:p>
          <a:p>
            <a:pPr lvl="1"/>
            <a:r>
              <a:rPr lang="en-US" dirty="0"/>
              <a:t>Maintain effective logging strategies</a:t>
            </a:r>
          </a:p>
          <a:p>
            <a:pPr lvl="1"/>
            <a:r>
              <a:rPr lang="en-US" dirty="0"/>
              <a:t>Enable immediate data capture &amp; media sequestration</a:t>
            </a:r>
          </a:p>
        </p:txBody>
      </p:sp>
    </p:spTree>
    <p:extLst>
      <p:ext uri="{BB962C8B-B14F-4D97-AF65-F5344CB8AC3E}">
        <p14:creationId xmlns:p14="http://schemas.microsoft.com/office/powerpoint/2010/main" val="349176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Incident Response</a:t>
            </a:r>
            <a:r>
              <a:rPr lang="en-US" baseline="0" dirty="0"/>
              <a:t> – Managerial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team</a:t>
            </a:r>
          </a:p>
          <a:p>
            <a:pPr lvl="1"/>
            <a:r>
              <a:rPr lang="en-US" dirty="0"/>
              <a:t>Know legal</a:t>
            </a:r>
            <a:r>
              <a:rPr lang="en-US" baseline="0" dirty="0"/>
              <a:t> responsibilities</a:t>
            </a:r>
          </a:p>
          <a:p>
            <a:pPr lvl="1"/>
            <a:r>
              <a:rPr lang="en-US" baseline="0" dirty="0"/>
              <a:t>Local, state, federal requirements</a:t>
            </a:r>
          </a:p>
          <a:p>
            <a:pPr lvl="1"/>
            <a:r>
              <a:rPr lang="en-US" baseline="0" dirty="0"/>
              <a:t>Clear flowcharts for deciding exactly </a:t>
            </a:r>
          </a:p>
          <a:p>
            <a:pPr lvl="2"/>
            <a:r>
              <a:rPr lang="en-US" baseline="0" dirty="0"/>
              <a:t>what must be done </a:t>
            </a:r>
          </a:p>
          <a:p>
            <a:pPr lvl="2"/>
            <a:r>
              <a:rPr lang="en-US" baseline="0" dirty="0"/>
              <a:t>by when </a:t>
            </a:r>
          </a:p>
          <a:p>
            <a:pPr lvl="2"/>
            <a:r>
              <a:rPr lang="en-US" baseline="0" dirty="0"/>
              <a:t>for whom</a:t>
            </a:r>
          </a:p>
          <a:p>
            <a:r>
              <a:rPr lang="en-US" dirty="0"/>
              <a:t>Public-relations team</a:t>
            </a:r>
          </a:p>
          <a:p>
            <a:pPr lvl="1"/>
            <a:r>
              <a:rPr lang="en-US" dirty="0"/>
              <a:t>Discuss many different scenarios during planning</a:t>
            </a:r>
          </a:p>
          <a:p>
            <a:pPr lvl="1"/>
            <a:r>
              <a:rPr lang="en-US" dirty="0"/>
              <a:t>Be prepared </a:t>
            </a:r>
            <a:r>
              <a:rPr lang="en-US" i="1" dirty="0"/>
              <a:t>in advance</a:t>
            </a:r>
            <a:r>
              <a:rPr lang="en-US" dirty="0"/>
              <a:t> with written scripts </a:t>
            </a:r>
          </a:p>
          <a:p>
            <a:pPr lvl="1"/>
            <a:r>
              <a:rPr lang="en-US" dirty="0"/>
              <a:t>Know exactly how to describe responses / actions</a:t>
            </a:r>
          </a:p>
        </p:txBody>
      </p:sp>
    </p:spTree>
    <p:extLst>
      <p:ext uri="{BB962C8B-B14F-4D97-AF65-F5344CB8AC3E}">
        <p14:creationId xmlns:p14="http://schemas.microsoft.com/office/powerpoint/2010/main" val="221359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Incident Response – Law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to know appropriate LE</a:t>
            </a:r>
            <a:r>
              <a:rPr lang="en-US" baseline="0" dirty="0"/>
              <a:t> resources </a:t>
            </a:r>
            <a:r>
              <a:rPr lang="en-US" i="1" baseline="0" dirty="0"/>
              <a:t>before</a:t>
            </a:r>
            <a:r>
              <a:rPr lang="en-US" i="0" baseline="0" dirty="0"/>
              <a:t> there’s an incident</a:t>
            </a:r>
          </a:p>
          <a:p>
            <a:pPr lvl="1"/>
            <a:r>
              <a:rPr lang="en-US" dirty="0"/>
              <a:t>Local</a:t>
            </a:r>
          </a:p>
          <a:p>
            <a:pPr lvl="1"/>
            <a:r>
              <a:rPr lang="en-US" dirty="0"/>
              <a:t>State</a:t>
            </a:r>
          </a:p>
          <a:p>
            <a:pPr lvl="1"/>
            <a:r>
              <a:rPr lang="en-US" dirty="0"/>
              <a:t>Federal</a:t>
            </a:r>
          </a:p>
          <a:p>
            <a:pPr lvl="1"/>
            <a:r>
              <a:rPr lang="en-US" dirty="0"/>
              <a:t>Regulatory</a:t>
            </a:r>
          </a:p>
          <a:p>
            <a:pPr lvl="0"/>
            <a:r>
              <a:rPr lang="en-US" dirty="0"/>
              <a:t>Discuss LE requirements &amp; procedures for collection &amp; secure storage</a:t>
            </a:r>
            <a:r>
              <a:rPr lang="en-US" baseline="0" dirty="0"/>
              <a:t> of evidence</a:t>
            </a:r>
          </a:p>
          <a:p>
            <a:pPr lvl="1"/>
            <a:r>
              <a:rPr lang="en-US" dirty="0"/>
              <a:t>Maintain secure, documented chain of custody</a:t>
            </a:r>
          </a:p>
          <a:p>
            <a:pPr lvl="1"/>
            <a:r>
              <a:rPr lang="en-US" dirty="0"/>
              <a:t>NEVER</a:t>
            </a:r>
            <a:r>
              <a:rPr lang="en-US" baseline="0" dirty="0"/>
              <a:t> destroy evidence!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7. Business Continuity – Technical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9017"/>
            <a:ext cx="7772400" cy="4684776"/>
          </a:xfrm>
        </p:spPr>
        <p:txBody>
          <a:bodyPr/>
          <a:lstStyle/>
          <a:p>
            <a:r>
              <a:rPr lang="en-US" dirty="0"/>
              <a:t>Backup data in accordance by time sensitivity</a:t>
            </a:r>
          </a:p>
          <a:p>
            <a:pPr lvl="1"/>
            <a:r>
              <a:rPr lang="en-US" dirty="0"/>
              <a:t>Different data must have different backup frequencies</a:t>
            </a:r>
          </a:p>
          <a:p>
            <a:pPr lvl="2"/>
            <a:r>
              <a:rPr lang="en-US" dirty="0"/>
              <a:t>More volatile, more frequent</a:t>
            </a:r>
          </a:p>
          <a:p>
            <a:pPr lvl="2"/>
            <a:r>
              <a:rPr lang="en-US" dirty="0"/>
              <a:t>More valuable, more frequent</a:t>
            </a:r>
          </a:p>
          <a:p>
            <a:r>
              <a:rPr lang="en-US" dirty="0"/>
              <a:t>AIR GAP YOUR BACKUPS</a:t>
            </a:r>
          </a:p>
          <a:p>
            <a:pPr lvl="1"/>
            <a:r>
              <a:rPr lang="en-US" dirty="0"/>
              <a:t>Must NEVER be victims of ransomware attacks</a:t>
            </a:r>
          </a:p>
          <a:p>
            <a:pPr lvl="1"/>
            <a:r>
              <a:rPr lang="en-US" dirty="0"/>
              <a:t>Move physical backup media OFF SITE</a:t>
            </a:r>
          </a:p>
          <a:p>
            <a:pPr lvl="1"/>
            <a:r>
              <a:rPr lang="en-US" dirty="0"/>
              <a:t>Don’t allow unrestricted access to cloud backups</a:t>
            </a:r>
          </a:p>
          <a:p>
            <a:pPr lvl="2"/>
            <a:r>
              <a:rPr lang="en-US" dirty="0"/>
              <a:t>Must not allow remote backups to be destroyed easily</a:t>
            </a:r>
          </a:p>
          <a:p>
            <a:pPr lvl="2"/>
            <a:r>
              <a:rPr lang="en-US" dirty="0"/>
              <a:t>Establish strict access controls w/ strong authentication</a:t>
            </a:r>
          </a:p>
          <a:p>
            <a:r>
              <a:rPr lang="en-US" dirty="0"/>
              <a:t>Include secondary sites for continued operations</a:t>
            </a:r>
          </a:p>
          <a:p>
            <a:pPr lvl="1"/>
            <a:r>
              <a:rPr lang="en-US" dirty="0"/>
              <a:t>In compromise or disaster</a:t>
            </a:r>
          </a:p>
        </p:txBody>
      </p:sp>
    </p:spTree>
    <p:extLst>
      <p:ext uri="{BB962C8B-B14F-4D97-AF65-F5344CB8AC3E}">
        <p14:creationId xmlns:p14="http://schemas.microsoft.com/office/powerpoint/2010/main" val="298454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Business Continuity – Managerial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that</a:t>
            </a:r>
            <a:r>
              <a:rPr lang="en-US" baseline="0" dirty="0"/>
              <a:t> there are </a:t>
            </a:r>
            <a:r>
              <a:rPr lang="en-US" i="1" baseline="0" dirty="0"/>
              <a:t>no rumors</a:t>
            </a:r>
          </a:p>
          <a:p>
            <a:r>
              <a:rPr lang="en-US" baseline="0" dirty="0"/>
              <a:t>Keep </a:t>
            </a:r>
            <a:r>
              <a:rPr lang="en-US" i="1" baseline="0" dirty="0"/>
              <a:t>accurate</a:t>
            </a:r>
            <a:r>
              <a:rPr lang="en-US" baseline="0" dirty="0"/>
              <a:t> information flowing</a:t>
            </a:r>
            <a:r>
              <a:rPr lang="en-US" dirty="0"/>
              <a:t> to</a:t>
            </a:r>
            <a:endParaRPr lang="en-US" baseline="0" dirty="0"/>
          </a:p>
          <a:p>
            <a:pPr lvl="1"/>
            <a:r>
              <a:rPr lang="en-US" baseline="0" dirty="0"/>
              <a:t>Employees</a:t>
            </a:r>
          </a:p>
          <a:p>
            <a:pPr lvl="1"/>
            <a:r>
              <a:rPr lang="en-US" baseline="0" dirty="0"/>
              <a:t>Clients</a:t>
            </a:r>
          </a:p>
          <a:p>
            <a:pPr lvl="1"/>
            <a:r>
              <a:rPr lang="en-US" baseline="0" dirty="0"/>
              <a:t>Public</a:t>
            </a:r>
          </a:p>
          <a:p>
            <a:pPr lvl="0"/>
            <a:r>
              <a:rPr lang="en-US" baseline="0" dirty="0"/>
              <a:t>Limit announcements to specific, authorized personnel</a:t>
            </a:r>
          </a:p>
          <a:p>
            <a:pPr lvl="1"/>
            <a:r>
              <a:rPr lang="en-US" baseline="0" dirty="0"/>
              <a:t>No off-the-cuff comments to </a:t>
            </a:r>
            <a:r>
              <a:rPr lang="en-US" i="1" baseline="0" dirty="0"/>
              <a:t>anyone</a:t>
            </a:r>
          </a:p>
          <a:p>
            <a:pPr lvl="2"/>
            <a:r>
              <a:rPr lang="en-US" i="1" baseline="0" dirty="0"/>
              <a:t>Not friends, not family, not press</a:t>
            </a:r>
          </a:p>
          <a:p>
            <a:pPr lvl="1"/>
            <a:r>
              <a:rPr lang="en-US" baseline="0" dirty="0"/>
              <a:t>No </a:t>
            </a:r>
            <a:r>
              <a:rPr lang="en-US" i="1" baseline="0" dirty="0"/>
              <a:t>unauthorized</a:t>
            </a:r>
            <a:r>
              <a:rPr lang="en-US" baseline="0" dirty="0"/>
              <a:t> discussions with press</a:t>
            </a:r>
          </a:p>
          <a:p>
            <a:pPr lvl="2"/>
            <a:r>
              <a:rPr lang="en-US" baseline="0" dirty="0"/>
              <a:t>Only authorized press contacts</a:t>
            </a:r>
          </a:p>
        </p:txBody>
      </p:sp>
    </p:spTree>
    <p:extLst>
      <p:ext uri="{BB962C8B-B14F-4D97-AF65-F5344CB8AC3E}">
        <p14:creationId xmlns:p14="http://schemas.microsoft.com/office/powerpoint/2010/main" val="159578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go and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Bosworth, S., M. E. Kabay, &amp; E. Whyne (2014), eds. </a:t>
            </a:r>
            <a:r>
              <a:rPr lang="en-US" i="1" dirty="0"/>
              <a:t>Computer Security Handbook</a:t>
            </a:r>
            <a:r>
              <a:rPr lang="en-US" dirty="0"/>
              <a:t>, 6th Edition. Wiley (ISBN 978-0471716525). 2 volumes, 2240 pp. AMAZON &lt; </a:t>
            </a:r>
            <a:r>
              <a:rPr lang="en-US" dirty="0">
                <a:hlinkClick r:id="rId3"/>
              </a:rPr>
              <a:t>http://www.amazon.com/Computer-Security-Handbook-Seymour-Bosworth/dp/1118127064/</a:t>
            </a:r>
            <a:r>
              <a:rPr lang="en-US" dirty="0"/>
              <a:t> &gt;</a:t>
            </a:r>
          </a:p>
          <a:p>
            <a:r>
              <a:rPr lang="en-US" dirty="0"/>
              <a:t>Stephenson, P. (2014). </a:t>
            </a:r>
            <a:r>
              <a:rPr lang="en-US" i="1" dirty="0"/>
              <a:t>Official (ISC)</a:t>
            </a:r>
            <a:r>
              <a:rPr lang="en-US" i="1" baseline="30000" dirty="0"/>
              <a:t>2</a:t>
            </a:r>
            <a:r>
              <a:rPr lang="en-US" i="1" dirty="0"/>
              <a:t>® Guide to the CCFP CBK</a:t>
            </a:r>
            <a:r>
              <a:rPr lang="en-US" dirty="0"/>
              <a:t>. Auerbach Publications. (ISBN 978-1482262476). 992 pp. &lt; </a:t>
            </a:r>
            <a:r>
              <a:rPr lang="en-US" dirty="0">
                <a:hlinkClick r:id="rId4"/>
              </a:rPr>
              <a:t>http://www.amazon.com/Official-ISC-Guide-CCFP-Press/dp/1482262479/</a:t>
            </a:r>
            <a:r>
              <a:rPr lang="en-US" dirty="0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1637166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768"/>
            <a:ext cx="7772400" cy="4544631"/>
          </a:xfrm>
        </p:spPr>
        <p:txBody>
          <a:bodyPr/>
          <a:lstStyle/>
          <a:p>
            <a:pPr algn="ctr"/>
            <a:r>
              <a:rPr lang="en-US" sz="66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8638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are APTs?</a:t>
            </a:r>
          </a:p>
          <a:p>
            <a:r>
              <a:rPr lang="en-US" baseline="0" dirty="0"/>
              <a:t>Fundamental Difficulties for IA Statistics</a:t>
            </a:r>
          </a:p>
          <a:p>
            <a:r>
              <a:rPr lang="en-US" baseline="0" dirty="0"/>
              <a:t>Examples of Publicized APTs</a:t>
            </a:r>
          </a:p>
          <a:p>
            <a:r>
              <a:rPr lang="en-US" baseline="0" dirty="0"/>
              <a:t>Perimeter Defenses</a:t>
            </a:r>
          </a:p>
          <a:p>
            <a:r>
              <a:rPr lang="en-US" baseline="0" dirty="0"/>
              <a:t>Human Defenses</a:t>
            </a:r>
          </a:p>
          <a:p>
            <a:r>
              <a:rPr lang="en-US" baseline="0" dirty="0"/>
              <a:t>SIEM</a:t>
            </a:r>
          </a:p>
          <a:p>
            <a:r>
              <a:rPr lang="en-US" baseline="0" dirty="0"/>
              <a:t>Incident Response</a:t>
            </a:r>
          </a:p>
          <a:p>
            <a:r>
              <a:rPr lang="en-US" baseline="0" dirty="0"/>
              <a:t>Business Continuity</a:t>
            </a:r>
          </a:p>
        </p:txBody>
      </p:sp>
    </p:spTree>
    <p:extLst>
      <p:ext uri="{BB962C8B-B14F-4D97-AF65-F5344CB8AC3E}">
        <p14:creationId xmlns:p14="http://schemas.microsoft.com/office/powerpoint/2010/main" val="213202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APTs?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Advanced persistent threats</a:t>
            </a:r>
          </a:p>
          <a:p>
            <a:r>
              <a:rPr lang="en-US" dirty="0"/>
              <a:t>Long-term undetected access to systems</a:t>
            </a:r>
          </a:p>
          <a:p>
            <a:r>
              <a:rPr lang="en-US" dirty="0"/>
              <a:t>Usually associated with data leakage</a:t>
            </a:r>
          </a:p>
          <a:p>
            <a:pPr lvl="1"/>
            <a:r>
              <a:rPr lang="en-US" dirty="0"/>
              <a:t>Unauthorized access to confidential information</a:t>
            </a:r>
          </a:p>
          <a:p>
            <a:pPr lvl="1"/>
            <a:r>
              <a:rPr lang="en-US" dirty="0"/>
              <a:t>E.g., strategic planning, mission-critical data, competitive-positioning information </a:t>
            </a:r>
          </a:p>
          <a:p>
            <a:r>
              <a:rPr lang="en-US" dirty="0"/>
              <a:t>May be used for sabotage</a:t>
            </a:r>
          </a:p>
          <a:p>
            <a:pPr lvl="1"/>
            <a:r>
              <a:rPr lang="en-US" dirty="0"/>
              <a:t>Unauthorized use of resources (e.g., botnet activity)</a:t>
            </a:r>
          </a:p>
          <a:p>
            <a:pPr lvl="1"/>
            <a:r>
              <a:rPr lang="en-US" dirty="0"/>
              <a:t>Data corruption</a:t>
            </a:r>
          </a:p>
          <a:p>
            <a:pPr lvl="1"/>
            <a:r>
              <a:rPr lang="en-US" dirty="0"/>
              <a:t>Data deletion</a:t>
            </a:r>
          </a:p>
          <a:p>
            <a:pPr lvl="1"/>
            <a:r>
              <a:rPr lang="en-US" dirty="0"/>
              <a:t>Denial of service</a:t>
            </a:r>
          </a:p>
        </p:txBody>
      </p:sp>
    </p:spTree>
    <p:extLst>
      <p:ext uri="{BB962C8B-B14F-4D97-AF65-F5344CB8AC3E}">
        <p14:creationId xmlns:p14="http://schemas.microsoft.com/office/powerpoint/2010/main" val="261463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Difficulties </a:t>
            </a:r>
            <a:br>
              <a:rPr lang="en-US" dirty="0"/>
            </a:br>
            <a:r>
              <a:rPr lang="en-US" dirty="0"/>
              <a:t>for IA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9906"/>
            <a:ext cx="8153400" cy="4297870"/>
          </a:xfrm>
        </p:spPr>
        <p:txBody>
          <a:bodyPr/>
          <a:lstStyle/>
          <a:p>
            <a:r>
              <a:rPr lang="en-US" dirty="0"/>
              <a:t>Ascertainment</a:t>
            </a:r>
          </a:p>
          <a:p>
            <a:pPr lvl="1"/>
            <a:r>
              <a:rPr lang="en-US" dirty="0"/>
              <a:t>May not detect problem at all</a:t>
            </a:r>
          </a:p>
          <a:p>
            <a:pPr lvl="1"/>
            <a:r>
              <a:rPr lang="en-US" dirty="0"/>
              <a:t>May detect attack only after it’s succeeded</a:t>
            </a:r>
          </a:p>
          <a:p>
            <a:r>
              <a:rPr lang="en-US" dirty="0"/>
              <a:t>Documentation</a:t>
            </a:r>
          </a:p>
          <a:p>
            <a:pPr lvl="1"/>
            <a:r>
              <a:rPr lang="en-US" dirty="0"/>
              <a:t>Victims may maintain secrecy</a:t>
            </a:r>
          </a:p>
          <a:p>
            <a:pPr lvl="1"/>
            <a:r>
              <a:rPr lang="en-US" dirty="0"/>
              <a:t>Concerned about strategic consequences</a:t>
            </a:r>
          </a:p>
          <a:p>
            <a:pPr lvl="2"/>
            <a:r>
              <a:rPr lang="en-US" dirty="0"/>
              <a:t>Damage to reputation</a:t>
            </a:r>
          </a:p>
          <a:p>
            <a:pPr lvl="2"/>
            <a:r>
              <a:rPr lang="en-US" dirty="0"/>
              <a:t>Loss of credibility</a:t>
            </a:r>
          </a:p>
          <a:p>
            <a:pPr lvl="2"/>
            <a:r>
              <a:rPr lang="en-US" dirty="0"/>
              <a:t>Legal penalties</a:t>
            </a:r>
          </a:p>
          <a:p>
            <a:pPr lvl="1"/>
            <a:r>
              <a:rPr lang="en-US" dirty="0"/>
              <a:t>Laws changing</a:t>
            </a:r>
          </a:p>
          <a:p>
            <a:pPr lvl="2"/>
            <a:r>
              <a:rPr lang="en-US" dirty="0"/>
              <a:t>Some requirements for disclosure; e.g., compromised PII*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4876800"/>
            <a:ext cx="4056321" cy="33855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600" dirty="0"/>
              <a:t>*PII = personally identifiable information</a:t>
            </a:r>
          </a:p>
        </p:txBody>
      </p:sp>
    </p:spTree>
    <p:extLst>
      <p:ext uri="{BB962C8B-B14F-4D97-AF65-F5344CB8AC3E}">
        <p14:creationId xmlns:p14="http://schemas.microsoft.com/office/powerpoint/2010/main" val="46704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Publicized APTs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Titan Rain (2003) – Chinese hackers vs US govt</a:t>
            </a:r>
          </a:p>
          <a:p>
            <a:r>
              <a:rPr lang="en-US" dirty="0"/>
              <a:t>Sykipot (2006) – spear-phishing using malware</a:t>
            </a:r>
          </a:p>
          <a:p>
            <a:r>
              <a:rPr lang="en-US" dirty="0"/>
              <a:t>GhostNet (2009) – Chinese INFOWAR for intel</a:t>
            </a:r>
          </a:p>
          <a:p>
            <a:r>
              <a:rPr lang="en-US" dirty="0"/>
              <a:t>Stuxnet (2010) – US/Israeli attack on Iranian Siemens centrifuge controllers</a:t>
            </a:r>
          </a:p>
          <a:p>
            <a:r>
              <a:rPr lang="en-US" dirty="0"/>
              <a:t>Deep Panda (2015) – China vs US Office of Personnel Management – 4M people’s records</a:t>
            </a:r>
          </a:p>
          <a:p>
            <a:r>
              <a:rPr lang="en-US" dirty="0"/>
              <a:t>Poison Ivy RAT (2016) – FBI reported ATP6 group infiltrated US govt systems since 2011</a:t>
            </a:r>
          </a:p>
        </p:txBody>
      </p:sp>
    </p:spTree>
    <p:extLst>
      <p:ext uri="{BB962C8B-B14F-4D97-AF65-F5344CB8AC3E}">
        <p14:creationId xmlns:p14="http://schemas.microsoft.com/office/powerpoint/2010/main" val="284538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(SC Magazine Reports)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991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9102"/>
            <a:ext cx="3069141" cy="4644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1355652"/>
            <a:ext cx="3035104" cy="45879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9707" y="1327372"/>
            <a:ext cx="3174293" cy="461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6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Perimeter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principle: DON’T LET THE MALWARE IN!</a:t>
            </a:r>
          </a:p>
          <a:p>
            <a:r>
              <a:rPr lang="en-US" dirty="0"/>
              <a:t>Anti-malware software &amp; hardware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Integrated perimeter defenses</a:t>
            </a:r>
          </a:p>
          <a:p>
            <a:r>
              <a:rPr lang="en-US" dirty="0"/>
              <a:t>Real-time updates</a:t>
            </a:r>
          </a:p>
        </p:txBody>
      </p:sp>
    </p:spTree>
    <p:extLst>
      <p:ext uri="{BB962C8B-B14F-4D97-AF65-F5344CB8AC3E}">
        <p14:creationId xmlns:p14="http://schemas.microsoft.com/office/powerpoint/2010/main" val="244814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Human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awareness critically important</a:t>
            </a:r>
          </a:p>
          <a:p>
            <a:r>
              <a:rPr lang="en-US" dirty="0"/>
              <a:t>Majority</a:t>
            </a:r>
            <a:r>
              <a:rPr lang="en-US" baseline="0" dirty="0"/>
              <a:t> of APTs inserted through human error</a:t>
            </a:r>
          </a:p>
          <a:p>
            <a:pPr lvl="1"/>
            <a:r>
              <a:rPr lang="en-US" dirty="0"/>
              <a:t>Phishing</a:t>
            </a:r>
          </a:p>
          <a:p>
            <a:pPr lvl="1"/>
            <a:r>
              <a:rPr lang="en-US" dirty="0"/>
              <a:t>Pharming</a:t>
            </a:r>
          </a:p>
          <a:p>
            <a:pPr lvl="1"/>
            <a:r>
              <a:rPr lang="en-US" dirty="0"/>
              <a:t>Social engineering (“lost” flash drives)</a:t>
            </a:r>
          </a:p>
          <a:p>
            <a:pPr lvl="0"/>
            <a:r>
              <a:rPr lang="en-US" dirty="0"/>
              <a:t>Security awareness depends</a:t>
            </a:r>
            <a:r>
              <a:rPr lang="en-US" baseline="0" dirty="0"/>
              <a:t> on involvement</a:t>
            </a:r>
          </a:p>
          <a:p>
            <a:pPr lvl="1"/>
            <a:r>
              <a:rPr lang="en-US" dirty="0"/>
              <a:t>Stress</a:t>
            </a:r>
            <a:r>
              <a:rPr lang="en-US" baseline="0" dirty="0"/>
              <a:t> importance to individuals &amp; to their groups</a:t>
            </a:r>
          </a:p>
          <a:p>
            <a:pPr lvl="1"/>
            <a:r>
              <a:rPr lang="en-US" baseline="0" dirty="0"/>
              <a:t>Provide information they can share with family &amp; friends</a:t>
            </a:r>
          </a:p>
          <a:p>
            <a:pPr lvl="2"/>
            <a:r>
              <a:rPr lang="en-US" dirty="0"/>
              <a:t>Increases cooperation by changing</a:t>
            </a:r>
            <a:r>
              <a:rPr lang="en-US" baseline="0" dirty="0"/>
              <a:t> self-perception</a:t>
            </a:r>
          </a:p>
          <a:p>
            <a:pPr lvl="1"/>
            <a:r>
              <a:rPr lang="en-US" dirty="0"/>
              <a:t>Provide constant</a:t>
            </a:r>
            <a:r>
              <a:rPr lang="en-US" baseline="0" dirty="0"/>
              <a:t> friendly challenges &amp; rewards</a:t>
            </a:r>
          </a:p>
          <a:p>
            <a:pPr lvl="2"/>
            <a:r>
              <a:rPr lang="en-US" dirty="0"/>
              <a:t>Avoid negativity – stress positive environment</a:t>
            </a:r>
          </a:p>
        </p:txBody>
      </p:sp>
    </p:spTree>
    <p:extLst>
      <p:ext uri="{BB962C8B-B14F-4D97-AF65-F5344CB8AC3E}">
        <p14:creationId xmlns:p14="http://schemas.microsoft.com/office/powerpoint/2010/main" val="230680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Information &amp; Event Management</a:t>
            </a:r>
          </a:p>
          <a:p>
            <a:r>
              <a:rPr lang="en-US" dirty="0"/>
              <a:t>AKA </a:t>
            </a:r>
            <a:r>
              <a:rPr lang="en-US" i="1" dirty="0"/>
              <a:t>cyber-situational awareness</a:t>
            </a:r>
          </a:p>
          <a:p>
            <a:r>
              <a:rPr lang="en-US" dirty="0"/>
              <a:t>Monitor system &amp; network activity in </a:t>
            </a:r>
            <a:r>
              <a:rPr lang="en-US" i="1" dirty="0"/>
              <a:t>known-safe</a:t>
            </a:r>
            <a:r>
              <a:rPr lang="en-US" dirty="0"/>
              <a:t>, </a:t>
            </a:r>
            <a:r>
              <a:rPr lang="en-US" i="1" dirty="0"/>
              <a:t>normal uncompromised </a:t>
            </a:r>
            <a:r>
              <a:rPr lang="en-US" dirty="0"/>
              <a:t>environment</a:t>
            </a:r>
          </a:p>
          <a:p>
            <a:pPr lvl="1"/>
            <a:r>
              <a:rPr lang="en-US" dirty="0"/>
              <a:t>MUST NOT USE COMPROMISED SYSTEM AS BASELINE</a:t>
            </a:r>
          </a:p>
          <a:p>
            <a:r>
              <a:rPr lang="en-US" dirty="0"/>
              <a:t>Define whitelist of acceptable interactions</a:t>
            </a:r>
          </a:p>
          <a:p>
            <a:r>
              <a:rPr lang="en-US" dirty="0"/>
              <a:t>Monitor all activity in real time</a:t>
            </a:r>
          </a:p>
          <a:p>
            <a:r>
              <a:rPr lang="en-US" dirty="0"/>
              <a:t>Identify deviations from whitelist</a:t>
            </a:r>
          </a:p>
          <a:p>
            <a:pPr lvl="1"/>
            <a:r>
              <a:rPr lang="en-US" dirty="0"/>
              <a:t>If acceptable, update whitelist</a:t>
            </a:r>
          </a:p>
          <a:p>
            <a:pPr lvl="1"/>
            <a:r>
              <a:rPr lang="en-US" dirty="0"/>
              <a:t>If not, investigate / remove source(s) of anomalous activity</a:t>
            </a:r>
          </a:p>
        </p:txBody>
      </p:sp>
    </p:spTree>
    <p:extLst>
      <p:ext uri="{BB962C8B-B14F-4D97-AF65-F5344CB8AC3E}">
        <p14:creationId xmlns:p14="http://schemas.microsoft.com/office/powerpoint/2010/main" val="30517445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6" charset="0"/>
            <a:ea typeface="ＭＳ Ｐゴシック" pitchFamily="36" charset="-128"/>
            <a:cs typeface="ＭＳ Ｐゴシック" pitchFamily="3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6" charset="0"/>
            <a:ea typeface="ＭＳ Ｐゴシック" pitchFamily="36" charset="-128"/>
            <a:cs typeface="ＭＳ Ｐゴシック" pitchFamily="36" charset="-128"/>
          </a:defRPr>
        </a:defPPr>
      </a:lstStyle>
    </a:lnDef>
    <a:txDef>
      <a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a:spPr>
      <a:bodyPr wrap="square" rtlCol="0">
        <a:spAutoFit/>
      </a:bodyPr>
      <a:lstStyle>
        <a:defPPr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817</Words>
  <Application>Microsoft Office PowerPoint</Application>
  <PresentationFormat>On-screen Show (4:3)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Lucida Grande</vt:lpstr>
      <vt:lpstr>Wingdings</vt:lpstr>
      <vt:lpstr>Blank Presentation</vt:lpstr>
      <vt:lpstr>The Pillars of APT Defense March 23, 2017</vt:lpstr>
      <vt:lpstr>Topics</vt:lpstr>
      <vt:lpstr>What are APTs?</vt:lpstr>
      <vt:lpstr>Fundamental Difficulties  for IA Statistics</vt:lpstr>
      <vt:lpstr>Examples of Publicized APTs</vt:lpstr>
      <vt:lpstr>(SC Magazine Reports)</vt:lpstr>
      <vt:lpstr>1. Perimeter Defenses</vt:lpstr>
      <vt:lpstr>2. Human Defenses</vt:lpstr>
      <vt:lpstr>3. SIEM</vt:lpstr>
      <vt:lpstr>4. Incident Response – Technical</vt:lpstr>
      <vt:lpstr>5. Incident Response – Managerial</vt:lpstr>
      <vt:lpstr>6. Incident Response – Law Enforcement</vt:lpstr>
      <vt:lpstr>7. Business Continuity – Technical</vt:lpstr>
      <vt:lpstr>8. Business Continuity – Managerial</vt:lpstr>
      <vt:lpstr>Now go and study</vt:lpstr>
      <vt:lpstr>DISCUSSION</vt:lpstr>
    </vt:vector>
  </TitlesOfParts>
  <Manager>Eric Green</Manager>
  <Company>SC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Pillars of APT Defense</dc:title>
  <dc:subject>SC Magazine Virtual Conference 23 March 2017</dc:subject>
  <dc:creator>M. E. Kabay, PhD, CISSP-ISSMP</dc:creator>
  <cp:keywords/>
  <dc:description/>
  <cp:lastModifiedBy>Mich Kabay</cp:lastModifiedBy>
  <cp:revision>219</cp:revision>
  <cp:lastPrinted>2007-04-16T19:25:26Z</cp:lastPrinted>
  <dcterms:created xsi:type="dcterms:W3CDTF">2010-09-29T14:04:22Z</dcterms:created>
  <dcterms:modified xsi:type="dcterms:W3CDTF">2021-02-05T20:02:10Z</dcterms:modified>
  <cp:category/>
</cp:coreProperties>
</file>