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57" r:id="rId2"/>
    <p:sldId id="599" r:id="rId3"/>
    <p:sldId id="602" r:id="rId4"/>
    <p:sldId id="913" r:id="rId5"/>
    <p:sldId id="914" r:id="rId6"/>
    <p:sldId id="916" r:id="rId7"/>
    <p:sldId id="917" r:id="rId8"/>
    <p:sldId id="919" r:id="rId9"/>
    <p:sldId id="921" r:id="rId10"/>
    <p:sldId id="923" r:id="rId11"/>
    <p:sldId id="925" r:id="rId12"/>
    <p:sldId id="600" r:id="rId13"/>
    <p:sldId id="601" r:id="rId14"/>
    <p:sldId id="926" r:id="rId15"/>
    <p:sldId id="927" r:id="rId16"/>
    <p:sldId id="928" r:id="rId17"/>
    <p:sldId id="929" r:id="rId18"/>
    <p:sldId id="930" r:id="rId19"/>
    <p:sldId id="931" r:id="rId20"/>
    <p:sldId id="934" r:id="rId21"/>
    <p:sldId id="932" r:id="rId22"/>
    <p:sldId id="933" r:id="rId23"/>
    <p:sldId id="578" r:id="rId2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95033" autoAdjust="0"/>
  </p:normalViewPr>
  <p:slideViewPr>
    <p:cSldViewPr>
      <p:cViewPr varScale="1">
        <p:scale>
          <a:sx n="106" d="100"/>
          <a:sy n="106" d="100"/>
        </p:scale>
        <p:origin x="1386" y="7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12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MEDICAL INFOSEC</a:t>
            </a:r>
            <a:endParaRPr lang="en-US" alt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anose="02020603050405020304" pitchFamily="18" charset="0"/>
              </a:defRPr>
            </a:lvl1pPr>
          </a:lstStyle>
          <a:p>
            <a:r>
              <a:rPr lang="fr-CA" altLang="en-US" dirty="0"/>
              <a:t>Copyright © 2019 M. E. Kabay</a:t>
            </a:r>
            <a:r>
              <a:rPr lang="fr-CA" altLang="en-US" i="0" dirty="0"/>
              <a:t>                             </a:t>
            </a:r>
            <a:fld id="{19C04FB9-2BC8-4509-BA3C-919775DB4B0A}" type="slidenum">
              <a:rPr lang="en-US" altLang="en-US" b="1" i="0"/>
              <a:pPr/>
              <a:t>‹#›</a:t>
            </a:fld>
            <a:r>
              <a:rPr lang="fr-CA" altLang="en-US" i="0" dirty="0"/>
              <a:t>                                              </a:t>
            </a:r>
            <a:r>
              <a:rPr lang="en-US" altLang="en-US" dirty="0"/>
              <a:t>All rights reserved</a:t>
            </a:r>
            <a:r>
              <a:rPr lang="fr-CA" altLang="en-US" dirty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5200">
              <a:defRPr sz="1300" b="0" i="1">
                <a:latin typeface="Garamond" panose="02020404030301010803" pitchFamily="18" charset="0"/>
              </a:defRPr>
            </a:lvl1pPr>
          </a:lstStyle>
          <a:p>
            <a:r>
              <a:rPr lang="en-US" altLang="en-US"/>
              <a:t>IS 340  Class Notes</a:t>
            </a:r>
            <a:endParaRPr lang="en-US" alt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72000"/>
            <a:ext cx="5038725" cy="43195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>
              <a:defRPr sz="1000" b="0" i="1">
                <a:latin typeface="Garamond" panose="02020404030301010803" pitchFamily="18" charset="0"/>
              </a:defRPr>
            </a:lvl1pPr>
          </a:lstStyle>
          <a:p>
            <a:r>
              <a:rPr lang="en-US" altLang="en-US" dirty="0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2004 M. E. Kabay. All rights reserved.                                                                  Page </a:t>
            </a:r>
            <a:fld id="{B986DC00-A789-45E6-8D32-346CAE37631A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64113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/>
              <a:t>Class 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2006 M. E. Kabay. All rights reserved.                                                                  Page </a:t>
            </a:r>
            <a:fld id="{CCD89F6D-ABF0-4E00-8E29-D2E35D31227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2475"/>
            <a:ext cx="5446712" cy="4316413"/>
          </a:xfrm>
          <a:solidFill>
            <a:schemeClr val="bg1"/>
          </a:solidFill>
          <a:ln>
            <a:noFill/>
          </a:ln>
        </p:spPr>
        <p:txBody>
          <a:bodyPr lIns="96758" tIns="48380" rIns="96758" bIns="4838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0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2006 M. E. Kabay. All rights reserved.                                                                  Page </a:t>
            </a:r>
            <a:fld id="{4D5856EC-2DDB-4637-AD46-D194F65265B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9" y="4605338"/>
            <a:ext cx="5038725" cy="555625"/>
          </a:xfrm>
          <a:solidFill>
            <a:schemeClr val="bg1"/>
          </a:solidFill>
          <a:ln>
            <a:noFill/>
          </a:ln>
        </p:spPr>
        <p:txBody>
          <a:bodyPr lIns="96758" tIns="48380" rIns="96758" bIns="4838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70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7199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914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7874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6340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2586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29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7478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134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2004 M. E. Kabay. All rights reserved.                                                                  Page </a:t>
            </a:r>
            <a:fld id="{450A42B2-C53B-4C01-92BD-C067533D2A66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ln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8532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7844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129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2004 M. E. Kabay. All rights reserved.                                                                  Page </a:t>
            </a:r>
            <a:fld id="{F0EF9530-0AF5-4EC7-B574-2034744070C9}" type="slidenum">
              <a:rPr lang="en-US" altLang="en-US"/>
              <a:pPr/>
              <a:t>23</a:t>
            </a:fld>
            <a:endParaRPr lang="en-US" altLang="en-US" dirty="0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7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2006 M. E. Kabay. All rights reserved.                                                                  Page </a:t>
            </a:r>
            <a:fld id="{A349E788-79E2-47DA-B93C-78AA3D1687E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2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2006 M. E. Kabay. All rights reserved.                                                                  Page </a:t>
            </a:r>
            <a:fld id="{A008FBAD-F179-4D9F-8482-96208991999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9" y="4573589"/>
            <a:ext cx="5038725" cy="2600325"/>
          </a:xfrm>
          <a:solidFill>
            <a:schemeClr val="bg1"/>
          </a:solidFill>
          <a:ln>
            <a:noFill/>
          </a:ln>
        </p:spPr>
        <p:txBody>
          <a:bodyPr lIns="96758" tIns="48380" rIns="96758" bIns="4838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3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2006 M. E. Kabay. All rights reserved.                                                                  Page </a:t>
            </a:r>
            <a:fld id="{B4781823-9254-44E8-81F0-7A1CE008D0F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9" y="4573588"/>
            <a:ext cx="5038725" cy="3041650"/>
          </a:xfrm>
          <a:solidFill>
            <a:schemeClr val="bg1"/>
          </a:solidFill>
          <a:ln>
            <a:noFill/>
          </a:ln>
        </p:spPr>
        <p:txBody>
          <a:bodyPr lIns="96758" tIns="48380" rIns="96758" bIns="4838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1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2006 M. E. Kabay. All rights reserved.                                                                  Page </a:t>
            </a:r>
            <a:fld id="{61DB239C-C042-4991-8F1C-F87DEE612D4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9" y="4605338"/>
            <a:ext cx="5038725" cy="2771775"/>
          </a:xfrm>
          <a:solidFill>
            <a:schemeClr val="bg1"/>
          </a:solidFill>
          <a:ln>
            <a:noFill/>
          </a:ln>
        </p:spPr>
        <p:txBody>
          <a:bodyPr lIns="96758" tIns="48380" rIns="96758" bIns="4838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2006 M. E. Kabay. All rights reserved.                                                                  Page </a:t>
            </a:r>
            <a:fld id="{EDAA9342-F55C-45D5-883C-C71C8C7FE1C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9" y="4573589"/>
            <a:ext cx="5038725" cy="4316412"/>
          </a:xfrm>
          <a:solidFill>
            <a:schemeClr val="bg1"/>
          </a:solidFill>
          <a:ln>
            <a:noFill/>
          </a:ln>
        </p:spPr>
        <p:txBody>
          <a:bodyPr lIns="96758" tIns="48380" rIns="96758" bIns="4838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8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2006 M. E. Kabay. All rights reserved.                                                                  Page </a:t>
            </a:r>
            <a:fld id="{90846025-E738-47BA-9FB4-6CFFAEBF389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9" y="4573589"/>
            <a:ext cx="5038725" cy="4316412"/>
          </a:xfrm>
          <a:solidFill>
            <a:schemeClr val="bg1"/>
          </a:solidFill>
          <a:ln>
            <a:noFill/>
          </a:ln>
        </p:spPr>
        <p:txBody>
          <a:bodyPr lIns="96758" tIns="48380" rIns="96758" bIns="4838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8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37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09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20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30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33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6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62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29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1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82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fld id="{E936B9AD-8F1D-426A-A8DD-1FD602FA3DDE}" type="slidenum">
              <a:rPr lang="en-US" altLang="en-US" sz="1800"/>
              <a:pPr algn="l"/>
              <a:t>‹#›</a:t>
            </a:fld>
            <a:endParaRPr lang="en-US" alt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0" i="1" dirty="0"/>
              <a:t>Copyright © 2019 M. E. Kabay.  All rights reserved.</a:t>
            </a:r>
          </a:p>
        </p:txBody>
      </p:sp>
      <p:pic>
        <p:nvPicPr>
          <p:cNvPr id="889866" name="Picture 10" descr="NWU_2c_stacked_logo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ü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kabay@norwic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2819400"/>
          </a:xfrm>
        </p:spPr>
        <p:txBody>
          <a:bodyPr/>
          <a:lstStyle/>
          <a:p>
            <a:pPr algn="ctr"/>
            <a:r>
              <a:rPr lang="en-US" altLang="en-US" sz="7200" dirty="0"/>
              <a:t>Basic Medical INFOSEC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000" dirty="0"/>
              <a:t>Mathematical Physiology Workshop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 dirty="0"/>
              <a:t>2019-11-11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/>
              <a:t>M. E. Kabay, PhD, CISSP-ISSMP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/>
              <a:t>Professor of Computer Information Systems</a:t>
            </a:r>
            <a:br>
              <a:rPr lang="en-US" altLang="en-US" sz="2000" dirty="0"/>
            </a:br>
            <a:r>
              <a:rPr lang="en-US" altLang="en-US" sz="2000" dirty="0"/>
              <a:t>School of Cybersecurity, Data Science &amp; Computing</a:t>
            </a:r>
            <a:br>
              <a:rPr lang="en-US" altLang="en-US" sz="2000" dirty="0"/>
            </a:br>
            <a:r>
              <a:rPr lang="en-US" altLang="en-US" sz="2000" dirty="0"/>
              <a:t>Norwich University, Northfield, VT USA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>
                <a:hlinkClick r:id="rId3"/>
              </a:rPr>
              <a:t>mailto:mkabay@norwich.edu</a:t>
            </a:r>
            <a:r>
              <a:rPr lang="en-US" altLang="en-US" sz="2000" dirty="0"/>
              <a:t>                                  V: 802.479.7937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Availability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239000" cy="495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Timely access to data</a:t>
            </a:r>
          </a:p>
          <a:p>
            <a:pPr lvl="1"/>
            <a:r>
              <a:rPr lang="en-US" dirty="0"/>
              <a:t>Contextual</a:t>
            </a:r>
          </a:p>
          <a:p>
            <a:pPr lvl="1"/>
            <a:r>
              <a:rPr lang="en-US" dirty="0"/>
              <a:t>No absolutes</a:t>
            </a:r>
          </a:p>
          <a:p>
            <a:pPr lvl="1"/>
            <a:r>
              <a:rPr lang="en-US" dirty="0"/>
              <a:t>Depends on needs &amp; </a:t>
            </a:r>
            <a:br>
              <a:rPr lang="en-US" dirty="0"/>
            </a:br>
            <a:r>
              <a:rPr lang="en-US" dirty="0"/>
              <a:t>expectations</a:t>
            </a:r>
          </a:p>
          <a:p>
            <a:r>
              <a:rPr lang="en-US" dirty="0"/>
              <a:t>Delays can cause problems</a:t>
            </a:r>
          </a:p>
          <a:p>
            <a:pPr lvl="1"/>
            <a:r>
              <a:rPr lang="en-US" dirty="0"/>
              <a:t>Medical informatics – danger to patient</a:t>
            </a:r>
          </a:p>
          <a:p>
            <a:pPr lvl="1"/>
            <a:r>
              <a:rPr lang="en-US" dirty="0"/>
              <a:t>Sensors on insulin pumps failing to respond quickly</a:t>
            </a:r>
          </a:p>
          <a:p>
            <a:pPr lvl="1"/>
            <a:r>
              <a:rPr lang="en-US" dirty="0"/>
              <a:t>Ordering supplies – run out of </a:t>
            </a:r>
            <a:br>
              <a:rPr lang="en-US" dirty="0"/>
            </a:br>
            <a:r>
              <a:rPr lang="en-US" dirty="0"/>
              <a:t>essentials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4BB06-B685-43FE-8F91-63430E3CD52D}"/>
              </a:ext>
            </a:extLst>
          </p:cNvPr>
          <p:cNvGrpSpPr/>
          <p:nvPr/>
        </p:nvGrpSpPr>
        <p:grpSpPr>
          <a:xfrm>
            <a:off x="6400800" y="5118100"/>
            <a:ext cx="2273300" cy="1435100"/>
            <a:chOff x="5568950" y="5187950"/>
            <a:chExt cx="2273300" cy="1435100"/>
          </a:xfrm>
        </p:grpSpPr>
        <p:sp>
          <p:nvSpPr>
            <p:cNvPr id="978948" name="AutoShape 4"/>
            <p:cNvSpPr>
              <a:spLocks noChangeArrowheads="1"/>
            </p:cNvSpPr>
            <p:nvPr/>
          </p:nvSpPr>
          <p:spPr bwMode="auto">
            <a:xfrm>
              <a:off x="5568950" y="57975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8949" name="AutoShape 5"/>
            <p:cNvSpPr>
              <a:spLocks noChangeArrowheads="1"/>
            </p:cNvSpPr>
            <p:nvPr/>
          </p:nvSpPr>
          <p:spPr bwMode="auto">
            <a:xfrm>
              <a:off x="6254750" y="57975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8950" name="AutoShape 6"/>
            <p:cNvSpPr>
              <a:spLocks noChangeArrowheads="1"/>
            </p:cNvSpPr>
            <p:nvPr/>
          </p:nvSpPr>
          <p:spPr bwMode="auto">
            <a:xfrm>
              <a:off x="6940550" y="57975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rgbClr val="CC00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8951" name="AutoShape 7"/>
            <p:cNvSpPr>
              <a:spLocks noChangeArrowheads="1"/>
            </p:cNvSpPr>
            <p:nvPr/>
          </p:nvSpPr>
          <p:spPr bwMode="auto">
            <a:xfrm>
              <a:off x="5949950" y="51879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8952" name="AutoShape 8"/>
            <p:cNvSpPr>
              <a:spLocks noChangeArrowheads="1"/>
            </p:cNvSpPr>
            <p:nvPr/>
          </p:nvSpPr>
          <p:spPr bwMode="auto">
            <a:xfrm>
              <a:off x="6635750" y="51879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7170" name="Picture 2" descr="http://www.realestatelongtail.com/wp-content/uploads/2015/01/availability_butt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29" y="240175"/>
            <a:ext cx="2741271" cy="2741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Utility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8005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dirty="0"/>
              <a:t>Usefulness for specific purposes</a:t>
            </a:r>
          </a:p>
          <a:p>
            <a:r>
              <a:rPr lang="en-US" dirty="0"/>
              <a:t>Avoid conversion to less useful </a:t>
            </a:r>
            <a:br>
              <a:rPr lang="en-US" dirty="0"/>
            </a:br>
            <a:r>
              <a:rPr lang="en-US" dirty="0"/>
              <a:t>form</a:t>
            </a:r>
          </a:p>
          <a:p>
            <a:pPr lvl="1"/>
            <a:r>
              <a:rPr lang="en-US" dirty="0"/>
              <a:t>E.g., replacing milliliters by ounces</a:t>
            </a:r>
          </a:p>
          <a:p>
            <a:pPr lvl="1"/>
            <a:r>
              <a:rPr lang="en-US" dirty="0"/>
              <a:t>Using inconsistent metrics (e.g., ounces sometimes but grams elsewhere – without documentation)</a:t>
            </a:r>
          </a:p>
          <a:p>
            <a:pPr lvl="1"/>
            <a:r>
              <a:rPr lang="en-US" dirty="0"/>
              <a:t>Printing information in wrong font; e.g., Cyrillic instead of Roman</a:t>
            </a:r>
          </a:p>
          <a:p>
            <a:r>
              <a:rPr lang="en-US" dirty="0"/>
              <a:t>Impenetrable transforms</a:t>
            </a:r>
          </a:p>
          <a:p>
            <a:pPr lvl="1"/>
            <a:r>
              <a:rPr lang="en-US" dirty="0"/>
              <a:t>E.g., employee encrypts source </a:t>
            </a:r>
            <a:br>
              <a:rPr lang="en-US" dirty="0"/>
            </a:br>
            <a:r>
              <a:rPr lang="en-US" dirty="0"/>
              <a:t>code and loses decryption </a:t>
            </a:r>
            <a:br>
              <a:rPr lang="en-US" dirty="0"/>
            </a:br>
            <a:r>
              <a:rPr lang="en-US" dirty="0"/>
              <a:t>key</a:t>
            </a:r>
          </a:p>
          <a:p>
            <a:pPr lvl="1"/>
            <a:r>
              <a:rPr lang="en-US" dirty="0"/>
              <a:t>Data still there but not </a:t>
            </a:r>
            <a:br>
              <a:rPr lang="en-US" dirty="0"/>
            </a:br>
            <a:r>
              <a:rPr lang="en-US" dirty="0"/>
              <a:t>USEFUL</a:t>
            </a:r>
          </a:p>
        </p:txBody>
      </p:sp>
      <p:sp>
        <p:nvSpPr>
          <p:cNvPr id="980996" name="AutoShape 4"/>
          <p:cNvSpPr>
            <a:spLocks noChangeArrowheads="1"/>
          </p:cNvSpPr>
          <p:nvPr/>
        </p:nvSpPr>
        <p:spPr bwMode="auto">
          <a:xfrm>
            <a:off x="5568950" y="5797550"/>
            <a:ext cx="901700" cy="825500"/>
          </a:xfrm>
          <a:prstGeom prst="cube">
            <a:avLst>
              <a:gd name="adj" fmla="val 24995"/>
            </a:avLst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0997" name="AutoShape 5"/>
          <p:cNvSpPr>
            <a:spLocks noChangeArrowheads="1"/>
          </p:cNvSpPr>
          <p:nvPr/>
        </p:nvSpPr>
        <p:spPr bwMode="auto">
          <a:xfrm>
            <a:off x="6254750" y="5797550"/>
            <a:ext cx="901700" cy="8255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0998" name="AutoShape 6"/>
          <p:cNvSpPr>
            <a:spLocks noChangeArrowheads="1"/>
          </p:cNvSpPr>
          <p:nvPr/>
        </p:nvSpPr>
        <p:spPr bwMode="auto">
          <a:xfrm>
            <a:off x="6940550" y="5797550"/>
            <a:ext cx="901700" cy="825500"/>
          </a:xfrm>
          <a:prstGeom prst="cube">
            <a:avLst>
              <a:gd name="adj" fmla="val 24995"/>
            </a:avLst>
          </a:prstGeom>
          <a:solidFill>
            <a:srgbClr val="CC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0999" name="AutoShape 7"/>
          <p:cNvSpPr>
            <a:spLocks noChangeArrowheads="1"/>
          </p:cNvSpPr>
          <p:nvPr/>
        </p:nvSpPr>
        <p:spPr bwMode="auto">
          <a:xfrm>
            <a:off x="5949950" y="5187950"/>
            <a:ext cx="901700" cy="825500"/>
          </a:xfrm>
          <a:prstGeom prst="cube">
            <a:avLst>
              <a:gd name="adj" fmla="val 24995"/>
            </a:avLst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1000" name="AutoShape 8"/>
          <p:cNvSpPr>
            <a:spLocks noChangeArrowheads="1"/>
          </p:cNvSpPr>
          <p:nvPr/>
        </p:nvSpPr>
        <p:spPr bwMode="auto">
          <a:xfrm>
            <a:off x="6635750" y="5187950"/>
            <a:ext cx="901700" cy="825500"/>
          </a:xfrm>
          <a:prstGeom prst="cube">
            <a:avLst>
              <a:gd name="adj" fmla="val 2499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1001" name="AutoShape 9"/>
          <p:cNvSpPr>
            <a:spLocks noChangeArrowheads="1"/>
          </p:cNvSpPr>
          <p:nvPr/>
        </p:nvSpPr>
        <p:spPr bwMode="auto">
          <a:xfrm>
            <a:off x="6330950" y="4578350"/>
            <a:ext cx="901700" cy="825500"/>
          </a:xfrm>
          <a:prstGeom prst="cube">
            <a:avLst>
              <a:gd name="adj" fmla="val 2499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000" t="12197" r="26667" b="13279"/>
          <a:stretch/>
        </p:blipFill>
        <p:spPr>
          <a:xfrm>
            <a:off x="5483225" y="123825"/>
            <a:ext cx="2348208" cy="2314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8E41-25C1-443B-9E3A-5F8CC84C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Protect Confidentiality of Medical Information?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A9E63-46B7-4160-B4A2-A27346BE7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410200"/>
          </a:xfrm>
        </p:spPr>
        <p:txBody>
          <a:bodyPr/>
          <a:lstStyle/>
          <a:p>
            <a:r>
              <a:rPr lang="en-US" dirty="0"/>
              <a:t>Confidentiality a standard</a:t>
            </a:r>
          </a:p>
          <a:p>
            <a:pPr lvl="1"/>
            <a:r>
              <a:rPr lang="en-US" dirty="0"/>
              <a:t>Supports patients’ trust in </a:t>
            </a:r>
            <a:br>
              <a:rPr lang="en-US" dirty="0"/>
            </a:br>
            <a:r>
              <a:rPr lang="en-US" dirty="0"/>
              <a:t>medical establishment</a:t>
            </a:r>
          </a:p>
          <a:p>
            <a:pPr lvl="1"/>
            <a:r>
              <a:rPr lang="en-US" dirty="0"/>
              <a:t>Legal requirements (e.g., </a:t>
            </a:r>
            <a:br>
              <a:rPr lang="en-US" dirty="0"/>
            </a:br>
            <a:r>
              <a:rPr lang="en-US" dirty="0"/>
              <a:t>HIPAA/USA, GDPR/EU)</a:t>
            </a:r>
          </a:p>
          <a:p>
            <a:r>
              <a:rPr lang="en-US" dirty="0"/>
              <a:t>Security requirements are contextual</a:t>
            </a:r>
          </a:p>
          <a:p>
            <a:pPr lvl="1"/>
            <a:r>
              <a:rPr lang="en-US" dirty="0"/>
              <a:t>Medical information may have differing degrees of sensitivity depending on problem (e.g., STDs)</a:t>
            </a:r>
          </a:p>
          <a:p>
            <a:pPr lvl="1"/>
            <a:r>
              <a:rPr lang="en-US" dirty="0"/>
              <a:t>May depend on </a:t>
            </a:r>
          </a:p>
          <a:p>
            <a:pPr lvl="2"/>
            <a:r>
              <a:rPr lang="en-US" dirty="0"/>
              <a:t>Personality of patient</a:t>
            </a:r>
          </a:p>
          <a:p>
            <a:pPr lvl="2"/>
            <a:r>
              <a:rPr lang="en-US" dirty="0"/>
              <a:t>Family dynamics</a:t>
            </a:r>
          </a:p>
          <a:p>
            <a:pPr lvl="2"/>
            <a:r>
              <a:rPr lang="en-US" dirty="0"/>
              <a:t>Social circles</a:t>
            </a:r>
          </a:p>
          <a:p>
            <a:pPr lvl="2"/>
            <a:r>
              <a:rPr lang="en-US" dirty="0"/>
              <a:t>Community values</a:t>
            </a:r>
          </a:p>
        </p:txBody>
      </p:sp>
      <p:pic>
        <p:nvPicPr>
          <p:cNvPr id="4098" name="Picture 2" descr="Image result for hipaa">
            <a:extLst>
              <a:ext uri="{FF2B5EF4-FFF2-40B4-BE49-F238E27FC236}">
                <a16:creationId xmlns:a16="http://schemas.microsoft.com/office/drawing/2014/main" id="{D6F03BE0-0582-4818-98CF-543CF0EE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52623"/>
            <a:ext cx="3124200" cy="174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C259DDD5-EEDF-41E1-A6F3-4345DFEE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33429"/>
            <a:ext cx="3100260" cy="174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0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7DD7-B914-49A6-AE55-A406D052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Medical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B81D-6E1D-4B34-9F85-6B0C72F41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r>
              <a:rPr lang="en-US" dirty="0"/>
              <a:t>Essential that only </a:t>
            </a:r>
            <a:r>
              <a:rPr lang="en-US" i="1" dirty="0"/>
              <a:t>authorized personnel </a:t>
            </a:r>
            <a:r>
              <a:rPr lang="en-US" dirty="0"/>
              <a:t>have access</a:t>
            </a:r>
          </a:p>
          <a:p>
            <a:pPr lvl="1"/>
            <a:r>
              <a:rPr lang="en-US" dirty="0"/>
              <a:t>For recording data</a:t>
            </a:r>
          </a:p>
          <a:p>
            <a:pPr lvl="1"/>
            <a:r>
              <a:rPr lang="en-US" dirty="0"/>
              <a:t>For reading data</a:t>
            </a:r>
          </a:p>
          <a:p>
            <a:pPr lvl="1"/>
            <a:r>
              <a:rPr lang="en-US" dirty="0"/>
              <a:t>For changing data</a:t>
            </a:r>
          </a:p>
          <a:p>
            <a:r>
              <a:rPr lang="en-US" dirty="0"/>
              <a:t>Reading / Modifying / Mislabeling / Delaying or Denying Access to medical info pose extreme dangers</a:t>
            </a:r>
          </a:p>
          <a:p>
            <a:pPr lvl="1"/>
            <a:r>
              <a:rPr lang="en-US" dirty="0"/>
              <a:t>To patients</a:t>
            </a:r>
          </a:p>
          <a:p>
            <a:pPr lvl="1"/>
            <a:r>
              <a:rPr lang="en-US" dirty="0"/>
              <a:t>To staff</a:t>
            </a:r>
          </a:p>
          <a:p>
            <a:pPr lvl="1"/>
            <a:r>
              <a:rPr lang="en-US" dirty="0"/>
              <a:t>To organization</a:t>
            </a:r>
          </a:p>
        </p:txBody>
      </p:sp>
      <p:pic>
        <p:nvPicPr>
          <p:cNvPr id="5122" name="Picture 2" descr="Image result for control">
            <a:extLst>
              <a:ext uri="{FF2B5EF4-FFF2-40B4-BE49-F238E27FC236}">
                <a16:creationId xmlns:a16="http://schemas.microsoft.com/office/drawing/2014/main" id="{2FFB31CA-51BF-403F-89E2-76C80425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4987"/>
            <a:ext cx="3554383" cy="213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1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2EA2-7899-488A-BA61-60CE7843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685800"/>
          </a:xfrm>
        </p:spPr>
        <p:txBody>
          <a:bodyPr/>
          <a:lstStyle/>
          <a:p>
            <a:r>
              <a:rPr lang="en-US" dirty="0"/>
              <a:t>Integrity</a:t>
            </a:r>
            <a:r>
              <a:rPr lang="en-US" baseline="0" dirty="0"/>
              <a:t> of Medical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93A05-564D-4C6A-9C7C-5BF507B1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7924800" cy="5486400"/>
          </a:xfrm>
        </p:spPr>
        <p:txBody>
          <a:bodyPr/>
          <a:lstStyle/>
          <a:p>
            <a:r>
              <a:rPr lang="en-US" dirty="0"/>
              <a:t>Medical decisions depend on accurate, timely information</a:t>
            </a:r>
          </a:p>
          <a:p>
            <a:r>
              <a:rPr lang="en-US" dirty="0"/>
              <a:t>Cannot afford to scramble values </a:t>
            </a:r>
            <a:br>
              <a:rPr lang="en-US" dirty="0"/>
            </a:br>
            <a:r>
              <a:rPr lang="en-US" dirty="0"/>
              <a:t>affecting patient care</a:t>
            </a:r>
          </a:p>
          <a:p>
            <a:r>
              <a:rPr lang="en-US" dirty="0"/>
              <a:t>Hackers have penetrated hospital </a:t>
            </a:r>
            <a:br>
              <a:rPr lang="en-US" dirty="0"/>
            </a:br>
            <a:r>
              <a:rPr lang="en-US" dirty="0"/>
              <a:t>systems</a:t>
            </a:r>
          </a:p>
          <a:p>
            <a:pPr lvl="1"/>
            <a:r>
              <a:rPr lang="en-US" dirty="0"/>
              <a:t>Changed settings on medical </a:t>
            </a:r>
            <a:br>
              <a:rPr lang="en-US" dirty="0"/>
            </a:br>
            <a:r>
              <a:rPr lang="en-US" dirty="0"/>
              <a:t>equipment</a:t>
            </a:r>
          </a:p>
          <a:p>
            <a:r>
              <a:rPr lang="en-US" dirty="0"/>
              <a:t>Serious risks from </a:t>
            </a:r>
            <a:br>
              <a:rPr lang="en-US" dirty="0"/>
            </a:br>
            <a:r>
              <a:rPr lang="en-US" dirty="0"/>
              <a:t>Internet-connected equipment </a:t>
            </a:r>
            <a:br>
              <a:rPr lang="en-US" dirty="0"/>
            </a:br>
            <a:r>
              <a:rPr lang="en-US" dirty="0"/>
              <a:t>(IoT – Internet of Things)</a:t>
            </a:r>
          </a:p>
          <a:p>
            <a:pPr lvl="1"/>
            <a:r>
              <a:rPr lang="en-US" dirty="0"/>
              <a:t>Frequently inadequately secured</a:t>
            </a:r>
          </a:p>
          <a:p>
            <a:pPr lvl="1"/>
            <a:r>
              <a:rPr lang="en-US" dirty="0"/>
              <a:t>Some equipment has same ID &amp; password for all units out of the box (“canonical passwords”)</a:t>
            </a:r>
          </a:p>
        </p:txBody>
      </p:sp>
      <p:pic>
        <p:nvPicPr>
          <p:cNvPr id="6146" name="Picture 2" descr="https://www.iclipart.com/dodl.php?linklokauth=L3RlbXAvYzcwODQ4NF9tLmpwZywxNTY2MzUxODgzLDY2LjIyMC4yMzguMTYwLDAsMCxMTF8wLCw2NjNhOTZhMTMxZTBlM2M0MmU4NmE4ZjdmMjY5Mzg5Yg%3D%3D/c708484_m.jpg">
            <a:extLst>
              <a:ext uri="{FF2B5EF4-FFF2-40B4-BE49-F238E27FC236}">
                <a16:creationId xmlns:a16="http://schemas.microsoft.com/office/drawing/2014/main" id="{0780469A-2A01-425B-A0CC-1E7FD5B5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124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6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AE32-3805-429C-9812-24761729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Authenticity Issues in Medical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CABC-AA8B-492C-8F36-14123A00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5029200"/>
          </a:xfrm>
        </p:spPr>
        <p:txBody>
          <a:bodyPr/>
          <a:lstStyle/>
          <a:p>
            <a:r>
              <a:rPr lang="en-US" dirty="0"/>
              <a:t>Having wrong name of provider may </a:t>
            </a:r>
            <a:br>
              <a:rPr lang="en-US" dirty="0"/>
            </a:br>
            <a:r>
              <a:rPr lang="en-US" dirty="0"/>
              <a:t>cause serious problems</a:t>
            </a:r>
          </a:p>
          <a:p>
            <a:pPr lvl="1"/>
            <a:r>
              <a:rPr lang="en-US" dirty="0"/>
              <a:t>Unauthorized prescriptions or </a:t>
            </a:r>
            <a:br>
              <a:rPr lang="en-US" dirty="0"/>
            </a:br>
            <a:r>
              <a:rPr lang="en-US" dirty="0"/>
              <a:t>treatments</a:t>
            </a:r>
          </a:p>
          <a:p>
            <a:pPr lvl="1"/>
            <a:r>
              <a:rPr lang="en-US" dirty="0"/>
              <a:t>Inappropriate recommendations </a:t>
            </a:r>
            <a:br>
              <a:rPr lang="en-US" dirty="0"/>
            </a:br>
            <a:r>
              <a:rPr lang="en-US" dirty="0"/>
              <a:t>for care could result in </a:t>
            </a:r>
          </a:p>
          <a:p>
            <a:pPr lvl="2"/>
            <a:r>
              <a:rPr lang="en-US" dirty="0"/>
              <a:t>Criminal prosecutions</a:t>
            </a:r>
          </a:p>
          <a:p>
            <a:pPr lvl="2"/>
            <a:r>
              <a:rPr lang="en-US" dirty="0"/>
              <a:t>Civil lawsuits</a:t>
            </a:r>
          </a:p>
          <a:p>
            <a:r>
              <a:rPr lang="en-US" dirty="0"/>
              <a:t>Mislabeling information could be lethal</a:t>
            </a:r>
          </a:p>
          <a:p>
            <a:pPr lvl="1"/>
            <a:r>
              <a:rPr lang="en-US" dirty="0"/>
              <a:t>E.g., recording a blood-chemistry value as if it were information about pulmonary capacity</a:t>
            </a:r>
          </a:p>
        </p:txBody>
      </p:sp>
      <p:pic>
        <p:nvPicPr>
          <p:cNvPr id="7170" name="Picture 2" descr="https://www.iclipart.com/dodl.php?linklokauth=L3RlbXAvYzM4ODcyNF9tLmpwZywxNTY2MzUyMDQ2LDY2LjIyMC4yMzguMTYwLDAsMCxMTF8wLCxhNGM1Zjc2NzIxZGNlMTQ1NjM3Y2RhNGZiNWUzYjM2NQ%3D%3D/c388724_m.jpg">
            <a:extLst>
              <a:ext uri="{FF2B5EF4-FFF2-40B4-BE49-F238E27FC236}">
                <a16:creationId xmlns:a16="http://schemas.microsoft.com/office/drawing/2014/main" id="{AA77E77C-9EE5-4B0A-9BB6-4D937921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444496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0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6D4B-ADA5-4D52-B120-2EDA34B3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  <a:r>
              <a:rPr lang="en-US" baseline="0" dirty="0"/>
              <a:t> is Critical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0CAAF-22C2-46FF-BCBE-8CF4AEA9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219200"/>
            <a:ext cx="7162800" cy="5029200"/>
          </a:xfrm>
        </p:spPr>
        <p:txBody>
          <a:bodyPr/>
          <a:lstStyle/>
          <a:p>
            <a:r>
              <a:rPr lang="en-US" dirty="0"/>
              <a:t>Timely access to patient info crucial</a:t>
            </a:r>
          </a:p>
          <a:p>
            <a:r>
              <a:rPr lang="en-US" dirty="0"/>
              <a:t>Delays could be lethal</a:t>
            </a:r>
          </a:p>
          <a:p>
            <a:pPr lvl="1"/>
            <a:r>
              <a:rPr lang="en-US" dirty="0"/>
              <a:t>Radiography results</a:t>
            </a:r>
          </a:p>
          <a:p>
            <a:pPr lvl="1"/>
            <a:r>
              <a:rPr lang="en-US" dirty="0"/>
              <a:t>Oncology lab reports</a:t>
            </a:r>
          </a:p>
          <a:p>
            <a:r>
              <a:rPr lang="en-US" dirty="0"/>
              <a:t>Management decisions affected </a:t>
            </a:r>
            <a:br>
              <a:rPr lang="en-US" dirty="0"/>
            </a:br>
            <a:r>
              <a:rPr lang="en-US" dirty="0"/>
              <a:t>by delays</a:t>
            </a:r>
          </a:p>
          <a:p>
            <a:pPr lvl="1"/>
            <a:r>
              <a:rPr lang="en-US" dirty="0"/>
              <a:t>Failure to receive timely info </a:t>
            </a:r>
            <a:br>
              <a:rPr lang="en-US" dirty="0"/>
            </a:br>
            <a:r>
              <a:rPr lang="en-US" dirty="0"/>
              <a:t>about staff performance</a:t>
            </a:r>
          </a:p>
          <a:p>
            <a:pPr lvl="1"/>
            <a:r>
              <a:rPr lang="en-US" dirty="0"/>
              <a:t>Epidemiology data must be </a:t>
            </a:r>
            <a:br>
              <a:rPr lang="en-US" dirty="0"/>
            </a:br>
            <a:r>
              <a:rPr lang="en-US" dirty="0"/>
              <a:t>dealt with quickly</a:t>
            </a:r>
          </a:p>
        </p:txBody>
      </p:sp>
      <p:pic>
        <p:nvPicPr>
          <p:cNvPr id="8194" name="Picture 2" descr="https://www.iclipart.com/dodl.php?linklokauth=L3RlbXAvYzUwNjIxNF9tLmpwZywxNTY2MzUyMzE2LDY2LjIyMC4yMzguMTYwLDAsMCxMTF8wLCxmNjNhMTg1NDNhN2YzYjI2NjYyNmNlZTJiOWIxNDIxNg%3D%3D/c506214_m.jpg">
            <a:extLst>
              <a:ext uri="{FF2B5EF4-FFF2-40B4-BE49-F238E27FC236}">
                <a16:creationId xmlns:a16="http://schemas.microsoft.com/office/drawing/2014/main" id="{7BABED0A-2137-4C9D-85C1-4501C8E0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6900"/>
            <a:ext cx="2790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2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58E3-ED68-4A87-8679-0E54F96C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9E74-2F02-44BE-B61A-18B0F4762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Human-interface design may discourage or encourage use of medical-records systems</a:t>
            </a:r>
          </a:p>
          <a:p>
            <a:r>
              <a:rPr lang="en-US" dirty="0"/>
              <a:t>Recent case</a:t>
            </a:r>
          </a:p>
          <a:p>
            <a:pPr lvl="1"/>
            <a:r>
              <a:rPr lang="en-US" dirty="0"/>
              <a:t>Doctors received new </a:t>
            </a:r>
            <a:br>
              <a:rPr lang="en-US" dirty="0"/>
            </a:br>
            <a:r>
              <a:rPr lang="en-US" dirty="0"/>
              <a:t>computer stations for </a:t>
            </a:r>
            <a:br>
              <a:rPr lang="en-US" dirty="0"/>
            </a:br>
            <a:r>
              <a:rPr lang="en-US" dirty="0"/>
              <a:t>recording info during patient </a:t>
            </a:r>
            <a:br>
              <a:rPr lang="en-US" dirty="0"/>
            </a:br>
            <a:r>
              <a:rPr lang="en-US" dirty="0"/>
              <a:t>exams</a:t>
            </a:r>
          </a:p>
          <a:p>
            <a:pPr lvl="1"/>
            <a:r>
              <a:rPr lang="en-US" dirty="0"/>
              <a:t>However, IT failed to take into account physical layout of exam rooms</a:t>
            </a:r>
          </a:p>
          <a:p>
            <a:pPr lvl="1"/>
            <a:r>
              <a:rPr lang="en-US" dirty="0"/>
              <a:t>Forced physicians to face wall to make notes – breaking eye contact with patient</a:t>
            </a:r>
          </a:p>
          <a:p>
            <a:pPr lvl="1"/>
            <a:r>
              <a:rPr lang="en-US" dirty="0"/>
              <a:t>Result: doctors refuse to </a:t>
            </a:r>
            <a:r>
              <a:rPr lang="en-US"/>
              <a:t>use system</a:t>
            </a:r>
            <a:endParaRPr lang="en-US" dirty="0"/>
          </a:p>
        </p:txBody>
      </p:sp>
      <p:pic>
        <p:nvPicPr>
          <p:cNvPr id="9218" name="Picture 2" descr="aa-be-useful-no-words">
            <a:extLst>
              <a:ext uri="{FF2B5EF4-FFF2-40B4-BE49-F238E27FC236}">
                <a16:creationId xmlns:a16="http://schemas.microsoft.com/office/drawing/2014/main" id="{C3EF949B-BB67-4AB3-BB0C-257FAA5CC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857500" cy="1781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0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C1D5-596F-4069-A064-AD2CF320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Errors in Medical INFOSEC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AD8D-84AD-454F-B1A8-B8FCE870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dirty="0"/>
              <a:t>Nursing station computer left logged on 24 hours/day to Nurse Winthrop’s ID – 43 days after login!</a:t>
            </a:r>
          </a:p>
          <a:p>
            <a:pPr lvl="1"/>
            <a:r>
              <a:rPr lang="en-US" dirty="0"/>
              <a:t>Impossible to tell which nurse did what</a:t>
            </a:r>
          </a:p>
          <a:p>
            <a:r>
              <a:rPr lang="en-US" dirty="0"/>
              <a:t>Receptionist calls out full name of </a:t>
            </a:r>
            <a:br>
              <a:rPr lang="en-US" dirty="0"/>
            </a:br>
            <a:r>
              <a:rPr lang="en-US" dirty="0"/>
              <a:t>patients in crowded waiting room</a:t>
            </a:r>
          </a:p>
          <a:p>
            <a:r>
              <a:rPr lang="en-US" dirty="0"/>
              <a:t>Doctors discuss named patients in </a:t>
            </a:r>
            <a:br>
              <a:rPr lang="en-US" dirty="0"/>
            </a:br>
            <a:r>
              <a:rPr lang="en-US" dirty="0"/>
              <a:t>elevators – with other community </a:t>
            </a:r>
            <a:br>
              <a:rPr lang="en-US" dirty="0"/>
            </a:br>
            <a:r>
              <a:rPr lang="en-US" dirty="0"/>
              <a:t>members present</a:t>
            </a:r>
          </a:p>
          <a:p>
            <a:r>
              <a:rPr lang="en-US" dirty="0"/>
              <a:t>Staff discard confidential patient </a:t>
            </a:r>
            <a:br>
              <a:rPr lang="en-US" dirty="0"/>
            </a:br>
            <a:r>
              <a:rPr lang="en-US" dirty="0"/>
              <a:t>paper records without shredding</a:t>
            </a:r>
          </a:p>
          <a:p>
            <a:r>
              <a:rPr lang="en-US" dirty="0"/>
              <a:t>Unsecured wireless networks</a:t>
            </a:r>
          </a:p>
          <a:p>
            <a:r>
              <a:rPr lang="en-US" dirty="0"/>
              <a:t>Medical records sent by unsecured email</a:t>
            </a:r>
          </a:p>
        </p:txBody>
      </p:sp>
      <p:pic>
        <p:nvPicPr>
          <p:cNvPr id="10242" name="Picture 2" descr="https://www.iclipart.com/dodl.php?linklokauth=L3RlbXAvYzU2MDEyNF9tLmpwZywxNTY2MzUyNjc4LDY2LjIyMC4yMzguMTYwLDAsMCxMTF8wLCwxNGIxY2MxMmVmY2ZlMWRlNDU5OTIwODVhNjNmNDZkOQ%3D%3D/c560124_m.jpg">
            <a:extLst>
              <a:ext uri="{FF2B5EF4-FFF2-40B4-BE49-F238E27FC236}">
                <a16:creationId xmlns:a16="http://schemas.microsoft.com/office/drawing/2014/main" id="{E151D046-A71A-4062-923D-BF2E67D09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0133" r="20000" b="10133"/>
          <a:stretch/>
        </p:blipFill>
        <p:spPr bwMode="auto">
          <a:xfrm>
            <a:off x="6324600" y="3276600"/>
            <a:ext cx="26670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6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F2F0-7D6F-4CE1-86BE-5DDE5AF7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r>
              <a:rPr lang="en-US" dirty="0"/>
              <a:t>Priorities for Medical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83B43-D722-4E12-A949-460BE1B0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7924800" cy="5029200"/>
          </a:xfrm>
        </p:spPr>
        <p:txBody>
          <a:bodyPr/>
          <a:lstStyle/>
          <a:p>
            <a:r>
              <a:rPr lang="en-US" dirty="0"/>
              <a:t>Strong identification &amp; authentication of all personnel accessing medical data</a:t>
            </a:r>
          </a:p>
          <a:p>
            <a:pPr lvl="1"/>
            <a:r>
              <a:rPr lang="en-US" dirty="0"/>
              <a:t>Passwords are TERRIBLE</a:t>
            </a:r>
          </a:p>
          <a:p>
            <a:pPr lvl="1"/>
            <a:r>
              <a:rPr lang="en-US" dirty="0"/>
              <a:t>Use tokens such as radio-frequency badges for immediate access</a:t>
            </a:r>
          </a:p>
          <a:p>
            <a:r>
              <a:rPr lang="en-US" dirty="0"/>
              <a:t>Encryption of all stored info</a:t>
            </a:r>
          </a:p>
          <a:p>
            <a:pPr lvl="1"/>
            <a:r>
              <a:rPr lang="en-US" dirty="0"/>
              <a:t>Decryption</a:t>
            </a:r>
            <a:r>
              <a:rPr lang="en-US" baseline="0" dirty="0"/>
              <a:t> keys stored </a:t>
            </a:r>
            <a:br>
              <a:rPr lang="en-US" baseline="0" dirty="0"/>
            </a:br>
            <a:r>
              <a:rPr lang="en-US" baseline="0" dirty="0"/>
              <a:t>separately</a:t>
            </a:r>
          </a:p>
          <a:p>
            <a:pPr lvl="1"/>
            <a:r>
              <a:rPr lang="en-US" baseline="0" dirty="0"/>
              <a:t>Multiple copies of keys</a:t>
            </a:r>
          </a:p>
          <a:p>
            <a:pPr lvl="1"/>
            <a:r>
              <a:rPr lang="en-US" baseline="0" dirty="0"/>
              <a:t>At least two authorized </a:t>
            </a:r>
            <a:br>
              <a:rPr lang="en-US" baseline="0" dirty="0"/>
            </a:br>
            <a:r>
              <a:rPr lang="en-US" baseline="0" dirty="0"/>
              <a:t>people required for access </a:t>
            </a:r>
            <a:br>
              <a:rPr lang="en-US" baseline="0" dirty="0"/>
            </a:br>
            <a:r>
              <a:rPr lang="en-US" baseline="0" dirty="0"/>
              <a:t>to keys</a:t>
            </a:r>
            <a:endParaRPr lang="en-US" dirty="0"/>
          </a:p>
        </p:txBody>
      </p:sp>
      <p:pic>
        <p:nvPicPr>
          <p:cNvPr id="11266" name="Picture 2" descr="https://www.iclipart.com/dodl.php?linklokauth=L3RlbXAvYzk4NDQxMl9sLmpwZywxNTY2MzUyODU2LDY2LjIyMC4yMzguMTYwLDAsMCxMTF8wLCxmZDhiOTFhOTQyZDI4ZGU0ZmQ1MGE5OWNlMmMxOWY3OQ%3D%3D/c984412_l.jpg">
            <a:extLst>
              <a:ext uri="{FF2B5EF4-FFF2-40B4-BE49-F238E27FC236}">
                <a16:creationId xmlns:a16="http://schemas.microsoft.com/office/drawing/2014/main" id="{0C048C4E-3D1E-47F4-AFB8-789DFA24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67030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3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543800" cy="1143000"/>
          </a:xfrm>
        </p:spPr>
        <p:txBody>
          <a:bodyPr/>
          <a:lstStyle/>
          <a:p>
            <a:r>
              <a:rPr lang="en-US" altLang="en-US" dirty="0"/>
              <a:t>Topics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3962400" cy="5334000"/>
          </a:xfrm>
        </p:spPr>
        <p:txBody>
          <a:bodyPr/>
          <a:lstStyle/>
          <a:p>
            <a:r>
              <a:rPr lang="en-US" dirty="0"/>
              <a:t>Fundamentals of INFOSEC</a:t>
            </a:r>
          </a:p>
          <a:p>
            <a:r>
              <a:rPr lang="en-US" dirty="0"/>
              <a:t>The Classic Triad</a:t>
            </a:r>
          </a:p>
          <a:p>
            <a:r>
              <a:rPr lang="en-US" dirty="0"/>
              <a:t>The Parkerian Hexad</a:t>
            </a:r>
          </a:p>
          <a:p>
            <a:r>
              <a:rPr lang="en-US" dirty="0"/>
              <a:t>Confidentiality</a:t>
            </a:r>
          </a:p>
          <a:p>
            <a:r>
              <a:rPr lang="en-US" dirty="0"/>
              <a:t>Possession or Control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Authenticity</a:t>
            </a:r>
          </a:p>
          <a:p>
            <a:r>
              <a:rPr lang="en-US" dirty="0"/>
              <a:t>Availability</a:t>
            </a:r>
          </a:p>
          <a:p>
            <a:r>
              <a:rPr lang="en-US" dirty="0"/>
              <a:t>Utility</a:t>
            </a:r>
          </a:p>
          <a:p>
            <a:r>
              <a:rPr lang="en-US" dirty="0"/>
              <a:t>Why Protect Confidentiality of Medical Information?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02278E-AE05-463D-9E74-8B23483D5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990600"/>
            <a:ext cx="396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q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Control of Medical Data</a:t>
            </a:r>
          </a:p>
          <a:p>
            <a:r>
              <a:rPr lang="en-US" dirty="0"/>
              <a:t>Integrity of Medical Data</a:t>
            </a:r>
          </a:p>
          <a:p>
            <a:r>
              <a:rPr lang="en-US" dirty="0"/>
              <a:t>Authenticity Issues in Medical Records</a:t>
            </a:r>
          </a:p>
          <a:p>
            <a:r>
              <a:rPr lang="en-US" dirty="0"/>
              <a:t>Availability is Critical</a:t>
            </a:r>
          </a:p>
          <a:p>
            <a:r>
              <a:rPr lang="en-US" dirty="0"/>
              <a:t>Utility Matters</a:t>
            </a:r>
          </a:p>
          <a:p>
            <a:r>
              <a:rPr lang="en-US" dirty="0"/>
              <a:t>Classic Errors in Medical INFOSEC</a:t>
            </a:r>
          </a:p>
          <a:p>
            <a:r>
              <a:rPr lang="en-US" dirty="0"/>
              <a:t>Priorities for Medical Records</a:t>
            </a:r>
          </a:p>
          <a:p>
            <a:r>
              <a:rPr lang="en-US" dirty="0"/>
              <a:t>Backups &amp; Incident Response</a:t>
            </a:r>
          </a:p>
          <a:p>
            <a:r>
              <a:rPr lang="en-US" dirty="0"/>
              <a:t>Risk Management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odl.php (600Ã228)">
            <a:extLst>
              <a:ext uri="{FF2B5EF4-FFF2-40B4-BE49-F238E27FC236}">
                <a16:creationId xmlns:a16="http://schemas.microsoft.com/office/drawing/2014/main" id="{72365BE0-7108-4A77-9A4F-EDA985703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" y="2133600"/>
            <a:ext cx="882315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D2FAD-2510-467D-B803-9F445988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 &amp; Incident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07218-C17C-4F7F-8449-CB230AA2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5181600"/>
          </a:xfrm>
        </p:spPr>
        <p:txBody>
          <a:bodyPr/>
          <a:lstStyle/>
          <a:p>
            <a:r>
              <a:rPr lang="en-US" dirty="0"/>
              <a:t>Information must be copied regularly</a:t>
            </a:r>
          </a:p>
          <a:p>
            <a:pPr lvl="1"/>
            <a:r>
              <a:rPr lang="en-US" dirty="0"/>
              <a:t>Frequency depends on lability &amp; value</a:t>
            </a:r>
          </a:p>
          <a:p>
            <a:r>
              <a:rPr lang="en-US" dirty="0"/>
              <a:t>Stored on media NOT CONNECTED to system</a:t>
            </a:r>
          </a:p>
          <a:p>
            <a:pPr lvl="1"/>
            <a:r>
              <a:rPr lang="en-US" dirty="0"/>
              <a:t>Strong access controls for backups</a:t>
            </a:r>
          </a:p>
          <a:p>
            <a:pPr lvl="1"/>
            <a:r>
              <a:rPr lang="en-US" dirty="0"/>
              <a:t>Must not be susceptible to </a:t>
            </a:r>
            <a:r>
              <a:rPr lang="en-US" i="1" dirty="0"/>
              <a:t>ransomware</a:t>
            </a:r>
          </a:p>
          <a:p>
            <a:r>
              <a:rPr lang="en-US" dirty="0"/>
              <a:t>Backups must be tested before being stored</a:t>
            </a:r>
          </a:p>
          <a:p>
            <a:r>
              <a:rPr lang="en-US" dirty="0"/>
              <a:t>Careful planning &amp; practice for recovery</a:t>
            </a:r>
          </a:p>
          <a:p>
            <a:pPr lvl="1"/>
            <a:r>
              <a:rPr lang="en-US" dirty="0"/>
              <a:t>Analyze various scenarios</a:t>
            </a:r>
          </a:p>
          <a:p>
            <a:pPr lvl="1"/>
            <a:r>
              <a:rPr lang="en-US" dirty="0"/>
              <a:t>Identify appropriate responses &amp; recovery plans</a:t>
            </a:r>
          </a:p>
          <a:p>
            <a:pPr lvl="1"/>
            <a:r>
              <a:rPr lang="en-US" dirty="0"/>
              <a:t>PRACTICE THEM</a:t>
            </a:r>
          </a:p>
          <a:p>
            <a:pPr lvl="1"/>
            <a:r>
              <a:rPr lang="en-US" dirty="0"/>
              <a:t>Analyze practice sessions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378757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EB92-820E-4835-9AB8-A3EE82CD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Risk Management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060A-EE75-4C76-BC70-489B38A9A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257800"/>
          </a:xfrm>
        </p:spPr>
        <p:txBody>
          <a:bodyPr/>
          <a:lstStyle/>
          <a:p>
            <a:r>
              <a:rPr lang="en-US" dirty="0"/>
              <a:t>Some managers discount security</a:t>
            </a:r>
          </a:p>
          <a:p>
            <a:pPr lvl="1"/>
            <a:r>
              <a:rPr lang="en-US" dirty="0"/>
              <a:t>It’ll never happen here</a:t>
            </a:r>
          </a:p>
          <a:p>
            <a:pPr lvl="1"/>
            <a:r>
              <a:rPr lang="en-US" dirty="0"/>
              <a:t>Who would want to harm us?</a:t>
            </a:r>
          </a:p>
          <a:p>
            <a:pPr lvl="1"/>
            <a:r>
              <a:rPr lang="en-US" dirty="0"/>
              <a:t>It’s never happened yet</a:t>
            </a:r>
          </a:p>
          <a:p>
            <a:pPr lvl="1"/>
            <a:r>
              <a:rPr lang="en-US" dirty="0"/>
              <a:t>It costs too much</a:t>
            </a:r>
          </a:p>
          <a:p>
            <a:r>
              <a:rPr lang="en-US" dirty="0"/>
              <a:t>Security failures can kill people</a:t>
            </a:r>
          </a:p>
          <a:p>
            <a:r>
              <a:rPr lang="en-US" dirty="0"/>
              <a:t>Violations of law may shut down facilities</a:t>
            </a:r>
          </a:p>
          <a:p>
            <a:pPr lvl="1"/>
            <a:r>
              <a:rPr lang="en-US" dirty="0"/>
              <a:t>HIPAA (US Health Insurance Portability and Accountability ACT) </a:t>
            </a:r>
          </a:p>
          <a:p>
            <a:pPr lvl="1"/>
            <a:r>
              <a:rPr lang="en-US" dirty="0"/>
              <a:t>GDPR (EU General Data Protection Regulation)</a:t>
            </a:r>
          </a:p>
          <a:p>
            <a:r>
              <a:rPr lang="en-US" dirty="0"/>
              <a:t>Organizations may be bankrupted by liability payments to victims</a:t>
            </a:r>
          </a:p>
        </p:txBody>
      </p:sp>
      <p:pic>
        <p:nvPicPr>
          <p:cNvPr id="13314" name="Picture 2" descr="https://www.iclipart.com/dodl.php?linklokauth=L3RlbXAvYzEzOTcyNzRfbC5qcGcsMTU2NjM1MzA3MSw2Ni4yMjAuMjM4LjE2MCwwLDAsTExfMCwsNGI1ODFlMGI2YzRmNjY0ZDI5YjhmM2E4MGFlMzE2NTg%3D/c1397274_l.jpg">
            <a:extLst>
              <a:ext uri="{FF2B5EF4-FFF2-40B4-BE49-F238E27FC236}">
                <a16:creationId xmlns:a16="http://schemas.microsoft.com/office/drawing/2014/main" id="{19078464-7F65-4905-A2F4-D6EAFFF8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46340"/>
            <a:ext cx="2971800" cy="224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7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6D9-B341-447E-8246-A4FAC19A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BD8E8-666B-400E-97D5-A9E01BC18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MEDICAL INFOSEC MATTERS!</a:t>
            </a:r>
          </a:p>
        </p:txBody>
      </p:sp>
    </p:spTree>
    <p:extLst>
      <p:ext uri="{BB962C8B-B14F-4D97-AF65-F5344CB8AC3E}">
        <p14:creationId xmlns:p14="http://schemas.microsoft.com/office/powerpoint/2010/main" val="290590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altLang="en-US" sz="8000" dirty="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C2A0-9B21-4950-87B8-8791FC5A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</a:t>
            </a:r>
            <a:r>
              <a:rPr lang="en-US" baseline="0" dirty="0"/>
              <a:t> of INFOSEC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B38D-2631-44E4-894F-3E4ECEC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The Classic Triad</a:t>
            </a:r>
          </a:p>
          <a:p>
            <a:r>
              <a:rPr lang="en-US" dirty="0"/>
              <a:t>The Parkerian Hexad</a:t>
            </a:r>
          </a:p>
          <a:p>
            <a:r>
              <a:rPr lang="en-US" dirty="0"/>
              <a:t>Why “Parkerian?”</a:t>
            </a:r>
          </a:p>
          <a:p>
            <a:r>
              <a:rPr lang="en-US" dirty="0"/>
              <a:t>Confidentiality</a:t>
            </a:r>
          </a:p>
          <a:p>
            <a:r>
              <a:rPr lang="en-US" dirty="0"/>
              <a:t>Possession or Control</a:t>
            </a:r>
          </a:p>
          <a:p>
            <a:r>
              <a:rPr lang="en-US" dirty="0"/>
              <a:t>Confidentiality &amp; Possession Losses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Authenticity</a:t>
            </a:r>
          </a:p>
          <a:p>
            <a:r>
              <a:rPr lang="en-US" dirty="0"/>
              <a:t>Integrity &amp; Authenticity Losses</a:t>
            </a:r>
          </a:p>
          <a:p>
            <a:r>
              <a:rPr lang="en-US" dirty="0"/>
              <a:t>Availability</a:t>
            </a:r>
          </a:p>
          <a:p>
            <a:r>
              <a:rPr lang="en-US" dirty="0"/>
              <a:t>Utility</a:t>
            </a:r>
          </a:p>
        </p:txBody>
      </p:sp>
      <p:pic>
        <p:nvPicPr>
          <p:cNvPr id="1026" name="Picture 2" descr="https://www.iclipart.com/dodl.php?linklokauth=L3RlbXAvYzQ3NDQ5OV9sLmpwZywxNTY2MzUwODYyLDY2LjIyMC4yMzguMTYwLDAsMCxMTF8wLCw4MWRiNTQzZjg1MDZiOTg2NjAwNmUzNTNkOGI4ZDA2YQ%3D%3D/c474499_l.jpg">
            <a:extLst>
              <a:ext uri="{FF2B5EF4-FFF2-40B4-BE49-F238E27FC236}">
                <a16:creationId xmlns:a16="http://schemas.microsoft.com/office/drawing/2014/main" id="{309E06EE-D7B6-4F44-9D9D-EA4FEBA6C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8333" r="4667" b="18333"/>
          <a:stretch/>
        </p:blipFill>
        <p:spPr bwMode="auto">
          <a:xfrm>
            <a:off x="5334000" y="1467134"/>
            <a:ext cx="3429000" cy="163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8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 Triad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572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900" dirty="0"/>
              <a:t>C – I – A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/>
              <a:t>Confidentiality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/>
              <a:t>Integrity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/>
              <a:t>Availability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CAAB8B-F7A4-43D6-9B94-599994D4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208360"/>
            <a:ext cx="1925682" cy="225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The Parkerian Hexad</a:t>
            </a:r>
          </a:p>
        </p:txBody>
      </p:sp>
      <p:sp>
        <p:nvSpPr>
          <p:cNvPr id="9687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C-I-A inadequate description of INFOSEC</a:t>
            </a:r>
          </a:p>
          <a:p>
            <a:r>
              <a:rPr lang="en-US" dirty="0"/>
              <a:t>Must protect the </a:t>
            </a:r>
            <a:r>
              <a:rPr lang="en-US" i="1" dirty="0"/>
              <a:t>6 atomic elements </a:t>
            </a:r>
            <a:r>
              <a:rPr lang="en-US" dirty="0"/>
              <a:t>of INFOSEC: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Possession or control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Authenticity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Utility</a:t>
            </a:r>
          </a:p>
        </p:txBody>
      </p:sp>
      <p:pic>
        <p:nvPicPr>
          <p:cNvPr id="2050" name="Picture 2" descr="https://www.iclipart.com/dodl.php?linklokauth=LzQ2Ny9iYXRjaF8wMS9iM19ib2x0X3ZlY3RvcmIuanBnLDE1NjYzNTExNDgsNjYuMjIwLjIzOC4xNjAsMCwwLExMXzAsLGY2NmY5OTNhNDQ1NGM5NTNmMmE4YTQ0NGQyMmY0Yjk4/b3_bolt_vectorb.jpg">
            <a:extLst>
              <a:ext uri="{FF2B5EF4-FFF2-40B4-BE49-F238E27FC236}">
                <a16:creationId xmlns:a16="http://schemas.microsoft.com/office/drawing/2014/main" id="{976C2E39-9627-4EE6-86B7-D9FF10C5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429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umphreys.co.uk/wp-content/uploads/1970/01/AdobeStock_74966311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1" b="27817"/>
          <a:stretch/>
        </p:blipFill>
        <p:spPr bwMode="auto">
          <a:xfrm>
            <a:off x="2019300" y="4876800"/>
            <a:ext cx="5105400" cy="155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Confidentiality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77900"/>
            <a:ext cx="7620000" cy="38989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dirty="0"/>
              <a:t>Restricting access to data</a:t>
            </a:r>
          </a:p>
          <a:p>
            <a:r>
              <a:rPr lang="en-US" dirty="0"/>
              <a:t>Protecting against unauthorized disclosure of </a:t>
            </a:r>
            <a:r>
              <a:rPr lang="en-US" i="1" dirty="0"/>
              <a:t>existence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E.g., allowing news reporter to deduce </a:t>
            </a:r>
            <a:r>
              <a:rPr lang="en-US" i="1" dirty="0"/>
              <a:t>names of patients </a:t>
            </a:r>
            <a:r>
              <a:rPr lang="en-US" dirty="0"/>
              <a:t>by looking at discarded cafeteria orders</a:t>
            </a:r>
          </a:p>
          <a:p>
            <a:r>
              <a:rPr lang="en-US" dirty="0"/>
              <a:t>Protecting against unauthorized disclosure of </a:t>
            </a:r>
            <a:r>
              <a:rPr lang="en-US" i="1" dirty="0"/>
              <a:t>details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E.g., case where 13-yr old girl examined HIV+ records in Florida clinic</a:t>
            </a:r>
          </a:p>
        </p:txBody>
      </p:sp>
      <p:sp>
        <p:nvSpPr>
          <p:cNvPr id="970756" name="AutoShape 4"/>
          <p:cNvSpPr>
            <a:spLocks noChangeArrowheads="1"/>
          </p:cNvSpPr>
          <p:nvPr/>
        </p:nvSpPr>
        <p:spPr bwMode="auto">
          <a:xfrm>
            <a:off x="7778750" y="5636679"/>
            <a:ext cx="901700" cy="825500"/>
          </a:xfrm>
          <a:prstGeom prst="cube">
            <a:avLst>
              <a:gd name="adj" fmla="val 24995"/>
            </a:avLst>
          </a:prstGeom>
          <a:solidFill>
            <a:srgbClr val="CC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Possession or Control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9" y="1371600"/>
            <a:ext cx="7152453" cy="49530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dirty="0"/>
              <a:t>Control over information</a:t>
            </a:r>
          </a:p>
          <a:p>
            <a:r>
              <a:rPr lang="en-US" dirty="0"/>
              <a:t>Preventing physical contact </a:t>
            </a:r>
            <a:br>
              <a:rPr lang="en-US" dirty="0"/>
            </a:br>
            <a:r>
              <a:rPr lang="en-US" dirty="0"/>
              <a:t>with data</a:t>
            </a:r>
          </a:p>
          <a:p>
            <a:pPr lvl="1"/>
            <a:r>
              <a:rPr lang="en-US" dirty="0"/>
              <a:t>E.g., thief who </a:t>
            </a:r>
            <a:br>
              <a:rPr lang="en-US" dirty="0"/>
            </a:br>
            <a:r>
              <a:rPr lang="en-US" dirty="0"/>
              <a:t>records nurse’s PINs by </a:t>
            </a:r>
            <a:br>
              <a:rPr lang="en-US" dirty="0"/>
            </a:br>
            <a:r>
              <a:rPr lang="en-US" dirty="0"/>
              <a:t>radio (but never looks at them)</a:t>
            </a:r>
          </a:p>
          <a:p>
            <a:r>
              <a:rPr lang="en-US" dirty="0"/>
              <a:t>Preventing copying or unauthorized use of data</a:t>
            </a:r>
          </a:p>
          <a:p>
            <a:pPr lvl="1"/>
            <a:r>
              <a:rPr lang="en-US" dirty="0"/>
              <a:t>E.g., extortion by threatening to post medical info in public media about specific patients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9158E3-4125-4C1C-9AAC-FB6CA175BF5E}"/>
              </a:ext>
            </a:extLst>
          </p:cNvPr>
          <p:cNvGrpSpPr/>
          <p:nvPr/>
        </p:nvGrpSpPr>
        <p:grpSpPr>
          <a:xfrm>
            <a:off x="7165153" y="5797550"/>
            <a:ext cx="1585147" cy="825500"/>
            <a:chOff x="7165153" y="5797550"/>
            <a:chExt cx="1585147" cy="825500"/>
          </a:xfrm>
        </p:grpSpPr>
        <p:sp>
          <p:nvSpPr>
            <p:cNvPr id="972804" name="AutoShape 4"/>
            <p:cNvSpPr>
              <a:spLocks noChangeArrowheads="1"/>
            </p:cNvSpPr>
            <p:nvPr/>
          </p:nvSpPr>
          <p:spPr bwMode="auto">
            <a:xfrm>
              <a:off x="7165153" y="57975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2805" name="AutoShape 5"/>
            <p:cNvSpPr>
              <a:spLocks noChangeArrowheads="1"/>
            </p:cNvSpPr>
            <p:nvPr/>
          </p:nvSpPr>
          <p:spPr bwMode="auto">
            <a:xfrm>
              <a:off x="7848600" y="57975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rgbClr val="CC00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3074" name="Picture 2" descr="https://www.iclipart.com/dodl.php?linklokauth=L3RlbXAvYzk3NDMzMF9tLmpwZywxNTY2MzUxMzE0LDY2LjIyMC4yMzguMTYwLDAsMCxMTF8wLCw3ZTQzOTI0YThkMjRjNTUyMWEyYmY4OGI3YWVmNjkxMg%3D%3D/c974330_m.jpg">
            <a:extLst>
              <a:ext uri="{FF2B5EF4-FFF2-40B4-BE49-F238E27FC236}">
                <a16:creationId xmlns:a16="http://schemas.microsoft.com/office/drawing/2014/main" id="{22AFE056-D2F9-4F56-842B-5331006D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82" y="1265499"/>
            <a:ext cx="2854218" cy="190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80645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Integrity</a:t>
            </a:r>
          </a:p>
        </p:txBody>
      </p:sp>
      <p:pic>
        <p:nvPicPr>
          <p:cNvPr id="4098" name="Picture 2" descr="https://media.licdn.com/mpr/mpr/AAEAAQAAAAAAAAQyAAAAJDVhNGM4MTNlLTVjMmQtNDQ4Ni04MzQ1LTNmZDJhNjg4YmY5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83" y="3657600"/>
            <a:ext cx="5048250" cy="289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239000" cy="52578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dirty="0"/>
              <a:t>Internal consistency, validity, fitness for use</a:t>
            </a:r>
          </a:p>
          <a:p>
            <a:r>
              <a:rPr lang="en-US" dirty="0"/>
              <a:t>Avoiding physical corruption</a:t>
            </a:r>
          </a:p>
          <a:p>
            <a:pPr lvl="1"/>
            <a:r>
              <a:rPr lang="en-US" dirty="0"/>
              <a:t>E.g., medical record trashed or data garbled</a:t>
            </a:r>
          </a:p>
          <a:p>
            <a:r>
              <a:rPr lang="en-US" dirty="0"/>
              <a:t>Avoiding logical corruption</a:t>
            </a:r>
          </a:p>
          <a:p>
            <a:pPr lvl="1"/>
            <a:r>
              <a:rPr lang="en-US" dirty="0"/>
              <a:t>E.g., inconsistencies between nurses’ info and doctors’ info about case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5725080"/>
            <a:ext cx="2273300" cy="825500"/>
            <a:chOff x="3508" y="3652"/>
            <a:chExt cx="1432" cy="520"/>
          </a:xfrm>
        </p:grpSpPr>
        <p:sp>
          <p:nvSpPr>
            <p:cNvPr id="974853" name="AutoShape 5"/>
            <p:cNvSpPr>
              <a:spLocks noChangeArrowheads="1"/>
            </p:cNvSpPr>
            <p:nvPr/>
          </p:nvSpPr>
          <p:spPr bwMode="auto">
            <a:xfrm>
              <a:off x="3508" y="3652"/>
              <a:ext cx="568" cy="520"/>
            </a:xfrm>
            <a:prstGeom prst="cube">
              <a:avLst>
                <a:gd name="adj" fmla="val 24995"/>
              </a:avLst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4854" name="AutoShape 6"/>
            <p:cNvSpPr>
              <a:spLocks noChangeArrowheads="1"/>
            </p:cNvSpPr>
            <p:nvPr/>
          </p:nvSpPr>
          <p:spPr bwMode="auto">
            <a:xfrm>
              <a:off x="3940" y="3652"/>
              <a:ext cx="568" cy="520"/>
            </a:xfrm>
            <a:prstGeom prst="cube">
              <a:avLst>
                <a:gd name="adj" fmla="val 24995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4855" name="AutoShape 7"/>
            <p:cNvSpPr>
              <a:spLocks noChangeArrowheads="1"/>
            </p:cNvSpPr>
            <p:nvPr/>
          </p:nvSpPr>
          <p:spPr bwMode="auto">
            <a:xfrm>
              <a:off x="4372" y="3652"/>
              <a:ext cx="568" cy="520"/>
            </a:xfrm>
            <a:prstGeom prst="cube">
              <a:avLst>
                <a:gd name="adj" fmla="val 24995"/>
              </a:avLst>
            </a:prstGeom>
            <a:solidFill>
              <a:srgbClr val="CC00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5334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Authenticity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7467600" cy="54864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dirty="0"/>
              <a:t>Correspondence to intended meaning</a:t>
            </a:r>
          </a:p>
          <a:p>
            <a:r>
              <a:rPr lang="en-US" dirty="0"/>
              <a:t>Avoiding nonsense</a:t>
            </a:r>
          </a:p>
          <a:p>
            <a:pPr lvl="1"/>
            <a:r>
              <a:rPr lang="en-US" dirty="0"/>
              <a:t>E.g., mislabeling patient’s weight as patient’s age</a:t>
            </a:r>
          </a:p>
          <a:p>
            <a:r>
              <a:rPr lang="en-US" dirty="0"/>
              <a:t>Avoiding fraud</a:t>
            </a:r>
          </a:p>
          <a:p>
            <a:pPr lvl="1"/>
            <a:r>
              <a:rPr lang="en-US" dirty="0"/>
              <a:t>E.g., recording wrong </a:t>
            </a:r>
            <a:br>
              <a:rPr lang="en-US" dirty="0"/>
            </a:br>
            <a:r>
              <a:rPr lang="en-US" dirty="0"/>
              <a:t>doctor’s name in patient</a:t>
            </a:r>
            <a:br>
              <a:rPr lang="en-US" dirty="0"/>
            </a:br>
            <a:r>
              <a:rPr lang="en-US" dirty="0"/>
              <a:t>record to defraud </a:t>
            </a:r>
            <a:br>
              <a:rPr lang="en-US" dirty="0"/>
            </a:br>
            <a:r>
              <a:rPr lang="en-US" dirty="0"/>
              <a:t>Medicare w/ higher fees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0" y="5797550"/>
            <a:ext cx="2273300" cy="825500"/>
            <a:chOff x="5568950" y="5797550"/>
            <a:chExt cx="2273300" cy="825500"/>
          </a:xfrm>
        </p:grpSpPr>
        <p:sp>
          <p:nvSpPr>
            <p:cNvPr id="976900" name="AutoShape 4"/>
            <p:cNvSpPr>
              <a:spLocks noChangeArrowheads="1"/>
            </p:cNvSpPr>
            <p:nvPr/>
          </p:nvSpPr>
          <p:spPr bwMode="auto">
            <a:xfrm>
              <a:off x="5568950" y="57975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6901" name="AutoShape 5"/>
            <p:cNvSpPr>
              <a:spLocks noChangeArrowheads="1"/>
            </p:cNvSpPr>
            <p:nvPr/>
          </p:nvSpPr>
          <p:spPr bwMode="auto">
            <a:xfrm>
              <a:off x="6254750" y="57975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6902" name="AutoShape 6"/>
            <p:cNvSpPr>
              <a:spLocks noChangeArrowheads="1"/>
            </p:cNvSpPr>
            <p:nvPr/>
          </p:nvSpPr>
          <p:spPr bwMode="auto">
            <a:xfrm>
              <a:off x="6940550" y="5797550"/>
              <a:ext cx="901700" cy="825500"/>
            </a:xfrm>
            <a:prstGeom prst="cube">
              <a:avLst>
                <a:gd name="adj" fmla="val 24995"/>
              </a:avLst>
            </a:prstGeom>
            <a:solidFill>
              <a:srgbClr val="CC00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76903" name="AutoShape 7"/>
          <p:cNvSpPr>
            <a:spLocks noChangeArrowheads="1"/>
          </p:cNvSpPr>
          <p:nvPr/>
        </p:nvSpPr>
        <p:spPr bwMode="auto">
          <a:xfrm>
            <a:off x="6635750" y="5187950"/>
            <a:ext cx="901700" cy="825500"/>
          </a:xfrm>
          <a:prstGeom prst="cube">
            <a:avLst>
              <a:gd name="adj" fmla="val 2499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122" name="Picture 2" descr="https://wired2succeed.com/wp-content/uploads/2015/08/authenti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07" y="2347910"/>
            <a:ext cx="3527424" cy="395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D5ACBDE-9577-44F8-93AD-5CEF7CA10D16}" vid="{1637FF5A-A888-4D58-B4F6-C9AECA4C131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general_lecture_NU_template</Template>
  <TotalTime>105</TotalTime>
  <Words>1418</Words>
  <Application>Microsoft Office PowerPoint</Application>
  <PresentationFormat>On-screen Show (4:3)</PresentationFormat>
  <Paragraphs>211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Garamond</vt:lpstr>
      <vt:lpstr>Times New Roman</vt:lpstr>
      <vt:lpstr>Wingdings</vt:lpstr>
      <vt:lpstr>IS 340 Class Notes</vt:lpstr>
      <vt:lpstr>Basic Medical INFOSEC</vt:lpstr>
      <vt:lpstr>Topics</vt:lpstr>
      <vt:lpstr>Fundamentals of INFOSEC</vt:lpstr>
      <vt:lpstr>The Classic Triad</vt:lpstr>
      <vt:lpstr>The Parkerian Hexad</vt:lpstr>
      <vt:lpstr>Confidentiality</vt:lpstr>
      <vt:lpstr>Possession or Control</vt:lpstr>
      <vt:lpstr>Integrity</vt:lpstr>
      <vt:lpstr>Authenticity</vt:lpstr>
      <vt:lpstr>Availability</vt:lpstr>
      <vt:lpstr>Utility</vt:lpstr>
      <vt:lpstr>Why Protect Confidentiality of Medical Information?</vt:lpstr>
      <vt:lpstr>Control of Medical Data</vt:lpstr>
      <vt:lpstr>Integrity of Medical Data</vt:lpstr>
      <vt:lpstr>Authenticity Issues in Medical Records</vt:lpstr>
      <vt:lpstr>Availability is Critical</vt:lpstr>
      <vt:lpstr>Utility Matters</vt:lpstr>
      <vt:lpstr>Classic Errors in Medical INFOSEC</vt:lpstr>
      <vt:lpstr>Priorities for Medical Records</vt:lpstr>
      <vt:lpstr>Backups &amp; Incident Response</vt:lpstr>
      <vt:lpstr>Risk Management Issues</vt:lpstr>
      <vt:lpstr>SUMMARY</vt:lpstr>
      <vt:lpstr>DISCUSSION</vt:lpstr>
    </vt:vector>
  </TitlesOfParts>
  <Manager/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INFOSEC</dc:title>
  <dc:subject>Workshop</dc:subject>
  <dc:creator>M. E. Kabay, PhD, CISSP-ISSMP</dc:creator>
  <cp:keywords/>
  <dc:description/>
  <cp:lastModifiedBy>Mich Kabay</cp:lastModifiedBy>
  <cp:revision>50</cp:revision>
  <cp:lastPrinted>2000-03-28T00:08:39Z</cp:lastPrinted>
  <dcterms:created xsi:type="dcterms:W3CDTF">2019-08-21T00:13:11Z</dcterms:created>
  <dcterms:modified xsi:type="dcterms:W3CDTF">2021-02-05T20:02:11Z</dcterms:modified>
  <cp:category/>
</cp:coreProperties>
</file>