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0"/>
  </p:notesMasterIdLst>
  <p:handoutMasterIdLst>
    <p:handoutMasterId r:id="rId31"/>
  </p:handoutMasterIdLst>
  <p:sldIdLst>
    <p:sldId id="285" r:id="rId2"/>
    <p:sldId id="257" r:id="rId3"/>
    <p:sldId id="290" r:id="rId4"/>
    <p:sldId id="316" r:id="rId5"/>
    <p:sldId id="291" r:id="rId6"/>
    <p:sldId id="292" r:id="rId7"/>
    <p:sldId id="293" r:id="rId8"/>
    <p:sldId id="294" r:id="rId9"/>
    <p:sldId id="295" r:id="rId10"/>
    <p:sldId id="296" r:id="rId11"/>
    <p:sldId id="297" r:id="rId12"/>
    <p:sldId id="298" r:id="rId13"/>
    <p:sldId id="299" r:id="rId14"/>
    <p:sldId id="300" r:id="rId15"/>
    <p:sldId id="301" r:id="rId16"/>
    <p:sldId id="321" r:id="rId17"/>
    <p:sldId id="302" r:id="rId18"/>
    <p:sldId id="318" r:id="rId19"/>
    <p:sldId id="319" r:id="rId20"/>
    <p:sldId id="320" r:id="rId21"/>
    <p:sldId id="317" r:id="rId22"/>
    <p:sldId id="324" r:id="rId23"/>
    <p:sldId id="322" r:id="rId24"/>
    <p:sldId id="323" r:id="rId25"/>
    <p:sldId id="325" r:id="rId26"/>
    <p:sldId id="326" r:id="rId27"/>
    <p:sldId id="327" r:id="rId28"/>
    <p:sldId id="288" r:id="rId29"/>
  </p:sldIdLst>
  <p:sldSz cx="9144000" cy="6858000" type="screen4x3"/>
  <p:notesSz cx="7315200" cy="9601200"/>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817" autoAdjust="0"/>
    <p:restoredTop sz="86397" autoAdjust="0"/>
  </p:normalViewPr>
  <p:slideViewPr>
    <p:cSldViewPr>
      <p:cViewPr>
        <p:scale>
          <a:sx n="50" d="100"/>
          <a:sy n="50" d="100"/>
        </p:scale>
        <p:origin x="-1344" y="-210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49" d="100"/>
          <a:sy n="49" d="100"/>
        </p:scale>
        <p:origin x="-258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1588" y="295275"/>
            <a:ext cx="7313612" cy="481013"/>
          </a:xfrm>
          <a:prstGeom prst="rect">
            <a:avLst/>
          </a:prstGeom>
        </p:spPr>
        <p:txBody>
          <a:bodyPr vert="horz" lIns="81848" tIns="40924" rIns="81848" bIns="40924" rtlCol="0"/>
          <a:lstStyle>
            <a:lvl1pPr algn="ctr">
              <a:defRPr sz="1100"/>
            </a:lvl1pPr>
          </a:lstStyle>
          <a:p>
            <a:pPr>
              <a:defRPr/>
            </a:pPr>
            <a:r>
              <a:rPr lang="en-US"/>
              <a:t>CJ341 NOTES</a:t>
            </a:r>
          </a:p>
        </p:txBody>
      </p:sp>
      <p:sp>
        <p:nvSpPr>
          <p:cNvPr id="5" name="Slide Number Placeholder 4"/>
          <p:cNvSpPr>
            <a:spLocks noGrp="1"/>
          </p:cNvSpPr>
          <p:nvPr>
            <p:ph type="sldNum" sz="quarter" idx="3"/>
          </p:nvPr>
        </p:nvSpPr>
        <p:spPr>
          <a:xfrm>
            <a:off x="0" y="8896350"/>
            <a:ext cx="7313613" cy="477838"/>
          </a:xfrm>
          <a:prstGeom prst="rect">
            <a:avLst/>
          </a:prstGeom>
        </p:spPr>
        <p:txBody>
          <a:bodyPr vert="horz" lIns="81848" tIns="40924" rIns="81848" bIns="40924" rtlCol="0" anchor="b"/>
          <a:lstStyle>
            <a:lvl1pPr algn="ctr">
              <a:defRPr sz="1100"/>
            </a:lvl1pPr>
          </a:lstStyle>
          <a:p>
            <a:pPr>
              <a:defRPr/>
            </a:pPr>
            <a:fld id="{26A0BCD1-4EF0-4359-8267-80854B76291A}" type="slidenum">
              <a:rPr lang="en-US"/>
              <a:pPr>
                <a:defRPr/>
              </a:pPr>
              <a:t>‹#›</a:t>
            </a:fld>
            <a:endParaRPr lang="en-US"/>
          </a:p>
        </p:txBody>
      </p:sp>
    </p:spTree>
    <p:extLst>
      <p:ext uri="{BB962C8B-B14F-4D97-AF65-F5344CB8AC3E}">
        <p14:creationId xmlns:p14="http://schemas.microsoft.com/office/powerpoint/2010/main" val="357655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260"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260" eaLnBrk="1" hangingPunct="1">
              <a:defRPr sz="1300" b="0">
                <a:latin typeface="Arial" pitchFamily="34"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260"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260" eaLnBrk="1" hangingPunct="1">
              <a:defRPr sz="1300" b="0">
                <a:latin typeface="Arial" pitchFamily="34" charset="0"/>
              </a:defRPr>
            </a:lvl1pPr>
          </a:lstStyle>
          <a:p>
            <a:pPr>
              <a:defRPr/>
            </a:pPr>
            <a:fld id="{B9F9FC89-E718-4887-B1DB-AE53CA7798B4}" type="slidenum">
              <a:rPr lang="en-US"/>
              <a:pPr>
                <a:defRPr/>
              </a:pPr>
              <a:t>‹#›</a:t>
            </a:fld>
            <a:endParaRPr lang="en-US"/>
          </a:p>
        </p:txBody>
      </p:sp>
    </p:spTree>
    <p:extLst>
      <p:ext uri="{BB962C8B-B14F-4D97-AF65-F5344CB8AC3E}">
        <p14:creationId xmlns:p14="http://schemas.microsoft.com/office/powerpoint/2010/main" val="2967334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65200"/>
            <a:fld id="{2DA53117-8671-405C-9CA4-CE36D1020B5D}" type="slidenum">
              <a:rPr lang="en-US" smtClean="0">
                <a:latin typeface="Arial" charset="0"/>
              </a:rPr>
              <a:pPr defTabSz="965200"/>
              <a:t>1</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2473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65200"/>
            <a:fld id="{B83FF6E0-DBF8-450F-8351-E50D622E4CFE}" type="slidenum">
              <a:rPr lang="en-US" smtClean="0">
                <a:latin typeface="Arial" charset="0"/>
              </a:rPr>
              <a:pPr defTabSz="965200"/>
              <a:t>10</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72617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65200"/>
            <a:fld id="{D783D68F-0958-48AB-9910-371854806057}" type="slidenum">
              <a:rPr lang="en-US" smtClean="0">
                <a:latin typeface="Arial" charset="0"/>
              </a:rPr>
              <a:pPr defTabSz="965200"/>
              <a:t>11</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1036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65200"/>
            <a:fld id="{4A991262-A4DB-4197-AF6D-6141F4618E0C}" type="slidenum">
              <a:rPr lang="en-US" smtClean="0">
                <a:latin typeface="Arial" charset="0"/>
              </a:rPr>
              <a:pPr defTabSz="965200"/>
              <a:t>12</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1419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65200"/>
            <a:fld id="{7AD58B65-FE74-4BEB-AE96-A5BF4808AB01}" type="slidenum">
              <a:rPr lang="en-US" smtClean="0">
                <a:latin typeface="Arial" charset="0"/>
              </a:rPr>
              <a:pPr defTabSz="965200"/>
              <a:t>13</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48246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5200"/>
            <a:fld id="{3B1F6603-D8B3-4AC8-B0AC-3FABC515A141}" type="slidenum">
              <a:rPr lang="en-US" smtClean="0">
                <a:latin typeface="Arial" charset="0"/>
              </a:rPr>
              <a:pPr defTabSz="965200"/>
              <a:t>14</a:t>
            </a:fld>
            <a:endParaRPr 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97008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65200"/>
            <a:fld id="{F60CB06E-9919-4ED7-B3B9-A00414225540}" type="slidenum">
              <a:rPr lang="en-US" smtClean="0">
                <a:latin typeface="Arial" charset="0"/>
              </a:rPr>
              <a:pPr defTabSz="965200"/>
              <a:t>15</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1182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16</a:t>
            </a:fld>
            <a:endParaRPr lang="en-US"/>
          </a:p>
        </p:txBody>
      </p:sp>
    </p:spTree>
    <p:extLst>
      <p:ext uri="{BB962C8B-B14F-4D97-AF65-F5344CB8AC3E}">
        <p14:creationId xmlns:p14="http://schemas.microsoft.com/office/powerpoint/2010/main" val="3300845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65200"/>
            <a:fld id="{783B8645-F509-438D-AB22-9AD7D9725BD1}" type="slidenum">
              <a:rPr lang="en-US" smtClean="0">
                <a:latin typeface="Arial" charset="0"/>
              </a:rPr>
              <a:pPr defTabSz="965200"/>
              <a:t>17</a:t>
            </a:fld>
            <a:endParaRPr 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8079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18</a:t>
            </a:fld>
            <a:endParaRPr lang="en-US"/>
          </a:p>
        </p:txBody>
      </p:sp>
    </p:spTree>
    <p:extLst>
      <p:ext uri="{BB962C8B-B14F-4D97-AF65-F5344CB8AC3E}">
        <p14:creationId xmlns:p14="http://schemas.microsoft.com/office/powerpoint/2010/main" val="280527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19</a:t>
            </a:fld>
            <a:endParaRPr lang="en-US"/>
          </a:p>
        </p:txBody>
      </p:sp>
    </p:spTree>
    <p:extLst>
      <p:ext uri="{BB962C8B-B14F-4D97-AF65-F5344CB8AC3E}">
        <p14:creationId xmlns:p14="http://schemas.microsoft.com/office/powerpoint/2010/main" val="157163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65200"/>
            <a:fld id="{650F780E-4DBB-4C64-BFD8-7DB642988EEF}" type="slidenum">
              <a:rPr lang="en-US" smtClean="0">
                <a:latin typeface="Arial" charset="0"/>
              </a:rPr>
              <a:pPr defTabSz="965200"/>
              <a:t>2</a:t>
            </a:fld>
            <a:endParaRPr lang="en-US">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795593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20</a:t>
            </a:fld>
            <a:endParaRPr lang="en-US"/>
          </a:p>
        </p:txBody>
      </p:sp>
    </p:spTree>
    <p:extLst>
      <p:ext uri="{BB962C8B-B14F-4D97-AF65-F5344CB8AC3E}">
        <p14:creationId xmlns:p14="http://schemas.microsoft.com/office/powerpoint/2010/main" val="301681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21</a:t>
            </a:fld>
            <a:endParaRPr lang="en-US"/>
          </a:p>
        </p:txBody>
      </p:sp>
    </p:spTree>
    <p:extLst>
      <p:ext uri="{BB962C8B-B14F-4D97-AF65-F5344CB8AC3E}">
        <p14:creationId xmlns:p14="http://schemas.microsoft.com/office/powerpoint/2010/main" val="763674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22</a:t>
            </a:fld>
            <a:endParaRPr lang="en-US"/>
          </a:p>
        </p:txBody>
      </p:sp>
    </p:spTree>
    <p:extLst>
      <p:ext uri="{BB962C8B-B14F-4D97-AF65-F5344CB8AC3E}">
        <p14:creationId xmlns:p14="http://schemas.microsoft.com/office/powerpoint/2010/main" val="2334291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23</a:t>
            </a:fld>
            <a:endParaRPr lang="en-US"/>
          </a:p>
        </p:txBody>
      </p:sp>
    </p:spTree>
    <p:extLst>
      <p:ext uri="{BB962C8B-B14F-4D97-AF65-F5344CB8AC3E}">
        <p14:creationId xmlns:p14="http://schemas.microsoft.com/office/powerpoint/2010/main" val="40388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24</a:t>
            </a:fld>
            <a:endParaRPr lang="en-US"/>
          </a:p>
        </p:txBody>
      </p:sp>
    </p:spTree>
    <p:extLst>
      <p:ext uri="{BB962C8B-B14F-4D97-AF65-F5344CB8AC3E}">
        <p14:creationId xmlns:p14="http://schemas.microsoft.com/office/powerpoint/2010/main" val="176624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25</a:t>
            </a:fld>
            <a:endParaRPr lang="en-US"/>
          </a:p>
        </p:txBody>
      </p:sp>
    </p:spTree>
    <p:extLst>
      <p:ext uri="{BB962C8B-B14F-4D97-AF65-F5344CB8AC3E}">
        <p14:creationId xmlns:p14="http://schemas.microsoft.com/office/powerpoint/2010/main" val="2836925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26</a:t>
            </a:fld>
            <a:endParaRPr lang="en-US"/>
          </a:p>
        </p:txBody>
      </p:sp>
    </p:spTree>
    <p:extLst>
      <p:ext uri="{BB962C8B-B14F-4D97-AF65-F5344CB8AC3E}">
        <p14:creationId xmlns:p14="http://schemas.microsoft.com/office/powerpoint/2010/main" val="3754914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F9FC89-E718-4887-B1DB-AE53CA7798B4}" type="slidenum">
              <a:rPr lang="en-US" smtClean="0"/>
              <a:pPr>
                <a:defRPr/>
              </a:pPr>
              <a:t>27</a:t>
            </a:fld>
            <a:endParaRPr lang="en-US"/>
          </a:p>
        </p:txBody>
      </p:sp>
    </p:spTree>
    <p:extLst>
      <p:ext uri="{BB962C8B-B14F-4D97-AF65-F5344CB8AC3E}">
        <p14:creationId xmlns:p14="http://schemas.microsoft.com/office/powerpoint/2010/main" val="1494348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65200"/>
            <a:fld id="{0E2F8015-71D5-49E3-B658-4ED90D02F2B4}" type="slidenum">
              <a:rPr lang="en-US" smtClean="0">
                <a:latin typeface="Arial" charset="0"/>
              </a:rPr>
              <a:pPr defTabSz="965200"/>
              <a:t>28</a:t>
            </a:fld>
            <a:endParaRPr 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25414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17CF878A-E41D-43E5-A0AF-832B7A63A099}" type="slidenum">
              <a:rPr lang="en-US" smtClean="0">
                <a:latin typeface="Arial" charset="0"/>
              </a:rPr>
              <a:pPr defTabSz="965200"/>
              <a:t>3</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52209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65200"/>
            <a:fld id="{036FDE37-6A37-4B07-934B-A6B7B607D203}" type="slidenum">
              <a:rPr lang="en-US" smtClean="0">
                <a:latin typeface="Arial" charset="0"/>
              </a:rPr>
              <a:pPr defTabSz="965200"/>
              <a:t>4</a:t>
            </a:fld>
            <a:endParaRPr lang="en-US">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7232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65200"/>
            <a:fld id="{D889AFB6-2F5B-46AD-B151-E2337C74FFC2}" type="slidenum">
              <a:rPr lang="en-US" smtClean="0">
                <a:latin typeface="Arial" charset="0"/>
              </a:rPr>
              <a:pPr defTabSz="965200"/>
              <a:t>5</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458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65200"/>
            <a:fld id="{B0F8EEB8-17DD-4FA8-8EC5-41E6A5922FDD}" type="slidenum">
              <a:rPr lang="en-US" smtClean="0">
                <a:latin typeface="Arial" charset="0"/>
              </a:rPr>
              <a:pPr defTabSz="965200"/>
              <a:t>6</a:t>
            </a:fld>
            <a:endParaRPr lang="en-US">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0511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65200"/>
            <a:fld id="{B27F608E-C298-4637-B53D-6BA13F67607B}" type="slidenum">
              <a:rPr lang="en-US" smtClean="0">
                <a:latin typeface="Arial" charset="0"/>
              </a:rPr>
              <a:pPr defTabSz="965200"/>
              <a:t>7</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393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5200"/>
            <a:fld id="{2FBEE4BD-6662-48A7-8738-64ED27792EBA}" type="slidenum">
              <a:rPr lang="en-US" smtClean="0">
                <a:latin typeface="Arial" charset="0"/>
              </a:rPr>
              <a:pPr defTabSz="965200"/>
              <a:t>8</a:t>
            </a:fld>
            <a:endParaRPr lang="en-US">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33152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65200"/>
            <a:fld id="{C26AA367-6F95-4DBE-B81A-599655EC8158}" type="slidenum">
              <a:rPr lang="en-US" smtClean="0">
                <a:latin typeface="Arial" charset="0"/>
              </a:rPr>
              <a:pPr defTabSz="965200"/>
              <a:t>9</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95669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a:defRPr/>
            </a:pPr>
            <a:fld id="{CB40A076-23E4-4F3D-BC12-8148F466A283}" type="slidenum">
              <a:rPr lang="en-US" sz="1800">
                <a:latin typeface="Arial" pitchFamily="34" charset="0"/>
              </a:rPr>
              <a:pPr>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3276600" y="6642100"/>
            <a:ext cx="2520242" cy="215444"/>
          </a:xfrm>
          <a:prstGeom prst="rect">
            <a:avLst/>
          </a:prstGeom>
          <a:noFill/>
          <a:ln w="12700">
            <a:noFill/>
            <a:miter lim="800000"/>
            <a:headEnd type="none" w="sm" len="sm"/>
            <a:tailEnd type="none" w="sm" len="sm"/>
          </a:ln>
          <a:effectLst/>
        </p:spPr>
        <p:txBody>
          <a:bodyPr wrap="none">
            <a:spAutoFit/>
          </a:bodyPr>
          <a:lstStyle/>
          <a:p>
            <a:pPr>
              <a:defRPr/>
            </a:pPr>
            <a:r>
              <a:rPr lang="en-US" sz="800" b="0" i="1" dirty="0"/>
              <a:t>Copyright © 2012 M. E. Kabay.  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kabay@norwich.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omensissues.about.com/od/violenceagainstwomen/f/datafurnishing.htm" TargetMode="External"/><Relationship Id="rId3" Type="http://schemas.openxmlformats.org/officeDocument/2006/relationships/hyperlink" Target="http://womensissues.about.com/od/violenceagainstwomen/f/Cyberstalking.htm" TargetMode="External"/><Relationship Id="rId7" Type="http://schemas.openxmlformats.org/officeDocument/2006/relationships/hyperlink" Target="http://womensissues.about.com/od/violenceagainstwomen/a/CyberstalkCredi.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omensissues.about.com/od/violenceagainstwomen/a/CyberSpyware.htm" TargetMode="External"/><Relationship Id="rId5" Type="http://schemas.openxmlformats.org/officeDocument/2006/relationships/hyperlink" Target="http://womensissues.about.com/od/violenceagainstwomen/a/CyberstalkStory.htm" TargetMode="External"/><Relationship Id="rId10" Type="http://schemas.openxmlformats.org/officeDocument/2006/relationships/hyperlink" Target="http://womensissues.about.com/od/violenceagainstwomen/a/CyberPrevention.htm" TargetMode="External"/><Relationship Id="rId4" Type="http://schemas.openxmlformats.org/officeDocument/2006/relationships/hyperlink" Target="http://womensissues.about.com/od/violenceagainstwomen/a/CyberstalkingFS.htm" TargetMode="External"/><Relationship Id="rId9" Type="http://schemas.openxmlformats.org/officeDocument/2006/relationships/hyperlink" Target="http://womensissues.about.com/od/violenceagainstwomen/a/CyberPersonalIn.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opcyberbullying.org/index2.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inyurl.com/3sue7k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2819400"/>
          </a:xfrm>
        </p:spPr>
        <p:txBody>
          <a:bodyPr/>
          <a:lstStyle/>
          <a:p>
            <a:pPr algn="ctr"/>
            <a:r>
              <a:rPr lang="en-US" sz="6600" dirty="0" err="1"/>
              <a:t>Cyberstalking</a:t>
            </a:r>
            <a:r>
              <a:rPr lang="en-US" sz="6600" dirty="0"/>
              <a:t> &amp; Cyberbullying</a:t>
            </a:r>
          </a:p>
        </p:txBody>
      </p:sp>
      <p:sp>
        <p:nvSpPr>
          <p:cNvPr id="7" name="Rectangle 3"/>
          <p:cNvSpPr txBox="1">
            <a:spLocks noChangeArrowheads="1"/>
          </p:cNvSpPr>
          <p:nvPr/>
        </p:nvSpPr>
        <p:spPr bwMode="auto">
          <a:xfrm>
            <a:off x="190500" y="2819400"/>
            <a:ext cx="8763000" cy="38100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3600" i="1" dirty="0">
                <a:latin typeface="Arial" pitchFamily="34" charset="0"/>
                <a:cs typeface="Arial" pitchFamily="34" charset="0"/>
              </a:rPr>
              <a:t>Our House Summit on Sexual Violence</a:t>
            </a:r>
          </a:p>
          <a:p>
            <a:pPr algn="ctr" fontAlgn="auto">
              <a:lnSpc>
                <a:spcPct val="80000"/>
              </a:lnSpc>
              <a:spcBef>
                <a:spcPct val="20000"/>
              </a:spcBef>
              <a:spcAft>
                <a:spcPts val="0"/>
              </a:spcAft>
              <a:buFont typeface="Wingdings" pitchFamily="2" charset="2"/>
              <a:buNone/>
              <a:defRPr/>
            </a:pPr>
            <a:r>
              <a:rPr lang="en-US" sz="3600" dirty="0">
                <a:latin typeface="Arial" pitchFamily="34" charset="0"/>
                <a:cs typeface="Arial" pitchFamily="34" charset="0"/>
              </a:rPr>
              <a:t>2012-04-11</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eaLnBrk="0" hangingPunct="0"/>
            <a:r>
              <a:rPr lang="en-US" sz="2400" dirty="0">
                <a:latin typeface="Arial" pitchFamily="34" charset="0"/>
                <a:cs typeface="Arial" pitchFamily="34" charset="0"/>
                <a:hlinkClick r:id="rId3"/>
              </a:rPr>
              <a:t>mailto:mekabay@</a:t>
            </a:r>
            <a:r>
              <a:rPr lang="en-US" sz="2400" dirty="0">
                <a:latin typeface="Arial" pitchFamily="34" charset="0"/>
                <a:cs typeface="Arial" pitchFamily="34" charset="0"/>
              </a:rPr>
              <a:t>gmail.com     </a:t>
            </a:r>
          </a:p>
          <a:p>
            <a:pPr algn="ctr" eaLnBrk="0" hangingPunct="0"/>
            <a:r>
              <a:rPr lang="en-US" sz="2400" dirty="0">
                <a:latin typeface="Arial" pitchFamily="34" charset="0"/>
                <a:cs typeface="Arial" pitchFamily="34" charset="0"/>
              </a:rPr>
              <a:t>V: 802.479.7937</a:t>
            </a:r>
          </a:p>
          <a:p>
            <a:pPr algn="ctr" eaLnBrk="0" hangingPunct="0"/>
            <a:r>
              <a:rPr lang="en-US" sz="2400" dirty="0">
                <a:latin typeface="Arial" pitchFamily="34" charset="0"/>
                <a:cs typeface="Arial" pitchFamily="34" charset="0"/>
              </a:rPr>
              <a:t>Prof Information Assurance &amp; Statistics</a:t>
            </a:r>
          </a:p>
          <a:p>
            <a:pPr algn="ctr" eaLnBrk="0" hangingPunct="0"/>
            <a:r>
              <a:rPr lang="en-US" sz="2400" dirty="0">
                <a:latin typeface="Arial" pitchFamily="34" charset="0"/>
                <a:cs typeface="Arial" pitchFamily="34" charset="0"/>
              </a:rPr>
              <a:t>School of Business &amp; Management</a:t>
            </a:r>
            <a:endParaRPr lang="en-US" sz="24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Applicable Law</a:t>
            </a:r>
          </a:p>
        </p:txBody>
      </p:sp>
      <p:sp>
        <p:nvSpPr>
          <p:cNvPr id="11267" name="Rectangle 3"/>
          <p:cNvSpPr>
            <a:spLocks noGrp="1" noChangeArrowheads="1"/>
          </p:cNvSpPr>
          <p:nvPr>
            <p:ph type="body" idx="1"/>
          </p:nvPr>
        </p:nvSpPr>
        <p:spPr/>
        <p:txBody>
          <a:bodyPr/>
          <a:lstStyle/>
          <a:p>
            <a:r>
              <a:rPr lang="en-US" dirty="0"/>
              <a:t>No federal statute specifically directed at </a:t>
            </a:r>
            <a:r>
              <a:rPr lang="en-US" dirty="0" err="1"/>
              <a:t>cyberstalkers</a:t>
            </a:r>
            <a:endParaRPr lang="en-US" dirty="0"/>
          </a:p>
          <a:p>
            <a:pPr lvl="1"/>
            <a:r>
              <a:rPr lang="en-US" dirty="0"/>
              <a:t>Statutes do exist to prosecute sending of obscene, abusive or harassing communications [46 USC </a:t>
            </a:r>
            <a:r>
              <a:rPr lang="en-US" dirty="0">
                <a:cs typeface="Times New Roman" pitchFamily="18" charset="0"/>
              </a:rPr>
              <a:t>§ 223(a) – see next slide]</a:t>
            </a:r>
            <a:endParaRPr lang="en-US" dirty="0"/>
          </a:p>
          <a:p>
            <a:r>
              <a:rPr lang="en-US" dirty="0"/>
              <a:t>Patchwork application of state and/or federal law</a:t>
            </a:r>
          </a:p>
          <a:p>
            <a:pPr lvl="1"/>
            <a:r>
              <a:rPr lang="en-US" dirty="0"/>
              <a:t>State law varies from jurisdiction to jurisdiction</a:t>
            </a:r>
          </a:p>
          <a:p>
            <a:pPr lvl="1"/>
            <a:r>
              <a:rPr lang="en-US" dirty="0"/>
              <a:t>Some states have </a:t>
            </a:r>
            <a:r>
              <a:rPr lang="en-US" dirty="0" err="1"/>
              <a:t>cyberstalking</a:t>
            </a:r>
            <a:r>
              <a:rPr lang="en-US" dirty="0"/>
              <a:t>-specific statutes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152400"/>
            <a:ext cx="7162800" cy="990600"/>
          </a:xfrm>
        </p:spPr>
        <p:txBody>
          <a:bodyPr/>
          <a:lstStyle/>
          <a:p>
            <a:r>
              <a:rPr lang="en-US" sz="2800" dirty="0"/>
              <a:t>Obscene, Abusive or Harassing Communications 46 USC </a:t>
            </a:r>
            <a:r>
              <a:rPr lang="en-US" sz="2800" dirty="0">
                <a:cs typeface="Times New Roman" pitchFamily="18" charset="0"/>
              </a:rPr>
              <a:t>§ 223(a)</a:t>
            </a:r>
          </a:p>
        </p:txBody>
      </p:sp>
      <p:sp>
        <p:nvSpPr>
          <p:cNvPr id="12291" name="Rectangle 3"/>
          <p:cNvSpPr>
            <a:spLocks noGrp="1" noChangeArrowheads="1"/>
          </p:cNvSpPr>
          <p:nvPr>
            <p:ph type="body" idx="1"/>
          </p:nvPr>
        </p:nvSpPr>
        <p:spPr>
          <a:xfrm>
            <a:off x="990600" y="1295400"/>
            <a:ext cx="7620000" cy="5181600"/>
          </a:xfrm>
        </p:spPr>
        <p:txBody>
          <a:bodyPr/>
          <a:lstStyle/>
          <a:p>
            <a:pPr marL="381000" indent="-381000">
              <a:lnSpc>
                <a:spcPct val="80000"/>
              </a:lnSpc>
            </a:pPr>
            <a:r>
              <a:rPr lang="en-US" dirty="0">
                <a:cs typeface="Times New Roman" pitchFamily="18" charset="0"/>
              </a:rPr>
              <a:t>An offense to use a telecommunications device in interstate or foreign communications to:</a:t>
            </a:r>
          </a:p>
          <a:p>
            <a:pPr marL="838200" lvl="1" indent="-381000">
              <a:lnSpc>
                <a:spcPct val="80000"/>
              </a:lnSpc>
              <a:buFont typeface="Wingdings" pitchFamily="2" charset="2"/>
              <a:buAutoNum type="arabicPeriod"/>
            </a:pPr>
            <a:r>
              <a:rPr lang="en-US" dirty="0">
                <a:cs typeface="Times New Roman" pitchFamily="18" charset="0"/>
              </a:rPr>
              <a:t>make, create, solicit, and initiate transmission of any comment, request, suggestion, proposal, image, or other communication which is obscene, or child pornography, with intent to annoy, abuse, threaten, or harass</a:t>
            </a:r>
          </a:p>
          <a:p>
            <a:pPr marL="838200" lvl="1" indent="-381000">
              <a:lnSpc>
                <a:spcPct val="80000"/>
              </a:lnSpc>
              <a:buFont typeface="Wingdings" pitchFamily="2" charset="2"/>
              <a:buAutoNum type="arabicPeriod"/>
            </a:pPr>
            <a:r>
              <a:rPr lang="en-US" dirty="0">
                <a:cs typeface="Times New Roman" pitchFamily="18" charset="0"/>
              </a:rPr>
              <a:t>make, create, solicit, and initiate transmission of any comment, request, suggestion, proposal, image or other communication which is obscene or child pornography knowing recipient is under age 18, regardless of whether the maker initiated the communication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00" dirty="0"/>
              <a:t>Obscene, Abusive or Harassing Communications (cont’d)</a:t>
            </a:r>
          </a:p>
        </p:txBody>
      </p:sp>
      <p:sp>
        <p:nvSpPr>
          <p:cNvPr id="13315" name="Rectangle 3"/>
          <p:cNvSpPr>
            <a:spLocks noGrp="1" noChangeArrowheads="1"/>
          </p:cNvSpPr>
          <p:nvPr>
            <p:ph type="body" idx="1"/>
          </p:nvPr>
        </p:nvSpPr>
        <p:spPr>
          <a:xfrm>
            <a:off x="914400" y="1295400"/>
            <a:ext cx="7772400" cy="5334000"/>
          </a:xfrm>
        </p:spPr>
        <p:txBody>
          <a:bodyPr/>
          <a:lstStyle/>
          <a:p>
            <a:pPr marL="914400" lvl="1" indent="-457200">
              <a:buFont typeface="Wingdings" pitchFamily="2" charset="2"/>
              <a:buAutoNum type="arabicPeriod" startAt="3"/>
            </a:pPr>
            <a:r>
              <a:rPr lang="en-US" sz="2200"/>
              <a:t>make telephone call or utilize telecommunications device, whether or not conversation or communication ensues, without disclosing identity and with intent to annoy, abuse, threaten, or harass;</a:t>
            </a:r>
          </a:p>
          <a:p>
            <a:pPr marL="914400" lvl="1" indent="-457200">
              <a:buFont typeface="Wingdings" pitchFamily="2" charset="2"/>
              <a:buAutoNum type="arabicPeriod" startAt="3"/>
            </a:pPr>
            <a:r>
              <a:rPr lang="en-US" sz="2200"/>
              <a:t>make or cause the telephone of another repeatedly or continuously to ring, with intent to harass;</a:t>
            </a:r>
          </a:p>
          <a:p>
            <a:pPr marL="914400" lvl="1" indent="-457200">
              <a:buFont typeface="Wingdings" pitchFamily="2" charset="2"/>
              <a:buAutoNum type="arabicPeriod" startAt="3"/>
            </a:pPr>
            <a:r>
              <a:rPr lang="en-US" sz="2200"/>
              <a:t>make repeated calls or initiate communication with a telecommunication device, solely to harass;</a:t>
            </a:r>
          </a:p>
          <a:p>
            <a:pPr marL="914400" lvl="1" indent="-457200">
              <a:buFont typeface="Wingdings" pitchFamily="2" charset="2"/>
              <a:buAutoNum type="arabicPeriod" startAt="3"/>
            </a:pPr>
            <a:r>
              <a:rPr lang="en-US" sz="2200"/>
              <a:t>knowingly permit any telecommunications facility under his or her control to be used to commit any of the above activities</a:t>
            </a:r>
          </a:p>
          <a:p>
            <a:pPr marL="457200" indent="-457200"/>
            <a:r>
              <a:rPr lang="en-US" sz="2200"/>
              <a:t>Penalties include fines, imprisonment up to 2 years or both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Corporate </a:t>
            </a:r>
            <a:r>
              <a:rPr lang="en-US" dirty="0" err="1"/>
              <a:t>Cyberstalking</a:t>
            </a:r>
            <a:endParaRPr lang="en-US" dirty="0"/>
          </a:p>
        </p:txBody>
      </p:sp>
      <p:sp>
        <p:nvSpPr>
          <p:cNvPr id="14339" name="Rectangle 3"/>
          <p:cNvSpPr>
            <a:spLocks noGrp="1" noChangeArrowheads="1"/>
          </p:cNvSpPr>
          <p:nvPr>
            <p:ph type="body" idx="1"/>
          </p:nvPr>
        </p:nvSpPr>
        <p:spPr>
          <a:xfrm>
            <a:off x="990600" y="1295400"/>
            <a:ext cx="7162800" cy="5029200"/>
          </a:xfrm>
        </p:spPr>
        <p:txBody>
          <a:bodyPr/>
          <a:lstStyle/>
          <a:p>
            <a:r>
              <a:rPr lang="en-US"/>
              <a:t>Corporate Cyberstalking: incidents that involve organizations – companies, government</a:t>
            </a:r>
          </a:p>
          <a:p>
            <a:r>
              <a:rPr lang="en-US"/>
              <a:t>46 USC </a:t>
            </a:r>
            <a:r>
              <a:rPr lang="en-US">
                <a:latin typeface="Times New Roman" pitchFamily="18" charset="0"/>
                <a:cs typeface="Times New Roman" pitchFamily="18" charset="0"/>
              </a:rPr>
              <a:t>§</a:t>
            </a:r>
            <a:r>
              <a:rPr lang="en-US"/>
              <a:t> 223(b)</a:t>
            </a:r>
          </a:p>
          <a:p>
            <a:pPr lvl="1"/>
            <a:r>
              <a:rPr lang="en-US"/>
              <a:t>Federal crime to make an obscene or indecent communication for commercial purposes or to allow a telephone facility to be used for this purpose</a:t>
            </a:r>
          </a:p>
          <a:p>
            <a:pPr lvl="1"/>
            <a:r>
              <a:rPr lang="en-US"/>
              <a:t>Federal crime to use telephone to make an indecent communication for commercial purposes which is available to anyone under the age of 18 or to allow a telephone facility to be used for this purpose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Threats: 18 USC </a:t>
            </a:r>
            <a:r>
              <a:rPr lang="en-US" dirty="0">
                <a:latin typeface="Times New Roman" pitchFamily="18" charset="0"/>
                <a:cs typeface="Times New Roman" pitchFamily="18" charset="0"/>
              </a:rPr>
              <a:t>§</a:t>
            </a:r>
            <a:r>
              <a:rPr lang="en-US" dirty="0">
                <a:cs typeface="Times New Roman" pitchFamily="18" charset="0"/>
              </a:rPr>
              <a:t> 875</a:t>
            </a:r>
          </a:p>
        </p:txBody>
      </p:sp>
      <p:sp>
        <p:nvSpPr>
          <p:cNvPr id="15363" name="Rectangle 3"/>
          <p:cNvSpPr>
            <a:spLocks noGrp="1" noChangeArrowheads="1"/>
          </p:cNvSpPr>
          <p:nvPr>
            <p:ph type="body" idx="1"/>
          </p:nvPr>
        </p:nvSpPr>
        <p:spPr>
          <a:xfrm>
            <a:off x="152400" y="1219200"/>
            <a:ext cx="8001000" cy="5105400"/>
          </a:xfrm>
        </p:spPr>
        <p:txBody>
          <a:bodyPr/>
          <a:lstStyle/>
          <a:p>
            <a:r>
              <a:rPr lang="en-US" dirty="0">
                <a:cs typeface="Times New Roman" pitchFamily="18" charset="0"/>
              </a:rPr>
              <a:t>Federal crime to transmit in interstate or foreign commerce a communication:</a:t>
            </a:r>
          </a:p>
          <a:p>
            <a:pPr lvl="1"/>
            <a:r>
              <a:rPr lang="en-US" dirty="0">
                <a:cs typeface="Times New Roman" pitchFamily="18" charset="0"/>
              </a:rPr>
              <a:t>Demanding a ransom for the release of a person;</a:t>
            </a:r>
          </a:p>
          <a:p>
            <a:pPr lvl="1"/>
            <a:r>
              <a:rPr lang="en-US" dirty="0">
                <a:cs typeface="Times New Roman" pitchFamily="18" charset="0"/>
              </a:rPr>
              <a:t>Intending to extort money;</a:t>
            </a:r>
          </a:p>
          <a:p>
            <a:pPr lvl="1"/>
            <a:r>
              <a:rPr lang="en-US" dirty="0">
                <a:cs typeface="Times New Roman" pitchFamily="18" charset="0"/>
              </a:rPr>
              <a:t>Threatening to injure a </a:t>
            </a:r>
            <a:br>
              <a:rPr lang="en-US" dirty="0">
                <a:cs typeface="Times New Roman" pitchFamily="18" charset="0"/>
              </a:rPr>
            </a:br>
            <a:r>
              <a:rPr lang="en-US" dirty="0">
                <a:cs typeface="Times New Roman" pitchFamily="18" charset="0"/>
              </a:rPr>
              <a:t>person;</a:t>
            </a:r>
          </a:p>
          <a:p>
            <a:pPr lvl="1"/>
            <a:r>
              <a:rPr lang="en-US" dirty="0">
                <a:cs typeface="Times New Roman" pitchFamily="18" charset="0"/>
              </a:rPr>
              <a:t>Threatening to damage to </a:t>
            </a:r>
            <a:br>
              <a:rPr lang="en-US" dirty="0">
                <a:cs typeface="Times New Roman" pitchFamily="18" charset="0"/>
              </a:rPr>
            </a:br>
            <a:r>
              <a:rPr lang="en-US" dirty="0">
                <a:cs typeface="Times New Roman" pitchFamily="18" charset="0"/>
              </a:rPr>
              <a:t>property</a:t>
            </a:r>
          </a:p>
          <a:p>
            <a:r>
              <a:rPr lang="en-US" dirty="0">
                <a:cs typeface="Times New Roman" pitchFamily="18" charset="0"/>
              </a:rPr>
              <a:t>Requires a </a:t>
            </a:r>
            <a:r>
              <a:rPr lang="en-US" i="1" dirty="0">
                <a:cs typeface="Times New Roman" pitchFamily="18" charset="0"/>
              </a:rPr>
              <a:t>threat</a:t>
            </a:r>
            <a:r>
              <a:rPr lang="en-US" dirty="0">
                <a:cs typeface="Times New Roman" pitchFamily="18" charset="0"/>
              </a:rPr>
              <a:t> (so may </a:t>
            </a:r>
            <a:br>
              <a:rPr lang="en-US" dirty="0">
                <a:cs typeface="Times New Roman" pitchFamily="18" charset="0"/>
              </a:rPr>
            </a:br>
            <a:r>
              <a:rPr lang="en-US" dirty="0">
                <a:cs typeface="Times New Roman" pitchFamily="18" charset="0"/>
              </a:rPr>
              <a:t>not always apply to </a:t>
            </a:r>
            <a:br>
              <a:rPr lang="en-US" dirty="0">
                <a:cs typeface="Times New Roman" pitchFamily="18" charset="0"/>
              </a:rPr>
            </a:br>
            <a:r>
              <a:rPr lang="en-US" dirty="0" err="1">
                <a:cs typeface="Times New Roman" pitchFamily="18" charset="0"/>
              </a:rPr>
              <a:t>cyberstalking</a:t>
            </a:r>
            <a:r>
              <a:rPr lang="en-US" dirty="0">
                <a:cs typeface="Times New Roman" pitchFamily="18"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42005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050" y="0"/>
            <a:ext cx="8058150" cy="1143000"/>
          </a:xfrm>
        </p:spPr>
        <p:txBody>
          <a:bodyPr/>
          <a:lstStyle/>
          <a:p>
            <a:r>
              <a:rPr lang="en-US" dirty="0"/>
              <a:t>Threats (2): </a:t>
            </a:r>
            <a:r>
              <a:rPr lang="en-US" i="1" dirty="0">
                <a:cs typeface="Times New Roman" pitchFamily="18" charset="0"/>
              </a:rPr>
              <a:t>U.S. v. </a:t>
            </a:r>
            <a:r>
              <a:rPr lang="en-US" i="1" dirty="0" err="1">
                <a:cs typeface="Times New Roman" pitchFamily="18" charset="0"/>
              </a:rPr>
              <a:t>Kammersell</a:t>
            </a:r>
            <a:endParaRPr lang="en-US" dirty="0"/>
          </a:p>
        </p:txBody>
      </p:sp>
      <p:sp>
        <p:nvSpPr>
          <p:cNvPr id="16387" name="Rectangle 3"/>
          <p:cNvSpPr>
            <a:spLocks noGrp="1" noChangeArrowheads="1"/>
          </p:cNvSpPr>
          <p:nvPr>
            <p:ph type="body" idx="1"/>
          </p:nvPr>
        </p:nvSpPr>
        <p:spPr>
          <a:xfrm>
            <a:off x="0" y="1143000"/>
            <a:ext cx="9144000" cy="5410200"/>
          </a:xfrm>
        </p:spPr>
        <p:txBody>
          <a:bodyPr/>
          <a:lstStyle/>
          <a:p>
            <a:r>
              <a:rPr lang="en-US" dirty="0">
                <a:cs typeface="Times New Roman" pitchFamily="18" charset="0"/>
              </a:rPr>
              <a:t>10th Circuit Court </a:t>
            </a:r>
          </a:p>
          <a:p>
            <a:r>
              <a:rPr lang="en-US" dirty="0">
                <a:cs typeface="Times New Roman" pitchFamily="18" charset="0"/>
              </a:rPr>
              <a:t>Defendant allegedly sent threatening communication from his computer to another </a:t>
            </a:r>
          </a:p>
          <a:p>
            <a:r>
              <a:rPr lang="en-US" dirty="0">
                <a:cs typeface="Times New Roman" pitchFamily="18" charset="0"/>
              </a:rPr>
              <a:t>Could be prosecuted under the statute </a:t>
            </a:r>
          </a:p>
          <a:p>
            <a:pPr lvl="1"/>
            <a:r>
              <a:rPr lang="en-US" dirty="0">
                <a:cs typeface="Times New Roman" pitchFamily="18" charset="0"/>
              </a:rPr>
              <a:t>Even though defendant and recipient in the same state</a:t>
            </a:r>
          </a:p>
          <a:p>
            <a:pPr lvl="1"/>
            <a:r>
              <a:rPr lang="en-US" dirty="0">
                <a:cs typeface="Times New Roman" pitchFamily="18" charset="0"/>
              </a:rPr>
              <a:t>Jurisdictional element (Interstate commerce) satisfied</a:t>
            </a:r>
          </a:p>
          <a:p>
            <a:pPr lvl="1"/>
            <a:r>
              <a:rPr lang="en-US" dirty="0">
                <a:cs typeface="Times New Roman" pitchFamily="18" charset="0"/>
              </a:rPr>
              <a:t>Message transmitted over interstate telephone lines &amp; traveled through server located outside state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(3): </a:t>
            </a:r>
            <a:r>
              <a:rPr lang="en-US" i="1" dirty="0">
                <a:cs typeface="Times New Roman" pitchFamily="18" charset="0"/>
              </a:rPr>
              <a:t>U.S. v. </a:t>
            </a:r>
            <a:r>
              <a:rPr lang="en-US" i="1" dirty="0" err="1">
                <a:cs typeface="Times New Roman" pitchFamily="18" charset="0"/>
              </a:rPr>
              <a:t>Alkhabaz</a:t>
            </a:r>
            <a:endParaRPr lang="en-US" dirty="0"/>
          </a:p>
        </p:txBody>
      </p:sp>
      <p:sp>
        <p:nvSpPr>
          <p:cNvPr id="3" name="Content Placeholder 2"/>
          <p:cNvSpPr>
            <a:spLocks noGrp="1"/>
          </p:cNvSpPr>
          <p:nvPr>
            <p:ph idx="1"/>
          </p:nvPr>
        </p:nvSpPr>
        <p:spPr/>
        <p:txBody>
          <a:bodyPr/>
          <a:lstStyle/>
          <a:p>
            <a:r>
              <a:rPr lang="en-US" dirty="0">
                <a:cs typeface="Times New Roman" pitchFamily="18" charset="0"/>
              </a:rPr>
              <a:t>Defendant: </a:t>
            </a:r>
            <a:r>
              <a:rPr lang="en-US" dirty="0" err="1">
                <a:cs typeface="Times New Roman" pitchFamily="18" charset="0"/>
              </a:rPr>
              <a:t>Uof</a:t>
            </a:r>
            <a:r>
              <a:rPr lang="en-US" dirty="0">
                <a:cs typeface="Times New Roman" pitchFamily="18" charset="0"/>
              </a:rPr>
              <a:t> Michigan student</a:t>
            </a:r>
          </a:p>
          <a:p>
            <a:r>
              <a:rPr lang="en-US" dirty="0">
                <a:cs typeface="Times New Roman" pitchFamily="18" charset="0"/>
              </a:rPr>
              <a:t>Used e-mail to communicate with friend</a:t>
            </a:r>
          </a:p>
          <a:p>
            <a:r>
              <a:rPr lang="en-US" dirty="0">
                <a:cs typeface="Times New Roman" pitchFamily="18" charset="0"/>
              </a:rPr>
              <a:t>Much description of fantasized sexual violence against female classmate</a:t>
            </a:r>
          </a:p>
          <a:p>
            <a:r>
              <a:rPr lang="en-US" dirty="0">
                <a:cs typeface="Times New Roman" pitchFamily="18" charset="0"/>
              </a:rPr>
              <a:t>Prosecuted for sending “threats” via interstate commerce</a:t>
            </a:r>
          </a:p>
          <a:p>
            <a:r>
              <a:rPr lang="en-US" dirty="0">
                <a:cs typeface="Times New Roman" pitchFamily="18" charset="0"/>
              </a:rPr>
              <a:t>District court dismissed, finding e-mail was not “true threat” &amp; thus protected speech</a:t>
            </a:r>
          </a:p>
          <a:p>
            <a:r>
              <a:rPr lang="en-US" dirty="0">
                <a:cs typeface="Times New Roman" pitchFamily="18" charset="0"/>
              </a:rPr>
              <a:t>6</a:t>
            </a:r>
            <a:r>
              <a:rPr lang="en-US" baseline="30000" dirty="0">
                <a:cs typeface="Times New Roman" pitchFamily="18" charset="0"/>
              </a:rPr>
              <a:t>th</a:t>
            </a:r>
            <a:r>
              <a:rPr lang="en-US" dirty="0">
                <a:cs typeface="Times New Roman" pitchFamily="18" charset="0"/>
              </a:rPr>
              <a:t> Circuit Court affirmed decision </a:t>
            </a:r>
          </a:p>
          <a:p>
            <a:pPr lvl="1"/>
            <a:r>
              <a:rPr lang="en-US" dirty="0">
                <a:cs typeface="Times New Roman" pitchFamily="18" charset="0"/>
              </a:rPr>
              <a:t>Did not rise to level of threat</a:t>
            </a:r>
            <a:endParaRPr lang="en-US" dirty="0"/>
          </a:p>
        </p:txBody>
      </p:sp>
    </p:spTree>
    <p:extLst>
      <p:ext uri="{BB962C8B-B14F-4D97-AF65-F5344CB8AC3E}">
        <p14:creationId xmlns:p14="http://schemas.microsoft.com/office/powerpoint/2010/main" val="2887442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Stalking: 18 USC </a:t>
            </a:r>
            <a:r>
              <a:rPr lang="en-US" dirty="0">
                <a:cs typeface="Times New Roman" pitchFamily="18" charset="0"/>
              </a:rPr>
              <a:t>§ 2261A</a:t>
            </a:r>
          </a:p>
        </p:txBody>
      </p:sp>
      <p:sp>
        <p:nvSpPr>
          <p:cNvPr id="17411" name="Rectangle 3"/>
          <p:cNvSpPr>
            <a:spLocks noGrp="1" noChangeArrowheads="1"/>
          </p:cNvSpPr>
          <p:nvPr>
            <p:ph type="body" idx="1"/>
          </p:nvPr>
        </p:nvSpPr>
        <p:spPr>
          <a:xfrm>
            <a:off x="152400" y="990600"/>
            <a:ext cx="8743950" cy="5334000"/>
          </a:xfrm>
        </p:spPr>
        <p:txBody>
          <a:bodyPr/>
          <a:lstStyle/>
          <a:p>
            <a:r>
              <a:rPr lang="en-US" dirty="0">
                <a:cs typeface="Times New Roman" pitchFamily="18" charset="0"/>
              </a:rPr>
              <a:t>Federal crime to </a:t>
            </a:r>
          </a:p>
          <a:p>
            <a:pPr lvl="1"/>
            <a:r>
              <a:rPr lang="en-US" dirty="0">
                <a:cs typeface="Times New Roman" pitchFamily="18" charset="0"/>
              </a:rPr>
              <a:t>Travel in interstate or foreign commerce with intent to kill, injure, harass, or intimidate another, placing that person in reasonable fear of death or serious bodily injury to themselves or to a family member; or</a:t>
            </a:r>
          </a:p>
          <a:p>
            <a:pPr lvl="1"/>
            <a:r>
              <a:rPr lang="en-US" dirty="0">
                <a:cs typeface="Times New Roman" pitchFamily="18" charset="0"/>
              </a:rPr>
              <a:t>Use mail or any facility of interstate or foreign commerce to engage in a course of conduct that places a person in reasonable fear </a:t>
            </a:r>
            <a:br>
              <a:rPr lang="en-US" dirty="0">
                <a:cs typeface="Times New Roman" pitchFamily="18" charset="0"/>
              </a:rPr>
            </a:br>
            <a:r>
              <a:rPr lang="en-US" dirty="0">
                <a:cs typeface="Times New Roman" pitchFamily="18" charset="0"/>
              </a:rPr>
              <a:t>of death or serious bodily injury to </a:t>
            </a:r>
            <a:br>
              <a:rPr lang="en-US" dirty="0">
                <a:cs typeface="Times New Roman" pitchFamily="18" charset="0"/>
              </a:rPr>
            </a:br>
            <a:r>
              <a:rPr lang="en-US" dirty="0">
                <a:cs typeface="Times New Roman" pitchFamily="18" charset="0"/>
              </a:rPr>
              <a:t>themselves or to a family member</a:t>
            </a:r>
          </a:p>
          <a:p>
            <a:r>
              <a:rPr lang="en-US" dirty="0">
                <a:cs typeface="Times New Roman" pitchFamily="18" charset="0"/>
              </a:rPr>
              <a:t>Key:  Person must be placed in </a:t>
            </a:r>
            <a:br>
              <a:rPr lang="en-US" dirty="0">
                <a:cs typeface="Times New Roman" pitchFamily="18" charset="0"/>
              </a:rPr>
            </a:br>
            <a:r>
              <a:rPr lang="en-US" i="1" dirty="0">
                <a:cs typeface="Times New Roman" pitchFamily="18" charset="0"/>
              </a:rPr>
              <a:t>reasonable fear of death or </a:t>
            </a:r>
            <a:br>
              <a:rPr lang="en-US" i="1" dirty="0">
                <a:cs typeface="Times New Roman" pitchFamily="18" charset="0"/>
              </a:rPr>
            </a:br>
            <a:r>
              <a:rPr lang="en-US" i="1" dirty="0">
                <a:cs typeface="Times New Roman" pitchFamily="18" charset="0"/>
              </a:rPr>
              <a:t>bodily injury</a:t>
            </a:r>
            <a:endParaRPr lang="en-US" dirty="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657600"/>
            <a:ext cx="2876550" cy="2930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8153400" cy="1143000"/>
          </a:xfrm>
        </p:spPr>
        <p:txBody>
          <a:bodyPr/>
          <a:lstStyle/>
          <a:p>
            <a:r>
              <a:rPr lang="en-US" dirty="0"/>
              <a:t>Resources: Alexis A. Moore’s “</a:t>
            </a:r>
            <a:r>
              <a:rPr lang="en-US" dirty="0" err="1"/>
              <a:t>Cyberstalking</a:t>
            </a:r>
            <a:r>
              <a:rPr lang="en-US" dirty="0"/>
              <a:t>” series</a:t>
            </a:r>
          </a:p>
        </p:txBody>
      </p:sp>
      <p:sp>
        <p:nvSpPr>
          <p:cNvPr id="3" name="Content Placeholder 2"/>
          <p:cNvSpPr>
            <a:spLocks noGrp="1"/>
          </p:cNvSpPr>
          <p:nvPr>
            <p:ph idx="1"/>
          </p:nvPr>
        </p:nvSpPr>
        <p:spPr>
          <a:xfrm>
            <a:off x="0" y="1295400"/>
            <a:ext cx="8915400" cy="5029200"/>
          </a:xfrm>
        </p:spPr>
        <p:txBody>
          <a:bodyPr/>
          <a:lstStyle/>
          <a:p>
            <a:r>
              <a:rPr lang="en-US" dirty="0">
                <a:hlinkClick r:id="rId3"/>
              </a:rPr>
              <a:t>What is </a:t>
            </a:r>
            <a:r>
              <a:rPr lang="en-US" dirty="0" err="1">
                <a:hlinkClick r:id="rId3"/>
              </a:rPr>
              <a:t>cyberstalking</a:t>
            </a:r>
            <a:r>
              <a:rPr lang="en-US" dirty="0">
                <a:hlinkClick r:id="rId3"/>
              </a:rPr>
              <a:t>?</a:t>
            </a:r>
            <a:r>
              <a:rPr lang="en-US" dirty="0"/>
              <a:t> </a:t>
            </a:r>
          </a:p>
          <a:p>
            <a:r>
              <a:rPr lang="en-US" dirty="0">
                <a:hlinkClick r:id="rId4"/>
              </a:rPr>
              <a:t>When Stalking Goes Online - Examples of </a:t>
            </a:r>
            <a:r>
              <a:rPr lang="en-US" dirty="0" err="1">
                <a:hlinkClick r:id="rId4"/>
              </a:rPr>
              <a:t>Cyberstalking</a:t>
            </a:r>
            <a:r>
              <a:rPr lang="en-US" dirty="0"/>
              <a:t> </a:t>
            </a:r>
          </a:p>
          <a:p>
            <a:r>
              <a:rPr lang="en-US" dirty="0" err="1">
                <a:hlinkClick r:id="rId4"/>
              </a:rPr>
              <a:t>Cyberstalking</a:t>
            </a:r>
            <a:r>
              <a:rPr lang="en-US" dirty="0">
                <a:hlinkClick r:id="rId4"/>
              </a:rPr>
              <a:t> and Women - Facts and Statistics</a:t>
            </a:r>
            <a:r>
              <a:rPr lang="en-US" dirty="0"/>
              <a:t> </a:t>
            </a:r>
          </a:p>
          <a:p>
            <a:r>
              <a:rPr lang="en-US" dirty="0">
                <a:hlinkClick r:id="rId5"/>
              </a:rPr>
              <a:t>"I Was a Victim of </a:t>
            </a:r>
            <a:r>
              <a:rPr lang="en-US" dirty="0" err="1">
                <a:hlinkClick r:id="rId5"/>
              </a:rPr>
              <a:t>Cyberstalking</a:t>
            </a:r>
            <a:r>
              <a:rPr lang="en-US" dirty="0">
                <a:hlinkClick r:id="rId5"/>
              </a:rPr>
              <a:t>" - One Woman's Story</a:t>
            </a:r>
            <a:r>
              <a:rPr lang="en-US" dirty="0"/>
              <a:t> </a:t>
            </a:r>
          </a:p>
          <a:p>
            <a:r>
              <a:rPr lang="en-US" dirty="0" err="1">
                <a:hlinkClick r:id="rId6"/>
              </a:rPr>
              <a:t>Cyberstalking</a:t>
            </a:r>
            <a:r>
              <a:rPr lang="en-US" dirty="0">
                <a:hlinkClick r:id="rId6"/>
              </a:rPr>
              <a:t>, Spyware, and Privacy Protection</a:t>
            </a:r>
            <a:r>
              <a:rPr lang="en-US" dirty="0"/>
              <a:t> </a:t>
            </a:r>
          </a:p>
          <a:p>
            <a:r>
              <a:rPr lang="en-US" dirty="0" err="1">
                <a:hlinkClick r:id="rId7"/>
              </a:rPr>
              <a:t>Cyberstalking</a:t>
            </a:r>
            <a:r>
              <a:rPr lang="en-US" dirty="0">
                <a:hlinkClick r:id="rId7"/>
              </a:rPr>
              <a:t> and Your Credit Rating</a:t>
            </a:r>
            <a:r>
              <a:rPr lang="en-US" dirty="0"/>
              <a:t> </a:t>
            </a:r>
          </a:p>
          <a:p>
            <a:r>
              <a:rPr lang="en-US" dirty="0">
                <a:hlinkClick r:id="rId8"/>
              </a:rPr>
              <a:t>What is </a:t>
            </a:r>
            <a:r>
              <a:rPr lang="en-US" dirty="0" err="1">
                <a:hlinkClick r:id="rId8"/>
              </a:rPr>
              <a:t>Datafurnishing</a:t>
            </a:r>
            <a:r>
              <a:rPr lang="en-US" dirty="0">
                <a:hlinkClick r:id="rId8"/>
              </a:rPr>
              <a:t>?</a:t>
            </a:r>
            <a:endParaRPr lang="en-US" dirty="0"/>
          </a:p>
          <a:p>
            <a:r>
              <a:rPr lang="en-US" dirty="0">
                <a:hlinkClick r:id="rId9"/>
              </a:rPr>
              <a:t>How Cyberstalkers Obtain Your Personal Information</a:t>
            </a:r>
            <a:r>
              <a:rPr lang="en-US" dirty="0"/>
              <a:t> </a:t>
            </a:r>
          </a:p>
          <a:p>
            <a:r>
              <a:rPr lang="en-US" dirty="0">
                <a:hlinkClick r:id="rId10"/>
              </a:rPr>
              <a:t>12 Tips To Protect Yourself From </a:t>
            </a:r>
            <a:r>
              <a:rPr lang="en-US" dirty="0" err="1">
                <a:hlinkClick r:id="rId10"/>
              </a:rPr>
              <a:t>Cyberstalking</a:t>
            </a:r>
            <a:endParaRPr lang="en-US" dirty="0"/>
          </a:p>
          <a:p>
            <a:pPr lvl="1"/>
            <a:endParaRPr lang="en-US" dirty="0"/>
          </a:p>
        </p:txBody>
      </p:sp>
    </p:spTree>
    <p:extLst>
      <p:ext uri="{BB962C8B-B14F-4D97-AF65-F5344CB8AC3E}">
        <p14:creationId xmlns:p14="http://schemas.microsoft.com/office/powerpoint/2010/main" val="106021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Tips to Protect Yourself from </a:t>
            </a:r>
            <a:r>
              <a:rPr lang="en-US" dirty="0" err="1"/>
              <a:t>Cyberstalking</a:t>
            </a:r>
            <a:r>
              <a:rPr lang="en-US" dirty="0"/>
              <a:t> (Moore)*</a:t>
            </a:r>
          </a:p>
        </p:txBody>
      </p:sp>
      <p:sp>
        <p:nvSpPr>
          <p:cNvPr id="3" name="Content Placeholder 2"/>
          <p:cNvSpPr>
            <a:spLocks noGrp="1"/>
          </p:cNvSpPr>
          <p:nvPr>
            <p:ph idx="1"/>
          </p:nvPr>
        </p:nvSpPr>
        <p:spPr>
          <a:xfrm>
            <a:off x="990600" y="1676400"/>
            <a:ext cx="7924800" cy="4648200"/>
          </a:xfrm>
        </p:spPr>
        <p:txBody>
          <a:bodyPr/>
          <a:lstStyle/>
          <a:p>
            <a:pPr marL="457200" indent="-457200">
              <a:buFont typeface="+mj-lt"/>
              <a:buAutoNum type="arabicPeriod"/>
            </a:pPr>
            <a:r>
              <a:rPr lang="en-US" dirty="0"/>
              <a:t>Never reveal your home address.</a:t>
            </a:r>
          </a:p>
          <a:p>
            <a:pPr marL="457200" indent="-457200">
              <a:buFont typeface="+mj-lt"/>
              <a:buAutoNum type="arabicPeriod"/>
            </a:pPr>
            <a:r>
              <a:rPr lang="en-US" dirty="0"/>
              <a:t>Password protect all accounts</a:t>
            </a:r>
          </a:p>
          <a:p>
            <a:pPr marL="457200" indent="-457200">
              <a:buFont typeface="+mj-lt"/>
              <a:buAutoNum type="arabicPeriod"/>
            </a:pPr>
            <a:r>
              <a:rPr lang="en-US" dirty="0"/>
              <a:t>Conduct an Internet search using your name and phone number</a:t>
            </a:r>
          </a:p>
          <a:p>
            <a:pPr marL="457200" indent="-457200">
              <a:buFont typeface="+mj-lt"/>
              <a:buAutoNum type="arabicPeriod"/>
            </a:pPr>
            <a:r>
              <a:rPr lang="en-US" dirty="0"/>
              <a:t>Be suspicious of any incoming emails, telephone calls or texts asking for your identifying information</a:t>
            </a:r>
          </a:p>
          <a:p>
            <a:pPr marL="457200" indent="-457200">
              <a:buFont typeface="+mj-lt"/>
              <a:buAutoNum type="arabicPeriod"/>
            </a:pPr>
            <a:r>
              <a:rPr lang="en-US" dirty="0"/>
              <a:t>Never give out your Social Security Number</a:t>
            </a:r>
          </a:p>
          <a:p>
            <a:pPr marL="457200" indent="-457200">
              <a:buFont typeface="+mj-lt"/>
              <a:buAutoNum type="arabicPeriod"/>
            </a:pPr>
            <a:r>
              <a:rPr lang="en-US" dirty="0"/>
              <a:t>Utilize stat counters or other free registry counters that will record all incoming traffic to your blogs and Web sites</a:t>
            </a:r>
          </a:p>
        </p:txBody>
      </p:sp>
      <p:sp>
        <p:nvSpPr>
          <p:cNvPr id="4" name="TextBox 3"/>
          <p:cNvSpPr txBox="1"/>
          <p:nvPr/>
        </p:nvSpPr>
        <p:spPr>
          <a:xfrm>
            <a:off x="2192196" y="6197480"/>
            <a:ext cx="4742004" cy="369332"/>
          </a:xfrm>
          <a:prstGeom prst="rect">
            <a:avLst/>
          </a:prstGeom>
          <a:solidFill>
            <a:srgbClr val="FFC000"/>
          </a:solidFill>
          <a:scene3d>
            <a:camera prst="orthographicFront"/>
            <a:lightRig rig="threePt" dir="t"/>
          </a:scene3d>
          <a:sp3d>
            <a:bevelT/>
          </a:sp3d>
        </p:spPr>
        <p:txBody>
          <a:bodyPr wrap="none" rtlCol="0">
            <a:spAutoFit/>
          </a:bodyPr>
          <a:lstStyle/>
          <a:p>
            <a:r>
              <a:rPr lang="en-US" sz="1800" dirty="0">
                <a:solidFill>
                  <a:sysClr val="windowText" lastClr="000000"/>
                </a:solidFill>
                <a:latin typeface="Arial Narrow" pitchFamily="34" charset="0"/>
              </a:rPr>
              <a:t>*With minor spelling and capitalization corrections</a:t>
            </a:r>
          </a:p>
        </p:txBody>
      </p:sp>
    </p:spTree>
    <p:extLst>
      <p:ext uri="{BB962C8B-B14F-4D97-AF65-F5344CB8AC3E}">
        <p14:creationId xmlns:p14="http://schemas.microsoft.com/office/powerpoint/2010/main" val="199820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Topics</a:t>
            </a:r>
          </a:p>
        </p:txBody>
      </p:sp>
      <p:sp>
        <p:nvSpPr>
          <p:cNvPr id="3075" name="Rectangle 5"/>
          <p:cNvSpPr>
            <a:spLocks noGrp="1" noChangeArrowheads="1"/>
          </p:cNvSpPr>
          <p:nvPr>
            <p:ph type="body" idx="1"/>
          </p:nvPr>
        </p:nvSpPr>
        <p:spPr>
          <a:xfrm>
            <a:off x="762000" y="1143000"/>
            <a:ext cx="7391400" cy="5410200"/>
          </a:xfrm>
        </p:spPr>
        <p:txBody>
          <a:bodyPr/>
          <a:lstStyle/>
          <a:p>
            <a:r>
              <a:rPr lang="en-US" sz="2000" dirty="0"/>
              <a:t>Cyberstalking</a:t>
            </a:r>
          </a:p>
          <a:p>
            <a:pPr lvl="1"/>
            <a:r>
              <a:rPr lang="en-US" sz="2000" dirty="0"/>
              <a:t>Jane Hitchcock</a:t>
            </a:r>
          </a:p>
          <a:p>
            <a:pPr lvl="1"/>
            <a:r>
              <a:rPr lang="en-US" sz="2000" dirty="0"/>
              <a:t>Choosing Victims</a:t>
            </a:r>
          </a:p>
          <a:p>
            <a:pPr lvl="1"/>
            <a:r>
              <a:rPr lang="en-US" sz="2000" dirty="0"/>
              <a:t>Targeting Victims</a:t>
            </a:r>
          </a:p>
          <a:p>
            <a:pPr lvl="1"/>
            <a:r>
              <a:rPr lang="en-US" sz="2000" dirty="0"/>
              <a:t>Cyberstalkers</a:t>
            </a:r>
          </a:p>
          <a:p>
            <a:pPr lvl="1"/>
            <a:r>
              <a:rPr lang="en-US" sz="2000" dirty="0"/>
              <a:t>Law Enforcement Response</a:t>
            </a:r>
          </a:p>
          <a:p>
            <a:pPr lvl="1"/>
            <a:r>
              <a:rPr lang="en-US" sz="2000" dirty="0"/>
              <a:t>Applicable Law</a:t>
            </a:r>
          </a:p>
          <a:p>
            <a:pPr lvl="1"/>
            <a:r>
              <a:rPr lang="en-US" sz="2000" dirty="0"/>
              <a:t>Prevention</a:t>
            </a:r>
          </a:p>
          <a:p>
            <a:r>
              <a:rPr lang="en-US" sz="2000" dirty="0"/>
              <a:t>Cyberbullying</a:t>
            </a:r>
          </a:p>
          <a:p>
            <a:pPr lvl="1"/>
            <a:r>
              <a:rPr lang="en-US" sz="2000" dirty="0"/>
              <a:t>Definition</a:t>
            </a:r>
          </a:p>
          <a:p>
            <a:pPr lvl="1"/>
            <a:r>
              <a:rPr lang="en-US" sz="2000" dirty="0"/>
              <a:t>Cases</a:t>
            </a:r>
          </a:p>
          <a:p>
            <a:pPr lvl="1"/>
            <a:r>
              <a:rPr lang="en-US" sz="2000" dirty="0"/>
              <a:t>Laws</a:t>
            </a:r>
          </a:p>
          <a:p>
            <a:pPr lvl="1"/>
            <a:r>
              <a:rPr lang="en-US" sz="2000" dirty="0"/>
              <a:t>Prosecutions</a:t>
            </a:r>
          </a:p>
          <a:p>
            <a:pPr lvl="1"/>
            <a:r>
              <a:rPr lang="en-US" sz="2000" dirty="0"/>
              <a:t>Prevention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8437"/>
            <a:ext cx="4019550" cy="5323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1" y="6544068"/>
            <a:ext cx="6629399" cy="313932"/>
          </a:xfrm>
          <a:prstGeom prst="rect">
            <a:avLst/>
          </a:prstGeom>
          <a:solidFill>
            <a:srgbClr val="FFC000"/>
          </a:solidFill>
          <a:scene3d>
            <a:camera prst="orthographicFront"/>
            <a:lightRig rig="threePt" dir="t"/>
          </a:scene3d>
          <a:sp3d>
            <a:bevelT/>
          </a:sp3d>
        </p:spPr>
        <p:txBody>
          <a:bodyPr wrap="square" rtlCol="0">
            <a:spAutoFit/>
          </a:bodyPr>
          <a:lstStyle/>
          <a:p>
            <a:pPr fontAlgn="auto">
              <a:lnSpc>
                <a:spcPct val="80000"/>
              </a:lnSpc>
              <a:spcBef>
                <a:spcPct val="20000"/>
              </a:spcBef>
              <a:spcAft>
                <a:spcPts val="0"/>
              </a:spcAft>
              <a:buFont typeface="Wingdings" pitchFamily="2" charset="2"/>
              <a:buNone/>
              <a:defRPr/>
            </a:pPr>
            <a:r>
              <a:rPr lang="en-US" sz="1800" dirty="0">
                <a:latin typeface="Arial Narrow" pitchFamily="34" charset="0"/>
              </a:rPr>
              <a:t>Based on lecture notes for CJ341 – Cyberlaw &amp; Cybercrime – Lecture #8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800000"/>
                </a:solidFill>
                <a:effectLst/>
                <a:latin typeface="+mj-lt"/>
                <a:ea typeface="+mj-ea"/>
                <a:cs typeface="+mj-cs"/>
              </a:rPr>
              <a:t>12 Tips to Protect Yourself from </a:t>
            </a:r>
            <a:r>
              <a:rPr lang="en-US" sz="3600" b="1" dirty="0" err="1">
                <a:solidFill>
                  <a:srgbClr val="800000"/>
                </a:solidFill>
                <a:effectLst/>
                <a:latin typeface="+mj-lt"/>
                <a:ea typeface="+mj-ea"/>
                <a:cs typeface="+mj-cs"/>
              </a:rPr>
              <a:t>Cyberstalking</a:t>
            </a:r>
            <a:r>
              <a:rPr lang="en-US" sz="3600" b="1" dirty="0">
                <a:solidFill>
                  <a:srgbClr val="800000"/>
                </a:solidFill>
                <a:effectLst/>
                <a:latin typeface="+mj-lt"/>
                <a:ea typeface="+mj-ea"/>
                <a:cs typeface="+mj-cs"/>
              </a:rPr>
              <a:t> (cont’d)</a:t>
            </a:r>
            <a:endParaRPr lang="en-US" dirty="0"/>
          </a:p>
        </p:txBody>
      </p:sp>
      <p:sp>
        <p:nvSpPr>
          <p:cNvPr id="3" name="Content Placeholder 2"/>
          <p:cNvSpPr>
            <a:spLocks noGrp="1"/>
          </p:cNvSpPr>
          <p:nvPr>
            <p:ph idx="1"/>
          </p:nvPr>
        </p:nvSpPr>
        <p:spPr>
          <a:xfrm>
            <a:off x="990600" y="1676400"/>
            <a:ext cx="7772400" cy="5029200"/>
          </a:xfrm>
        </p:spPr>
        <p:txBody>
          <a:bodyPr/>
          <a:lstStyle/>
          <a:p>
            <a:pPr marL="457200" indent="-457200">
              <a:buFont typeface="+mj-lt"/>
              <a:buAutoNum type="arabicPeriod" startAt="7"/>
            </a:pPr>
            <a:r>
              <a:rPr lang="en-US" dirty="0"/>
              <a:t>Check your credit report status regularly</a:t>
            </a:r>
          </a:p>
          <a:p>
            <a:pPr marL="457200" indent="-457200">
              <a:buFont typeface="+mj-lt"/>
              <a:buAutoNum type="arabicPeriod" startAt="7"/>
            </a:pPr>
            <a:r>
              <a:rPr lang="en-US" dirty="0"/>
              <a:t>If you are leaving a partner, spouse or boyfriend or girlfriend, reset every single password on all of your accounts to something they cannot guess</a:t>
            </a:r>
          </a:p>
          <a:p>
            <a:pPr marL="457200" indent="-457200">
              <a:buFont typeface="+mj-lt"/>
              <a:buAutoNum type="arabicPeriod" startAt="7"/>
            </a:pPr>
            <a:r>
              <a:rPr lang="en-US" dirty="0"/>
              <a:t>If you encounter something suspicious it could be a </a:t>
            </a:r>
            <a:r>
              <a:rPr lang="en-US" dirty="0" err="1"/>
              <a:t>cyberstalker</a:t>
            </a:r>
            <a:r>
              <a:rPr lang="en-US" dirty="0"/>
              <a:t> so act accordingly</a:t>
            </a:r>
          </a:p>
          <a:p>
            <a:pPr marL="457200" indent="-457200">
              <a:buFont typeface="+mj-lt"/>
              <a:buAutoNum type="arabicPeriod" startAt="7"/>
            </a:pPr>
            <a:r>
              <a:rPr lang="en-US" dirty="0"/>
              <a:t>If you think you’re a target, have your PC checked by a professional</a:t>
            </a:r>
          </a:p>
          <a:p>
            <a:pPr marL="457200" indent="-457200">
              <a:buFont typeface="+mj-lt"/>
              <a:buAutoNum type="arabicPeriod" startAt="7"/>
            </a:pPr>
            <a:r>
              <a:rPr lang="en-US" dirty="0"/>
              <a:t>If you think you have a </a:t>
            </a:r>
            <a:r>
              <a:rPr lang="en-US" dirty="0" err="1"/>
              <a:t>cyberstalker</a:t>
            </a:r>
            <a:r>
              <a:rPr lang="en-US" dirty="0"/>
              <a:t>, move fast</a:t>
            </a:r>
          </a:p>
          <a:p>
            <a:pPr marL="457200" indent="-457200">
              <a:buFont typeface="+mj-lt"/>
              <a:buAutoNum type="arabicPeriod" startAt="7"/>
            </a:pPr>
            <a:r>
              <a:rPr lang="en-US" dirty="0"/>
              <a:t>Get lots of emotional support to handle the </a:t>
            </a:r>
            <a:r>
              <a:rPr lang="en-US" dirty="0" err="1"/>
              <a:t>cyberstalking</a:t>
            </a:r>
            <a:r>
              <a:rPr lang="en-US" dirty="0"/>
              <a:t> period and to deal with the aftermath</a:t>
            </a:r>
          </a:p>
        </p:txBody>
      </p:sp>
    </p:spTree>
    <p:extLst>
      <p:ext uri="{BB962C8B-B14F-4D97-AF65-F5344CB8AC3E}">
        <p14:creationId xmlns:p14="http://schemas.microsoft.com/office/powerpoint/2010/main" val="365481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Cyberbullying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5363"/>
            <a:ext cx="3448050" cy="4905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95362"/>
            <a:ext cx="3264239" cy="4905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00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295400"/>
          </a:xfrm>
        </p:spPr>
        <p:txBody>
          <a:bodyPr/>
          <a:lstStyle/>
          <a:p>
            <a:r>
              <a:rPr lang="en-US" dirty="0"/>
              <a:t>Ryan </a:t>
            </a:r>
            <a:r>
              <a:rPr lang="en-US" dirty="0" err="1"/>
              <a:t>Halligan</a:t>
            </a:r>
            <a:r>
              <a:rPr lang="en-US" dirty="0"/>
              <a:t> (2003)</a:t>
            </a:r>
          </a:p>
        </p:txBody>
      </p:sp>
      <p:sp>
        <p:nvSpPr>
          <p:cNvPr id="3" name="Content Placeholder 2"/>
          <p:cNvSpPr>
            <a:spLocks noGrp="1"/>
          </p:cNvSpPr>
          <p:nvPr>
            <p:ph idx="1"/>
          </p:nvPr>
        </p:nvSpPr>
        <p:spPr>
          <a:xfrm>
            <a:off x="0" y="1143000"/>
            <a:ext cx="8610600" cy="5486400"/>
          </a:xfrm>
        </p:spPr>
        <p:txBody>
          <a:bodyPr/>
          <a:lstStyle/>
          <a:p>
            <a:r>
              <a:rPr lang="en-US" dirty="0"/>
              <a:t>13 year-old </a:t>
            </a:r>
          </a:p>
          <a:p>
            <a:r>
              <a:rPr lang="en-US" dirty="0"/>
              <a:t>Essex Junction, VT</a:t>
            </a:r>
          </a:p>
          <a:p>
            <a:r>
              <a:rPr lang="en-US" dirty="0"/>
              <a:t>Small, learning disability</a:t>
            </a:r>
          </a:p>
          <a:p>
            <a:r>
              <a:rPr lang="en-US" dirty="0"/>
              <a:t>Schoolmates tormented him </a:t>
            </a:r>
            <a:br>
              <a:rPr lang="en-US" dirty="0"/>
            </a:br>
            <a:r>
              <a:rPr lang="en-US" dirty="0"/>
              <a:t>using IM</a:t>
            </a:r>
          </a:p>
          <a:p>
            <a:pPr lvl="1"/>
            <a:r>
              <a:rPr lang="en-US" dirty="0"/>
              <a:t>Started 1999</a:t>
            </a:r>
          </a:p>
          <a:p>
            <a:pPr lvl="1"/>
            <a:r>
              <a:rPr lang="en-US" dirty="0"/>
              <a:t>Continued in middle school</a:t>
            </a:r>
          </a:p>
          <a:p>
            <a:pPr lvl="1"/>
            <a:r>
              <a:rPr lang="en-US" dirty="0"/>
              <a:t>Accused of being gay</a:t>
            </a:r>
          </a:p>
          <a:p>
            <a:pPr lvl="1"/>
            <a:r>
              <a:rPr lang="en-US" dirty="0"/>
              <a:t>Incessant threats, taunts &amp; insults</a:t>
            </a:r>
          </a:p>
          <a:p>
            <a:r>
              <a:rPr lang="en-US" dirty="0"/>
              <a:t>Also bullied in “</a:t>
            </a:r>
            <a:r>
              <a:rPr lang="en-US" dirty="0" err="1"/>
              <a:t>realspace</a:t>
            </a:r>
            <a:r>
              <a:rPr lang="en-US" dirty="0"/>
              <a:t>”</a:t>
            </a:r>
          </a:p>
          <a:p>
            <a:r>
              <a:rPr lang="en-US" dirty="0"/>
              <a:t>Began corresponding with </a:t>
            </a:r>
            <a:r>
              <a:rPr lang="en-US" dirty="0" err="1"/>
              <a:t>penpal</a:t>
            </a:r>
            <a:r>
              <a:rPr lang="en-US" dirty="0"/>
              <a:t> about suicide</a:t>
            </a:r>
          </a:p>
          <a:p>
            <a:r>
              <a:rPr lang="en-US" dirty="0"/>
              <a:t>Hanged himself 2003-10-07 in bedroom</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34" r="23610"/>
          <a:stretch/>
        </p:blipFill>
        <p:spPr bwMode="auto">
          <a:xfrm>
            <a:off x="5376014" y="1066800"/>
            <a:ext cx="3490848" cy="3467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17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295400"/>
          </a:xfrm>
        </p:spPr>
        <p:txBody>
          <a:bodyPr/>
          <a:lstStyle/>
          <a:p>
            <a:r>
              <a:rPr lang="en-US" dirty="0"/>
              <a:t>Megan Meier (2006)</a:t>
            </a:r>
          </a:p>
        </p:txBody>
      </p:sp>
      <p:sp>
        <p:nvSpPr>
          <p:cNvPr id="3" name="Content Placeholder 2"/>
          <p:cNvSpPr>
            <a:spLocks noGrp="1"/>
          </p:cNvSpPr>
          <p:nvPr>
            <p:ph idx="1"/>
          </p:nvPr>
        </p:nvSpPr>
        <p:spPr>
          <a:xfrm>
            <a:off x="0" y="1066800"/>
            <a:ext cx="8610600" cy="5562600"/>
          </a:xfrm>
        </p:spPr>
        <p:txBody>
          <a:bodyPr/>
          <a:lstStyle/>
          <a:p>
            <a:r>
              <a:rPr lang="en-US" dirty="0"/>
              <a:t>“Josh Evans” became friends </a:t>
            </a:r>
            <a:br>
              <a:rPr lang="en-US" dirty="0"/>
            </a:br>
            <a:r>
              <a:rPr lang="en-US" dirty="0"/>
              <a:t>with child</a:t>
            </a:r>
          </a:p>
          <a:p>
            <a:pPr lvl="1"/>
            <a:r>
              <a:rPr lang="en-US" dirty="0"/>
              <a:t>Indicated fondness</a:t>
            </a:r>
          </a:p>
          <a:p>
            <a:pPr lvl="1"/>
            <a:r>
              <a:rPr lang="en-US" dirty="0"/>
              <a:t>Then wrote “The world would </a:t>
            </a:r>
            <a:br>
              <a:rPr lang="en-US" dirty="0"/>
            </a:br>
            <a:r>
              <a:rPr lang="en-US" dirty="0"/>
              <a:t>be better off without you”</a:t>
            </a:r>
          </a:p>
          <a:p>
            <a:r>
              <a:rPr lang="en-US" dirty="0"/>
              <a:t>Megan hanged herself 20 </a:t>
            </a:r>
            <a:br>
              <a:rPr lang="en-US" dirty="0"/>
            </a:br>
            <a:r>
              <a:rPr lang="en-US" dirty="0"/>
              <a:t>minutes later</a:t>
            </a:r>
          </a:p>
          <a:p>
            <a:r>
              <a:rPr lang="en-US" dirty="0"/>
              <a:t>Lori Drew (mom) &amp; daughter </a:t>
            </a:r>
            <a:br>
              <a:rPr lang="en-US" dirty="0"/>
            </a:br>
            <a:r>
              <a:rPr lang="en-US" dirty="0"/>
              <a:t>created “Josh”</a:t>
            </a:r>
          </a:p>
          <a:p>
            <a:pPr lvl="1"/>
            <a:r>
              <a:rPr lang="en-US" dirty="0"/>
              <a:t>“Joke” after daughter </a:t>
            </a:r>
            <a:br>
              <a:rPr lang="en-US" dirty="0"/>
            </a:br>
            <a:r>
              <a:rPr lang="en-US" dirty="0"/>
              <a:t>stopped being friends</a:t>
            </a:r>
          </a:p>
          <a:p>
            <a:pPr marL="857250" lvl="1" indent="-457200"/>
            <a:r>
              <a:rPr lang="en-US" dirty="0"/>
              <a:t>Mother charged 2008 but </a:t>
            </a:r>
            <a:br>
              <a:rPr lang="en-US" dirty="0"/>
            </a:br>
            <a:r>
              <a:rPr lang="en-US" dirty="0"/>
              <a:t>acquitted 2009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467" y="1066800"/>
            <a:ext cx="3694158" cy="4562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74252" y="5667345"/>
            <a:ext cx="1736373" cy="400110"/>
          </a:xfrm>
          <a:prstGeom prst="rect">
            <a:avLst/>
          </a:prstGeom>
          <a:solidFill>
            <a:srgbClr val="FFC000"/>
          </a:solidFill>
          <a:scene3d>
            <a:camera prst="orthographicFront"/>
            <a:lightRig rig="threePt" dir="t"/>
          </a:scene3d>
          <a:sp3d>
            <a:bevelT/>
          </a:sp3d>
        </p:spPr>
        <p:txBody>
          <a:bodyPr wrap="none" rtlCol="0">
            <a:spAutoFit/>
          </a:bodyPr>
          <a:lstStyle/>
          <a:p>
            <a:r>
              <a:rPr lang="en-US" dirty="0"/>
              <a:t>Megan Meier</a:t>
            </a:r>
            <a:endParaRPr lang="en-US" dirty="0">
              <a:latin typeface="Arial Narrow" pitchFamily="34" charset="0"/>
            </a:endParaRPr>
          </a:p>
        </p:txBody>
      </p:sp>
    </p:spTree>
    <p:extLst>
      <p:ext uri="{BB962C8B-B14F-4D97-AF65-F5344CB8AC3E}">
        <p14:creationId xmlns:p14="http://schemas.microsoft.com/office/powerpoint/2010/main" val="1922963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143000"/>
          </a:xfrm>
        </p:spPr>
        <p:txBody>
          <a:bodyPr/>
          <a:lstStyle/>
          <a:p>
            <a:r>
              <a:rPr lang="en-US" dirty="0"/>
              <a:t>Tyler </a:t>
            </a:r>
            <a:r>
              <a:rPr lang="en-US" dirty="0" err="1"/>
              <a:t>Clementi</a:t>
            </a:r>
            <a:r>
              <a:rPr lang="en-US" dirty="0"/>
              <a:t> (2010)</a:t>
            </a:r>
          </a:p>
        </p:txBody>
      </p:sp>
      <p:sp>
        <p:nvSpPr>
          <p:cNvPr id="3" name="Content Placeholder 2"/>
          <p:cNvSpPr>
            <a:spLocks noGrp="1"/>
          </p:cNvSpPr>
          <p:nvPr>
            <p:ph idx="1"/>
          </p:nvPr>
        </p:nvSpPr>
        <p:spPr>
          <a:xfrm>
            <a:off x="0" y="838200"/>
            <a:ext cx="5180458" cy="5486400"/>
          </a:xfrm>
        </p:spPr>
        <p:txBody>
          <a:bodyPr/>
          <a:lstStyle/>
          <a:p>
            <a:r>
              <a:rPr lang="en-US" dirty="0"/>
              <a:t>Freshman at Rutgers University 2010</a:t>
            </a:r>
          </a:p>
          <a:p>
            <a:r>
              <a:rPr lang="en-US" dirty="0"/>
              <a:t> Roommate </a:t>
            </a:r>
            <a:r>
              <a:rPr lang="en-US" dirty="0" err="1"/>
              <a:t>Dharun</a:t>
            </a:r>
            <a:r>
              <a:rPr lang="en-US" dirty="0"/>
              <a:t> Ravi &amp; his friend Molly Wei broadcast </a:t>
            </a:r>
            <a:r>
              <a:rPr lang="en-US" dirty="0" err="1"/>
              <a:t>Clementi’s</a:t>
            </a:r>
            <a:r>
              <a:rPr lang="en-US" dirty="0"/>
              <a:t> homosexual kiss in room</a:t>
            </a:r>
          </a:p>
          <a:p>
            <a:r>
              <a:rPr lang="en-US" dirty="0"/>
              <a:t>Ravi Twittered to 150 followers &amp; e-mail to friends about encounter</a:t>
            </a:r>
          </a:p>
          <a:p>
            <a:r>
              <a:rPr lang="en-US" dirty="0" err="1"/>
              <a:t>Clementi</a:t>
            </a:r>
            <a:r>
              <a:rPr lang="en-US" dirty="0"/>
              <a:t> jumped off GW Bridge 2010-09-22</a:t>
            </a:r>
          </a:p>
          <a:p>
            <a:r>
              <a:rPr lang="en-US" dirty="0"/>
              <a:t>Ravi convicted 2012-03-16 of 15 counts of invasion of privacy, witness tampering &amp; evidence tampering + bias intimidation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458" y="1143000"/>
            <a:ext cx="3706368"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81800" y="6038910"/>
            <a:ext cx="1930528" cy="400110"/>
          </a:xfrm>
          <a:prstGeom prst="rect">
            <a:avLst/>
          </a:prstGeom>
          <a:solidFill>
            <a:srgbClr val="FFC000"/>
          </a:solidFill>
          <a:scene3d>
            <a:camera prst="orthographicFront"/>
            <a:lightRig rig="threePt" dir="t"/>
          </a:scene3d>
          <a:sp3d>
            <a:bevelT/>
          </a:sp3d>
        </p:spPr>
        <p:txBody>
          <a:bodyPr wrap="none" rtlCol="0">
            <a:spAutoFit/>
          </a:bodyPr>
          <a:lstStyle/>
          <a:p>
            <a:r>
              <a:rPr lang="en-US" dirty="0"/>
              <a:t>Tyler </a:t>
            </a:r>
            <a:r>
              <a:rPr lang="en-US" dirty="0" err="1"/>
              <a:t>Clementi</a:t>
            </a:r>
            <a:endParaRPr lang="en-US" dirty="0">
              <a:latin typeface="Arial Narrow" pitchFamily="34" charset="0"/>
            </a:endParaRPr>
          </a:p>
        </p:txBody>
      </p:sp>
    </p:spTree>
    <p:extLst>
      <p:ext uri="{BB962C8B-B14F-4D97-AF65-F5344CB8AC3E}">
        <p14:creationId xmlns:p14="http://schemas.microsoft.com/office/powerpoint/2010/main" val="2892256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a:t>
            </a:r>
          </a:p>
        </p:txBody>
      </p:sp>
      <p:sp>
        <p:nvSpPr>
          <p:cNvPr id="3" name="Content Placeholder 2"/>
          <p:cNvSpPr>
            <a:spLocks noGrp="1"/>
          </p:cNvSpPr>
          <p:nvPr>
            <p:ph idx="1"/>
          </p:nvPr>
        </p:nvSpPr>
        <p:spPr/>
        <p:txBody>
          <a:bodyPr/>
          <a:lstStyle/>
          <a:p>
            <a:r>
              <a:rPr lang="en-US" i="1" dirty="0"/>
              <a:t>STOP cyberbullying</a:t>
            </a:r>
            <a:r>
              <a:rPr lang="en-US" dirty="0"/>
              <a:t> site</a:t>
            </a:r>
          </a:p>
          <a:p>
            <a:pPr lvl="1"/>
            <a:r>
              <a:rPr lang="en-US" dirty="0">
                <a:latin typeface="Arial Narrow" pitchFamily="34" charset="0"/>
                <a:hlinkClick r:id="rId3"/>
              </a:rPr>
              <a:t>http://www.stopcyberbullying.org/index2.html</a:t>
            </a:r>
            <a:r>
              <a:rPr lang="en-US" dirty="0">
                <a:latin typeface="Arial Narrow" pitchFamily="34" charset="0"/>
              </a:rPr>
              <a:t> </a:t>
            </a:r>
          </a:p>
          <a:p>
            <a:pPr lvl="1"/>
            <a:r>
              <a:rPr lang="en-US" dirty="0"/>
              <a:t>Sections for various ages:</a:t>
            </a:r>
          </a:p>
          <a:p>
            <a:pPr lvl="2"/>
            <a:r>
              <a:rPr lang="en-US" dirty="0"/>
              <a:t>7-10</a:t>
            </a:r>
          </a:p>
          <a:p>
            <a:pPr lvl="2"/>
            <a:r>
              <a:rPr lang="en-US" dirty="0"/>
              <a:t>11-13</a:t>
            </a:r>
          </a:p>
          <a:p>
            <a:pPr lvl="2"/>
            <a:r>
              <a:rPr lang="en-US" dirty="0"/>
              <a:t>14-17</a:t>
            </a:r>
          </a:p>
          <a:p>
            <a:pPr lvl="2"/>
            <a:r>
              <a:rPr lang="en-US" dirty="0"/>
              <a:t>Parents</a:t>
            </a:r>
          </a:p>
          <a:p>
            <a:pPr lvl="2"/>
            <a:r>
              <a:rPr lang="en-US" dirty="0"/>
              <a:t>Educators</a:t>
            </a:r>
          </a:p>
          <a:p>
            <a:pPr lvl="2"/>
            <a:r>
              <a:rPr lang="en-US" dirty="0"/>
              <a:t>Law enforcement</a:t>
            </a:r>
          </a:p>
        </p:txBody>
      </p:sp>
    </p:spTree>
    <p:extLst>
      <p:ext uri="{BB962C8B-B14F-4D97-AF65-F5344CB8AC3E}">
        <p14:creationId xmlns:p14="http://schemas.microsoft.com/office/powerpoint/2010/main" val="330879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a:t>
            </a:r>
            <a:r>
              <a:rPr lang="en-US" baseline="0" dirty="0"/>
              <a:t> cyberbullying site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797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295400"/>
          </a:xfrm>
        </p:spPr>
        <p:txBody>
          <a:bodyPr/>
          <a:lstStyle/>
          <a:p>
            <a:r>
              <a:rPr lang="en-US" dirty="0"/>
              <a:t>Prevention</a:t>
            </a:r>
          </a:p>
        </p:txBody>
      </p:sp>
      <p:sp>
        <p:nvSpPr>
          <p:cNvPr id="3" name="Content Placeholder 2"/>
          <p:cNvSpPr>
            <a:spLocks noGrp="1"/>
          </p:cNvSpPr>
          <p:nvPr>
            <p:ph idx="1"/>
          </p:nvPr>
        </p:nvSpPr>
        <p:spPr>
          <a:xfrm>
            <a:off x="0" y="1066800"/>
            <a:ext cx="8915400" cy="5486400"/>
          </a:xfrm>
        </p:spPr>
        <p:txBody>
          <a:bodyPr/>
          <a:lstStyle/>
          <a:p>
            <a:r>
              <a:rPr lang="en-US" sz="2300" dirty="0"/>
              <a:t>Foster awareness in children</a:t>
            </a:r>
          </a:p>
          <a:p>
            <a:pPr lvl="1"/>
            <a:r>
              <a:rPr lang="en-US" sz="2300" dirty="0"/>
              <a:t>Encourage communication with parents &amp; teachers</a:t>
            </a:r>
          </a:p>
          <a:p>
            <a:pPr lvl="1"/>
            <a:r>
              <a:rPr lang="en-US" sz="2300" dirty="0"/>
              <a:t>Ensure positive support for children reporting bullying of all types including cyberbullying</a:t>
            </a:r>
          </a:p>
          <a:p>
            <a:r>
              <a:rPr lang="en-US" sz="2300" dirty="0"/>
              <a:t>Define rules explicitly for children</a:t>
            </a:r>
          </a:p>
          <a:p>
            <a:pPr lvl="1"/>
            <a:r>
              <a:rPr lang="en-US" sz="2300" dirty="0"/>
              <a:t>Consider putting computer into family-accessible room for younger children</a:t>
            </a:r>
          </a:p>
          <a:p>
            <a:pPr lvl="1"/>
            <a:r>
              <a:rPr lang="en-US" sz="2300" dirty="0"/>
              <a:t>Consider monitoring tools to check inbound and outbound messages</a:t>
            </a:r>
          </a:p>
          <a:p>
            <a:r>
              <a:rPr lang="en-US" sz="2300" dirty="0"/>
              <a:t>Use stories that teach morals</a:t>
            </a:r>
          </a:p>
          <a:p>
            <a:r>
              <a:rPr lang="en-US" sz="2300" dirty="0"/>
              <a:t>Be sensitive to children’s mood changes</a:t>
            </a:r>
          </a:p>
          <a:p>
            <a:r>
              <a:rPr lang="en-US" sz="2300" dirty="0"/>
              <a:t>Educate children in school for awareness of issues and  where to get help</a:t>
            </a:r>
          </a:p>
          <a:p>
            <a:r>
              <a:rPr lang="en-US" sz="2300" dirty="0"/>
              <a:t>Stay aware of trends and cases &amp; apply lessons</a:t>
            </a:r>
          </a:p>
        </p:txBody>
      </p:sp>
    </p:spTree>
    <p:extLst>
      <p:ext uri="{BB962C8B-B14F-4D97-AF65-F5344CB8AC3E}">
        <p14:creationId xmlns:p14="http://schemas.microsoft.com/office/powerpoint/2010/main" val="310438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152400"/>
            <a:ext cx="7162800" cy="5029200"/>
          </a:xfrm>
        </p:spPr>
        <p:txBody>
          <a:bodyPr/>
          <a:lstStyle/>
          <a:p>
            <a:pPr algn="ctr"/>
            <a:r>
              <a:rPr lang="en-US" sz="8000" dirty="0"/>
              <a:t>DISCUSSION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err="1"/>
              <a:t>Cyberstalking</a:t>
            </a:r>
            <a:endParaRPr lang="en-US" dirty="0"/>
          </a:p>
        </p:txBody>
      </p:sp>
      <p:sp>
        <p:nvSpPr>
          <p:cNvPr id="4099" name="Rectangle 3"/>
          <p:cNvSpPr>
            <a:spLocks noGrp="1" noChangeArrowheads="1"/>
          </p:cNvSpPr>
          <p:nvPr>
            <p:ph type="body" idx="1"/>
          </p:nvPr>
        </p:nvSpPr>
        <p:spPr>
          <a:xfrm>
            <a:off x="152400" y="1143000"/>
            <a:ext cx="8001000" cy="5181600"/>
          </a:xfrm>
        </p:spPr>
        <p:txBody>
          <a:bodyPr/>
          <a:lstStyle/>
          <a:p>
            <a:pPr>
              <a:lnSpc>
                <a:spcPct val="80000"/>
              </a:lnSpc>
            </a:pPr>
            <a:r>
              <a:rPr lang="en-US" dirty="0"/>
              <a:t>“Cyberstalking”</a:t>
            </a:r>
          </a:p>
          <a:p>
            <a:pPr lvl="1">
              <a:lnSpc>
                <a:spcPct val="80000"/>
              </a:lnSpc>
            </a:pPr>
            <a:r>
              <a:rPr lang="en-US" dirty="0"/>
              <a:t>Relatively new term – since early 90s</a:t>
            </a:r>
          </a:p>
          <a:p>
            <a:pPr lvl="1">
              <a:lnSpc>
                <a:spcPct val="80000"/>
              </a:lnSpc>
            </a:pPr>
            <a:r>
              <a:rPr lang="en-US" dirty="0"/>
              <a:t>Refers to </a:t>
            </a:r>
            <a:r>
              <a:rPr lang="en-US" i="1" dirty="0"/>
              <a:t>harassment </a:t>
            </a:r>
            <a:r>
              <a:rPr lang="en-US" dirty="0"/>
              <a:t>or </a:t>
            </a:r>
            <a:r>
              <a:rPr lang="en-US" i="1" dirty="0"/>
              <a:t>physical threatening</a:t>
            </a:r>
            <a:r>
              <a:rPr lang="en-US" dirty="0"/>
              <a:t> of a victim through </a:t>
            </a:r>
            <a:r>
              <a:rPr lang="en-US" i="1" dirty="0"/>
              <a:t>electronic </a:t>
            </a:r>
            <a:r>
              <a:rPr lang="en-US" dirty="0"/>
              <a:t>or </a:t>
            </a:r>
            <a:r>
              <a:rPr lang="en-US" i="1" dirty="0"/>
              <a:t>digital</a:t>
            </a:r>
            <a:r>
              <a:rPr lang="en-US" dirty="0"/>
              <a:t> means (Clifford)</a:t>
            </a:r>
          </a:p>
          <a:p>
            <a:pPr lvl="1">
              <a:lnSpc>
                <a:spcPct val="80000"/>
              </a:lnSpc>
            </a:pPr>
            <a:r>
              <a:rPr lang="en-US" dirty="0"/>
              <a:t>Term sometimes used </a:t>
            </a:r>
            <a:br>
              <a:rPr lang="en-US" dirty="0"/>
            </a:br>
            <a:r>
              <a:rPr lang="en-US" dirty="0"/>
              <a:t>interchangeably with online </a:t>
            </a:r>
            <a:br>
              <a:rPr lang="en-US" dirty="0"/>
            </a:br>
            <a:r>
              <a:rPr lang="en-US" dirty="0"/>
              <a:t>harassment or online abuse</a:t>
            </a:r>
          </a:p>
          <a:p>
            <a:pPr lvl="1">
              <a:lnSpc>
                <a:spcPct val="80000"/>
              </a:lnSpc>
            </a:pPr>
            <a:r>
              <a:rPr lang="en-US" dirty="0"/>
              <a:t>No uniform definition</a:t>
            </a:r>
          </a:p>
          <a:p>
            <a:pPr>
              <a:lnSpc>
                <a:spcPct val="80000"/>
              </a:lnSpc>
            </a:pPr>
            <a:r>
              <a:rPr lang="en-US" dirty="0"/>
              <a:t>Emerging crime</a:t>
            </a:r>
          </a:p>
          <a:p>
            <a:pPr lvl="1">
              <a:lnSpc>
                <a:spcPct val="80000"/>
              </a:lnSpc>
            </a:pPr>
            <a:r>
              <a:rPr lang="en-US" dirty="0"/>
              <a:t>Originally considered </a:t>
            </a:r>
            <a:br>
              <a:rPr lang="en-US" dirty="0"/>
            </a:br>
            <a:r>
              <a:rPr lang="en-US" dirty="0"/>
              <a:t>harmless</a:t>
            </a:r>
          </a:p>
          <a:p>
            <a:pPr lvl="1">
              <a:lnSpc>
                <a:spcPct val="80000"/>
              </a:lnSpc>
            </a:pPr>
            <a:r>
              <a:rPr lang="en-US" dirty="0"/>
              <a:t>CA first state to criminalize </a:t>
            </a:r>
            <a:br>
              <a:rPr lang="en-US" dirty="0"/>
            </a:br>
            <a:r>
              <a:rPr lang="en-US" dirty="0"/>
              <a:t>“stalking” behavior – after </a:t>
            </a:r>
            <a:br>
              <a:rPr lang="en-US" dirty="0"/>
            </a:br>
            <a:r>
              <a:rPr lang="en-US" dirty="0"/>
              <a:t>high profile events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19400"/>
            <a:ext cx="3810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Jane Hitchcock</a:t>
            </a:r>
          </a:p>
        </p:txBody>
      </p:sp>
      <p:sp>
        <p:nvSpPr>
          <p:cNvPr id="5123" name="Rectangle 3"/>
          <p:cNvSpPr>
            <a:spLocks noGrp="1" noChangeArrowheads="1"/>
          </p:cNvSpPr>
          <p:nvPr>
            <p:ph type="body" idx="1"/>
          </p:nvPr>
        </p:nvSpPr>
        <p:spPr>
          <a:xfrm>
            <a:off x="152400" y="990600"/>
            <a:ext cx="4999037" cy="5562600"/>
          </a:xfrm>
        </p:spPr>
        <p:txBody>
          <a:bodyPr/>
          <a:lstStyle/>
          <a:p>
            <a:r>
              <a:rPr lang="en-US" sz="2300" dirty="0"/>
              <a:t>Literary agent &amp; author</a:t>
            </a:r>
          </a:p>
          <a:p>
            <a:r>
              <a:rPr lang="en-US" sz="2300" dirty="0"/>
              <a:t>Victimized by mail-bombing (flooding) attack of her e-mail account</a:t>
            </a:r>
          </a:p>
          <a:p>
            <a:r>
              <a:rPr lang="en-US" sz="2300" dirty="0"/>
              <a:t>Targeted because of commentary she posted on a message board</a:t>
            </a:r>
          </a:p>
          <a:p>
            <a:r>
              <a:rPr lang="en-US" sz="2300" dirty="0"/>
              <a:t>After changing her e-mail address, harassment continued</a:t>
            </a:r>
          </a:p>
          <a:p>
            <a:r>
              <a:rPr lang="en-US" sz="2300" dirty="0"/>
              <a:t>Personal information posted on site </a:t>
            </a:r>
          </a:p>
          <a:p>
            <a:pPr lvl="1"/>
            <a:r>
              <a:rPr lang="en-US" sz="2300" dirty="0"/>
              <a:t>Listed as a sexual deviant </a:t>
            </a:r>
          </a:p>
          <a:p>
            <a:pPr lvl="1"/>
            <a:r>
              <a:rPr lang="en-US" sz="2300" dirty="0"/>
              <a:t>Looking to act out rape fantasies</a:t>
            </a:r>
          </a:p>
          <a:p>
            <a:r>
              <a:rPr lang="en-US" sz="2300" dirty="0"/>
              <a:t>Feared for her life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12700"/>
            <a:ext cx="4127500" cy="632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err="1"/>
              <a:t>Cyberstalking</a:t>
            </a:r>
            <a:endParaRPr lang="en-US" dirty="0"/>
          </a:p>
        </p:txBody>
      </p:sp>
      <p:sp>
        <p:nvSpPr>
          <p:cNvPr id="6147" name="Rectangle 3"/>
          <p:cNvSpPr>
            <a:spLocks noGrp="1" noChangeArrowheads="1"/>
          </p:cNvSpPr>
          <p:nvPr>
            <p:ph type="body" idx="1"/>
          </p:nvPr>
        </p:nvSpPr>
        <p:spPr>
          <a:xfrm>
            <a:off x="971550" y="1295400"/>
            <a:ext cx="4401519" cy="5181600"/>
          </a:xfrm>
        </p:spPr>
        <p:txBody>
          <a:bodyPr/>
          <a:lstStyle/>
          <a:p>
            <a:r>
              <a:rPr lang="en-US" dirty="0"/>
              <a:t>Continuous process</a:t>
            </a:r>
          </a:p>
          <a:p>
            <a:r>
              <a:rPr lang="en-US" dirty="0"/>
              <a:t>Not just one activity</a:t>
            </a:r>
          </a:p>
          <a:p>
            <a:r>
              <a:rPr lang="en-US" dirty="0"/>
              <a:t>Activities may cross into physical world</a:t>
            </a:r>
          </a:p>
          <a:p>
            <a:r>
              <a:rPr lang="en-US" sz="2600" i="1" dirty="0"/>
              <a:t>“Make no mistake: this kind of harassment can be as frightening and as real as being followed and watched in your neighborhood or</a:t>
            </a:r>
            <a:r>
              <a:rPr lang="en-US" sz="2600" dirty="0"/>
              <a:t> </a:t>
            </a:r>
            <a:r>
              <a:rPr lang="en-US" sz="2600" i="1" dirty="0"/>
              <a:t>in your home.”</a:t>
            </a:r>
          </a:p>
          <a:p>
            <a:pPr lvl="1"/>
            <a:r>
              <a:rPr lang="en-US" sz="2000" dirty="0"/>
              <a:t>Vice President Al Gore</a:t>
            </a:r>
          </a:p>
          <a:p>
            <a:pPr lvl="1"/>
            <a:r>
              <a:rPr lang="en-US" sz="2000" dirty="0">
                <a:hlinkClick r:id="rId3"/>
              </a:rPr>
              <a:t>http://tinyurl.com/3sue7kl</a:t>
            </a:r>
            <a:endParaRPr lang="en-US" sz="20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119" y="914400"/>
            <a:ext cx="3559121"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Choosing Victims</a:t>
            </a:r>
          </a:p>
        </p:txBody>
      </p:sp>
      <p:sp>
        <p:nvSpPr>
          <p:cNvPr id="7171" name="Rectangle 3"/>
          <p:cNvSpPr>
            <a:spLocks noGrp="1" noChangeArrowheads="1"/>
          </p:cNvSpPr>
          <p:nvPr>
            <p:ph type="body" idx="1"/>
          </p:nvPr>
        </p:nvSpPr>
        <p:spPr/>
        <p:txBody>
          <a:bodyPr/>
          <a:lstStyle/>
          <a:p>
            <a:r>
              <a:rPr lang="en-US"/>
              <a:t>Accessibility</a:t>
            </a:r>
          </a:p>
          <a:p>
            <a:pPr lvl="1"/>
            <a:r>
              <a:rPr lang="en-US"/>
              <a:t>Cyberstalkers may not have to look far to locate personal / electronic contact information</a:t>
            </a:r>
          </a:p>
          <a:p>
            <a:pPr lvl="1"/>
            <a:r>
              <a:rPr lang="en-US"/>
              <a:t>Business cards</a:t>
            </a:r>
          </a:p>
          <a:p>
            <a:pPr lvl="1"/>
            <a:r>
              <a:rPr lang="en-US"/>
              <a:t>Personal Web sites</a:t>
            </a:r>
          </a:p>
          <a:p>
            <a:pPr lvl="1"/>
            <a:r>
              <a:rPr lang="en-US"/>
              <a:t>Google search</a:t>
            </a:r>
          </a:p>
          <a:p>
            <a:pPr lvl="1"/>
            <a:r>
              <a:rPr lang="en-US"/>
              <a:t>Myspace, Facebook</a:t>
            </a:r>
          </a:p>
          <a:p>
            <a:r>
              <a:rPr lang="en-US"/>
              <a:t>Easy to communicate electronically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Targeting Victims</a:t>
            </a:r>
          </a:p>
        </p:txBody>
      </p:sp>
      <p:sp>
        <p:nvSpPr>
          <p:cNvPr id="8195" name="Rectangle 3"/>
          <p:cNvSpPr>
            <a:spLocks noGrp="1" noChangeArrowheads="1"/>
          </p:cNvSpPr>
          <p:nvPr>
            <p:ph type="body" idx="1"/>
          </p:nvPr>
        </p:nvSpPr>
        <p:spPr>
          <a:xfrm>
            <a:off x="990600" y="1143000"/>
            <a:ext cx="7162800" cy="5410200"/>
          </a:xfrm>
        </p:spPr>
        <p:txBody>
          <a:bodyPr/>
          <a:lstStyle/>
          <a:p>
            <a:pPr>
              <a:lnSpc>
                <a:spcPct val="80000"/>
              </a:lnSpc>
            </a:pPr>
            <a:r>
              <a:rPr lang="en-US"/>
              <a:t> Cyberstalkers Target Victims </a:t>
            </a:r>
          </a:p>
          <a:p>
            <a:pPr lvl="1">
              <a:lnSpc>
                <a:spcPct val="80000"/>
              </a:lnSpc>
            </a:pPr>
            <a:r>
              <a:rPr lang="en-US"/>
              <a:t>E-mail</a:t>
            </a:r>
          </a:p>
          <a:p>
            <a:pPr lvl="1">
              <a:lnSpc>
                <a:spcPct val="80000"/>
              </a:lnSpc>
            </a:pPr>
            <a:r>
              <a:rPr lang="en-US"/>
              <a:t>Online forums</a:t>
            </a:r>
          </a:p>
          <a:p>
            <a:pPr lvl="1">
              <a:lnSpc>
                <a:spcPct val="80000"/>
              </a:lnSpc>
            </a:pPr>
            <a:r>
              <a:rPr lang="en-US"/>
              <a:t>Bulletin boards</a:t>
            </a:r>
          </a:p>
          <a:p>
            <a:pPr lvl="1">
              <a:lnSpc>
                <a:spcPct val="80000"/>
              </a:lnSpc>
            </a:pPr>
            <a:r>
              <a:rPr lang="en-US"/>
              <a:t>Chat rooms</a:t>
            </a:r>
          </a:p>
          <a:p>
            <a:pPr lvl="1">
              <a:lnSpc>
                <a:spcPct val="80000"/>
              </a:lnSpc>
            </a:pPr>
            <a:r>
              <a:rPr lang="en-US"/>
              <a:t>Spyware</a:t>
            </a:r>
          </a:p>
          <a:p>
            <a:pPr lvl="1">
              <a:lnSpc>
                <a:spcPct val="80000"/>
              </a:lnSpc>
            </a:pPr>
            <a:r>
              <a:rPr lang="en-US"/>
              <a:t>Spam</a:t>
            </a:r>
          </a:p>
          <a:p>
            <a:pPr>
              <a:lnSpc>
                <a:spcPct val="80000"/>
              </a:lnSpc>
            </a:pPr>
            <a:r>
              <a:rPr lang="en-US"/>
              <a:t>Examples</a:t>
            </a:r>
          </a:p>
          <a:p>
            <a:pPr lvl="1">
              <a:lnSpc>
                <a:spcPct val="80000"/>
              </a:lnSpc>
            </a:pPr>
            <a:r>
              <a:rPr lang="en-US"/>
              <a:t>Chat harassment /“flaming”</a:t>
            </a:r>
          </a:p>
          <a:p>
            <a:pPr lvl="1">
              <a:lnSpc>
                <a:spcPct val="80000"/>
              </a:lnSpc>
            </a:pPr>
            <a:r>
              <a:rPr lang="en-US"/>
              <a:t>Unsolicited/unwanted e-mail </a:t>
            </a:r>
          </a:p>
          <a:p>
            <a:pPr lvl="1">
              <a:lnSpc>
                <a:spcPct val="80000"/>
              </a:lnSpc>
            </a:pPr>
            <a:r>
              <a:rPr lang="en-US"/>
              <a:t>Tracing Internet activity</a:t>
            </a:r>
          </a:p>
          <a:p>
            <a:pPr lvl="1">
              <a:lnSpc>
                <a:spcPct val="80000"/>
              </a:lnSpc>
            </a:pPr>
            <a:r>
              <a:rPr lang="en-US"/>
              <a:t>Sending viruses, </a:t>
            </a:r>
          </a:p>
          <a:p>
            <a:pPr lvl="1">
              <a:lnSpc>
                <a:spcPct val="80000"/>
              </a:lnSpc>
            </a:pPr>
            <a:r>
              <a:rPr lang="en-US"/>
              <a:t>Sending obscene images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Tracking Down Cyberstalkers</a:t>
            </a:r>
          </a:p>
        </p:txBody>
      </p:sp>
      <p:sp>
        <p:nvSpPr>
          <p:cNvPr id="9219" name="Rectangle 3"/>
          <p:cNvSpPr>
            <a:spLocks noGrp="1" noChangeArrowheads="1"/>
          </p:cNvSpPr>
          <p:nvPr>
            <p:ph type="body" idx="1"/>
          </p:nvPr>
        </p:nvSpPr>
        <p:spPr>
          <a:xfrm>
            <a:off x="990600" y="1676400"/>
            <a:ext cx="7620000" cy="4648200"/>
          </a:xfrm>
        </p:spPr>
        <p:txBody>
          <a:bodyPr/>
          <a:lstStyle/>
          <a:p>
            <a:r>
              <a:rPr lang="en-US" dirty="0"/>
              <a:t>Criminals take advantage of anonymity</a:t>
            </a:r>
          </a:p>
          <a:p>
            <a:pPr lvl="1"/>
            <a:r>
              <a:rPr lang="en-US" dirty="0"/>
              <a:t>E-mail forgery, spoofing, anonymous remailers</a:t>
            </a:r>
          </a:p>
          <a:p>
            <a:pPr lvl="1"/>
            <a:r>
              <a:rPr lang="en-US" dirty="0"/>
              <a:t>Fake registration information</a:t>
            </a:r>
          </a:p>
          <a:p>
            <a:r>
              <a:rPr lang="en-US" dirty="0"/>
              <a:t>But difficult to remain completely anonymous</a:t>
            </a:r>
          </a:p>
          <a:p>
            <a:pPr lvl="1"/>
            <a:r>
              <a:rPr lang="en-US" dirty="0"/>
              <a:t>Methods may delay identification</a:t>
            </a:r>
          </a:p>
          <a:p>
            <a:pPr lvl="1"/>
            <a:r>
              <a:rPr lang="en-US" dirty="0"/>
              <a:t>Cooperation of ISPs can help trace traffic using IP headers</a:t>
            </a:r>
          </a:p>
          <a:p>
            <a:pPr lvl="1"/>
            <a:r>
              <a:rPr lang="en-US" dirty="0"/>
              <a:t>Wiretaps can collect evidence if suspect identified</a:t>
            </a:r>
          </a:p>
          <a:p>
            <a:pPr lvl="1"/>
            <a:r>
              <a:rPr lang="en-US" dirty="0"/>
              <a:t>Forensic evidence lies on computer systems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Law Enforcement Response</a:t>
            </a:r>
          </a:p>
        </p:txBody>
      </p:sp>
      <p:sp>
        <p:nvSpPr>
          <p:cNvPr id="10243" name="Rectangle 3"/>
          <p:cNvSpPr>
            <a:spLocks noGrp="1" noChangeArrowheads="1"/>
          </p:cNvSpPr>
          <p:nvPr>
            <p:ph type="body" idx="1"/>
          </p:nvPr>
        </p:nvSpPr>
        <p:spPr>
          <a:xfrm>
            <a:off x="990600" y="1295400"/>
            <a:ext cx="7162800" cy="5029200"/>
          </a:xfrm>
        </p:spPr>
        <p:txBody>
          <a:bodyPr/>
          <a:lstStyle/>
          <a:p>
            <a:r>
              <a:rPr lang="en-US" dirty="0"/>
              <a:t>Enactment of state statutes</a:t>
            </a:r>
          </a:p>
          <a:p>
            <a:pPr lvl="1"/>
            <a:r>
              <a:rPr lang="en-US" dirty="0"/>
              <a:t>Many states have added </a:t>
            </a:r>
            <a:r>
              <a:rPr lang="en-US" dirty="0" err="1"/>
              <a:t>cyberstalking</a:t>
            </a:r>
            <a:r>
              <a:rPr lang="en-US" dirty="0"/>
              <a:t>-specific legislation </a:t>
            </a:r>
          </a:p>
          <a:p>
            <a:pPr lvl="1"/>
            <a:r>
              <a:rPr lang="en-US" dirty="0"/>
              <a:t>Or amended pre-existing laws to address stalking via technology</a:t>
            </a:r>
          </a:p>
          <a:p>
            <a:r>
              <a:rPr lang="en-US" dirty="0"/>
              <a:t>Finite Resources of LEOs</a:t>
            </a:r>
          </a:p>
          <a:p>
            <a:pPr lvl="1"/>
            <a:r>
              <a:rPr lang="en-US" dirty="0"/>
              <a:t>$$</a:t>
            </a:r>
          </a:p>
          <a:p>
            <a:pPr lvl="1"/>
            <a:r>
              <a:rPr lang="en-US" dirty="0"/>
              <a:t>Time</a:t>
            </a:r>
          </a:p>
          <a:p>
            <a:r>
              <a:rPr lang="en-US" dirty="0"/>
              <a:t>Coordination / cooperation needed</a:t>
            </a:r>
          </a:p>
          <a:p>
            <a:pPr lvl="1"/>
            <a:r>
              <a:rPr lang="en-US" dirty="0"/>
              <a:t>Tracking across state lines</a:t>
            </a:r>
          </a:p>
          <a:p>
            <a:pPr lvl="2"/>
            <a:r>
              <a:rPr lang="en-US" dirty="0"/>
              <a:t>Jurisdictional issues</a:t>
            </a:r>
          </a:p>
          <a:p>
            <a:pPr lvl="2"/>
            <a:r>
              <a:rPr lang="en-US" dirty="0"/>
              <a:t>Search warrants, court orders </a:t>
            </a:r>
          </a:p>
        </p:txBody>
      </p:sp>
    </p:spTree>
  </p:cSld>
  <p:clrMapOvr>
    <a:masterClrMapping/>
  </p:clrMapOvr>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a:solidFill>
          <a:srgbClr val="FFC000"/>
        </a:solidFill>
        <a:scene3d>
          <a:camera prst="orthographicFront"/>
          <a:lightRig rig="threePt" dir="t"/>
        </a:scene3d>
        <a:sp3d>
          <a:bevelT/>
        </a:sp3d>
      </a:spPr>
      <a:bodyPr wrap="none" rtlCol="0">
        <a:spAutoFit/>
      </a:bodyPr>
      <a:lstStyle>
        <a:defPPr>
          <a:defRPr dirty="0">
            <a:latin typeface="Arial Narrow" pitchFamily="34" charset="0"/>
          </a:defRPr>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1971</TotalTime>
  <Words>1619</Words>
  <Application>Microsoft Office PowerPoint</Application>
  <PresentationFormat>On-screen Show (4:3)</PresentationFormat>
  <Paragraphs>246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Bookman Old Style</vt:lpstr>
      <vt:lpstr>Times New Roman</vt:lpstr>
      <vt:lpstr>Wingdings</vt:lpstr>
      <vt:lpstr>CJ 341 Class Notes</vt:lpstr>
      <vt:lpstr>Cyberstalking &amp; Cyberbullying</vt:lpstr>
      <vt:lpstr>Topics</vt:lpstr>
      <vt:lpstr>Cyberstalking</vt:lpstr>
      <vt:lpstr>Jane Hitchcock</vt:lpstr>
      <vt:lpstr>Cyberstalking</vt:lpstr>
      <vt:lpstr>Choosing Victims</vt:lpstr>
      <vt:lpstr>Targeting Victims</vt:lpstr>
      <vt:lpstr>Tracking Down Cyberstalkers</vt:lpstr>
      <vt:lpstr>Law Enforcement Response</vt:lpstr>
      <vt:lpstr>Applicable Law</vt:lpstr>
      <vt:lpstr>Obscene, Abusive or Harassing Communications 46 USC § 223(a)</vt:lpstr>
      <vt:lpstr>Obscene, Abusive or Harassing Communications (cont’d)</vt:lpstr>
      <vt:lpstr>Corporate Cyberstalking</vt:lpstr>
      <vt:lpstr>Threats: 18 USC § 875</vt:lpstr>
      <vt:lpstr>Threats (2): U.S. v. Kammersell</vt:lpstr>
      <vt:lpstr>Threats (3): U.S. v. Alkhabaz</vt:lpstr>
      <vt:lpstr>Stalking: 18 USC § 2261A</vt:lpstr>
      <vt:lpstr>Resources: Alexis A. Moore’s “Cyberstalking” series</vt:lpstr>
      <vt:lpstr>12 Tips to Protect Yourself from Cyberstalking (Moore)*</vt:lpstr>
      <vt:lpstr>12 Tips to Protect Yourself from Cyberstalking (cont’d)</vt:lpstr>
      <vt:lpstr>Cyberbullying</vt:lpstr>
      <vt:lpstr>Ryan Halligan (2003)</vt:lpstr>
      <vt:lpstr>Megan Meier (2006)</vt:lpstr>
      <vt:lpstr>Tyler Clementi (2010)</vt:lpstr>
      <vt:lpstr>Prevention</vt:lpstr>
      <vt:lpstr>STOP cyberbullying site</vt:lpstr>
      <vt:lpstr>Prevention</vt:lpstr>
      <vt:lpstr>DISCUSSION</vt:lpstr>
    </vt:vector>
  </TitlesOfParts>
  <Manager>Frank Vanecek, DBA</Manager>
  <Company>Norwich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Cyberstalking &amp; Cyberbullying</dc:title>
  <dc:subject>Our House Summit on Sexual Violence</dc:subject>
  <dc:creator>M. E. Kabay, PhD, CISSP-ISSMP</dc:creator>
  <cp:keywords/>
  <dc:description>For David Orrick, LLB</dc:description>
  <cp:lastModifiedBy>Mich Kabay</cp:lastModifiedBy>
  <cp:revision>59</cp:revision>
  <cp:lastPrinted>2012-04-11T23:04:53Z</cp:lastPrinted>
  <dcterms:created xsi:type="dcterms:W3CDTF">2006-09-20T05:14:14Z</dcterms:created>
  <dcterms:modified xsi:type="dcterms:W3CDTF">2021-02-05T20:03:40Z</dcterms:modified>
  <cp:category/>
</cp:coreProperties>
</file>