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93" r:id="rId2"/>
    <p:sldId id="300" r:id="rId3"/>
    <p:sldId id="295" r:id="rId4"/>
    <p:sldId id="296" r:id="rId5"/>
    <p:sldId id="297" r:id="rId6"/>
    <p:sldId id="298" r:id="rId7"/>
    <p:sldId id="301" r:id="rId8"/>
    <p:sldId id="302" r:id="rId9"/>
    <p:sldId id="303" r:id="rId10"/>
    <p:sldId id="304" r:id="rId11"/>
    <p:sldId id="305" r:id="rId12"/>
    <p:sldId id="299" r:id="rId13"/>
    <p:sldId id="282" r:id="rId14"/>
    <p:sldId id="283" r:id="rId15"/>
    <p:sldId id="284" r:id="rId16"/>
    <p:sldId id="285" r:id="rId17"/>
    <p:sldId id="286" r:id="rId18"/>
    <p:sldId id="287" r:id="rId19"/>
    <p:sldId id="288" r:id="rId20"/>
    <p:sldId id="289" r:id="rId21"/>
    <p:sldId id="290" r:id="rId22"/>
    <p:sldId id="291" r:id="rId23"/>
    <p:sldId id="292" r:id="rId24"/>
    <p:sldId id="29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1324" autoAdjust="0"/>
  </p:normalViewPr>
  <p:slideViewPr>
    <p:cSldViewPr showGuides="1">
      <p:cViewPr>
        <p:scale>
          <a:sx n="66" d="100"/>
          <a:sy n="66" d="100"/>
        </p:scale>
        <p:origin x="-246" y="-9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B84C27-E7D9-47C0-9864-7FAE3CC1019E}" type="datetimeFigureOut">
              <a:rPr lang="en-US" smtClean="0"/>
              <a:t>2021-02-05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6F2A9-2ED4-4898-921F-2F72175A55D8}" type="slidenum">
              <a:rPr lang="en-US" smtClean="0"/>
              <a:t>‹#›</a:t>
            </a:fld>
            <a:endParaRPr lang="en-US"/>
          </a:p>
        </p:txBody>
      </p:sp>
    </p:spTree>
    <p:extLst>
      <p:ext uri="{BB962C8B-B14F-4D97-AF65-F5344CB8AC3E}">
        <p14:creationId xmlns:p14="http://schemas.microsoft.com/office/powerpoint/2010/main" val="2875267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AE539F-E493-4591-96D7-529CFF89E9D3}" type="datetimeFigureOut">
              <a:rPr lang="en-US" smtClean="0"/>
              <a:t>2021-02-05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05BE62-22FB-4D49-9AB3-79AE36A97C3D}" type="slidenum">
              <a:rPr lang="en-US" smtClean="0"/>
              <a:t>‹#›</a:t>
            </a:fld>
            <a:endParaRPr lang="en-US"/>
          </a:p>
        </p:txBody>
      </p:sp>
    </p:spTree>
    <p:extLst>
      <p:ext uri="{BB962C8B-B14F-4D97-AF65-F5344CB8AC3E}">
        <p14:creationId xmlns:p14="http://schemas.microsoft.com/office/powerpoint/2010/main" val="259487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recently asked to show students (and maybe even faculty) how to use EXCEL to create a weekly calendar</a:t>
            </a:r>
            <a:r>
              <a:rPr lang="en-US" baseline="0" dirty="0"/>
              <a:t> showing courses. This narrated PowerPoint presentation guides novices through the process. If you have never used EXCEL but know how to use OUTLOOK, you might be better off creating your calendar in OUTLOOK.</a:t>
            </a:r>
          </a:p>
        </p:txBody>
      </p:sp>
      <p:sp>
        <p:nvSpPr>
          <p:cNvPr id="4" name="Slide Number Placeholder 3"/>
          <p:cNvSpPr>
            <a:spLocks noGrp="1"/>
          </p:cNvSpPr>
          <p:nvPr>
            <p:ph type="sldNum" sz="quarter" idx="10"/>
          </p:nvPr>
        </p:nvSpPr>
        <p:spPr/>
        <p:txBody>
          <a:bodyPr/>
          <a:lstStyle/>
          <a:p>
            <a:fld id="{B505BE62-22FB-4D49-9AB3-79AE36A97C3D}" type="slidenum">
              <a:rPr lang="en-US" smtClean="0"/>
              <a:t>1</a:t>
            </a:fld>
            <a:endParaRPr lang="en-US"/>
          </a:p>
        </p:txBody>
      </p:sp>
    </p:spTree>
    <p:extLst>
      <p:ext uri="{BB962C8B-B14F-4D97-AF65-F5344CB8AC3E}">
        <p14:creationId xmlns:p14="http://schemas.microsoft.com/office/powerpoint/2010/main" val="4007343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want</a:t>
            </a:r>
            <a:r>
              <a:rPr lang="en-US" baseline="0" dirty="0"/>
              <a:t> to get rid of the class entries in your holidays? Here’s a picture of the November schedule with AB123 showing up during Thanksgiving break. Right-click on the class you want to delete and select Delete (at the bottom of the pop-up menu). Then left-click on Delete Occurrence to remove that particular entry. Do the same for the other one on Thursday. And you’re done! You can then add more classes to suit.</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10</a:t>
            </a:fld>
            <a:endParaRPr lang="en-US"/>
          </a:p>
        </p:txBody>
      </p:sp>
    </p:spTree>
    <p:extLst>
      <p:ext uri="{BB962C8B-B14F-4D97-AF65-F5344CB8AC3E}">
        <p14:creationId xmlns:p14="http://schemas.microsoft.com/office/powerpoint/2010/main" val="1072956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if you prefer a different way of looking at your calendar, just choose one from</a:t>
            </a:r>
            <a:r>
              <a:rPr lang="en-US" baseline="0" dirty="0"/>
              <a:t> your toolbar.</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11</a:t>
            </a:fld>
            <a:endParaRPr lang="en-US"/>
          </a:p>
        </p:txBody>
      </p:sp>
    </p:spTree>
    <p:extLst>
      <p:ext uri="{BB962C8B-B14F-4D97-AF65-F5344CB8AC3E}">
        <p14:creationId xmlns:p14="http://schemas.microsoft.com/office/powerpoint/2010/main" val="140499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you have used Excel enough to know</a:t>
            </a:r>
            <a:r>
              <a:rPr lang="en-US" baseline="0" dirty="0"/>
              <a:t> how to select cells, the following tutorial guides you through the operations for using a Microsoft template designed for students.</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12</a:t>
            </a:fld>
            <a:endParaRPr lang="en-US"/>
          </a:p>
        </p:txBody>
      </p:sp>
    </p:spTree>
    <p:extLst>
      <p:ext uri="{BB962C8B-B14F-4D97-AF65-F5344CB8AC3E}">
        <p14:creationId xmlns:p14="http://schemas.microsoft.com/office/powerpoint/2010/main" val="3483540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a:t>
            </a:r>
            <a:r>
              <a:rPr lang="en-US" baseline="0" dirty="0"/>
              <a:t> you need is a template – a general format that’s already been prepared. Use the link shown at the top of the slide (tinyurl.com/mrrqu66) to locate a useful template on the Microsoft site. The actual link is so long I abbreviated it for you using the </a:t>
            </a:r>
            <a:r>
              <a:rPr lang="en-US" baseline="0" dirty="0" err="1"/>
              <a:t>tinyurl</a:t>
            </a:r>
            <a:r>
              <a:rPr lang="en-US" baseline="0" dirty="0"/>
              <a:t> service. Click on the download button (I added a little red dot on these screenshots to draw your attention to a specific feature) and save the file somewhere useful on your disk.</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13</a:t>
            </a:fld>
            <a:endParaRPr lang="en-US"/>
          </a:p>
        </p:txBody>
      </p:sp>
    </p:spTree>
    <p:extLst>
      <p:ext uri="{BB962C8B-B14F-4D97-AF65-F5344CB8AC3E}">
        <p14:creationId xmlns:p14="http://schemas.microsoft.com/office/powerpoint/2010/main" val="1516689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file you</a:t>
            </a:r>
            <a:r>
              <a:rPr lang="en-US" baseline="0" dirty="0"/>
              <a:t> downloaded. Notice that the upper right corner lets you select your current year. Click the up arrow to select a later year.</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14</a:t>
            </a:fld>
            <a:endParaRPr lang="en-US"/>
          </a:p>
        </p:txBody>
      </p:sp>
    </p:spTree>
    <p:extLst>
      <p:ext uri="{BB962C8B-B14F-4D97-AF65-F5344CB8AC3E}">
        <p14:creationId xmlns:p14="http://schemas.microsoft.com/office/powerpoint/2010/main" val="419952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we have the sample page from the JANUARY tab with the</a:t>
            </a:r>
            <a:r>
              <a:rPr lang="en-US" baseline="0" dirty="0"/>
              <a:t> year 2013 selected for this example.</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15</a:t>
            </a:fld>
            <a:endParaRPr lang="en-US"/>
          </a:p>
        </p:txBody>
      </p:sp>
    </p:spTree>
    <p:extLst>
      <p:ext uri="{BB962C8B-B14F-4D97-AF65-F5344CB8AC3E}">
        <p14:creationId xmlns:p14="http://schemas.microsoft.com/office/powerpoint/2010/main" val="1881615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 a month (in this case August) where you are going to create your own schedule.</a:t>
            </a:r>
          </a:p>
        </p:txBody>
      </p:sp>
      <p:sp>
        <p:nvSpPr>
          <p:cNvPr id="4" name="Slide Number Placeholder 3"/>
          <p:cNvSpPr>
            <a:spLocks noGrp="1"/>
          </p:cNvSpPr>
          <p:nvPr>
            <p:ph type="sldNum" sz="quarter" idx="10"/>
          </p:nvPr>
        </p:nvSpPr>
        <p:spPr/>
        <p:txBody>
          <a:bodyPr/>
          <a:lstStyle/>
          <a:p>
            <a:fld id="{B505BE62-22FB-4D49-9AB3-79AE36A97C3D}" type="slidenum">
              <a:rPr lang="en-US" smtClean="0"/>
              <a:t>16</a:t>
            </a:fld>
            <a:endParaRPr lang="en-US"/>
          </a:p>
        </p:txBody>
      </p:sp>
    </p:spTree>
    <p:extLst>
      <p:ext uri="{BB962C8B-B14F-4D97-AF65-F5344CB8AC3E}">
        <p14:creationId xmlns:p14="http://schemas.microsoft.com/office/powerpoint/2010/main" val="1681264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clear out the old stuff. Highlight</a:t>
            </a:r>
            <a:r>
              <a:rPr lang="en-US" baseline="0" dirty="0"/>
              <a:t> the entire block of existing material using your trackball, mouse, or touchpad.</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17</a:t>
            </a:fld>
            <a:endParaRPr lang="en-US"/>
          </a:p>
        </p:txBody>
      </p:sp>
    </p:spTree>
    <p:extLst>
      <p:ext uri="{BB962C8B-B14F-4D97-AF65-F5344CB8AC3E}">
        <p14:creationId xmlns:p14="http://schemas.microsoft.com/office/powerpoint/2010/main" val="2837294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delete and you have a nice empty set of blocks available.</a:t>
            </a:r>
          </a:p>
        </p:txBody>
      </p:sp>
      <p:sp>
        <p:nvSpPr>
          <p:cNvPr id="4" name="Slide Number Placeholder 3"/>
          <p:cNvSpPr>
            <a:spLocks noGrp="1"/>
          </p:cNvSpPr>
          <p:nvPr>
            <p:ph type="sldNum" sz="quarter" idx="10"/>
          </p:nvPr>
        </p:nvSpPr>
        <p:spPr/>
        <p:txBody>
          <a:bodyPr/>
          <a:lstStyle/>
          <a:p>
            <a:fld id="{B505BE62-22FB-4D49-9AB3-79AE36A97C3D}" type="slidenum">
              <a:rPr lang="en-US" smtClean="0"/>
              <a:t>18</a:t>
            </a:fld>
            <a:endParaRPr lang="en-US"/>
          </a:p>
        </p:txBody>
      </p:sp>
    </p:spTree>
    <p:extLst>
      <p:ext uri="{BB962C8B-B14F-4D97-AF65-F5344CB8AC3E}">
        <p14:creationId xmlns:p14="http://schemas.microsoft.com/office/powerpoint/2010/main" val="2925021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pick</a:t>
            </a:r>
            <a:r>
              <a:rPr lang="en-US" baseline="0" dirty="0"/>
              <a:t> a rectangle and start filling in the time and then, in the cell just below the time, a label for your activity. This example shows three courses.</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19</a:t>
            </a:fld>
            <a:endParaRPr lang="en-US"/>
          </a:p>
        </p:txBody>
      </p:sp>
    </p:spTree>
    <p:extLst>
      <p:ext uri="{BB962C8B-B14F-4D97-AF65-F5344CB8AC3E}">
        <p14:creationId xmlns:p14="http://schemas.microsoft.com/office/powerpoint/2010/main" val="356353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OUTLOOK.</a:t>
            </a:r>
          </a:p>
        </p:txBody>
      </p:sp>
      <p:sp>
        <p:nvSpPr>
          <p:cNvPr id="4" name="Slide Number Placeholder 3"/>
          <p:cNvSpPr>
            <a:spLocks noGrp="1"/>
          </p:cNvSpPr>
          <p:nvPr>
            <p:ph type="sldNum" sz="quarter" idx="10"/>
          </p:nvPr>
        </p:nvSpPr>
        <p:spPr/>
        <p:txBody>
          <a:bodyPr/>
          <a:lstStyle/>
          <a:p>
            <a:fld id="{B505BE62-22FB-4D49-9AB3-79AE36A97C3D}" type="slidenum">
              <a:rPr lang="en-US" smtClean="0"/>
              <a:t>2</a:t>
            </a:fld>
            <a:endParaRPr lang="en-US"/>
          </a:p>
        </p:txBody>
      </p:sp>
    </p:spTree>
    <p:extLst>
      <p:ext uri="{BB962C8B-B14F-4D97-AF65-F5344CB8AC3E}">
        <p14:creationId xmlns:p14="http://schemas.microsoft.com/office/powerpoint/2010/main" val="91244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with several</a:t>
            </a:r>
            <a:r>
              <a:rPr lang="en-US" baseline="0" dirty="0"/>
              <a:t> days of courses shown.</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20</a:t>
            </a:fld>
            <a:endParaRPr lang="en-US"/>
          </a:p>
        </p:txBody>
      </p:sp>
    </p:spTree>
    <p:extLst>
      <p:ext uri="{BB962C8B-B14F-4D97-AF65-F5344CB8AC3E}">
        <p14:creationId xmlns:p14="http://schemas.microsoft.com/office/powerpoint/2010/main" val="1262588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you can copy the schedule you’ve already created</a:t>
            </a:r>
            <a:r>
              <a:rPr lang="en-US" baseline="0" dirty="0"/>
              <a:t> into the next month. Start by highlighting all your entries and pressing CTL-C (hold the control key down and touch C).</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21</a:t>
            </a:fld>
            <a:endParaRPr lang="en-US"/>
          </a:p>
        </p:txBody>
      </p:sp>
    </p:spTree>
    <p:extLst>
      <p:ext uri="{BB962C8B-B14F-4D97-AF65-F5344CB8AC3E}">
        <p14:creationId xmlns:p14="http://schemas.microsoft.com/office/powerpoint/2010/main" val="3038583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the next month (in this case September) where you would like to continue showing</a:t>
            </a:r>
            <a:r>
              <a:rPr lang="en-US" baseline="0" dirty="0"/>
              <a:t> your schedule and place your cursor in the top left cell of that area.</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22</a:t>
            </a:fld>
            <a:endParaRPr lang="en-US"/>
          </a:p>
        </p:txBody>
      </p:sp>
    </p:spTree>
    <p:extLst>
      <p:ext uri="{BB962C8B-B14F-4D97-AF65-F5344CB8AC3E}">
        <p14:creationId xmlns:p14="http://schemas.microsoft.com/office/powerpoint/2010/main" val="1523121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Paste</a:t>
            </a:r>
            <a:r>
              <a:rPr lang="en-US" baseline="0" dirty="0"/>
              <a:t> the previous month’s data into the calendar (CTL-V). You can then add whatever you like or remove things as needed. The ASSIGNMENTS column is available to you for noting the deadlines for all assignments.</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23</a:t>
            </a:fld>
            <a:endParaRPr lang="en-US"/>
          </a:p>
        </p:txBody>
      </p:sp>
    </p:spTree>
    <p:extLst>
      <p:ext uri="{BB962C8B-B14F-4D97-AF65-F5344CB8AC3E}">
        <p14:creationId xmlns:p14="http://schemas.microsoft.com/office/powerpoint/2010/main" val="77929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it! I hope</a:t>
            </a:r>
            <a:r>
              <a:rPr lang="en-US" baseline="0" dirty="0"/>
              <a:t> you can use this information to ease your work.</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24</a:t>
            </a:fld>
            <a:endParaRPr lang="en-US"/>
          </a:p>
        </p:txBody>
      </p:sp>
    </p:spTree>
    <p:extLst>
      <p:ext uri="{BB962C8B-B14F-4D97-AF65-F5344CB8AC3E}">
        <p14:creationId xmlns:p14="http://schemas.microsoft.com/office/powerpoint/2010/main" val="59943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moving to the calendar view in Outlook. Here, I’ve put a red dot below the calendar icon in my bottom toolbar, but you may</a:t>
            </a:r>
            <a:r>
              <a:rPr lang="en-US" baseline="0" dirty="0"/>
              <a:t> have a different preference for how to see your calendar.</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3</a:t>
            </a:fld>
            <a:endParaRPr lang="en-US"/>
          </a:p>
        </p:txBody>
      </p:sp>
    </p:spTree>
    <p:extLst>
      <p:ext uri="{BB962C8B-B14F-4D97-AF65-F5344CB8AC3E}">
        <p14:creationId xmlns:p14="http://schemas.microsoft.com/office/powerpoint/2010/main" val="177191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you a calendar with lots of appointments</a:t>
            </a:r>
            <a:r>
              <a:rPr lang="en-US" baseline="0" dirty="0"/>
              <a:t> and courses already loaded. We’ll go through a step-by-step demonstration of how to add another class.</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4</a:t>
            </a:fld>
            <a:endParaRPr lang="en-US"/>
          </a:p>
        </p:txBody>
      </p:sp>
    </p:spTree>
    <p:extLst>
      <p:ext uri="{BB962C8B-B14F-4D97-AF65-F5344CB8AC3E}">
        <p14:creationId xmlns:p14="http://schemas.microsoft.com/office/powerpoint/2010/main" val="277964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suppose there’s a class you want to add (say, AB123 in D456) on Tuesday and Thursday mornings from 10:50</a:t>
            </a:r>
            <a:r>
              <a:rPr lang="en-US" baseline="0" dirty="0"/>
              <a:t> to 12:15. Start by double-clicking anywhere in the first Tuesday of the semester – here, the 27</a:t>
            </a:r>
            <a:r>
              <a:rPr lang="en-US" baseline="30000" dirty="0"/>
              <a:t>th</a:t>
            </a:r>
            <a:r>
              <a:rPr lang="en-US" baseline="0" dirty="0"/>
              <a:t> of August. That brings up the event pop-up, as shown here.</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5</a:t>
            </a:fld>
            <a:endParaRPr lang="en-US"/>
          </a:p>
        </p:txBody>
      </p:sp>
    </p:spTree>
    <p:extLst>
      <p:ext uri="{BB962C8B-B14F-4D97-AF65-F5344CB8AC3E}">
        <p14:creationId xmlns:p14="http://schemas.microsoft.com/office/powerpoint/2010/main" val="249246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the right times for start and end and set your preferred warning time (here, 30 minutes). If you use category colors, you can select the one(s)</a:t>
            </a:r>
            <a:r>
              <a:rPr lang="en-US" baseline="0" dirty="0"/>
              <a:t> you wish to assign to this event. In this example, the chosen category is red.</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6</a:t>
            </a:fld>
            <a:endParaRPr lang="en-US"/>
          </a:p>
        </p:txBody>
      </p:sp>
    </p:spTree>
    <p:extLst>
      <p:ext uri="{BB962C8B-B14F-4D97-AF65-F5344CB8AC3E}">
        <p14:creationId xmlns:p14="http://schemas.microsoft.com/office/powerpoint/2010/main" val="107295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a:t>
            </a:r>
            <a:r>
              <a:rPr lang="en-US" baseline="0" dirty="0"/>
              <a:t> the course runs on Tuesdays and Thursdays, so we can check the Thursday box as well as the Tuesday one which is already set.  </a:t>
            </a:r>
            <a:r>
              <a:rPr lang="en-US" dirty="0"/>
              <a:t>Since this course will go all semester,</a:t>
            </a:r>
            <a:r>
              <a:rPr lang="en-US" baseline="0" dirty="0"/>
              <a:t> we can set the appropriate end date as shown.</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7</a:t>
            </a:fld>
            <a:endParaRPr lang="en-US"/>
          </a:p>
        </p:txBody>
      </p:sp>
    </p:spTree>
    <p:extLst>
      <p:ext uri="{BB962C8B-B14F-4D97-AF65-F5344CB8AC3E}">
        <p14:creationId xmlns:p14="http://schemas.microsoft.com/office/powerpoint/2010/main" val="107295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Save &amp;</a:t>
            </a:r>
            <a:r>
              <a:rPr lang="en-US" baseline="0" dirty="0"/>
              <a:t> Close the appointments and they will show up throughout the semester.</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8</a:t>
            </a:fld>
            <a:endParaRPr lang="en-US"/>
          </a:p>
        </p:txBody>
      </p:sp>
    </p:spTree>
    <p:extLst>
      <p:ext uri="{BB962C8B-B14F-4D97-AF65-F5344CB8AC3E}">
        <p14:creationId xmlns:p14="http://schemas.microsoft.com/office/powerpoint/2010/main" val="107295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series highlighted with (added)</a:t>
            </a:r>
            <a:r>
              <a:rPr lang="en-US" baseline="0" dirty="0"/>
              <a:t> red dots on this screenshot.</a:t>
            </a:r>
            <a:endParaRPr lang="en-US" dirty="0"/>
          </a:p>
        </p:txBody>
      </p:sp>
      <p:sp>
        <p:nvSpPr>
          <p:cNvPr id="4" name="Slide Number Placeholder 3"/>
          <p:cNvSpPr>
            <a:spLocks noGrp="1"/>
          </p:cNvSpPr>
          <p:nvPr>
            <p:ph type="sldNum" sz="quarter" idx="10"/>
          </p:nvPr>
        </p:nvSpPr>
        <p:spPr/>
        <p:txBody>
          <a:bodyPr/>
          <a:lstStyle/>
          <a:p>
            <a:fld id="{B505BE62-22FB-4D49-9AB3-79AE36A97C3D}" type="slidenum">
              <a:rPr lang="en-US" smtClean="0"/>
              <a:t>9</a:t>
            </a:fld>
            <a:endParaRPr lang="en-US"/>
          </a:p>
        </p:txBody>
      </p:sp>
    </p:spTree>
    <p:extLst>
      <p:ext uri="{BB962C8B-B14F-4D97-AF65-F5344CB8AC3E}">
        <p14:creationId xmlns:p14="http://schemas.microsoft.com/office/powerpoint/2010/main" val="107295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159002-E375-4801-8669-D3C611D50F44}" type="datetimeFigureOut">
              <a:rPr lang="en-US" smtClean="0"/>
              <a:t>2021-02-05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347044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59002-E375-4801-8669-D3C611D50F44}" type="datetimeFigureOut">
              <a:rPr lang="en-US" smtClean="0"/>
              <a:t>2021-02-05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111216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59002-E375-4801-8669-D3C611D50F44}" type="datetimeFigureOut">
              <a:rPr lang="en-US" smtClean="0"/>
              <a:t>2021-02-05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383790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59002-E375-4801-8669-D3C611D50F44}" type="datetimeFigureOut">
              <a:rPr lang="en-US" smtClean="0"/>
              <a:t>2021-02-05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222916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59002-E375-4801-8669-D3C611D50F44}" type="datetimeFigureOut">
              <a:rPr lang="en-US" smtClean="0"/>
              <a:t>2021-02-05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243258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159002-E375-4801-8669-D3C611D50F44}" type="datetimeFigureOut">
              <a:rPr lang="en-US" smtClean="0"/>
              <a:t>2021-02-05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46947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159002-E375-4801-8669-D3C611D50F44}" type="datetimeFigureOut">
              <a:rPr lang="en-US" smtClean="0"/>
              <a:t>2021-02-05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392924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159002-E375-4801-8669-D3C611D50F44}" type="datetimeFigureOut">
              <a:rPr lang="en-US" smtClean="0"/>
              <a:t>2021-02-05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3354063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59002-E375-4801-8669-D3C611D50F44}" type="datetimeFigureOut">
              <a:rPr lang="en-US" smtClean="0"/>
              <a:t>2021-02-05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30477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59002-E375-4801-8669-D3C611D50F44}" type="datetimeFigureOut">
              <a:rPr lang="en-US" smtClean="0"/>
              <a:t>2021-02-05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230915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59002-E375-4801-8669-D3C611D50F44}" type="datetimeFigureOut">
              <a:rPr lang="en-US" smtClean="0"/>
              <a:t>2021-02-05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03976-ACFD-4F6E-9CFF-80DA4F3E6FC6}" type="slidenum">
              <a:rPr lang="en-US" smtClean="0"/>
              <a:t>‹#›</a:t>
            </a:fld>
            <a:endParaRPr lang="en-US"/>
          </a:p>
        </p:txBody>
      </p:sp>
    </p:spTree>
    <p:extLst>
      <p:ext uri="{BB962C8B-B14F-4D97-AF65-F5344CB8AC3E}">
        <p14:creationId xmlns:p14="http://schemas.microsoft.com/office/powerpoint/2010/main" val="300499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59002-E375-4801-8669-D3C611D50F44}" type="datetimeFigureOut">
              <a:rPr lang="en-US" smtClean="0"/>
              <a:t>2021-02-05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03976-ACFD-4F6E-9CFF-80DA4F3E6FC6}" type="slidenum">
              <a:rPr lang="en-US" smtClean="0"/>
              <a:t>‹#›</a:t>
            </a:fld>
            <a:endParaRPr lang="en-US"/>
          </a:p>
        </p:txBody>
      </p:sp>
    </p:spTree>
    <p:extLst>
      <p:ext uri="{BB962C8B-B14F-4D97-AF65-F5344CB8AC3E}">
        <p14:creationId xmlns:p14="http://schemas.microsoft.com/office/powerpoint/2010/main" val="4114858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78162"/>
          </a:xfrm>
        </p:spPr>
        <p:txBody>
          <a:bodyPr>
            <a:normAutofit/>
          </a:bodyPr>
          <a:lstStyle/>
          <a:p>
            <a:r>
              <a:rPr lang="en-US" sz="6000" b="1" dirty="0"/>
              <a:t>Using Outlook or Excel to Create a Weekly Course Schedule</a:t>
            </a:r>
          </a:p>
        </p:txBody>
      </p:sp>
      <p:sp>
        <p:nvSpPr>
          <p:cNvPr id="3" name="Content Placeholder 2"/>
          <p:cNvSpPr>
            <a:spLocks noGrp="1"/>
          </p:cNvSpPr>
          <p:nvPr>
            <p:ph idx="1"/>
          </p:nvPr>
        </p:nvSpPr>
        <p:spPr>
          <a:xfrm>
            <a:off x="457200" y="3429000"/>
            <a:ext cx="8229600" cy="2697163"/>
          </a:xfrm>
        </p:spPr>
        <p:txBody>
          <a:bodyPr>
            <a:normAutofit lnSpcReduction="10000"/>
          </a:bodyPr>
          <a:lstStyle/>
          <a:p>
            <a:pPr marL="0" indent="0" algn="ctr">
              <a:buNone/>
            </a:pPr>
            <a:r>
              <a:rPr lang="en-US" dirty="0"/>
              <a:t>M. E. Kabay, PhD, CISSP-ISSMP</a:t>
            </a:r>
          </a:p>
          <a:p>
            <a:pPr marL="0" indent="0" algn="ctr">
              <a:buNone/>
            </a:pPr>
            <a:r>
              <a:rPr lang="en-US" dirty="0"/>
              <a:t>Professor of Computer Information Systems</a:t>
            </a:r>
          </a:p>
          <a:p>
            <a:pPr marL="0" indent="0" algn="ctr">
              <a:buNone/>
            </a:pPr>
            <a:r>
              <a:rPr lang="en-US" dirty="0"/>
              <a:t>School of Business &amp; Management</a:t>
            </a:r>
          </a:p>
          <a:p>
            <a:pPr marL="0" indent="0" algn="ctr">
              <a:buNone/>
            </a:pPr>
            <a:r>
              <a:rPr lang="en-US" dirty="0"/>
              <a:t>Norwich University</a:t>
            </a:r>
            <a:br>
              <a:rPr lang="en-US" dirty="0"/>
            </a:br>
            <a:r>
              <a:rPr lang="en-US" sz="2400" i="1" dirty="0">
                <a:solidFill>
                  <a:srgbClr val="00B050"/>
                </a:solidFill>
                <a:latin typeface="Arial Black" pitchFamily="34" charset="0"/>
              </a:rPr>
              <a:t>Press F5 key to start narrated show.</a:t>
            </a:r>
            <a:endParaRPr lang="en-US" i="1" dirty="0">
              <a:solidFill>
                <a:srgbClr val="00B050"/>
              </a:solidFill>
              <a:latin typeface="Arial Black" pitchFamily="34" charset="0"/>
            </a:endParaRPr>
          </a:p>
        </p:txBody>
      </p:sp>
      <p:sp>
        <p:nvSpPr>
          <p:cNvPr id="4" name="TextBox 3"/>
          <p:cNvSpPr txBox="1"/>
          <p:nvPr/>
        </p:nvSpPr>
        <p:spPr>
          <a:xfrm>
            <a:off x="2148003" y="6270171"/>
            <a:ext cx="4847994" cy="369332"/>
          </a:xfrm>
          <a:prstGeom prst="rect">
            <a:avLst/>
          </a:prstGeom>
          <a:noFill/>
        </p:spPr>
        <p:txBody>
          <a:bodyPr wrap="none" rtlCol="0">
            <a:spAutoFit/>
          </a:bodyPr>
          <a:lstStyle/>
          <a:p>
            <a:r>
              <a:rPr lang="en-US" dirty="0"/>
              <a:t>Copyright © 2013 M. E. Kabay. All rights reserved.</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6951547"/>
      </p:ext>
    </p:extLst>
  </p:cSld>
  <p:clrMapOvr>
    <a:masterClrMapping/>
  </p:clrMapOvr>
  <mc:AlternateContent xmlns:mc="http://schemas.openxmlformats.org/markup-compatibility/2006" xmlns:p14="http://schemas.microsoft.com/office/powerpoint/2010/main">
    <mc:Choice Requires="p14">
      <p:transition spd="slow" p14:dur="2000" advTm="29096"/>
    </mc:Choice>
    <mc:Fallback xmlns="">
      <p:transition spd="slow" advTm="2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81100"/>
            <a:ext cx="9055902"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4049" y="5410200"/>
            <a:ext cx="717951" cy="260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0528706"/>
      </p:ext>
    </p:extLst>
  </p:cSld>
  <p:clrMapOvr>
    <a:masterClrMapping/>
  </p:clrMapOvr>
  <mc:AlternateContent xmlns:mc="http://schemas.openxmlformats.org/markup-compatibility/2006" xmlns:p14="http://schemas.microsoft.com/office/powerpoint/2010/main">
    <mc:Choice Requires="p14">
      <p:transition spd="slow" p14:dur="2000" advTm="27456"/>
    </mc:Choice>
    <mc:Fallback xmlns="">
      <p:transition spd="slow" advTm="27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2373"/>
            <a:ext cx="9144001" cy="4733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4930069"/>
      </p:ext>
    </p:extLst>
  </p:cSld>
  <p:clrMapOvr>
    <a:masterClrMapping/>
  </p:clrMapOvr>
  <mc:AlternateContent xmlns:mc="http://schemas.openxmlformats.org/markup-compatibility/2006" xmlns:p14="http://schemas.microsoft.com/office/powerpoint/2010/main">
    <mc:Choice Requires="p14">
      <p:transition spd="slow" p14:dur="2000" advTm="6655"/>
    </mc:Choice>
    <mc:Fallback xmlns="">
      <p:transition spd="slow" advTm="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00600"/>
          </a:xfrm>
        </p:spPr>
        <p:txBody>
          <a:bodyPr>
            <a:noAutofit/>
          </a:bodyPr>
          <a:lstStyle/>
          <a:p>
            <a:r>
              <a:rPr lang="en-US" sz="23900" b="1" dirty="0"/>
              <a:t>EXCEL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4440444"/>
      </p:ext>
    </p:extLst>
  </p:cSld>
  <p:clrMapOvr>
    <a:masterClrMapping/>
  </p:clrMapOvr>
  <mc:AlternateContent xmlns:mc="http://schemas.openxmlformats.org/markup-compatibility/2006" xmlns:p14="http://schemas.microsoft.com/office/powerpoint/2010/main">
    <mc:Choice Requires="p14">
      <p:transition spd="slow" p14:dur="2000" advTm="12675"/>
    </mc:Choice>
    <mc:Fallback xmlns="">
      <p:transition spd="slow" advTm="12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0"/>
            <a:ext cx="691515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125" y="994055"/>
            <a:ext cx="6531749" cy="5863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34159"/>
    </mc:Choice>
    <mc:Fallback xmlns="">
      <p:transition spd="slow" advTm="34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954" y="7271"/>
            <a:ext cx="6796087" cy="692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10334"/>
    </mc:Choice>
    <mc:Fallback xmlns="">
      <p:transition spd="slow" advTm="10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
            <a:ext cx="8382000" cy="685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8559"/>
    </mc:Choice>
    <mc:Fallback xmlns="">
      <p:transition spd="slow" advTm="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15" y="0"/>
            <a:ext cx="90091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5621"/>
    </mc:Choice>
    <mc:Fallback xmlns="">
      <p:transition spd="slow" advTm="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0671"/>
            <a:ext cx="9144000" cy="687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8381"/>
    </mc:Choice>
    <mc:Fallback xmlns="">
      <p:transition spd="slow" advTm="8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189" y="-3629"/>
            <a:ext cx="8475622" cy="686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4861"/>
    </mc:Choice>
    <mc:Fallback xmlns="">
      <p:transition spd="slow" advTm="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100" y="-7257"/>
            <a:ext cx="6019800" cy="6842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10838"/>
    </mc:Choice>
    <mc:Fallback xmlns="">
      <p:transition spd="slow" advTm="1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00600"/>
          </a:xfrm>
        </p:spPr>
        <p:txBody>
          <a:bodyPr>
            <a:noAutofit/>
          </a:bodyPr>
          <a:lstStyle/>
          <a:p>
            <a:r>
              <a:rPr lang="en-US" sz="13800" b="1" dirty="0"/>
              <a:t>OUTLOOK</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4439613"/>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0"/>
            <a:ext cx="59759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4449"/>
    </mc:Choice>
    <mc:Fallback xmlns="">
      <p:transition spd="slow" advTm="4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967" y="0"/>
            <a:ext cx="847806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14456"/>
    </mc:Choice>
    <mc:Fallback xmlns="">
      <p:transition spd="slow" advTm="1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70" y="0"/>
            <a:ext cx="84968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10329"/>
    </mc:Choice>
    <mc:Fallback xmlns="">
      <p:transition spd="slow" advTm="10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41" y="-12700"/>
            <a:ext cx="853131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63903"/>
      </p:ext>
    </p:extLst>
  </p:cSld>
  <p:clrMapOvr>
    <a:masterClrMapping/>
  </p:clrMapOvr>
  <mc:AlternateContent xmlns:mc="http://schemas.openxmlformats.org/markup-compatibility/2006" xmlns:p14="http://schemas.microsoft.com/office/powerpoint/2010/main">
    <mc:Choice Requires="p14">
      <p:transition spd="slow" p14:dur="2000" advTm="15754"/>
    </mc:Choice>
    <mc:Fallback xmlns="">
      <p:transition spd="slow" advTm="1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590800"/>
          </a:xfrm>
        </p:spPr>
        <p:txBody>
          <a:bodyPr>
            <a:noAutofit/>
          </a:bodyPr>
          <a:lstStyle/>
          <a:p>
            <a:r>
              <a:rPr lang="en-US" sz="16600" dirty="0"/>
              <a:t>Go to it!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2204399"/>
      </p:ext>
    </p:extLst>
  </p:cSld>
  <p:clrMapOvr>
    <a:masterClrMapping/>
  </p:clrMapOvr>
  <mc:AlternateContent xmlns:mc="http://schemas.openxmlformats.org/markup-compatibility/2006" xmlns:p14="http://schemas.microsoft.com/office/powerpoint/2010/main">
    <mc:Choice Requires="p14">
      <p:transition spd="slow" p14:dur="2000" advTm="4644"/>
    </mc:Choice>
    <mc:Fallback xmlns="">
      <p:transition spd="slow" advTm="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05172"/>
            <a:ext cx="9128982" cy="4647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9536722"/>
      </p:ext>
    </p:extLst>
  </p:cSld>
  <p:clrMapOvr>
    <a:masterClrMapping/>
  </p:clrMapOvr>
  <mc:AlternateContent xmlns:mc="http://schemas.openxmlformats.org/markup-compatibility/2006" xmlns:p14="http://schemas.microsoft.com/office/powerpoint/2010/main">
    <mc:Choice Requires="p14">
      <p:transition spd="slow" p14:dur="2000" advTm="13750"/>
    </mc:Choice>
    <mc:Fallback xmlns="">
      <p:transition spd="slow" advTm="1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966011"/>
            <a:ext cx="9144000" cy="4660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4440444"/>
      </p:ext>
    </p:extLst>
  </p:cSld>
  <p:clrMapOvr>
    <a:masterClrMapping/>
  </p:clrMapOvr>
  <mc:AlternateContent xmlns:mc="http://schemas.openxmlformats.org/markup-compatibility/2006" xmlns:p14="http://schemas.microsoft.com/office/powerpoint/2010/main">
    <mc:Choice Requires="p14">
      <p:transition spd="slow" p14:dur="2000" advTm="10133"/>
    </mc:Choice>
    <mc:Fallback xmlns="">
      <p:transition spd="slow" advTm="1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089744"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4440444"/>
      </p:ext>
    </p:extLst>
  </p:cSld>
  <p:clrMapOvr>
    <a:masterClrMapping/>
  </p:clrMapOvr>
  <mc:AlternateContent xmlns:mc="http://schemas.openxmlformats.org/markup-compatibility/2006" xmlns:p14="http://schemas.microsoft.com/office/powerpoint/2010/main">
    <mc:Choice Requires="p14">
      <p:transition spd="slow" p14:dur="2000" advTm="22488"/>
    </mc:Choice>
    <mc:Fallback xmlns="">
      <p:transition spd="slow" advTm="2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54" y="0"/>
            <a:ext cx="863489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4440444"/>
      </p:ext>
    </p:extLst>
  </p:cSld>
  <p:clrMapOvr>
    <a:masterClrMapping/>
  </p:clrMapOvr>
  <mc:AlternateContent xmlns:mc="http://schemas.openxmlformats.org/markup-compatibility/2006" xmlns:p14="http://schemas.microsoft.com/office/powerpoint/2010/main">
    <mc:Choice Requires="p14">
      <p:transition spd="slow" p14:dur="2000" advTm="20635"/>
    </mc:Choice>
    <mc:Fallback xmlns="">
      <p:transition spd="slow" advTm="20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458200" cy="688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0528706"/>
      </p:ext>
    </p:extLst>
  </p:cSld>
  <p:clrMapOvr>
    <a:masterClrMapping/>
  </p:clrMapOvr>
  <mc:AlternateContent xmlns:mc="http://schemas.openxmlformats.org/markup-compatibility/2006" xmlns:p14="http://schemas.microsoft.com/office/powerpoint/2010/main">
    <mc:Choice Requires="p14">
      <p:transition spd="slow" p14:dur="2000" advTm="16228"/>
    </mc:Choice>
    <mc:Fallback xmlns="">
      <p:transition spd="slow" advTm="1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7929"/>
            <a:ext cx="8610600" cy="688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0528706"/>
      </p:ext>
    </p:extLst>
  </p:cSld>
  <p:clrMapOvr>
    <a:masterClrMapping/>
  </p:clrMapOvr>
  <mc:AlternateContent xmlns:mc="http://schemas.openxmlformats.org/markup-compatibility/2006" xmlns:p14="http://schemas.microsoft.com/office/powerpoint/2010/main">
    <mc:Choice Requires="p14">
      <p:transition spd="slow" p14:dur="2000" advTm="6398"/>
    </mc:Choice>
    <mc:Fallback xmlns="">
      <p:transition spd="slow" advTm="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1195230"/>
            <a:ext cx="9134475" cy="446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0528706"/>
      </p:ext>
    </p:extLst>
  </p:cSld>
  <p:clrMapOvr>
    <a:masterClrMapping/>
  </p:clrMapOvr>
  <mc:AlternateContent xmlns:mc="http://schemas.openxmlformats.org/markup-compatibility/2006" xmlns:p14="http://schemas.microsoft.com/office/powerpoint/2010/main">
    <mc:Choice Requires="p14">
      <p:transition spd="slow" p14:dur="2000" advTm="6412"/>
    </mc:Choice>
    <mc:Fallback xmlns="">
      <p:transition spd="slow" advTm="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903</Words>
  <Application>Microsoft Office PowerPoint</Application>
  <PresentationFormat>On-screen Show (4:3)</PresentationFormat>
  <Paragraphs>57</Paragraphs>
  <Slides>24</Slides>
  <Notes>24</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Arial Black</vt:lpstr>
      <vt:lpstr>Calibri</vt:lpstr>
      <vt:lpstr>Office Theme</vt:lpstr>
      <vt:lpstr>Using Outlook or Excel to Create a Weekly Course Schedule</vt:lpstr>
      <vt:lpstr>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to it!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MK</dc:creator>
  <cp:keywords/>
  <dc:description/>
  <cp:lastModifiedBy>Mich Kabay</cp:lastModifiedBy>
  <cp:revision>25</cp:revision>
  <dcterms:created xsi:type="dcterms:W3CDTF">2013-07-22T11:48:26Z</dcterms:created>
  <dcterms:modified xsi:type="dcterms:W3CDTF">2021-02-05T20:08:02Z</dcterms:modified>
  <cp:category/>
</cp:coreProperties>
</file>